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3" r:id="rId4"/>
    <p:sldId id="258" r:id="rId5"/>
    <p:sldId id="264" r:id="rId6"/>
    <p:sldId id="265" r:id="rId7"/>
    <p:sldId id="259" r:id="rId8"/>
    <p:sldId id="266" r:id="rId9"/>
    <p:sldId id="267" r:id="rId10"/>
    <p:sldId id="268" r:id="rId11"/>
    <p:sldId id="270" r:id="rId12"/>
    <p:sldId id="274" r:id="rId13"/>
    <p:sldId id="269" r:id="rId14"/>
    <p:sldId id="275" r:id="rId15"/>
    <p:sldId id="272" r:id="rId16"/>
    <p:sldId id="273" r:id="rId17"/>
    <p:sldId id="271"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D16057-B183-474C-AB13-CCC7FDE8339A}" type="datetimeFigureOut">
              <a:rPr lang="en-US" smtClean="0"/>
              <a:t>5/4/2015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CE8E7-69CB-4E69-A94E-CAB98738084F}" type="slidenum">
              <a:rPr lang="en-US" smtClean="0"/>
              <a:t>‹#›</a:t>
            </a:fld>
            <a:endParaRPr lang="en-US"/>
          </a:p>
        </p:txBody>
      </p:sp>
    </p:spTree>
    <p:extLst>
      <p:ext uri="{BB962C8B-B14F-4D97-AF65-F5344CB8AC3E}">
        <p14:creationId xmlns:p14="http://schemas.microsoft.com/office/powerpoint/2010/main" val="2157807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a:t>
            </a:r>
            <a:r>
              <a:rPr lang="en-US" baseline="0" dirty="0" smtClean="0"/>
              <a:t>  Today I’ll be telling you about my final project, minimization to fit nuclear scattering data.</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1</a:t>
            </a:fld>
            <a:endParaRPr lang="en-US"/>
          </a:p>
        </p:txBody>
      </p:sp>
    </p:spTree>
    <p:extLst>
      <p:ext uri="{BB962C8B-B14F-4D97-AF65-F5344CB8AC3E}">
        <p14:creationId xmlns:p14="http://schemas.microsoft.com/office/powerpoint/2010/main" val="3915989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different</a:t>
            </a:r>
            <a:r>
              <a:rPr lang="en-US" baseline="0" dirty="0" smtClean="0"/>
              <a:t> functions that we could try for this.  In the following few slides, I show some of the ones that I investigated, but first, for comparison, here’s the minimization with no penalty function.  Here are the parameters that were reached, and the plot shows the chi square value as a function of the number of iterations.  We can see that many of these parameters are not physical – especially the radii and this imaginary diffuseness.  </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10</a:t>
            </a:fld>
            <a:endParaRPr lang="en-US"/>
          </a:p>
        </p:txBody>
      </p:sp>
    </p:spTree>
    <p:extLst>
      <p:ext uri="{BB962C8B-B14F-4D97-AF65-F5344CB8AC3E}">
        <p14:creationId xmlns:p14="http://schemas.microsoft.com/office/powerpoint/2010/main" val="150078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penalty</a:t>
            </a:r>
            <a:r>
              <a:rPr lang="en-US" baseline="0" dirty="0" smtClean="0"/>
              <a:t> function was a parabola – with a mean value mu and weight w for each parameter.  It has a slightly higher chi square than the previous iteration, but all of the parameters stay within their physical ranges.</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11</a:t>
            </a:fld>
            <a:endParaRPr lang="en-US"/>
          </a:p>
        </p:txBody>
      </p:sp>
    </p:spTree>
    <p:extLst>
      <p:ext uri="{BB962C8B-B14F-4D97-AF65-F5344CB8AC3E}">
        <p14:creationId xmlns:p14="http://schemas.microsoft.com/office/powerpoint/2010/main" val="2862417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explored a parabola squared as well.</a:t>
            </a:r>
            <a:r>
              <a:rPr lang="en-US" baseline="0" dirty="0" smtClean="0"/>
              <a:t>  One of the benefits to this would be that it’s flatter along the bottom so the parameters should be less weighted toward the center of the distribution.  </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12</a:t>
            </a:fld>
            <a:endParaRPr lang="en-US"/>
          </a:p>
        </p:txBody>
      </p:sp>
    </p:spTree>
    <p:extLst>
      <p:ext uri="{BB962C8B-B14F-4D97-AF65-F5344CB8AC3E}">
        <p14:creationId xmlns:p14="http://schemas.microsoft.com/office/powerpoint/2010/main" val="712846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also look at a Gaussian-form,</a:t>
            </a:r>
            <a:r>
              <a:rPr lang="en-US" baseline="0" dirty="0" smtClean="0"/>
              <a:t> as given here.  This was something like the form I had first considered, since it’s very straight forward to define a mean value and a width of a distribution with a Gaussian.  However, we can see that it is easier for the parameters to go outside of the physical range (as).</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13</a:t>
            </a:fld>
            <a:endParaRPr lang="en-US"/>
          </a:p>
        </p:txBody>
      </p:sp>
    </p:spTree>
    <p:extLst>
      <p:ext uri="{BB962C8B-B14F-4D97-AF65-F5344CB8AC3E}">
        <p14:creationId xmlns:p14="http://schemas.microsoft.com/office/powerpoint/2010/main" val="2790638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also use</a:t>
            </a:r>
            <a:r>
              <a:rPr lang="en-US" baseline="0" dirty="0" smtClean="0"/>
              <a:t> higher order Gaussian forms – which again flattens out the bottom of the well.  I ended up using the parabola, since it gave the lowest chi square and kept the parameters within a physical range.</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14</a:t>
            </a:fld>
            <a:endParaRPr lang="en-US"/>
          </a:p>
        </p:txBody>
      </p:sp>
    </p:spTree>
    <p:extLst>
      <p:ext uri="{BB962C8B-B14F-4D97-AF65-F5344CB8AC3E}">
        <p14:creationId xmlns:p14="http://schemas.microsoft.com/office/powerpoint/2010/main" val="505088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my results.  This is again, the elastic scattering differential cross section – as a ratio to Rutherford cross section- as a function of the angle.  The black line is</a:t>
            </a:r>
            <a:r>
              <a:rPr lang="en-US" baseline="0" dirty="0" smtClean="0"/>
              <a:t> the calculation with the parameters from my minimization, compared to the blue line which are the original parameters.  Both compared to the data.  My minimization fits the data very well at low angles, and although it is above the data at higher angles, it still does a better job of matching the peaks and valleys than the original parameterization.</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15</a:t>
            </a:fld>
            <a:endParaRPr lang="en-US"/>
          </a:p>
        </p:txBody>
      </p:sp>
    </p:spTree>
    <p:extLst>
      <p:ext uri="{BB962C8B-B14F-4D97-AF65-F5344CB8AC3E}">
        <p14:creationId xmlns:p14="http://schemas.microsoft.com/office/powerpoint/2010/main" val="659532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other</a:t>
            </a:r>
            <a:r>
              <a:rPr lang="en-US" baseline="0" dirty="0" smtClean="0"/>
              <a:t> things I had been interested in exploring for this project was finding multiple minima in the parameter space.  To do this, I took slices of the parameter space – where all of the parameters would be held constant while two were allowed to vary.  Such as shown here, a depth and diffuseness for the real volume term.  The star shows the absolute minimum in the space I’m considering.  So we have a minimum, it’s about at 1.2 </a:t>
            </a:r>
            <a:r>
              <a:rPr lang="en-US" baseline="0" dirty="0" err="1" smtClean="0"/>
              <a:t>fm</a:t>
            </a:r>
            <a:r>
              <a:rPr lang="en-US" baseline="0" dirty="0" smtClean="0"/>
              <a:t> in r; then we can look at r compared to another variable to see if we see a minimum at r=1.2.  We don’t.  The minimum is on the edge of the parameter space, which isn’t good, and it doesn’t even look like there’s a local minimum near our region of interest.  I looked at 165 of these plots, and this was the general trend.  This is a complicated problem, and fitting is not straight forward.</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16</a:t>
            </a:fld>
            <a:endParaRPr lang="en-US"/>
          </a:p>
        </p:txBody>
      </p:sp>
    </p:spTree>
    <p:extLst>
      <p:ext uri="{BB962C8B-B14F-4D97-AF65-F5344CB8AC3E}">
        <p14:creationId xmlns:p14="http://schemas.microsoft.com/office/powerpoint/2010/main" val="3520877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conclusion, I have constructed a down-hill gradient minimization routine.  With</a:t>
            </a:r>
            <a:r>
              <a:rPr lang="en-US" baseline="0" dirty="0" smtClean="0"/>
              <a:t> more time, it would be much more interesting to implement more advanced minimization techniques, or even do something like basis hopping to look for multiple minima in one pass.  I investigated different penalty functions to keep the parameters in a physical range.  Finally, I investigated slices of parameter space to try and find multiple minima, which lead to the confirmation of having a very complicated parameter space.  </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17</a:t>
            </a:fld>
            <a:endParaRPr lang="en-US"/>
          </a:p>
        </p:txBody>
      </p:sp>
    </p:spTree>
    <p:extLst>
      <p:ext uri="{BB962C8B-B14F-4D97-AF65-F5344CB8AC3E}">
        <p14:creationId xmlns:p14="http://schemas.microsoft.com/office/powerpoint/2010/main" val="1460047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thank</a:t>
            </a:r>
            <a:r>
              <a:rPr lang="en-US" baseline="0" dirty="0" smtClean="0"/>
              <a:t> especially Phil and </a:t>
            </a:r>
            <a:r>
              <a:rPr lang="en-US" baseline="0" dirty="0" err="1" smtClean="0"/>
              <a:t>Jenni</a:t>
            </a:r>
            <a:r>
              <a:rPr lang="en-US" baseline="0" dirty="0" smtClean="0"/>
              <a:t> for all of their insight and discussions during this project, as well as all of you for listening.  Any questions?</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18</a:t>
            </a:fld>
            <a:endParaRPr lang="en-US"/>
          </a:p>
        </p:txBody>
      </p:sp>
    </p:spTree>
    <p:extLst>
      <p:ext uri="{BB962C8B-B14F-4D97-AF65-F5344CB8AC3E}">
        <p14:creationId xmlns:p14="http://schemas.microsoft.com/office/powerpoint/2010/main" val="341886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I begin, I’d like to give you a bit of a road map.  I’ll start with some motivation as to</a:t>
            </a:r>
            <a:r>
              <a:rPr lang="en-US" baseline="0" dirty="0" smtClean="0"/>
              <a:t> why we fit data at all, and then describe the minimization technique that I used.  Finally I will show you the results of my calculations before concluding.</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2</a:t>
            </a:fld>
            <a:endParaRPr lang="en-US"/>
          </a:p>
        </p:txBody>
      </p:sp>
    </p:spTree>
    <p:extLst>
      <p:ext uri="{BB962C8B-B14F-4D97-AF65-F5344CB8AC3E}">
        <p14:creationId xmlns:p14="http://schemas.microsoft.com/office/powerpoint/2010/main" val="1370500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nuclear</a:t>
            </a:r>
            <a:r>
              <a:rPr lang="en-US" baseline="0" dirty="0" smtClean="0"/>
              <a:t> physics, one of the ways we connect theory and experiment is through differential cross sections, which is simply defined as the outgoing flux from a reaction divided by the incoming flux.  One such example is shown here, for 48Ca-deuteron elastic scattering at 23.2 MeV – which is the example I will be using throughout my presentation.  This shows the differential cross section – as a ratio to the Rutherford cross section – as a function of angle.  The solid black line is the calculated cross section, in comparison to the purple data.  </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3</a:t>
            </a:fld>
            <a:endParaRPr lang="en-US"/>
          </a:p>
        </p:txBody>
      </p:sp>
    </p:spTree>
    <p:extLst>
      <p:ext uri="{BB962C8B-B14F-4D97-AF65-F5344CB8AC3E}">
        <p14:creationId xmlns:p14="http://schemas.microsoft.com/office/powerpoint/2010/main" val="2907443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calculate a cross section, we need a model for</a:t>
            </a:r>
            <a:r>
              <a:rPr lang="en-US" baseline="0" dirty="0" smtClean="0"/>
              <a:t> the potential between the nuclei.  One that is often used is the Optical Model.  Here, our potential contains both a real and an imaginary part.  The imaginary party describes the flux going to channels that are not explicitly in our model.  Often we take a Woods-Saxon shape or the derivative of a Woods-Saxon for our potentials – an example of which is shown here.  Each WS has three parameters, a depth, radius, and diffuseness.  With three types of potentials – volume, surface, and spin-orbit, this gives us potentially 18 parameters in our model.  It gets a little better than this, because several of these terms are often zero, so we typically have 12 free parameters.</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4</a:t>
            </a:fld>
            <a:endParaRPr lang="en-US"/>
          </a:p>
        </p:txBody>
      </p:sp>
    </p:spTree>
    <p:extLst>
      <p:ext uri="{BB962C8B-B14F-4D97-AF65-F5344CB8AC3E}">
        <p14:creationId xmlns:p14="http://schemas.microsoft.com/office/powerpoint/2010/main" val="312070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constrain these parameters</a:t>
            </a:r>
            <a:r>
              <a:rPr lang="en-US" baseline="0" dirty="0" smtClean="0"/>
              <a:t> by fitting them to elastic scattering data.  One such example is shown here, the original parameterization is shown on the left and the fitted parameterization on the right.</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5</a:t>
            </a:fld>
            <a:endParaRPr lang="en-US"/>
          </a:p>
        </p:txBody>
      </p:sp>
    </p:spTree>
    <p:extLst>
      <p:ext uri="{BB962C8B-B14F-4D97-AF65-F5344CB8AC3E}">
        <p14:creationId xmlns:p14="http://schemas.microsoft.com/office/powerpoint/2010/main" val="628187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Fitting</a:t>
            </a:r>
            <a:r>
              <a:rPr lang="en-US" baseline="0" dirty="0" smtClean="0"/>
              <a:t> can be done through a chi square minimization, where the chi square is the sum of the squares of the difference between the experimental data points and the theory points weighted by the experimental error.  The goal is to have a chi square per degree of freedom of one.  </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6</a:t>
            </a:fld>
            <a:endParaRPr lang="en-US"/>
          </a:p>
        </p:txBody>
      </p:sp>
    </p:spTree>
    <p:extLst>
      <p:ext uri="{BB962C8B-B14F-4D97-AF65-F5344CB8AC3E}">
        <p14:creationId xmlns:p14="http://schemas.microsoft.com/office/powerpoint/2010/main" val="991780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technique</a:t>
            </a:r>
            <a:r>
              <a:rPr lang="en-US" baseline="0" dirty="0" smtClean="0"/>
              <a:t> that I used for my project is gradient descent.  We take a step in parameter space down the gradient in order to minimize our function of interest, in this case, the chi square value.  This is a very simple method:  it only finds a local minimum, because it has no way to basis hop – or examine the parameter space to see if there are multiple minima.</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7</a:t>
            </a:fld>
            <a:endParaRPr lang="en-US"/>
          </a:p>
        </p:txBody>
      </p:sp>
    </p:spTree>
    <p:extLst>
      <p:ext uri="{BB962C8B-B14F-4D97-AF65-F5344CB8AC3E}">
        <p14:creationId xmlns:p14="http://schemas.microsoft.com/office/powerpoint/2010/main" val="1777278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algorithm</a:t>
            </a:r>
            <a:r>
              <a:rPr lang="en-US" baseline="0" dirty="0" smtClean="0"/>
              <a:t> works as follows:  the chi square value is calculated at the original parameter set.  The gradient at that point is calculated, using the central difference formula.  The parameters are updated by subtracting the gradient multiplied by a step size.  Finally, the chi square value is calculated again.  The steps in blue are repeated until some condition is met – in this case the difference between the current chi square and the previous chi square have to be less than some value, delta.</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8</a:t>
            </a:fld>
            <a:endParaRPr lang="en-US"/>
          </a:p>
        </p:txBody>
      </p:sp>
    </p:spTree>
    <p:extLst>
      <p:ext uri="{BB962C8B-B14F-4D97-AF65-F5344CB8AC3E}">
        <p14:creationId xmlns:p14="http://schemas.microsoft.com/office/powerpoint/2010/main" val="1958643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one detail that we have to be a little careful of.  The parameters have a range of physical values that they have to stay within.  An example is given here, with very</a:t>
            </a:r>
            <a:r>
              <a:rPr lang="en-US" baseline="0" dirty="0" smtClean="0"/>
              <a:t>, very generous parameter ranges.  Typically, they’d be much tighter than this.  To make sure that we stay within our parameter range, we introduce a penalty function, which would confine the parameter.  This would be used to weigh the gradient so that outside of the parameter range, the gradient would be larger and therefore, take a larger step in towards a physical parameter value.  </a:t>
            </a:r>
            <a:endParaRPr lang="en-US" dirty="0"/>
          </a:p>
        </p:txBody>
      </p:sp>
      <p:sp>
        <p:nvSpPr>
          <p:cNvPr id="4" name="Slide Number Placeholder 3"/>
          <p:cNvSpPr>
            <a:spLocks noGrp="1"/>
          </p:cNvSpPr>
          <p:nvPr>
            <p:ph type="sldNum" sz="quarter" idx="10"/>
          </p:nvPr>
        </p:nvSpPr>
        <p:spPr/>
        <p:txBody>
          <a:bodyPr/>
          <a:lstStyle/>
          <a:p>
            <a:fld id="{85BCE8E7-69CB-4E69-A94E-CAB98738084F}" type="slidenum">
              <a:rPr lang="en-US" smtClean="0"/>
              <a:t>9</a:t>
            </a:fld>
            <a:endParaRPr lang="en-US"/>
          </a:p>
        </p:txBody>
      </p:sp>
    </p:spTree>
    <p:extLst>
      <p:ext uri="{BB962C8B-B14F-4D97-AF65-F5344CB8AC3E}">
        <p14:creationId xmlns:p14="http://schemas.microsoft.com/office/powerpoint/2010/main" val="3633936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792F70-1A70-403E-9A7F-F5EF52BE69DE}" type="datetimeFigureOut">
              <a:rPr lang="en-US" smtClean="0"/>
              <a:t>5/4/2015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12251F-0ADD-410A-B3FE-B8BEF6F83B68}" type="slidenum">
              <a:rPr lang="en-US" smtClean="0"/>
              <a:t>‹#›</a:t>
            </a:fld>
            <a:endParaRPr lang="en-US" dirty="0"/>
          </a:p>
        </p:txBody>
      </p:sp>
    </p:spTree>
    <p:extLst>
      <p:ext uri="{BB962C8B-B14F-4D97-AF65-F5344CB8AC3E}">
        <p14:creationId xmlns:p14="http://schemas.microsoft.com/office/powerpoint/2010/main" val="255243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792F70-1A70-403E-9A7F-F5EF52BE69DE}" type="datetimeFigureOut">
              <a:rPr lang="en-US" smtClean="0"/>
              <a:t>5/4/2015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12251F-0ADD-410A-B3FE-B8BEF6F83B68}" type="slidenum">
              <a:rPr lang="en-US" smtClean="0"/>
              <a:t>‹#›</a:t>
            </a:fld>
            <a:endParaRPr lang="en-US" dirty="0"/>
          </a:p>
        </p:txBody>
      </p:sp>
    </p:spTree>
    <p:extLst>
      <p:ext uri="{BB962C8B-B14F-4D97-AF65-F5344CB8AC3E}">
        <p14:creationId xmlns:p14="http://schemas.microsoft.com/office/powerpoint/2010/main" val="352488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792F70-1A70-403E-9A7F-F5EF52BE69DE}" type="datetimeFigureOut">
              <a:rPr lang="en-US" smtClean="0"/>
              <a:t>5/4/2015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12251F-0ADD-410A-B3FE-B8BEF6F83B68}"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16625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792F70-1A70-403E-9A7F-F5EF52BE69DE}" type="datetimeFigureOut">
              <a:rPr lang="en-US" smtClean="0"/>
              <a:t>5/4/2015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12251F-0ADD-410A-B3FE-B8BEF6F83B68}" type="slidenum">
              <a:rPr lang="en-US" smtClean="0"/>
              <a:t>‹#›</a:t>
            </a:fld>
            <a:endParaRPr lang="en-US" dirty="0"/>
          </a:p>
        </p:txBody>
      </p:sp>
    </p:spTree>
    <p:extLst>
      <p:ext uri="{BB962C8B-B14F-4D97-AF65-F5344CB8AC3E}">
        <p14:creationId xmlns:p14="http://schemas.microsoft.com/office/powerpoint/2010/main" val="4092373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792F70-1A70-403E-9A7F-F5EF52BE69DE}" type="datetimeFigureOut">
              <a:rPr lang="en-US" smtClean="0"/>
              <a:t>5/4/2015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12251F-0ADD-410A-B3FE-B8BEF6F83B6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789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792F70-1A70-403E-9A7F-F5EF52BE69DE}" type="datetimeFigureOut">
              <a:rPr lang="en-US" smtClean="0"/>
              <a:t>5/4/2015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12251F-0ADD-410A-B3FE-B8BEF6F83B68}" type="slidenum">
              <a:rPr lang="en-US" smtClean="0"/>
              <a:t>‹#›</a:t>
            </a:fld>
            <a:endParaRPr lang="en-US" dirty="0"/>
          </a:p>
        </p:txBody>
      </p:sp>
    </p:spTree>
    <p:extLst>
      <p:ext uri="{BB962C8B-B14F-4D97-AF65-F5344CB8AC3E}">
        <p14:creationId xmlns:p14="http://schemas.microsoft.com/office/powerpoint/2010/main" val="877956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792F70-1A70-403E-9A7F-F5EF52BE69DE}" type="datetimeFigureOut">
              <a:rPr lang="en-US" smtClean="0"/>
              <a:t>5/4/2015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12251F-0ADD-410A-B3FE-B8BEF6F83B68}" type="slidenum">
              <a:rPr lang="en-US" smtClean="0"/>
              <a:t>‹#›</a:t>
            </a:fld>
            <a:endParaRPr lang="en-US" dirty="0"/>
          </a:p>
        </p:txBody>
      </p:sp>
    </p:spTree>
    <p:extLst>
      <p:ext uri="{BB962C8B-B14F-4D97-AF65-F5344CB8AC3E}">
        <p14:creationId xmlns:p14="http://schemas.microsoft.com/office/powerpoint/2010/main" val="2309835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792F70-1A70-403E-9A7F-F5EF52BE69DE}" type="datetimeFigureOut">
              <a:rPr lang="en-US" smtClean="0"/>
              <a:t>5/4/2015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12251F-0ADD-410A-B3FE-B8BEF6F83B68}" type="slidenum">
              <a:rPr lang="en-US" smtClean="0"/>
              <a:t>‹#›</a:t>
            </a:fld>
            <a:endParaRPr lang="en-US" dirty="0"/>
          </a:p>
        </p:txBody>
      </p:sp>
    </p:spTree>
    <p:extLst>
      <p:ext uri="{BB962C8B-B14F-4D97-AF65-F5344CB8AC3E}">
        <p14:creationId xmlns:p14="http://schemas.microsoft.com/office/powerpoint/2010/main" val="3767243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792F70-1A70-403E-9A7F-F5EF52BE69DE}" type="datetimeFigureOut">
              <a:rPr lang="en-US" smtClean="0"/>
              <a:t>5/4/2015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12251F-0ADD-410A-B3FE-B8BEF6F83B68}" type="slidenum">
              <a:rPr lang="en-US" smtClean="0"/>
              <a:t>‹#›</a:t>
            </a:fld>
            <a:endParaRPr lang="en-US" dirty="0"/>
          </a:p>
        </p:txBody>
      </p:sp>
    </p:spTree>
    <p:extLst>
      <p:ext uri="{BB962C8B-B14F-4D97-AF65-F5344CB8AC3E}">
        <p14:creationId xmlns:p14="http://schemas.microsoft.com/office/powerpoint/2010/main" val="78075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792F70-1A70-403E-9A7F-F5EF52BE69DE}" type="datetimeFigureOut">
              <a:rPr lang="en-US" smtClean="0"/>
              <a:t>5/4/2015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12251F-0ADD-410A-B3FE-B8BEF6F83B68}" type="slidenum">
              <a:rPr lang="en-US" smtClean="0"/>
              <a:t>‹#›</a:t>
            </a:fld>
            <a:endParaRPr lang="en-US" dirty="0"/>
          </a:p>
        </p:txBody>
      </p:sp>
    </p:spTree>
    <p:extLst>
      <p:ext uri="{BB962C8B-B14F-4D97-AF65-F5344CB8AC3E}">
        <p14:creationId xmlns:p14="http://schemas.microsoft.com/office/powerpoint/2010/main" val="285732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792F70-1A70-403E-9A7F-F5EF52BE69DE}" type="datetimeFigureOut">
              <a:rPr lang="en-US" smtClean="0"/>
              <a:t>5/4/2015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12251F-0ADD-410A-B3FE-B8BEF6F83B68}" type="slidenum">
              <a:rPr lang="en-US" smtClean="0"/>
              <a:t>‹#›</a:t>
            </a:fld>
            <a:endParaRPr lang="en-US" dirty="0"/>
          </a:p>
        </p:txBody>
      </p:sp>
    </p:spTree>
    <p:extLst>
      <p:ext uri="{BB962C8B-B14F-4D97-AF65-F5344CB8AC3E}">
        <p14:creationId xmlns:p14="http://schemas.microsoft.com/office/powerpoint/2010/main" val="124249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792F70-1A70-403E-9A7F-F5EF52BE69DE}" type="datetimeFigureOut">
              <a:rPr lang="en-US" smtClean="0"/>
              <a:t>5/4/2015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D12251F-0ADD-410A-B3FE-B8BEF6F83B68}" type="slidenum">
              <a:rPr lang="en-US" smtClean="0"/>
              <a:t>‹#›</a:t>
            </a:fld>
            <a:endParaRPr lang="en-US" dirty="0"/>
          </a:p>
        </p:txBody>
      </p:sp>
    </p:spTree>
    <p:extLst>
      <p:ext uri="{BB962C8B-B14F-4D97-AF65-F5344CB8AC3E}">
        <p14:creationId xmlns:p14="http://schemas.microsoft.com/office/powerpoint/2010/main" val="353863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792F70-1A70-403E-9A7F-F5EF52BE69DE}" type="datetimeFigureOut">
              <a:rPr lang="en-US" smtClean="0"/>
              <a:t>5/4/2015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D12251F-0ADD-410A-B3FE-B8BEF6F83B68}" type="slidenum">
              <a:rPr lang="en-US" smtClean="0"/>
              <a:t>‹#›</a:t>
            </a:fld>
            <a:endParaRPr lang="en-US" dirty="0"/>
          </a:p>
        </p:txBody>
      </p:sp>
    </p:spTree>
    <p:extLst>
      <p:ext uri="{BB962C8B-B14F-4D97-AF65-F5344CB8AC3E}">
        <p14:creationId xmlns:p14="http://schemas.microsoft.com/office/powerpoint/2010/main" val="288300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92F70-1A70-403E-9A7F-F5EF52BE69DE}" type="datetimeFigureOut">
              <a:rPr lang="en-US" smtClean="0"/>
              <a:t>5/4/2015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D12251F-0ADD-410A-B3FE-B8BEF6F83B68}" type="slidenum">
              <a:rPr lang="en-US" smtClean="0"/>
              <a:t>‹#›</a:t>
            </a:fld>
            <a:endParaRPr lang="en-US" dirty="0"/>
          </a:p>
        </p:txBody>
      </p:sp>
    </p:spTree>
    <p:extLst>
      <p:ext uri="{BB962C8B-B14F-4D97-AF65-F5344CB8AC3E}">
        <p14:creationId xmlns:p14="http://schemas.microsoft.com/office/powerpoint/2010/main" val="101742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92F70-1A70-403E-9A7F-F5EF52BE69DE}" type="datetimeFigureOut">
              <a:rPr lang="en-US" smtClean="0"/>
              <a:t>5/4/2015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12251F-0ADD-410A-B3FE-B8BEF6F83B68}" type="slidenum">
              <a:rPr lang="en-US" smtClean="0"/>
              <a:t>‹#›</a:t>
            </a:fld>
            <a:endParaRPr lang="en-US" dirty="0"/>
          </a:p>
        </p:txBody>
      </p:sp>
    </p:spTree>
    <p:extLst>
      <p:ext uri="{BB962C8B-B14F-4D97-AF65-F5344CB8AC3E}">
        <p14:creationId xmlns:p14="http://schemas.microsoft.com/office/powerpoint/2010/main" val="2693168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92F70-1A70-403E-9A7F-F5EF52BE69DE}" type="datetimeFigureOut">
              <a:rPr lang="en-US" smtClean="0"/>
              <a:t>5/4/2015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12251F-0ADD-410A-B3FE-B8BEF6F83B68}" type="slidenum">
              <a:rPr lang="en-US" smtClean="0"/>
              <a:t>‹#›</a:t>
            </a:fld>
            <a:endParaRPr lang="en-US" dirty="0"/>
          </a:p>
        </p:txBody>
      </p:sp>
    </p:spTree>
    <p:extLst>
      <p:ext uri="{BB962C8B-B14F-4D97-AF65-F5344CB8AC3E}">
        <p14:creationId xmlns:p14="http://schemas.microsoft.com/office/powerpoint/2010/main" val="364049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792F70-1A70-403E-9A7F-F5EF52BE69DE}" type="datetimeFigureOut">
              <a:rPr lang="en-US" smtClean="0"/>
              <a:t>5/4/2015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12251F-0ADD-410A-B3FE-B8BEF6F83B68}" type="slidenum">
              <a:rPr lang="en-US" smtClean="0"/>
              <a:t>‹#›</a:t>
            </a:fld>
            <a:endParaRPr lang="en-US" dirty="0"/>
          </a:p>
        </p:txBody>
      </p:sp>
    </p:spTree>
    <p:extLst>
      <p:ext uri="{BB962C8B-B14F-4D97-AF65-F5344CB8AC3E}">
        <p14:creationId xmlns:p14="http://schemas.microsoft.com/office/powerpoint/2010/main" val="2644905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Fitting Methods in Nuclear Physics</a:t>
            </a:r>
            <a:endParaRPr lang="en-US" dirty="0"/>
          </a:p>
        </p:txBody>
      </p:sp>
      <p:sp>
        <p:nvSpPr>
          <p:cNvPr id="3" name="Subtitle 2"/>
          <p:cNvSpPr>
            <a:spLocks noGrp="1"/>
          </p:cNvSpPr>
          <p:nvPr>
            <p:ph type="subTitle" idx="1"/>
          </p:nvPr>
        </p:nvSpPr>
        <p:spPr/>
        <p:txBody>
          <a:bodyPr>
            <a:normAutofit lnSpcReduction="10000"/>
          </a:bodyPr>
          <a:lstStyle/>
          <a:p>
            <a:r>
              <a:rPr lang="en-US" dirty="0" smtClean="0"/>
              <a:t>Amy Lovell</a:t>
            </a:r>
          </a:p>
          <a:p>
            <a:r>
              <a:rPr lang="en-US" dirty="0" smtClean="0"/>
              <a:t>Final Project for Computational Physics</a:t>
            </a:r>
          </a:p>
          <a:p>
            <a:r>
              <a:rPr lang="en-US" dirty="0" smtClean="0"/>
              <a:t>April 30, 2015</a:t>
            </a:r>
            <a:endParaRPr lang="en-US" dirty="0"/>
          </a:p>
        </p:txBody>
      </p:sp>
    </p:spTree>
    <p:extLst>
      <p:ext uri="{BB962C8B-B14F-4D97-AF65-F5344CB8AC3E}">
        <p14:creationId xmlns:p14="http://schemas.microsoft.com/office/powerpoint/2010/main" val="291055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Penalty Function:  </a:t>
            </a:r>
            <a:br>
              <a:rPr lang="en-US" dirty="0" smtClean="0"/>
            </a:br>
            <a:r>
              <a:rPr lang="en-US" dirty="0" smtClean="0"/>
              <a:t>None</a:t>
            </a:r>
            <a:endParaRPr lang="en-US" dirty="0"/>
          </a:p>
        </p:txBody>
      </p:sp>
      <p:sp>
        <p:nvSpPr>
          <p:cNvPr id="3" name="Content Placeholder 2"/>
          <p:cNvSpPr>
            <a:spLocks noGrp="1"/>
          </p:cNvSpPr>
          <p:nvPr>
            <p:ph sz="half" idx="1"/>
          </p:nvPr>
        </p:nvSpPr>
        <p:spPr/>
        <p:txBody>
          <a:bodyPr/>
          <a:lstStyle/>
          <a:p>
            <a:r>
              <a:rPr lang="en-US" dirty="0" smtClean="0"/>
              <a:t>V=103.2059 MeV</a:t>
            </a:r>
          </a:p>
          <a:p>
            <a:r>
              <a:rPr lang="en-US" dirty="0" smtClean="0"/>
              <a:t>r=0.7709 </a:t>
            </a:r>
            <a:r>
              <a:rPr lang="en-US" dirty="0" err="1" smtClean="0"/>
              <a:t>fm</a:t>
            </a:r>
            <a:endParaRPr lang="en-US" dirty="0" smtClean="0"/>
          </a:p>
          <a:p>
            <a:r>
              <a:rPr lang="en-US" dirty="0" smtClean="0"/>
              <a:t>a=0.5852 </a:t>
            </a:r>
            <a:r>
              <a:rPr lang="en-US" dirty="0" err="1" smtClean="0"/>
              <a:t>fm</a:t>
            </a:r>
            <a:endParaRPr lang="en-US" dirty="0" smtClean="0"/>
          </a:p>
          <a:p>
            <a:r>
              <a:rPr lang="en-US" dirty="0" err="1" smtClean="0"/>
              <a:t>Ws</a:t>
            </a:r>
            <a:r>
              <a:rPr lang="en-US" dirty="0" smtClean="0"/>
              <a:t>=15.9270 MeV</a:t>
            </a:r>
          </a:p>
          <a:p>
            <a:r>
              <a:rPr lang="en-US" dirty="0" err="1" smtClean="0"/>
              <a:t>rs</a:t>
            </a:r>
            <a:r>
              <a:rPr lang="en-US" dirty="0" smtClean="0"/>
              <a:t>=0.5584 </a:t>
            </a:r>
            <a:r>
              <a:rPr lang="en-US" dirty="0" err="1" smtClean="0"/>
              <a:t>fm</a:t>
            </a:r>
            <a:endParaRPr lang="en-US" dirty="0" smtClean="0"/>
          </a:p>
          <a:p>
            <a:r>
              <a:rPr lang="en-US" dirty="0" smtClean="0"/>
              <a:t>as=1.1680 </a:t>
            </a:r>
            <a:r>
              <a:rPr lang="en-US" dirty="0" err="1" smtClean="0"/>
              <a:t>fm</a:t>
            </a:r>
            <a:endParaRPr lang="en-US" dirty="0" smtClean="0"/>
          </a:p>
          <a:p>
            <a:r>
              <a:rPr lang="en-US" dirty="0" smtClean="0"/>
              <a:t>158 steps</a:t>
            </a:r>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300575" y="1270000"/>
            <a:ext cx="5973427" cy="4615830"/>
          </a:xfrm>
        </p:spPr>
      </p:pic>
      <p:pic>
        <p:nvPicPr>
          <p:cNvPr id="9" name="Picture 8"/>
          <p:cNvPicPr>
            <a:picLocks noChangeAspect="1"/>
          </p:cNvPicPr>
          <p:nvPr/>
        </p:nvPicPr>
        <p:blipFill>
          <a:blip r:embed="rId4"/>
          <a:stretch>
            <a:fillRect/>
          </a:stretch>
        </p:blipFill>
        <p:spPr>
          <a:xfrm>
            <a:off x="926943" y="5126931"/>
            <a:ext cx="1400175" cy="390525"/>
          </a:xfrm>
          <a:prstGeom prst="rect">
            <a:avLst/>
          </a:prstGeom>
        </p:spPr>
      </p:pic>
    </p:spTree>
    <p:extLst>
      <p:ext uri="{BB962C8B-B14F-4D97-AF65-F5344CB8AC3E}">
        <p14:creationId xmlns:p14="http://schemas.microsoft.com/office/powerpoint/2010/main" val="2634667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Penalty Function:  </a:t>
            </a:r>
            <a:br>
              <a:rPr lang="en-US" dirty="0" smtClean="0"/>
            </a:br>
            <a:r>
              <a:rPr lang="en-US" dirty="0" smtClean="0"/>
              <a:t>Parabola</a:t>
            </a:r>
            <a:endParaRPr lang="en-US" dirty="0"/>
          </a:p>
        </p:txBody>
      </p:sp>
      <p:sp>
        <p:nvSpPr>
          <p:cNvPr id="4" name="Content Placeholder 3"/>
          <p:cNvSpPr>
            <a:spLocks noGrp="1"/>
          </p:cNvSpPr>
          <p:nvPr>
            <p:ph sz="half" idx="1"/>
          </p:nvPr>
        </p:nvSpPr>
        <p:spPr/>
        <p:txBody>
          <a:bodyPr/>
          <a:lstStyle/>
          <a:p>
            <a:r>
              <a:rPr lang="en-US" dirty="0" smtClean="0"/>
              <a:t>V=103.2389 MeV</a:t>
            </a:r>
            <a:endParaRPr lang="en-US" dirty="0"/>
          </a:p>
          <a:p>
            <a:r>
              <a:rPr lang="en-US" dirty="0" smtClean="0"/>
              <a:t>r=1.0876 </a:t>
            </a:r>
            <a:r>
              <a:rPr lang="en-US" dirty="0" err="1"/>
              <a:t>fm</a:t>
            </a:r>
            <a:endParaRPr lang="en-US" dirty="0"/>
          </a:p>
          <a:p>
            <a:r>
              <a:rPr lang="en-US" dirty="0" smtClean="0"/>
              <a:t>a=0.6014 </a:t>
            </a:r>
            <a:r>
              <a:rPr lang="en-US" dirty="0" err="1"/>
              <a:t>fm</a:t>
            </a:r>
            <a:endParaRPr lang="en-US" dirty="0"/>
          </a:p>
          <a:p>
            <a:r>
              <a:rPr lang="en-US" dirty="0" err="1" smtClean="0"/>
              <a:t>Ws</a:t>
            </a:r>
            <a:r>
              <a:rPr lang="en-US" dirty="0" smtClean="0"/>
              <a:t>=16.6778 </a:t>
            </a:r>
            <a:r>
              <a:rPr lang="en-US" dirty="0"/>
              <a:t>MeV</a:t>
            </a:r>
          </a:p>
          <a:p>
            <a:r>
              <a:rPr lang="en-US" dirty="0" err="1" smtClean="0"/>
              <a:t>rs</a:t>
            </a:r>
            <a:r>
              <a:rPr lang="en-US" dirty="0" smtClean="0"/>
              <a:t>=1.1689 </a:t>
            </a:r>
            <a:r>
              <a:rPr lang="en-US" dirty="0" err="1"/>
              <a:t>fm</a:t>
            </a:r>
            <a:endParaRPr lang="en-US" dirty="0"/>
          </a:p>
          <a:p>
            <a:r>
              <a:rPr lang="en-US" dirty="0" smtClean="0"/>
              <a:t>as=0.3000 </a:t>
            </a:r>
            <a:r>
              <a:rPr lang="en-US" dirty="0" err="1" smtClean="0"/>
              <a:t>fm</a:t>
            </a:r>
            <a:endParaRPr lang="en-US" dirty="0"/>
          </a:p>
          <a:p>
            <a:r>
              <a:rPr lang="en-US" dirty="0" smtClean="0"/>
              <a:t>27 </a:t>
            </a:r>
            <a:r>
              <a:rPr lang="en-US" dirty="0"/>
              <a:t>steps</a:t>
            </a:r>
          </a:p>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222448" y="1468192"/>
            <a:ext cx="6051554" cy="4676200"/>
          </a:xfrm>
        </p:spPr>
      </p:pic>
      <p:pic>
        <p:nvPicPr>
          <p:cNvPr id="7" name="Picture 6"/>
          <p:cNvPicPr>
            <a:picLocks noChangeAspect="1"/>
          </p:cNvPicPr>
          <p:nvPr/>
        </p:nvPicPr>
        <p:blipFill>
          <a:blip r:embed="rId4"/>
          <a:stretch>
            <a:fillRect/>
          </a:stretch>
        </p:blipFill>
        <p:spPr>
          <a:xfrm>
            <a:off x="5066347" y="448346"/>
            <a:ext cx="3114675" cy="1181100"/>
          </a:xfrm>
          <a:prstGeom prst="rect">
            <a:avLst/>
          </a:prstGeom>
          <a:noFill/>
          <a:ln>
            <a:noFill/>
          </a:ln>
        </p:spPr>
      </p:pic>
      <p:pic>
        <p:nvPicPr>
          <p:cNvPr id="8" name="Picture 7"/>
          <p:cNvPicPr>
            <a:picLocks noChangeAspect="1"/>
          </p:cNvPicPr>
          <p:nvPr/>
        </p:nvPicPr>
        <p:blipFill>
          <a:blip r:embed="rId5"/>
          <a:stretch>
            <a:fillRect/>
          </a:stretch>
        </p:blipFill>
        <p:spPr>
          <a:xfrm>
            <a:off x="837865" y="5037852"/>
            <a:ext cx="1552575" cy="542925"/>
          </a:xfrm>
          <a:prstGeom prst="rect">
            <a:avLst/>
          </a:prstGeom>
        </p:spPr>
      </p:pic>
    </p:spTree>
    <p:extLst>
      <p:ext uri="{BB962C8B-B14F-4D97-AF65-F5344CB8AC3E}">
        <p14:creationId xmlns:p14="http://schemas.microsoft.com/office/powerpoint/2010/main" val="613267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dirty="0" smtClean="0"/>
              <a:t>V=103.2068 </a:t>
            </a:r>
            <a:r>
              <a:rPr lang="en-US" dirty="0"/>
              <a:t>MeV</a:t>
            </a:r>
          </a:p>
          <a:p>
            <a:r>
              <a:rPr lang="en-US" dirty="0" smtClean="0"/>
              <a:t>r=1.0501 </a:t>
            </a:r>
            <a:r>
              <a:rPr lang="en-US" dirty="0" err="1"/>
              <a:t>fm</a:t>
            </a:r>
            <a:endParaRPr lang="en-US" dirty="0"/>
          </a:p>
          <a:p>
            <a:r>
              <a:rPr lang="en-US" dirty="0" smtClean="0"/>
              <a:t>a=0.7408 </a:t>
            </a:r>
            <a:r>
              <a:rPr lang="en-US" dirty="0" err="1"/>
              <a:t>fm</a:t>
            </a:r>
            <a:endParaRPr lang="en-US" dirty="0"/>
          </a:p>
          <a:p>
            <a:r>
              <a:rPr lang="en-US" dirty="0" err="1" smtClean="0"/>
              <a:t>Ws</a:t>
            </a:r>
            <a:r>
              <a:rPr lang="en-US" dirty="0" smtClean="0"/>
              <a:t>=18.8142 </a:t>
            </a:r>
            <a:r>
              <a:rPr lang="en-US" dirty="0"/>
              <a:t>MeV</a:t>
            </a:r>
          </a:p>
          <a:p>
            <a:r>
              <a:rPr lang="en-US" dirty="0" err="1" smtClean="0"/>
              <a:t>rs</a:t>
            </a:r>
            <a:r>
              <a:rPr lang="en-US" dirty="0" smtClean="0"/>
              <a:t>=1.3878 </a:t>
            </a:r>
            <a:r>
              <a:rPr lang="en-US" dirty="0" err="1"/>
              <a:t>fm</a:t>
            </a:r>
            <a:endParaRPr lang="en-US" dirty="0"/>
          </a:p>
          <a:p>
            <a:r>
              <a:rPr lang="en-US" dirty="0" smtClean="0"/>
              <a:t>as=0.3978 </a:t>
            </a:r>
            <a:r>
              <a:rPr lang="en-US" dirty="0" err="1"/>
              <a:t>fm</a:t>
            </a:r>
            <a:endParaRPr lang="en-US" dirty="0"/>
          </a:p>
          <a:p>
            <a:r>
              <a:rPr lang="en-US" dirty="0" smtClean="0"/>
              <a:t>12 </a:t>
            </a:r>
            <a:r>
              <a:rPr lang="en-US" dirty="0"/>
              <a:t>steps</a:t>
            </a:r>
          </a:p>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25780" y="1279770"/>
            <a:ext cx="6078092" cy="4696707"/>
          </a:xfrm>
        </p:spPr>
      </p:pic>
      <p:pic>
        <p:nvPicPr>
          <p:cNvPr id="7" name="Picture 6"/>
          <p:cNvPicPr>
            <a:picLocks noChangeAspect="1"/>
          </p:cNvPicPr>
          <p:nvPr/>
        </p:nvPicPr>
        <p:blipFill>
          <a:blip r:embed="rId4"/>
          <a:stretch>
            <a:fillRect/>
          </a:stretch>
        </p:blipFill>
        <p:spPr>
          <a:xfrm>
            <a:off x="5277795" y="544716"/>
            <a:ext cx="3067050" cy="1076325"/>
          </a:xfrm>
          <a:prstGeom prst="rect">
            <a:avLst/>
          </a:prstGeom>
          <a:noFill/>
          <a:ln>
            <a:noFill/>
          </a:ln>
        </p:spPr>
      </p:pic>
      <p:sp>
        <p:nvSpPr>
          <p:cNvPr id="2" name="Title 1"/>
          <p:cNvSpPr>
            <a:spLocks noGrp="1"/>
          </p:cNvSpPr>
          <p:nvPr>
            <p:ph type="title"/>
          </p:nvPr>
        </p:nvSpPr>
        <p:spPr/>
        <p:txBody>
          <a:bodyPr/>
          <a:lstStyle/>
          <a:p>
            <a:r>
              <a:rPr lang="en-US" dirty="0" smtClean="0"/>
              <a:t>Penalty Function:  </a:t>
            </a:r>
            <a:br>
              <a:rPr lang="en-US" dirty="0" smtClean="0"/>
            </a:br>
            <a:r>
              <a:rPr lang="en-US" dirty="0" smtClean="0"/>
              <a:t>Parabola Squared</a:t>
            </a:r>
            <a:endParaRPr lang="en-US" dirty="0"/>
          </a:p>
        </p:txBody>
      </p:sp>
      <p:pic>
        <p:nvPicPr>
          <p:cNvPr id="8" name="Picture 7"/>
          <p:cNvPicPr>
            <a:picLocks noChangeAspect="1"/>
          </p:cNvPicPr>
          <p:nvPr/>
        </p:nvPicPr>
        <p:blipFill>
          <a:blip r:embed="rId5"/>
          <a:stretch>
            <a:fillRect/>
          </a:stretch>
        </p:blipFill>
        <p:spPr>
          <a:xfrm>
            <a:off x="856042" y="5111772"/>
            <a:ext cx="1619250" cy="523875"/>
          </a:xfrm>
          <a:prstGeom prst="rect">
            <a:avLst/>
          </a:prstGeom>
        </p:spPr>
      </p:pic>
    </p:spTree>
    <p:extLst>
      <p:ext uri="{BB962C8B-B14F-4D97-AF65-F5344CB8AC3E}">
        <p14:creationId xmlns:p14="http://schemas.microsoft.com/office/powerpoint/2010/main" val="3744223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Penalty Function:  </a:t>
            </a:r>
            <a:br>
              <a:rPr lang="en-US" dirty="0" smtClean="0"/>
            </a:br>
            <a:r>
              <a:rPr lang="en-US" dirty="0" smtClean="0"/>
              <a:t>Gaussian</a:t>
            </a:r>
            <a:endParaRPr lang="en-US" dirty="0"/>
          </a:p>
        </p:txBody>
      </p:sp>
      <p:sp>
        <p:nvSpPr>
          <p:cNvPr id="4" name="Content Placeholder 3"/>
          <p:cNvSpPr>
            <a:spLocks noGrp="1"/>
          </p:cNvSpPr>
          <p:nvPr>
            <p:ph sz="half" idx="1"/>
          </p:nvPr>
        </p:nvSpPr>
        <p:spPr/>
        <p:txBody>
          <a:bodyPr/>
          <a:lstStyle/>
          <a:p>
            <a:r>
              <a:rPr lang="en-US" dirty="0" smtClean="0"/>
              <a:t>V=103.2231 </a:t>
            </a:r>
            <a:r>
              <a:rPr lang="en-US" dirty="0"/>
              <a:t>MeV</a:t>
            </a:r>
          </a:p>
          <a:p>
            <a:r>
              <a:rPr lang="en-US" dirty="0" smtClean="0"/>
              <a:t>r=1.1001 </a:t>
            </a:r>
            <a:r>
              <a:rPr lang="en-US" dirty="0" err="1"/>
              <a:t>fm</a:t>
            </a:r>
            <a:endParaRPr lang="en-US" dirty="0"/>
          </a:p>
          <a:p>
            <a:r>
              <a:rPr lang="en-US" dirty="0" smtClean="0"/>
              <a:t>a=0.6751 </a:t>
            </a:r>
            <a:r>
              <a:rPr lang="en-US" dirty="0" err="1"/>
              <a:t>fm</a:t>
            </a:r>
            <a:endParaRPr lang="en-US" dirty="0"/>
          </a:p>
          <a:p>
            <a:r>
              <a:rPr lang="en-US" dirty="0" err="1" smtClean="0"/>
              <a:t>Ws</a:t>
            </a:r>
            <a:r>
              <a:rPr lang="en-US" dirty="0" smtClean="0"/>
              <a:t>=16.4784 </a:t>
            </a:r>
            <a:r>
              <a:rPr lang="en-US" dirty="0"/>
              <a:t>MeV</a:t>
            </a:r>
          </a:p>
          <a:p>
            <a:r>
              <a:rPr lang="en-US" dirty="0" err="1" smtClean="0"/>
              <a:t>rs</a:t>
            </a:r>
            <a:r>
              <a:rPr lang="en-US" dirty="0" smtClean="0"/>
              <a:t>=1.0980 </a:t>
            </a:r>
            <a:r>
              <a:rPr lang="en-US" dirty="0" err="1"/>
              <a:t>fm</a:t>
            </a:r>
            <a:endParaRPr lang="en-US" dirty="0"/>
          </a:p>
          <a:p>
            <a:r>
              <a:rPr lang="en-US" dirty="0" smtClean="0"/>
              <a:t>as=1.4804 </a:t>
            </a:r>
            <a:r>
              <a:rPr lang="en-US" dirty="0" err="1"/>
              <a:t>fm</a:t>
            </a:r>
            <a:endParaRPr lang="en-US" dirty="0"/>
          </a:p>
          <a:p>
            <a:r>
              <a:rPr lang="en-US" dirty="0" smtClean="0"/>
              <a:t>47 </a:t>
            </a:r>
            <a:r>
              <a:rPr lang="en-US" dirty="0"/>
              <a:t>steps</a:t>
            </a:r>
          </a:p>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373963" y="1352767"/>
            <a:ext cx="5900039" cy="4559121"/>
          </a:xfrm>
        </p:spPr>
      </p:pic>
      <p:pic>
        <p:nvPicPr>
          <p:cNvPr id="7" name="Picture 6"/>
          <p:cNvPicPr>
            <a:picLocks noChangeAspect="1"/>
          </p:cNvPicPr>
          <p:nvPr/>
        </p:nvPicPr>
        <p:blipFill>
          <a:blip r:embed="rId4"/>
          <a:stretch>
            <a:fillRect/>
          </a:stretch>
        </p:blipFill>
        <p:spPr>
          <a:xfrm>
            <a:off x="4861369" y="861344"/>
            <a:ext cx="3743325" cy="723900"/>
          </a:xfrm>
          <a:prstGeom prst="rect">
            <a:avLst/>
          </a:prstGeom>
        </p:spPr>
      </p:pic>
      <p:pic>
        <p:nvPicPr>
          <p:cNvPr id="8" name="Picture 7"/>
          <p:cNvPicPr>
            <a:picLocks noChangeAspect="1"/>
          </p:cNvPicPr>
          <p:nvPr/>
        </p:nvPicPr>
        <p:blipFill>
          <a:blip r:embed="rId5"/>
          <a:stretch>
            <a:fillRect/>
          </a:stretch>
        </p:blipFill>
        <p:spPr>
          <a:xfrm>
            <a:off x="874020" y="5034498"/>
            <a:ext cx="1428750" cy="523875"/>
          </a:xfrm>
          <a:prstGeom prst="rect">
            <a:avLst/>
          </a:prstGeom>
        </p:spPr>
      </p:pic>
    </p:spTree>
    <p:extLst>
      <p:ext uri="{BB962C8B-B14F-4D97-AF65-F5344CB8AC3E}">
        <p14:creationId xmlns:p14="http://schemas.microsoft.com/office/powerpoint/2010/main" val="3288396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r>
              <a:rPr lang="en-US" dirty="0"/>
              <a:t>V=103.2018 MeV</a:t>
            </a:r>
          </a:p>
          <a:p>
            <a:r>
              <a:rPr lang="en-US" dirty="0"/>
              <a:t>r=1.0890 </a:t>
            </a:r>
            <a:r>
              <a:rPr lang="en-US" dirty="0" err="1"/>
              <a:t>fm</a:t>
            </a:r>
            <a:endParaRPr lang="en-US" dirty="0"/>
          </a:p>
          <a:p>
            <a:r>
              <a:rPr lang="en-US" dirty="0"/>
              <a:t>a=0.6224 </a:t>
            </a:r>
            <a:r>
              <a:rPr lang="en-US" dirty="0" err="1"/>
              <a:t>fm</a:t>
            </a:r>
            <a:endParaRPr lang="en-US" dirty="0"/>
          </a:p>
          <a:p>
            <a:r>
              <a:rPr lang="en-US" dirty="0" err="1"/>
              <a:t>Ws</a:t>
            </a:r>
            <a:r>
              <a:rPr lang="en-US" dirty="0"/>
              <a:t>=16.5337 MeV</a:t>
            </a:r>
          </a:p>
          <a:p>
            <a:r>
              <a:rPr lang="en-US" dirty="0" err="1"/>
              <a:t>rs</a:t>
            </a:r>
            <a:r>
              <a:rPr lang="en-US" dirty="0"/>
              <a:t>=1.4432 </a:t>
            </a:r>
            <a:r>
              <a:rPr lang="en-US" dirty="0" err="1"/>
              <a:t>fm</a:t>
            </a:r>
            <a:endParaRPr lang="en-US" dirty="0"/>
          </a:p>
          <a:p>
            <a:r>
              <a:rPr lang="en-US" dirty="0"/>
              <a:t>as=1.4643 </a:t>
            </a:r>
            <a:r>
              <a:rPr lang="en-US" dirty="0" err="1"/>
              <a:t>fm</a:t>
            </a:r>
            <a:endParaRPr lang="en-US" dirty="0"/>
          </a:p>
          <a:p>
            <a:r>
              <a:rPr lang="en-US" dirty="0"/>
              <a:t>34 steps</a:t>
            </a:r>
          </a:p>
          <a:p>
            <a:endParaRPr lang="en-US"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205783" y="1352283"/>
            <a:ext cx="6068219" cy="4689078"/>
          </a:xfrm>
        </p:spPr>
      </p:pic>
      <p:sp>
        <p:nvSpPr>
          <p:cNvPr id="2" name="Title 1"/>
          <p:cNvSpPr>
            <a:spLocks noGrp="1"/>
          </p:cNvSpPr>
          <p:nvPr>
            <p:ph type="title"/>
          </p:nvPr>
        </p:nvSpPr>
        <p:spPr/>
        <p:txBody>
          <a:bodyPr/>
          <a:lstStyle/>
          <a:p>
            <a:r>
              <a:rPr lang="en-US" dirty="0" smtClean="0"/>
              <a:t>Penalty Function:  </a:t>
            </a:r>
            <a:br>
              <a:rPr lang="en-US" dirty="0" smtClean="0"/>
            </a:br>
            <a:r>
              <a:rPr lang="en-US" dirty="0" smtClean="0"/>
              <a:t>Gaussian Squared</a:t>
            </a:r>
            <a:endParaRPr lang="en-US" dirty="0"/>
          </a:p>
        </p:txBody>
      </p:sp>
      <p:pic>
        <p:nvPicPr>
          <p:cNvPr id="9" name="Picture 8"/>
          <p:cNvPicPr>
            <a:picLocks noChangeAspect="1"/>
          </p:cNvPicPr>
          <p:nvPr/>
        </p:nvPicPr>
        <p:blipFill>
          <a:blip r:embed="rId4"/>
          <a:stretch>
            <a:fillRect/>
          </a:stretch>
        </p:blipFill>
        <p:spPr>
          <a:xfrm>
            <a:off x="4861369" y="755650"/>
            <a:ext cx="4333875" cy="1028700"/>
          </a:xfrm>
          <a:prstGeom prst="rect">
            <a:avLst/>
          </a:prstGeom>
        </p:spPr>
      </p:pic>
      <p:pic>
        <p:nvPicPr>
          <p:cNvPr id="10" name="Picture 9"/>
          <p:cNvPicPr>
            <a:picLocks noChangeAspect="1"/>
          </p:cNvPicPr>
          <p:nvPr/>
        </p:nvPicPr>
        <p:blipFill>
          <a:blip r:embed="rId5"/>
          <a:stretch>
            <a:fillRect/>
          </a:stretch>
        </p:blipFill>
        <p:spPr>
          <a:xfrm>
            <a:off x="930833" y="5084070"/>
            <a:ext cx="1495425" cy="476250"/>
          </a:xfrm>
          <a:prstGeom prst="rect">
            <a:avLst/>
          </a:prstGeom>
        </p:spPr>
      </p:pic>
    </p:spTree>
    <p:extLst>
      <p:ext uri="{BB962C8B-B14F-4D97-AF65-F5344CB8AC3E}">
        <p14:creationId xmlns:p14="http://schemas.microsoft.com/office/powerpoint/2010/main" val="3670266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976" y="609600"/>
            <a:ext cx="7533383" cy="5821250"/>
          </a:xfrm>
          <a:prstGeom prst="rect">
            <a:avLst/>
          </a:prstGeom>
        </p:spPr>
      </p:pic>
      <p:sp>
        <p:nvSpPr>
          <p:cNvPr id="2" name="Title 1"/>
          <p:cNvSpPr>
            <a:spLocks noGrp="1"/>
          </p:cNvSpPr>
          <p:nvPr>
            <p:ph type="title"/>
          </p:nvPr>
        </p:nvSpPr>
        <p:spPr/>
        <p:txBody>
          <a:bodyPr/>
          <a:lstStyle/>
          <a:p>
            <a:r>
              <a:rPr lang="en-US" dirty="0" smtClean="0"/>
              <a:t>Minimization and Comparison to Data</a:t>
            </a:r>
            <a:endParaRPr lang="en-US" dirty="0"/>
          </a:p>
        </p:txBody>
      </p:sp>
      <p:sp>
        <p:nvSpPr>
          <p:cNvPr id="5" name="Rectangle 4"/>
          <p:cNvSpPr/>
          <p:nvPr/>
        </p:nvSpPr>
        <p:spPr>
          <a:xfrm>
            <a:off x="495869" y="6061518"/>
            <a:ext cx="4840406" cy="738664"/>
          </a:xfrm>
          <a:prstGeom prst="rect">
            <a:avLst/>
          </a:prstGeom>
        </p:spPr>
        <p:txBody>
          <a:bodyPr wrap="square">
            <a:spAutoFit/>
          </a:bodyPr>
          <a:lstStyle/>
          <a:p>
            <a:r>
              <a:rPr lang="en-US" sz="1400" dirty="0"/>
              <a:t>J.M. </a:t>
            </a:r>
            <a:r>
              <a:rPr lang="en-US" sz="1400" dirty="0" err="1"/>
              <a:t>Lohr</a:t>
            </a:r>
            <a:r>
              <a:rPr lang="en-US" sz="1400" dirty="0"/>
              <a:t> and W. </a:t>
            </a:r>
            <a:r>
              <a:rPr lang="en-US" sz="1400" dirty="0" err="1"/>
              <a:t>Haeberli</a:t>
            </a:r>
            <a:r>
              <a:rPr lang="en-US" sz="1400" dirty="0"/>
              <a:t>, </a:t>
            </a:r>
            <a:r>
              <a:rPr lang="en-US" sz="1400" i="1" dirty="0" err="1"/>
              <a:t>Nucl</a:t>
            </a:r>
            <a:r>
              <a:rPr lang="en-US" sz="1400" i="1" dirty="0"/>
              <a:t>. Phys. A </a:t>
            </a:r>
            <a:r>
              <a:rPr lang="en-US" sz="1400" b="1" dirty="0"/>
              <a:t>232</a:t>
            </a:r>
            <a:r>
              <a:rPr lang="en-US" sz="1400" dirty="0"/>
              <a:t> 381 (1974)</a:t>
            </a:r>
          </a:p>
          <a:p>
            <a:endParaRPr lang="en-US" sz="1400" dirty="0"/>
          </a:p>
          <a:p>
            <a:r>
              <a:rPr lang="en-US" sz="1400" dirty="0"/>
              <a:t>M. </a:t>
            </a:r>
            <a:r>
              <a:rPr lang="en-US" sz="1400" dirty="0" err="1"/>
              <a:t>Ermer</a:t>
            </a:r>
            <a:r>
              <a:rPr lang="en-US" sz="1400" dirty="0"/>
              <a:t>, et. al., </a:t>
            </a:r>
            <a:r>
              <a:rPr lang="en-US" sz="1400" i="1" dirty="0" err="1"/>
              <a:t>Nucl</a:t>
            </a:r>
            <a:r>
              <a:rPr lang="en-US" sz="1400" i="1" dirty="0"/>
              <a:t>. Phys. A </a:t>
            </a:r>
            <a:r>
              <a:rPr lang="en-US" sz="1400" b="1" dirty="0"/>
              <a:t>533</a:t>
            </a:r>
            <a:r>
              <a:rPr lang="en-US" sz="1400" dirty="0"/>
              <a:t> 71 (1991)</a:t>
            </a:r>
          </a:p>
        </p:txBody>
      </p:sp>
    </p:spTree>
    <p:extLst>
      <p:ext uri="{BB962C8B-B14F-4D97-AF65-F5344CB8AC3E}">
        <p14:creationId xmlns:p14="http://schemas.microsoft.com/office/powerpoint/2010/main" val="323466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Complicated Parameter Space</a:t>
            </a:r>
            <a:endParaRPr lang="en-US" dirty="0"/>
          </a:p>
        </p:txBody>
      </p:sp>
      <p:grpSp>
        <p:nvGrpSpPr>
          <p:cNvPr id="6" name="Group 5"/>
          <p:cNvGrpSpPr/>
          <p:nvPr/>
        </p:nvGrpSpPr>
        <p:grpSpPr>
          <a:xfrm>
            <a:off x="677334" y="1403798"/>
            <a:ext cx="6075271" cy="4885184"/>
            <a:chOff x="677334" y="1403798"/>
            <a:chExt cx="6075271" cy="4885184"/>
          </a:xfrm>
        </p:grpSpPr>
        <p:pic>
          <p:nvPicPr>
            <p:cNvPr id="4" name="Picture 3"/>
            <p:cNvPicPr>
              <a:picLocks noChangeAspect="1"/>
            </p:cNvPicPr>
            <p:nvPr/>
          </p:nvPicPr>
          <p:blipFill>
            <a:blip r:embed="rId3"/>
            <a:stretch>
              <a:fillRect/>
            </a:stretch>
          </p:blipFill>
          <p:spPr>
            <a:xfrm>
              <a:off x="677334" y="1403798"/>
              <a:ext cx="6075271" cy="4885184"/>
            </a:xfrm>
            <a:prstGeom prst="rect">
              <a:avLst/>
            </a:prstGeom>
          </p:spPr>
        </p:pic>
        <p:pic>
          <p:nvPicPr>
            <p:cNvPr id="5" name="Picture 4"/>
            <p:cNvPicPr>
              <a:picLocks noChangeAspect="1"/>
            </p:cNvPicPr>
            <p:nvPr/>
          </p:nvPicPr>
          <p:blipFill>
            <a:blip r:embed="rId4"/>
            <a:stretch>
              <a:fillRect/>
            </a:stretch>
          </p:blipFill>
          <p:spPr>
            <a:xfrm rot="16200000">
              <a:off x="627429" y="3619808"/>
              <a:ext cx="632394" cy="347371"/>
            </a:xfrm>
            <a:prstGeom prst="rect">
              <a:avLst/>
            </a:prstGeom>
          </p:spPr>
        </p:pic>
      </p:grpSp>
      <p:pic>
        <p:nvPicPr>
          <p:cNvPr id="7" name="Picture 6"/>
          <p:cNvPicPr>
            <a:picLocks noChangeAspect="1"/>
          </p:cNvPicPr>
          <p:nvPr/>
        </p:nvPicPr>
        <p:blipFill>
          <a:blip r:embed="rId5"/>
          <a:stretch>
            <a:fillRect/>
          </a:stretch>
        </p:blipFill>
        <p:spPr>
          <a:xfrm>
            <a:off x="4128484" y="1539415"/>
            <a:ext cx="5955674" cy="4749567"/>
          </a:xfrm>
          <a:prstGeom prst="rect">
            <a:avLst/>
          </a:prstGeom>
        </p:spPr>
      </p:pic>
    </p:spTree>
    <p:extLst>
      <p:ext uri="{BB962C8B-B14F-4D97-AF65-F5344CB8AC3E}">
        <p14:creationId xmlns:p14="http://schemas.microsoft.com/office/powerpoint/2010/main" val="319190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p:txBody>
          <a:bodyPr/>
          <a:lstStyle/>
          <a:p>
            <a:r>
              <a:rPr lang="en-US" dirty="0" smtClean="0"/>
              <a:t>Constructed a down-hill gradient minimization routine</a:t>
            </a:r>
          </a:p>
          <a:p>
            <a:pPr lvl="1"/>
            <a:r>
              <a:rPr lang="en-US" dirty="0" smtClean="0"/>
              <a:t>Implement more advanced minimization techniques</a:t>
            </a:r>
          </a:p>
          <a:p>
            <a:pPr lvl="1"/>
            <a:r>
              <a:rPr lang="en-US" dirty="0" smtClean="0"/>
              <a:t>Basin hop to look for multiple minima in one pass</a:t>
            </a:r>
            <a:endParaRPr lang="en-US" dirty="0"/>
          </a:p>
          <a:p>
            <a:r>
              <a:rPr lang="en-US" dirty="0" smtClean="0"/>
              <a:t>Investigated different penalty functions to keep parameters in a physical range</a:t>
            </a:r>
            <a:endParaRPr lang="en-US" dirty="0"/>
          </a:p>
          <a:p>
            <a:r>
              <a:rPr lang="en-US" dirty="0" smtClean="0"/>
              <a:t>Evaluated slices of parameter space to look for multiple minima</a:t>
            </a:r>
          </a:p>
          <a:p>
            <a:pPr lvl="1"/>
            <a:r>
              <a:rPr lang="en-US" dirty="0" smtClean="0"/>
              <a:t>Parameter space is very complicated, minima are not straight forward to find</a:t>
            </a:r>
          </a:p>
          <a:p>
            <a:endParaRPr lang="en-US" dirty="0" smtClean="0"/>
          </a:p>
          <a:p>
            <a:endParaRPr lang="en-US" dirty="0"/>
          </a:p>
        </p:txBody>
      </p:sp>
    </p:spTree>
    <p:extLst>
      <p:ext uri="{BB962C8B-B14F-4D97-AF65-F5344CB8AC3E}">
        <p14:creationId xmlns:p14="http://schemas.microsoft.com/office/powerpoint/2010/main" val="541036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smtClean="0"/>
              <a:t>Thank you</a:t>
            </a:r>
            <a:br>
              <a:rPr lang="en-US" dirty="0" smtClean="0"/>
            </a:br>
            <a:r>
              <a:rPr lang="en-US" dirty="0"/>
              <a:t/>
            </a:r>
            <a:br>
              <a:rPr lang="en-US" dirty="0"/>
            </a:br>
            <a:endParaRPr lang="en-US" dirty="0"/>
          </a:p>
        </p:txBody>
      </p:sp>
      <p:sp>
        <p:nvSpPr>
          <p:cNvPr id="5" name="Text Placeholder 4"/>
          <p:cNvSpPr>
            <a:spLocks noGrp="1"/>
          </p:cNvSpPr>
          <p:nvPr>
            <p:ph type="body" idx="1"/>
          </p:nvPr>
        </p:nvSpPr>
        <p:spPr/>
        <p:txBody>
          <a:bodyPr>
            <a:normAutofit/>
          </a:bodyPr>
          <a:lstStyle/>
          <a:p>
            <a:pPr algn="ctr"/>
            <a:r>
              <a:rPr lang="en-US" sz="3600" dirty="0" smtClean="0"/>
              <a:t>Any Questions?</a:t>
            </a:r>
            <a:endParaRPr lang="en-US" sz="3600" dirty="0"/>
          </a:p>
        </p:txBody>
      </p:sp>
    </p:spTree>
    <p:extLst>
      <p:ext uri="{BB962C8B-B14F-4D97-AF65-F5344CB8AC3E}">
        <p14:creationId xmlns:p14="http://schemas.microsoft.com/office/powerpoint/2010/main" val="1778572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Physics Motivation</a:t>
            </a:r>
          </a:p>
          <a:p>
            <a:r>
              <a:rPr lang="en-US" dirty="0" smtClean="0"/>
              <a:t>Description of Minimization Routine</a:t>
            </a:r>
          </a:p>
          <a:p>
            <a:r>
              <a:rPr lang="en-US" dirty="0" smtClean="0"/>
              <a:t>Results</a:t>
            </a:r>
          </a:p>
          <a:p>
            <a:r>
              <a:rPr lang="en-US" dirty="0" smtClean="0"/>
              <a:t>Conclusion and Future Work</a:t>
            </a:r>
            <a:endParaRPr lang="en-US" dirty="0"/>
          </a:p>
        </p:txBody>
      </p:sp>
    </p:spTree>
    <p:extLst>
      <p:ext uri="{BB962C8B-B14F-4D97-AF65-F5344CB8AC3E}">
        <p14:creationId xmlns:p14="http://schemas.microsoft.com/office/powerpoint/2010/main" val="3413705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Theory to Observables:</a:t>
            </a:r>
            <a:br>
              <a:rPr lang="en-US" dirty="0" smtClean="0"/>
            </a:br>
            <a:r>
              <a:rPr lang="en-US" dirty="0" smtClean="0"/>
              <a:t>Differential Cross Sections</a:t>
            </a:r>
            <a:endParaRPr lang="en-US" dirty="0"/>
          </a:p>
        </p:txBody>
      </p:sp>
      <p:pic>
        <p:nvPicPr>
          <p:cNvPr id="4" name="Picture 3"/>
          <p:cNvPicPr>
            <a:picLocks noChangeAspect="1"/>
          </p:cNvPicPr>
          <p:nvPr/>
        </p:nvPicPr>
        <p:blipFill>
          <a:blip r:embed="rId3"/>
          <a:stretch>
            <a:fillRect/>
          </a:stretch>
        </p:blipFill>
        <p:spPr>
          <a:xfrm>
            <a:off x="504424" y="1816801"/>
            <a:ext cx="6775861" cy="4796500"/>
          </a:xfrm>
          <a:prstGeom prst="rect">
            <a:avLst/>
          </a:prstGeom>
        </p:spPr>
      </p:pic>
      <p:sp>
        <p:nvSpPr>
          <p:cNvPr id="5" name="TextBox 4"/>
          <p:cNvSpPr txBox="1"/>
          <p:nvPr/>
        </p:nvSpPr>
        <p:spPr>
          <a:xfrm>
            <a:off x="7280285" y="2047741"/>
            <a:ext cx="2262960" cy="646331"/>
          </a:xfrm>
          <a:prstGeom prst="rect">
            <a:avLst/>
          </a:prstGeom>
          <a:noFill/>
        </p:spPr>
        <p:txBody>
          <a:bodyPr wrap="square" rtlCol="0">
            <a:spAutoFit/>
          </a:bodyPr>
          <a:lstStyle/>
          <a:p>
            <a:r>
              <a:rPr lang="en-US" baseline="30000" dirty="0" smtClean="0"/>
              <a:t>48</a:t>
            </a:r>
            <a:r>
              <a:rPr lang="en-US" dirty="0" smtClean="0"/>
              <a:t>Ca(</a:t>
            </a:r>
            <a:r>
              <a:rPr lang="en-US" dirty="0" err="1" smtClean="0"/>
              <a:t>d,d</a:t>
            </a:r>
            <a:r>
              <a:rPr lang="en-US" dirty="0" smtClean="0"/>
              <a:t>)</a:t>
            </a:r>
            <a:r>
              <a:rPr lang="en-US" baseline="30000" dirty="0" smtClean="0"/>
              <a:t>48</a:t>
            </a:r>
            <a:r>
              <a:rPr lang="en-US" dirty="0" smtClean="0"/>
              <a:t>Ca</a:t>
            </a:r>
          </a:p>
          <a:p>
            <a:r>
              <a:rPr lang="en-US" dirty="0" smtClean="0"/>
              <a:t>@ 23.2 MeV</a:t>
            </a:r>
            <a:endParaRPr lang="en-US" dirty="0"/>
          </a:p>
        </p:txBody>
      </p:sp>
      <p:pic>
        <p:nvPicPr>
          <p:cNvPr id="6" name="Picture 5"/>
          <p:cNvPicPr>
            <a:picLocks noChangeAspect="1"/>
          </p:cNvPicPr>
          <p:nvPr/>
        </p:nvPicPr>
        <p:blipFill>
          <a:blip r:embed="rId4"/>
          <a:stretch>
            <a:fillRect/>
          </a:stretch>
        </p:blipFill>
        <p:spPr>
          <a:xfrm>
            <a:off x="7280285" y="3045128"/>
            <a:ext cx="2352675" cy="1038225"/>
          </a:xfrm>
          <a:prstGeom prst="rect">
            <a:avLst/>
          </a:prstGeom>
        </p:spPr>
      </p:pic>
      <p:sp>
        <p:nvSpPr>
          <p:cNvPr id="7" name="TextBox 6"/>
          <p:cNvSpPr txBox="1"/>
          <p:nvPr/>
        </p:nvSpPr>
        <p:spPr>
          <a:xfrm>
            <a:off x="7235428" y="4434409"/>
            <a:ext cx="3164481" cy="2246769"/>
          </a:xfrm>
          <a:prstGeom prst="rect">
            <a:avLst/>
          </a:prstGeom>
          <a:noFill/>
        </p:spPr>
        <p:txBody>
          <a:bodyPr wrap="square" rtlCol="0">
            <a:spAutoFit/>
          </a:bodyPr>
          <a:lstStyle/>
          <a:p>
            <a:r>
              <a:rPr lang="en-US" sz="1400" dirty="0" smtClean="0"/>
              <a:t>I.J. Thompson and F.M. </a:t>
            </a:r>
            <a:r>
              <a:rPr lang="en-US" sz="1400" dirty="0" err="1" smtClean="0"/>
              <a:t>Nunes</a:t>
            </a:r>
            <a:r>
              <a:rPr lang="en-US" sz="1400" dirty="0" smtClean="0"/>
              <a:t>, </a:t>
            </a:r>
            <a:r>
              <a:rPr lang="en-US" sz="1400" i="1" dirty="0" smtClean="0"/>
              <a:t>Nuclear Reactions for Astrophysics</a:t>
            </a:r>
            <a:r>
              <a:rPr lang="en-US" sz="1400" dirty="0" smtClean="0"/>
              <a:t>, Cambridge University Press, Cambridge, 2009</a:t>
            </a:r>
          </a:p>
          <a:p>
            <a:endParaRPr lang="en-US" sz="1400" dirty="0" smtClean="0"/>
          </a:p>
          <a:p>
            <a:r>
              <a:rPr lang="en-US" sz="1400" dirty="0" smtClean="0"/>
              <a:t>J.M. </a:t>
            </a:r>
            <a:r>
              <a:rPr lang="en-US" sz="1400" dirty="0" err="1" smtClean="0"/>
              <a:t>Lohr</a:t>
            </a:r>
            <a:r>
              <a:rPr lang="en-US" sz="1400" dirty="0"/>
              <a:t> </a:t>
            </a:r>
            <a:r>
              <a:rPr lang="en-US" sz="1400" dirty="0" smtClean="0"/>
              <a:t>and W. </a:t>
            </a:r>
            <a:r>
              <a:rPr lang="en-US" sz="1400" dirty="0" err="1" smtClean="0"/>
              <a:t>Haeberli</a:t>
            </a:r>
            <a:r>
              <a:rPr lang="en-US" sz="1400" dirty="0" smtClean="0"/>
              <a:t>, </a:t>
            </a:r>
            <a:r>
              <a:rPr lang="en-US" sz="1400" i="1" dirty="0" err="1" smtClean="0"/>
              <a:t>Nucl</a:t>
            </a:r>
            <a:r>
              <a:rPr lang="en-US" sz="1400" i="1" dirty="0" smtClean="0"/>
              <a:t>. Phys. A </a:t>
            </a:r>
            <a:r>
              <a:rPr lang="en-US" sz="1400" b="1" dirty="0" smtClean="0"/>
              <a:t>232</a:t>
            </a:r>
            <a:r>
              <a:rPr lang="en-US" sz="1400" dirty="0" smtClean="0"/>
              <a:t> 381 (1974)</a:t>
            </a:r>
          </a:p>
          <a:p>
            <a:endParaRPr lang="en-US" sz="1400" dirty="0"/>
          </a:p>
          <a:p>
            <a:r>
              <a:rPr lang="en-US" sz="1400" dirty="0" smtClean="0"/>
              <a:t>M. </a:t>
            </a:r>
            <a:r>
              <a:rPr lang="en-US" sz="1400" dirty="0" err="1" smtClean="0"/>
              <a:t>Ermer</a:t>
            </a:r>
            <a:r>
              <a:rPr lang="en-US" sz="1400" dirty="0" smtClean="0"/>
              <a:t>, et. al., </a:t>
            </a:r>
            <a:r>
              <a:rPr lang="en-US" sz="1400" i="1" dirty="0" err="1" smtClean="0"/>
              <a:t>Nucl</a:t>
            </a:r>
            <a:r>
              <a:rPr lang="en-US" sz="1400" i="1" dirty="0" smtClean="0"/>
              <a:t>. Phys. A </a:t>
            </a:r>
            <a:r>
              <a:rPr lang="en-US" sz="1400" b="1" dirty="0" smtClean="0"/>
              <a:t>533</a:t>
            </a:r>
            <a:r>
              <a:rPr lang="en-US" sz="1400" dirty="0" smtClean="0"/>
              <a:t> 71 (1991)</a:t>
            </a:r>
            <a:endParaRPr lang="en-US" sz="1400" dirty="0"/>
          </a:p>
        </p:txBody>
      </p:sp>
    </p:spTree>
    <p:extLst>
      <p:ext uri="{BB962C8B-B14F-4D97-AF65-F5344CB8AC3E}">
        <p14:creationId xmlns:p14="http://schemas.microsoft.com/office/powerpoint/2010/main" val="2020514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Optical Model</a:t>
            </a:r>
            <a:endParaRPr lang="en-US" dirty="0"/>
          </a:p>
        </p:txBody>
      </p:sp>
      <p:pic>
        <p:nvPicPr>
          <p:cNvPr id="5" name="Content Placeholder 4"/>
          <p:cNvPicPr>
            <a:picLocks noGrp="1" noChangeAspect="1"/>
          </p:cNvPicPr>
          <p:nvPr>
            <p:ph sz="half" idx="1"/>
          </p:nvPr>
        </p:nvPicPr>
        <p:blipFill>
          <a:blip r:embed="rId3"/>
          <a:stretch>
            <a:fillRect/>
          </a:stretch>
        </p:blipFill>
        <p:spPr>
          <a:xfrm>
            <a:off x="677332" y="1785347"/>
            <a:ext cx="3676650" cy="676275"/>
          </a:xfrm>
          <a:prstGeom prst="rect">
            <a:avLst/>
          </a:prstGeom>
        </p:spPr>
      </p:pic>
      <p:pic>
        <p:nvPicPr>
          <p:cNvPr id="10" name="Content Placeholder 9"/>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076646" y="1270000"/>
            <a:ext cx="6522414" cy="3876731"/>
          </a:xfrm>
        </p:spPr>
      </p:pic>
      <p:pic>
        <p:nvPicPr>
          <p:cNvPr id="8" name="Picture 7"/>
          <p:cNvPicPr>
            <a:picLocks noChangeAspect="1"/>
          </p:cNvPicPr>
          <p:nvPr/>
        </p:nvPicPr>
        <p:blipFill>
          <a:blip r:embed="rId5"/>
          <a:stretch>
            <a:fillRect/>
          </a:stretch>
        </p:blipFill>
        <p:spPr>
          <a:xfrm>
            <a:off x="567795" y="2974857"/>
            <a:ext cx="3895725" cy="990600"/>
          </a:xfrm>
          <a:prstGeom prst="rect">
            <a:avLst/>
          </a:prstGeom>
        </p:spPr>
      </p:pic>
      <p:pic>
        <p:nvPicPr>
          <p:cNvPr id="9" name="Picture 8"/>
          <p:cNvPicPr>
            <a:picLocks noChangeAspect="1"/>
          </p:cNvPicPr>
          <p:nvPr/>
        </p:nvPicPr>
        <p:blipFill>
          <a:blip r:embed="rId6"/>
          <a:stretch>
            <a:fillRect/>
          </a:stretch>
        </p:blipFill>
        <p:spPr>
          <a:xfrm>
            <a:off x="467782" y="4478692"/>
            <a:ext cx="4095750" cy="1066800"/>
          </a:xfrm>
          <a:prstGeom prst="rect">
            <a:avLst/>
          </a:prstGeom>
        </p:spPr>
      </p:pic>
      <p:sp>
        <p:nvSpPr>
          <p:cNvPr id="11" name="TextBox 10"/>
          <p:cNvSpPr txBox="1"/>
          <p:nvPr/>
        </p:nvSpPr>
        <p:spPr>
          <a:xfrm>
            <a:off x="5401471" y="5545492"/>
            <a:ext cx="3374264" cy="923330"/>
          </a:xfrm>
          <a:prstGeom prst="rect">
            <a:avLst/>
          </a:prstGeom>
          <a:noFill/>
        </p:spPr>
        <p:txBody>
          <a:bodyPr wrap="square" rtlCol="0">
            <a:spAutoFit/>
          </a:bodyPr>
          <a:lstStyle/>
          <a:p>
            <a:r>
              <a:rPr lang="en-US" dirty="0" smtClean="0"/>
              <a:t>Three types of potentials:</a:t>
            </a:r>
          </a:p>
          <a:p>
            <a:r>
              <a:rPr lang="en-US" dirty="0" smtClean="0"/>
              <a:t>Volume, Surface, Spin-orbit</a:t>
            </a:r>
          </a:p>
          <a:p>
            <a:r>
              <a:rPr lang="en-US" dirty="0" smtClean="0">
                <a:sym typeface="Wingdings" panose="05000000000000000000" pitchFamily="2" charset="2"/>
              </a:rPr>
              <a:t> 18 parameters to fit!</a:t>
            </a:r>
            <a:endParaRPr lang="en-US" dirty="0"/>
          </a:p>
        </p:txBody>
      </p:sp>
      <p:sp>
        <p:nvSpPr>
          <p:cNvPr id="12" name="TextBox 11"/>
          <p:cNvSpPr txBox="1"/>
          <p:nvPr/>
        </p:nvSpPr>
        <p:spPr>
          <a:xfrm>
            <a:off x="567795" y="5861999"/>
            <a:ext cx="4305642" cy="738664"/>
          </a:xfrm>
          <a:prstGeom prst="rect">
            <a:avLst/>
          </a:prstGeom>
          <a:noFill/>
        </p:spPr>
        <p:txBody>
          <a:bodyPr wrap="square" rtlCol="0">
            <a:spAutoFit/>
          </a:bodyPr>
          <a:lstStyle/>
          <a:p>
            <a:r>
              <a:rPr lang="en-US" sz="1400" dirty="0" smtClean="0"/>
              <a:t>I.J. Thompson and F.M. </a:t>
            </a:r>
            <a:r>
              <a:rPr lang="en-US" sz="1400" dirty="0" err="1" smtClean="0"/>
              <a:t>Nunes</a:t>
            </a:r>
            <a:r>
              <a:rPr lang="en-US" sz="1400" dirty="0" smtClean="0"/>
              <a:t>, </a:t>
            </a:r>
            <a:r>
              <a:rPr lang="en-US" sz="1400" i="1" dirty="0" smtClean="0"/>
              <a:t>Nuclear Reactions for Astrophysics</a:t>
            </a:r>
            <a:r>
              <a:rPr lang="en-US" sz="1400" dirty="0" smtClean="0"/>
              <a:t>, Cambridge University Press, Cambridge, 2009</a:t>
            </a:r>
            <a:endParaRPr lang="en-US" sz="1400" dirty="0"/>
          </a:p>
        </p:txBody>
      </p:sp>
    </p:spTree>
    <p:extLst>
      <p:ext uri="{BB962C8B-B14F-4D97-AF65-F5344CB8AC3E}">
        <p14:creationId xmlns:p14="http://schemas.microsoft.com/office/powerpoint/2010/main" val="624000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to Elastic Scattering Data</a:t>
            </a:r>
            <a:endParaRPr lang="en-US"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803476" y="2472243"/>
            <a:ext cx="4757022" cy="3675881"/>
          </a:xfrm>
        </p:spPr>
      </p:pic>
      <p:pic>
        <p:nvPicPr>
          <p:cNvPr id="5" name="Picture 4"/>
          <p:cNvPicPr>
            <a:picLocks noChangeAspect="1"/>
          </p:cNvPicPr>
          <p:nvPr/>
        </p:nvPicPr>
        <p:blipFill>
          <a:blip r:embed="rId4"/>
          <a:stretch>
            <a:fillRect/>
          </a:stretch>
        </p:blipFill>
        <p:spPr>
          <a:xfrm>
            <a:off x="312578" y="1558344"/>
            <a:ext cx="4433343" cy="3138277"/>
          </a:xfrm>
          <a:prstGeom prst="rect">
            <a:avLst/>
          </a:prstGeom>
        </p:spPr>
      </p:pic>
      <p:sp>
        <p:nvSpPr>
          <p:cNvPr id="7" name="Rectangle 6"/>
          <p:cNvSpPr/>
          <p:nvPr/>
        </p:nvSpPr>
        <p:spPr>
          <a:xfrm>
            <a:off x="468573" y="5440649"/>
            <a:ext cx="4277348" cy="954107"/>
          </a:xfrm>
          <a:prstGeom prst="rect">
            <a:avLst/>
          </a:prstGeom>
        </p:spPr>
        <p:txBody>
          <a:bodyPr wrap="square">
            <a:spAutoFit/>
          </a:bodyPr>
          <a:lstStyle/>
          <a:p>
            <a:r>
              <a:rPr lang="en-US" sz="1400" dirty="0"/>
              <a:t>J.M. </a:t>
            </a:r>
            <a:r>
              <a:rPr lang="en-US" sz="1400" dirty="0" err="1"/>
              <a:t>Lohr</a:t>
            </a:r>
            <a:r>
              <a:rPr lang="en-US" sz="1400" dirty="0"/>
              <a:t> and W. </a:t>
            </a:r>
            <a:r>
              <a:rPr lang="en-US" sz="1400" dirty="0" err="1"/>
              <a:t>Haeberli</a:t>
            </a:r>
            <a:r>
              <a:rPr lang="en-US" sz="1400" dirty="0"/>
              <a:t>, </a:t>
            </a:r>
            <a:r>
              <a:rPr lang="en-US" sz="1400" i="1" dirty="0" err="1"/>
              <a:t>Nucl</a:t>
            </a:r>
            <a:r>
              <a:rPr lang="en-US" sz="1400" i="1" dirty="0"/>
              <a:t>. Phys. A </a:t>
            </a:r>
            <a:r>
              <a:rPr lang="en-US" sz="1400" b="1" dirty="0"/>
              <a:t>232</a:t>
            </a:r>
            <a:r>
              <a:rPr lang="en-US" sz="1400" dirty="0"/>
              <a:t> 381 (1974)</a:t>
            </a:r>
          </a:p>
          <a:p>
            <a:endParaRPr lang="en-US" sz="1400" dirty="0"/>
          </a:p>
          <a:p>
            <a:r>
              <a:rPr lang="en-US" sz="1400" dirty="0"/>
              <a:t>M. </a:t>
            </a:r>
            <a:r>
              <a:rPr lang="en-US" sz="1400" dirty="0" err="1"/>
              <a:t>Ermer</a:t>
            </a:r>
            <a:r>
              <a:rPr lang="en-US" sz="1400" dirty="0"/>
              <a:t>, et. al., </a:t>
            </a:r>
            <a:r>
              <a:rPr lang="en-US" sz="1400" i="1" dirty="0" err="1"/>
              <a:t>Nucl</a:t>
            </a:r>
            <a:r>
              <a:rPr lang="en-US" sz="1400" i="1" dirty="0"/>
              <a:t>. Phys. A </a:t>
            </a:r>
            <a:r>
              <a:rPr lang="en-US" sz="1400" b="1" dirty="0"/>
              <a:t>533</a:t>
            </a:r>
            <a:r>
              <a:rPr lang="en-US" sz="1400" dirty="0"/>
              <a:t> 71 (1991)</a:t>
            </a:r>
          </a:p>
        </p:txBody>
      </p:sp>
    </p:spTree>
    <p:extLst>
      <p:ext uri="{BB962C8B-B14F-4D97-AF65-F5344CB8AC3E}">
        <p14:creationId xmlns:p14="http://schemas.microsoft.com/office/powerpoint/2010/main" val="2103067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 Square Minimization</a:t>
            </a:r>
            <a:endParaRPr lang="en-US" dirty="0"/>
          </a:p>
        </p:txBody>
      </p:sp>
      <p:pic>
        <p:nvPicPr>
          <p:cNvPr id="5" name="Picture 4"/>
          <p:cNvPicPr>
            <a:picLocks noChangeAspect="1"/>
          </p:cNvPicPr>
          <p:nvPr/>
        </p:nvPicPr>
        <p:blipFill>
          <a:blip r:embed="rId3"/>
          <a:stretch>
            <a:fillRect/>
          </a:stretch>
        </p:blipFill>
        <p:spPr>
          <a:xfrm>
            <a:off x="6069571" y="4103531"/>
            <a:ext cx="2190750" cy="685800"/>
          </a:xfrm>
          <a:prstGeom prst="rect">
            <a:avLst/>
          </a:prstGeom>
        </p:spPr>
      </p:pic>
      <p:sp>
        <p:nvSpPr>
          <p:cNvPr id="6" name="TextBox 5"/>
          <p:cNvSpPr txBox="1"/>
          <p:nvPr/>
        </p:nvSpPr>
        <p:spPr>
          <a:xfrm>
            <a:off x="802212" y="5334259"/>
            <a:ext cx="3164481" cy="954107"/>
          </a:xfrm>
          <a:prstGeom prst="rect">
            <a:avLst/>
          </a:prstGeom>
          <a:noFill/>
        </p:spPr>
        <p:txBody>
          <a:bodyPr wrap="square" rtlCol="0">
            <a:spAutoFit/>
          </a:bodyPr>
          <a:lstStyle/>
          <a:p>
            <a:r>
              <a:rPr lang="en-US" sz="1400" dirty="0" smtClean="0"/>
              <a:t>I.J. Thompson and F.M. </a:t>
            </a:r>
            <a:r>
              <a:rPr lang="en-US" sz="1400" dirty="0" err="1" smtClean="0"/>
              <a:t>Nunes</a:t>
            </a:r>
            <a:r>
              <a:rPr lang="en-US" sz="1400" dirty="0" smtClean="0"/>
              <a:t>, </a:t>
            </a:r>
            <a:r>
              <a:rPr lang="en-US" sz="1400" i="1" dirty="0" smtClean="0"/>
              <a:t>Nuclear Reactions for Astrophysics</a:t>
            </a:r>
            <a:r>
              <a:rPr lang="en-US" sz="1400" dirty="0" smtClean="0"/>
              <a:t>, Cambridge University Press, Cambridge, 2009</a:t>
            </a:r>
            <a:endParaRPr lang="en-US" sz="1400" dirty="0"/>
          </a:p>
        </p:txBody>
      </p:sp>
      <p:pic>
        <p:nvPicPr>
          <p:cNvPr id="7" name="Picture 6"/>
          <p:cNvPicPr>
            <a:picLocks noChangeAspect="1"/>
          </p:cNvPicPr>
          <p:nvPr/>
        </p:nvPicPr>
        <p:blipFill>
          <a:blip r:embed="rId4"/>
          <a:stretch>
            <a:fillRect/>
          </a:stretch>
        </p:blipFill>
        <p:spPr>
          <a:xfrm>
            <a:off x="976043" y="1930400"/>
            <a:ext cx="4155516" cy="1452413"/>
          </a:xfrm>
          <a:prstGeom prst="rect">
            <a:avLst/>
          </a:prstGeom>
        </p:spPr>
      </p:pic>
    </p:spTree>
    <p:extLst>
      <p:ext uri="{BB962C8B-B14F-4D97-AF65-F5344CB8AC3E}">
        <p14:creationId xmlns:p14="http://schemas.microsoft.com/office/powerpoint/2010/main" val="1705911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33712" y="1646735"/>
            <a:ext cx="4856258" cy="3633934"/>
          </a:xfrm>
        </p:spPr>
      </p:pic>
      <p:sp>
        <p:nvSpPr>
          <p:cNvPr id="4" name="Content Placeholder 3"/>
          <p:cNvSpPr>
            <a:spLocks noGrp="1"/>
          </p:cNvSpPr>
          <p:nvPr>
            <p:ph sz="half" idx="2"/>
          </p:nvPr>
        </p:nvSpPr>
        <p:spPr/>
        <p:txBody>
          <a:bodyPr/>
          <a:lstStyle/>
          <a:p>
            <a:r>
              <a:rPr lang="en-US" dirty="0" smtClean="0"/>
              <a:t>Take a step in parameter space in the direction that minimizes the function of interest</a:t>
            </a:r>
          </a:p>
          <a:p>
            <a:r>
              <a:rPr lang="en-US" dirty="0" smtClean="0"/>
              <a:t>Finds a local minimum</a:t>
            </a:r>
          </a:p>
          <a:p>
            <a:r>
              <a:rPr lang="en-US" dirty="0" smtClean="0"/>
              <a:t>No way to “hop” over hills </a:t>
            </a:r>
            <a:endParaRPr lang="en-US" dirty="0"/>
          </a:p>
        </p:txBody>
      </p:sp>
      <p:sp>
        <p:nvSpPr>
          <p:cNvPr id="5" name="TextBox 4"/>
          <p:cNvSpPr txBox="1"/>
          <p:nvPr/>
        </p:nvSpPr>
        <p:spPr>
          <a:xfrm>
            <a:off x="5089970" y="4997003"/>
            <a:ext cx="3877754" cy="523220"/>
          </a:xfrm>
          <a:prstGeom prst="rect">
            <a:avLst/>
          </a:prstGeom>
          <a:noFill/>
        </p:spPr>
        <p:txBody>
          <a:bodyPr wrap="square" rtlCol="0">
            <a:spAutoFit/>
          </a:bodyPr>
          <a:lstStyle/>
          <a:p>
            <a:r>
              <a:rPr lang="en-US" sz="1400" dirty="0" smtClean="0"/>
              <a:t>G. </a:t>
            </a:r>
            <a:r>
              <a:rPr lang="en-US" sz="1400" dirty="0" err="1" smtClean="0"/>
              <a:t>Arfkan</a:t>
            </a:r>
            <a:r>
              <a:rPr lang="en-US" sz="1400" dirty="0" smtClean="0"/>
              <a:t>, Mathematical Methods for Physics, 3</a:t>
            </a:r>
            <a:r>
              <a:rPr lang="en-US" sz="1400" baseline="30000" dirty="0" smtClean="0"/>
              <a:t>rd</a:t>
            </a:r>
            <a:r>
              <a:rPr lang="en-US" sz="1400" dirty="0" smtClean="0"/>
              <a:t> Edition, Academic Press, Orlando, 1985</a:t>
            </a:r>
            <a:endParaRPr lang="en-US" sz="1400" dirty="0"/>
          </a:p>
        </p:txBody>
      </p:sp>
      <p:cxnSp>
        <p:nvCxnSpPr>
          <p:cNvPr id="8" name="Straight Arrow Connector 7"/>
          <p:cNvCxnSpPr/>
          <p:nvPr/>
        </p:nvCxnSpPr>
        <p:spPr>
          <a:xfrm flipH="1">
            <a:off x="2279561" y="3245476"/>
            <a:ext cx="515154" cy="218226"/>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75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a:t>
            </a:r>
            <a:endParaRPr lang="en-US" dirty="0"/>
          </a:p>
        </p:txBody>
      </p:sp>
      <p:sp>
        <p:nvSpPr>
          <p:cNvPr id="3" name="Content Placeholder 2"/>
          <p:cNvSpPr>
            <a:spLocks noGrp="1"/>
          </p:cNvSpPr>
          <p:nvPr>
            <p:ph idx="1"/>
          </p:nvPr>
        </p:nvSpPr>
        <p:spPr/>
        <p:txBody>
          <a:bodyPr/>
          <a:lstStyle/>
          <a:p>
            <a:r>
              <a:rPr lang="en-US" dirty="0" smtClean="0"/>
              <a:t>Calculate chi square value at parameter set </a:t>
            </a:r>
            <a:r>
              <a:rPr lang="en-US" b="1" dirty="0" smtClean="0"/>
              <a:t>x</a:t>
            </a:r>
            <a:r>
              <a:rPr lang="en-US" baseline="-25000" dirty="0" smtClean="0"/>
              <a:t>i</a:t>
            </a:r>
          </a:p>
          <a:p>
            <a:endParaRPr lang="en-US" baseline="-25000" dirty="0" smtClean="0"/>
          </a:p>
          <a:p>
            <a:r>
              <a:rPr lang="en-US" dirty="0" smtClean="0">
                <a:solidFill>
                  <a:schemeClr val="accent4"/>
                </a:solidFill>
              </a:rPr>
              <a:t>Calculate the gradient at </a:t>
            </a:r>
            <a:r>
              <a:rPr lang="en-US" b="1" dirty="0" smtClean="0">
                <a:solidFill>
                  <a:schemeClr val="accent4"/>
                </a:solidFill>
              </a:rPr>
              <a:t>x</a:t>
            </a:r>
            <a:r>
              <a:rPr lang="en-US" baseline="-25000" dirty="0" smtClean="0">
                <a:solidFill>
                  <a:schemeClr val="accent4"/>
                </a:solidFill>
              </a:rPr>
              <a:t>i </a:t>
            </a:r>
          </a:p>
          <a:p>
            <a:endParaRPr lang="en-US" dirty="0" smtClean="0">
              <a:solidFill>
                <a:schemeClr val="accent4"/>
              </a:solidFill>
            </a:endParaRPr>
          </a:p>
          <a:p>
            <a:r>
              <a:rPr lang="en-US" dirty="0" smtClean="0">
                <a:solidFill>
                  <a:schemeClr val="accent4"/>
                </a:solidFill>
              </a:rPr>
              <a:t>Update parameters</a:t>
            </a:r>
          </a:p>
          <a:p>
            <a:endParaRPr lang="en-US" dirty="0">
              <a:solidFill>
                <a:schemeClr val="accent4"/>
              </a:solidFill>
            </a:endParaRPr>
          </a:p>
          <a:p>
            <a:r>
              <a:rPr lang="en-US" dirty="0" smtClean="0">
                <a:solidFill>
                  <a:schemeClr val="accent4"/>
                </a:solidFill>
              </a:rPr>
              <a:t>Calculate chi square value at parameter set x</a:t>
            </a:r>
            <a:r>
              <a:rPr lang="en-US" baseline="-25000" dirty="0" smtClean="0">
                <a:solidFill>
                  <a:schemeClr val="accent4"/>
                </a:solidFill>
              </a:rPr>
              <a:t>i+1</a:t>
            </a:r>
            <a:r>
              <a:rPr lang="en-US" dirty="0" smtClean="0">
                <a:solidFill>
                  <a:schemeClr val="accent4"/>
                </a:solidFill>
              </a:rPr>
              <a:t> </a:t>
            </a:r>
          </a:p>
          <a:p>
            <a:endParaRPr lang="en-US" dirty="0"/>
          </a:p>
          <a:p>
            <a:r>
              <a:rPr lang="en-US" dirty="0" smtClean="0"/>
              <a:t>Repeat procedure until some condition is met</a:t>
            </a:r>
          </a:p>
        </p:txBody>
      </p:sp>
      <p:pic>
        <p:nvPicPr>
          <p:cNvPr id="4" name="Picture 3"/>
          <p:cNvPicPr>
            <a:picLocks noChangeAspect="1"/>
          </p:cNvPicPr>
          <p:nvPr/>
        </p:nvPicPr>
        <p:blipFill>
          <a:blip r:embed="rId3"/>
          <a:stretch>
            <a:fillRect/>
          </a:stretch>
        </p:blipFill>
        <p:spPr>
          <a:xfrm>
            <a:off x="4975668" y="2443430"/>
            <a:ext cx="4762500" cy="1095375"/>
          </a:xfrm>
          <a:prstGeom prst="rect">
            <a:avLst/>
          </a:prstGeom>
        </p:spPr>
      </p:pic>
      <p:pic>
        <p:nvPicPr>
          <p:cNvPr id="5" name="Picture 4"/>
          <p:cNvPicPr>
            <a:picLocks noChangeAspect="1"/>
          </p:cNvPicPr>
          <p:nvPr/>
        </p:nvPicPr>
        <p:blipFill>
          <a:blip r:embed="rId4"/>
          <a:stretch>
            <a:fillRect/>
          </a:stretch>
        </p:blipFill>
        <p:spPr>
          <a:xfrm>
            <a:off x="3746679" y="3587435"/>
            <a:ext cx="2895600" cy="571500"/>
          </a:xfrm>
          <a:prstGeom prst="rect">
            <a:avLst/>
          </a:prstGeom>
        </p:spPr>
      </p:pic>
      <p:pic>
        <p:nvPicPr>
          <p:cNvPr id="6" name="Picture 5"/>
          <p:cNvPicPr>
            <a:picLocks noChangeAspect="1"/>
          </p:cNvPicPr>
          <p:nvPr/>
        </p:nvPicPr>
        <p:blipFill>
          <a:blip r:embed="rId5"/>
          <a:stretch>
            <a:fillRect/>
          </a:stretch>
        </p:blipFill>
        <p:spPr>
          <a:xfrm>
            <a:off x="6399525" y="5132431"/>
            <a:ext cx="2638425" cy="714375"/>
          </a:xfrm>
          <a:prstGeom prst="rect">
            <a:avLst/>
          </a:prstGeom>
        </p:spPr>
      </p:pic>
    </p:spTree>
    <p:extLst>
      <p:ext uri="{BB962C8B-B14F-4D97-AF65-F5344CB8AC3E}">
        <p14:creationId xmlns:p14="http://schemas.microsoft.com/office/powerpoint/2010/main" val="1013372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5110"/>
            <a:ext cx="8596668" cy="1320800"/>
          </a:xfrm>
        </p:spPr>
        <p:txBody>
          <a:bodyPr/>
          <a:lstStyle/>
          <a:p>
            <a:r>
              <a:rPr lang="en-US" dirty="0" smtClean="0"/>
              <a:t>Details:  Physical Parameter Ranges</a:t>
            </a:r>
            <a:endParaRPr lang="en-US" dirty="0"/>
          </a:p>
        </p:txBody>
      </p:sp>
      <p:sp>
        <p:nvSpPr>
          <p:cNvPr id="3" name="Content Placeholder 2"/>
          <p:cNvSpPr>
            <a:spLocks noGrp="1"/>
          </p:cNvSpPr>
          <p:nvPr>
            <p:ph sz="half" idx="1"/>
          </p:nvPr>
        </p:nvSpPr>
        <p:spPr/>
        <p:txBody>
          <a:bodyPr/>
          <a:lstStyle/>
          <a:p>
            <a:r>
              <a:rPr lang="en-US" dirty="0"/>
              <a:t>10 ≤ V ≤ 170 MeV</a:t>
            </a:r>
          </a:p>
          <a:p>
            <a:r>
              <a:rPr lang="en-US" dirty="0"/>
              <a:t>0.7 ≤ r ≤ 1.5 </a:t>
            </a:r>
            <a:r>
              <a:rPr lang="en-US" dirty="0" err="1"/>
              <a:t>fm</a:t>
            </a:r>
            <a:endParaRPr lang="en-US" dirty="0"/>
          </a:p>
          <a:p>
            <a:r>
              <a:rPr lang="en-US" dirty="0"/>
              <a:t>0.4 ≤ a ≤ 0.8 </a:t>
            </a:r>
            <a:r>
              <a:rPr lang="en-US" dirty="0" err="1"/>
              <a:t>fm</a:t>
            </a:r>
            <a:endParaRPr lang="en-US" dirty="0"/>
          </a:p>
          <a:p>
            <a:endParaRPr lang="en-US" dirty="0"/>
          </a:p>
          <a:p>
            <a:pPr marL="0" indent="0">
              <a:buNone/>
            </a:pPr>
            <a:r>
              <a:rPr lang="en-US" dirty="0"/>
              <a:t>(very generous ranges)</a:t>
            </a:r>
          </a:p>
          <a:p>
            <a:endParaRPr lang="en-US" dirty="0"/>
          </a:p>
        </p:txBody>
      </p:sp>
      <p:sp>
        <p:nvSpPr>
          <p:cNvPr id="4" name="Content Placeholder 3"/>
          <p:cNvSpPr>
            <a:spLocks noGrp="1"/>
          </p:cNvSpPr>
          <p:nvPr>
            <p:ph sz="half" idx="2"/>
          </p:nvPr>
        </p:nvSpPr>
        <p:spPr>
          <a:xfrm>
            <a:off x="5089968" y="1696565"/>
            <a:ext cx="4184034" cy="3880773"/>
          </a:xfrm>
        </p:spPr>
        <p:txBody>
          <a:bodyPr/>
          <a:lstStyle/>
          <a:p>
            <a:r>
              <a:rPr lang="en-US" dirty="0" smtClean="0"/>
              <a:t>Introduce a penalty function, g(x)</a:t>
            </a:r>
          </a:p>
          <a:p>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endParaRPr lang="en-US" dirty="0" smtClean="0"/>
          </a:p>
          <a:p>
            <a:r>
              <a:rPr lang="en-US" dirty="0" smtClean="0"/>
              <a:t>Weight the gradient:</a:t>
            </a:r>
            <a:endParaRPr lang="en-US" dirty="0"/>
          </a:p>
        </p:txBody>
      </p:sp>
      <p:pic>
        <p:nvPicPr>
          <p:cNvPr id="5" name="Picture 4"/>
          <p:cNvPicPr>
            <a:picLocks noChangeAspect="1"/>
          </p:cNvPicPr>
          <p:nvPr/>
        </p:nvPicPr>
        <p:blipFill>
          <a:blip r:embed="rId3"/>
          <a:stretch>
            <a:fillRect/>
          </a:stretch>
        </p:blipFill>
        <p:spPr>
          <a:xfrm>
            <a:off x="1118043" y="5230517"/>
            <a:ext cx="7943850" cy="1143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0061" y="2336786"/>
            <a:ext cx="3743847" cy="2353003"/>
          </a:xfrm>
          <a:prstGeom prst="rect">
            <a:avLst/>
          </a:prstGeom>
        </p:spPr>
      </p:pic>
    </p:spTree>
    <p:extLst>
      <p:ext uri="{BB962C8B-B14F-4D97-AF65-F5344CB8AC3E}">
        <p14:creationId xmlns:p14="http://schemas.microsoft.com/office/powerpoint/2010/main" val="2165019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5299</TotalTime>
  <Words>1874</Words>
  <Application>Microsoft Office PowerPoint</Application>
  <PresentationFormat>Widescreen</PresentationFormat>
  <Paragraphs>148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Trebuchet MS</vt:lpstr>
      <vt:lpstr>Wingdings</vt:lpstr>
      <vt:lpstr>Wingdings 3</vt:lpstr>
      <vt:lpstr>Facet</vt:lpstr>
      <vt:lpstr>Fitting Methods in Nuclear Physics</vt:lpstr>
      <vt:lpstr>Outline</vt:lpstr>
      <vt:lpstr>Connecting Theory to Observables: Differential Cross Sections</vt:lpstr>
      <vt:lpstr>Optical Model</vt:lpstr>
      <vt:lpstr>Fit to Elastic Scattering Data</vt:lpstr>
      <vt:lpstr>Chi Square Minimization</vt:lpstr>
      <vt:lpstr>Gradient Descent</vt:lpstr>
      <vt:lpstr>The Algorithm</vt:lpstr>
      <vt:lpstr>Details:  Physical Parameter Ranges</vt:lpstr>
      <vt:lpstr>Penalty Function:   None</vt:lpstr>
      <vt:lpstr>Penalty Function:   Parabola</vt:lpstr>
      <vt:lpstr>Penalty Function:   Parabola Squared</vt:lpstr>
      <vt:lpstr>Penalty Function:   Gaussian</vt:lpstr>
      <vt:lpstr>Penalty Function:   Gaussian Squared</vt:lpstr>
      <vt:lpstr>Minimization and Comparison to Data</vt:lpstr>
      <vt:lpstr>Complicated Parameter Space</vt:lpstr>
      <vt:lpstr>Conclusion and Future Work</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Fitting Methods in Nuclear Physics</dc:title>
  <dc:creator>Amy Lovell</dc:creator>
  <cp:lastModifiedBy>Amy Lovell</cp:lastModifiedBy>
  <cp:revision>54</cp:revision>
  <dcterms:created xsi:type="dcterms:W3CDTF">2015-04-10T15:55:52Z</dcterms:created>
  <dcterms:modified xsi:type="dcterms:W3CDTF">2015-05-04T15:57:18Z</dcterms:modified>
</cp:coreProperties>
</file>