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70" r:id="rId4"/>
    <p:sldId id="271" r:id="rId5"/>
    <p:sldId id="266" r:id="rId6"/>
    <p:sldId id="272" r:id="rId7"/>
    <p:sldId id="273" r:id="rId8"/>
    <p:sldId id="274" r:id="rId9"/>
    <p:sldId id="275" r:id="rId10"/>
    <p:sldId id="277" r:id="rId11"/>
    <p:sldId id="278" r:id="rId12"/>
    <p:sldId id="26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97" autoAdjust="0"/>
  </p:normalViewPr>
  <p:slideViewPr>
    <p:cSldViewPr>
      <p:cViewPr>
        <p:scale>
          <a:sx n="88" d="100"/>
          <a:sy n="88" d="100"/>
        </p:scale>
        <p:origin x="-1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2E375-A3C4-4045-A82A-9E5139456203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B1069-6EAD-4226-8747-3DFC9DEF51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4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79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472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30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04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인코딩이란 : 컴퓨터는 문자를 이진수로 바꾸어 저장하거나 처리합니다.</a:t>
            </a:r>
          </a:p>
          <a:p>
            <a:r>
              <a:rPr lang="ko-KR" altLang="en-US" dirty="0"/>
              <a:t> 이 때 어떤 이진수 숫자가 어떤 문자로 </a:t>
            </a:r>
            <a:r>
              <a:rPr lang="ko-KR" altLang="en-US" dirty="0" err="1"/>
              <a:t>바꾸어야하는지를</a:t>
            </a:r>
            <a:r>
              <a:rPr lang="ko-KR" altLang="en-US" dirty="0"/>
              <a:t> 정해 놓은 규칙이 있습니다. 이것을 문자 인코딩이라고 합니다</a:t>
            </a:r>
          </a:p>
          <a:p>
            <a:r>
              <a:rPr lang="ko-KR" altLang="en-US" dirty="0"/>
              <a:t>본래 아스키는 7비트로 되어있으나 현대 컴퓨터는 1바이트 8비트를 기준으로 정보를 처리하기때문에 0을넣어 8비트를 사용하며 </a:t>
            </a:r>
          </a:p>
          <a:p>
            <a:r>
              <a:rPr lang="ko-KR" altLang="en-US" dirty="0"/>
              <a:t>아스키 코드로 </a:t>
            </a:r>
            <a:r>
              <a:rPr lang="ko-KR" altLang="en-US" dirty="0" err="1"/>
              <a:t>어떤문자에</a:t>
            </a:r>
            <a:r>
              <a:rPr lang="ko-KR" altLang="en-US" dirty="0"/>
              <a:t> </a:t>
            </a:r>
            <a:r>
              <a:rPr lang="ko-KR" altLang="en-US" dirty="0" err="1"/>
              <a:t>대응하지는지</a:t>
            </a:r>
            <a:r>
              <a:rPr lang="ko-KR" altLang="en-US" dirty="0"/>
              <a:t> </a:t>
            </a:r>
            <a:r>
              <a:rPr lang="ko-KR" altLang="en-US" dirty="0" err="1"/>
              <a:t>표에따라</a:t>
            </a:r>
            <a:r>
              <a:rPr lang="ko-KR" altLang="en-US" dirty="0"/>
              <a:t> 인코딩</a:t>
            </a:r>
          </a:p>
          <a:p>
            <a:r>
              <a:rPr lang="ko-KR" altLang="en-US" dirty="0" err="1"/>
              <a:t>YEs</a:t>
            </a:r>
            <a:r>
              <a:rPr lang="ko-KR" altLang="en-US" dirty="0"/>
              <a:t> 0x59,ox65,0x73,0x21</a:t>
            </a:r>
          </a:p>
          <a:p>
            <a:r>
              <a:rPr lang="ko-KR" altLang="en-US" dirty="0"/>
              <a:t>ASCII 방식 --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32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0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02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93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7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0B1069-6EAD-4226-8747-3DFC9DEF51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96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44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3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02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1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94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061E-AEC6-449C-9DFE-0C6719CD3665}" type="datetimeFigureOut">
              <a:rPr lang="ko-KR" altLang="en-US" smtClean="0"/>
              <a:pPr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B1CB-DD78-42AE-A434-0B4ABA4708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RFC,Stream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네트워크 과제</a:t>
            </a:r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444208" y="5877272"/>
            <a:ext cx="2368352" cy="648072"/>
          </a:xfrm>
        </p:spPr>
        <p:txBody>
          <a:bodyPr>
            <a:normAutofit/>
          </a:bodyPr>
          <a:lstStyle/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이름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sz="1200" dirty="0" err="1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서현식</a:t>
            </a:r>
            <a:endParaRPr lang="en-US" altLang="ko-KR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  <a:p>
            <a:pPr algn="r"/>
            <a:r>
              <a:rPr lang="ko-KR" altLang="en-US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학번 </a:t>
            </a:r>
            <a:r>
              <a:rPr lang="en-US" altLang="ko-KR" sz="12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: 20141385</a:t>
            </a:r>
            <a:endParaRPr lang="ko-KR" altLang="en-US" sz="12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59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시간차이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one byte vs Line Buffer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9134D7-1443-4D25-BA81-E1396754855A}"/>
              </a:ext>
            </a:extLst>
          </p:cNvPr>
          <p:cNvSpPr txBox="1"/>
          <p:nvPr/>
        </p:nvSpPr>
        <p:spPr>
          <a:xfrm>
            <a:off x="3127944" y="4070779"/>
            <a:ext cx="446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시간차이 결과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3AE7B76-49D2-43B4-B055-02D6927A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1206602"/>
            <a:ext cx="7567613" cy="2200275"/>
          </a:xfrm>
          <a:prstGeom prst="rect">
            <a:avLst/>
          </a:prstGeom>
        </p:spPr>
      </p:pic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xmlns="" id="{FC63B347-6181-49FA-9465-587ED4488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66801"/>
              </p:ext>
            </p:extLst>
          </p:nvPr>
        </p:nvGraphicFramePr>
        <p:xfrm>
          <a:off x="3127944" y="4440111"/>
          <a:ext cx="446449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비트맵 이미지" r:id="rId5" imgW="2914560" imgH="1114560" progId="Paint.Picture">
                  <p:embed/>
                </p:oleObj>
              </mc:Choice>
              <mc:Fallback>
                <p:oleObj name="비트맵 이미지" r:id="rId5" imgW="2914560" imgH="1114560" progId="Paint.Picture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xmlns="" id="{636ECEF9-1A06-49E6-8E7D-D88DE47A30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944" y="4440111"/>
                        <a:ext cx="4464497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06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8402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33536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82216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100" dirty="0" err="1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FileInput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/>
            </a:r>
            <a:b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Stream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8221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FileInput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Stream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9134D7-1443-4D25-BA81-E1396754855A}"/>
              </a:ext>
            </a:extLst>
          </p:cNvPr>
          <p:cNvSpPr txBox="1"/>
          <p:nvPr/>
        </p:nvSpPr>
        <p:spPr>
          <a:xfrm>
            <a:off x="3127944" y="4070779"/>
            <a:ext cx="4464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Fileinput</a:t>
            </a:r>
            <a:r>
              <a:rPr lang="en-US" altLang="ko-KR" dirty="0"/>
              <a:t> Stream</a:t>
            </a:r>
            <a:r>
              <a:rPr lang="ko-KR" altLang="en-US" dirty="0"/>
              <a:t> 결과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F3AE7B76-49D2-43B4-B055-02D6927A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87" y="1206602"/>
            <a:ext cx="7567613" cy="2200275"/>
          </a:xfrm>
          <a:prstGeom prst="rect">
            <a:avLst/>
          </a:prstGeom>
        </p:spPr>
      </p:pic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xmlns="" id="{FC63B347-6181-49FA-9465-587ED4488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944" y="4440111"/>
          <a:ext cx="446449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비트맵 이미지" r:id="rId5" imgW="2914560" imgH="1114560" progId="Paint.Picture">
                  <p:embed/>
                </p:oleObj>
              </mc:Choice>
              <mc:Fallback>
                <p:oleObj name="비트맵 이미지" r:id="rId5" imgW="2914560" imgH="1114560" progId="Paint.Picture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xmlns="" id="{FC63B347-6181-49FA-9465-587ED4488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27944" y="4440111"/>
                        <a:ext cx="4464497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566DB0-755C-4F6F-8EE2-D4C1B36F41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664" y="1198541"/>
            <a:ext cx="7596336" cy="2200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5054D84-E9FC-4FAE-BB4E-5FFC203340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7944" y="4473397"/>
            <a:ext cx="4464497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2395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40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4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RFC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time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프로토콜이란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1C4EA8-40A5-4C53-932C-995C6A2E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60748"/>
            <a:ext cx="6912769" cy="1676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5EDA8F02-A268-45DD-AA39-9ADDF98092B1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핵심내용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>
            <a:extLst>
              <a:ext uri="{FF2B5EF4-FFF2-40B4-BE49-F238E27FC236}">
                <a16:creationId xmlns:a16="http://schemas.microsoft.com/office/drawing/2014/main" xmlns="" id="{A5F29D81-92FB-42C4-A073-15F551575F03}"/>
              </a:ext>
            </a:extLst>
          </p:cNvPr>
          <p:cNvSpPr txBox="1">
            <a:spLocks/>
          </p:cNvSpPr>
          <p:nvPr/>
        </p:nvSpPr>
        <p:spPr>
          <a:xfrm>
            <a:off x="1925452" y="317979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핵심내용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D04EB4B-83AC-4C17-B38E-445E1E058EA0}"/>
              </a:ext>
            </a:extLst>
          </p:cNvPr>
          <p:cNvSpPr/>
          <p:nvPr/>
        </p:nvSpPr>
        <p:spPr>
          <a:xfrm>
            <a:off x="1763687" y="1139295"/>
            <a:ext cx="6912769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protocol</a:t>
            </a:r>
            <a:r>
              <a:rPr lang="ko-KR" altLang="en-US" dirty="0"/>
              <a:t> </a:t>
            </a:r>
            <a:r>
              <a:rPr lang="ko-KR" altLang="en-US" dirty="0" err="1"/>
              <a:t>provides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site-independent</a:t>
            </a:r>
            <a:r>
              <a:rPr lang="ko-KR" altLang="en-US" dirty="0"/>
              <a:t>, </a:t>
            </a:r>
            <a:r>
              <a:rPr lang="ko-KR" altLang="en-US" dirty="0" err="1"/>
              <a:t>machine</a:t>
            </a:r>
            <a:r>
              <a:rPr lang="ko-KR" altLang="en-US" dirty="0"/>
              <a:t> </a:t>
            </a:r>
            <a:r>
              <a:rPr lang="ko-KR" altLang="en-US" dirty="0" err="1"/>
              <a:t>readable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and</a:t>
            </a:r>
          </a:p>
          <a:p>
            <a:r>
              <a:rPr lang="ko-KR" altLang="en-US" dirty="0" err="1"/>
              <a:t>time</a:t>
            </a:r>
            <a:r>
              <a:rPr lang="ko-KR" altLang="en-US" dirty="0"/>
              <a:t>.  The Time </a:t>
            </a:r>
            <a:r>
              <a:rPr lang="ko-KR" altLang="en-US" dirty="0" err="1"/>
              <a:t>service</a:t>
            </a:r>
            <a:r>
              <a:rPr lang="ko-KR" altLang="en-US" dirty="0"/>
              <a:t> </a:t>
            </a:r>
            <a:r>
              <a:rPr lang="ko-KR" altLang="en-US" dirty="0" err="1"/>
              <a:t>sends</a:t>
            </a:r>
            <a:r>
              <a:rPr lang="ko-KR" altLang="en-US" dirty="0"/>
              <a:t> </a:t>
            </a:r>
            <a:r>
              <a:rPr lang="ko-KR" altLang="en-US" dirty="0" err="1"/>
              <a:t>back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originating</a:t>
            </a:r>
            <a:r>
              <a:rPr lang="ko-KR" altLang="en-US" dirty="0"/>
              <a:t> </a:t>
            </a:r>
            <a:r>
              <a:rPr lang="ko-KR" altLang="en-US" dirty="0" err="1"/>
              <a:t>source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seconds</a:t>
            </a:r>
            <a:r>
              <a:rPr lang="ko-KR" altLang="en-US" dirty="0"/>
              <a:t>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midnight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</a:t>
            </a:r>
            <a:r>
              <a:rPr lang="ko-KR" altLang="en-US" dirty="0" err="1"/>
              <a:t>January</a:t>
            </a:r>
            <a:r>
              <a:rPr lang="ko-KR" altLang="en-US" dirty="0"/>
              <a:t> </a:t>
            </a:r>
            <a:r>
              <a:rPr lang="ko-KR" altLang="en-US" dirty="0" err="1"/>
              <a:t>first</a:t>
            </a:r>
            <a:r>
              <a:rPr lang="ko-KR" altLang="en-US" dirty="0"/>
              <a:t> 1900.</a:t>
            </a:r>
            <a:endParaRPr lang="en-US" altLang="ko-KR" dirty="0"/>
          </a:p>
          <a:p>
            <a:endParaRPr lang="en-US" altLang="ko-KR" dirty="0">
              <a:solidFill>
                <a:srgbClr val="000000"/>
              </a:solidFill>
              <a:latin typeface="Arial Unicode MS"/>
            </a:endParaRPr>
          </a:p>
          <a:p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This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protocol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may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be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used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either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above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Transmission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Control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Protocol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(TCP)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or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above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User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Datagram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Arial Unicode MS"/>
              </a:rPr>
              <a:t>Protocol</a:t>
            </a:r>
            <a:r>
              <a:rPr lang="ko-KR" altLang="ko-KR" dirty="0">
                <a:solidFill>
                  <a:srgbClr val="000000"/>
                </a:solidFill>
                <a:latin typeface="Arial Unicode MS"/>
              </a:rPr>
              <a:t> (UDP).</a:t>
            </a:r>
            <a:endParaRPr lang="ko-KR" alt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796D4D24-8590-4A90-AC33-84DF3271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51"/>
            <a:ext cx="21672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5895C07-7607-4C12-B20D-7742D7CFA926}"/>
              </a:ext>
            </a:extLst>
          </p:cNvPr>
          <p:cNvSpPr/>
          <p:nvPr/>
        </p:nvSpPr>
        <p:spPr>
          <a:xfrm>
            <a:off x="1835696" y="3696541"/>
            <a:ext cx="6840759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1900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일 자정 이후 부터 이 프로토콜은 사이트 독립적인 기계 판독 가능한 날짜 및 시간을 다시 보냅니다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noto"/>
              </a:rPr>
              <a:t>이 프로토콜은 전송 제어 프로토콜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(TCP)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위 또는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UDP(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사용자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데이터그램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프로토콜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위에 사용할 수 있습니다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RFC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dattime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프로토콜이란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1C4EA8-40A5-4C53-932C-995C6A2E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60748"/>
            <a:ext cx="6912769" cy="1676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5EDA8F02-A268-45DD-AA39-9ADDF98092B1}"/>
              </a:ext>
            </a:extLst>
          </p:cNvPr>
          <p:cNvSpPr txBox="1">
            <a:spLocks/>
          </p:cNvSpPr>
          <p:nvPr/>
        </p:nvSpPr>
        <p:spPr>
          <a:xfrm>
            <a:off x="-32079" y="3176972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핵심내용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>
            <a:extLst>
              <a:ext uri="{FF2B5EF4-FFF2-40B4-BE49-F238E27FC236}">
                <a16:creationId xmlns:a16="http://schemas.microsoft.com/office/drawing/2014/main" xmlns="" id="{A5F29D81-92FB-42C4-A073-15F551575F03}"/>
              </a:ext>
            </a:extLst>
          </p:cNvPr>
          <p:cNvSpPr txBox="1">
            <a:spLocks/>
          </p:cNvSpPr>
          <p:nvPr/>
        </p:nvSpPr>
        <p:spPr>
          <a:xfrm>
            <a:off x="1925452" y="3179796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핵심내용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22889E0-2502-4154-9950-58CB37B0DB9C}"/>
              </a:ext>
            </a:extLst>
          </p:cNvPr>
          <p:cNvSpPr/>
          <p:nvPr/>
        </p:nvSpPr>
        <p:spPr>
          <a:xfrm>
            <a:off x="1763687" y="1160748"/>
            <a:ext cx="6912769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useful</a:t>
            </a:r>
            <a:r>
              <a:rPr lang="ko-KR" altLang="en-US" dirty="0"/>
              <a:t> </a:t>
            </a:r>
            <a:r>
              <a:rPr lang="ko-KR" altLang="en-US" dirty="0" err="1"/>
              <a:t>debugging</a:t>
            </a:r>
            <a:r>
              <a:rPr lang="ko-KR" altLang="en-US" dirty="0"/>
              <a:t> and </a:t>
            </a:r>
            <a:r>
              <a:rPr lang="ko-KR" altLang="en-US" dirty="0" err="1"/>
              <a:t>measurement</a:t>
            </a:r>
            <a:r>
              <a:rPr lang="ko-KR" altLang="en-US" dirty="0"/>
              <a:t> </a:t>
            </a:r>
            <a:r>
              <a:rPr lang="ko-KR" altLang="en-US" dirty="0" err="1"/>
              <a:t>tool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daytime</a:t>
            </a:r>
            <a:r>
              <a:rPr lang="ko-KR" altLang="en-US" dirty="0"/>
              <a:t> </a:t>
            </a:r>
            <a:r>
              <a:rPr lang="ko-KR" altLang="en-US" dirty="0" err="1"/>
              <a:t>service</a:t>
            </a:r>
            <a:r>
              <a:rPr lang="ko-KR" altLang="en-US" dirty="0"/>
              <a:t>. 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daytime</a:t>
            </a:r>
            <a:endParaRPr lang="ko-KR" altLang="en-US" dirty="0"/>
          </a:p>
          <a:p>
            <a:r>
              <a:rPr lang="ko-KR" altLang="en-US" dirty="0" err="1"/>
              <a:t>service</a:t>
            </a:r>
            <a:r>
              <a:rPr lang="ko-KR" altLang="en-US" dirty="0"/>
              <a:t> </a:t>
            </a:r>
            <a:r>
              <a:rPr lang="ko-KR" altLang="en-US" dirty="0" err="1"/>
              <a:t>simply</a:t>
            </a:r>
            <a:r>
              <a:rPr lang="ko-KR" altLang="en-US" dirty="0"/>
              <a:t> </a:t>
            </a:r>
            <a:r>
              <a:rPr lang="ko-KR" altLang="en-US" dirty="0" err="1"/>
              <a:t>sends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current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 and </a:t>
            </a:r>
            <a:r>
              <a:rPr lang="ko-KR" altLang="en-US" dirty="0" err="1"/>
              <a:t>time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character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endParaRPr lang="ko-KR" altLang="en-US" dirty="0"/>
          </a:p>
          <a:p>
            <a:r>
              <a:rPr lang="ko-KR" altLang="en-US" dirty="0" err="1"/>
              <a:t>without</a:t>
            </a:r>
            <a:r>
              <a:rPr lang="ko-KR" altLang="en-US" dirty="0"/>
              <a:t> </a:t>
            </a:r>
            <a:r>
              <a:rPr lang="ko-KR" altLang="en-US" dirty="0" err="1"/>
              <a:t>regard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input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형식: </a:t>
            </a:r>
            <a:r>
              <a:rPr lang="ko-KR" altLang="en-US" dirty="0" err="1"/>
              <a:t>dd</a:t>
            </a:r>
            <a:r>
              <a:rPr lang="ko-KR" altLang="en-US" dirty="0"/>
              <a:t> </a:t>
            </a:r>
            <a:r>
              <a:rPr lang="ko-KR" altLang="en-US" dirty="0" err="1"/>
              <a:t>mmm</a:t>
            </a:r>
            <a:r>
              <a:rPr lang="ko-KR" altLang="en-US" dirty="0"/>
              <a:t> </a:t>
            </a:r>
            <a:r>
              <a:rPr lang="ko-KR" altLang="en-US" dirty="0" err="1"/>
              <a:t>yy</a:t>
            </a:r>
            <a:r>
              <a:rPr lang="ko-KR" altLang="en-US" dirty="0"/>
              <a:t> </a:t>
            </a:r>
            <a:r>
              <a:rPr lang="ko-KR" altLang="en-US" dirty="0" err="1"/>
              <a:t>hh:mm:ss</a:t>
            </a:r>
            <a:r>
              <a:rPr lang="ko-KR" altLang="en-US" dirty="0"/>
              <a:t> </a:t>
            </a:r>
            <a:r>
              <a:rPr lang="ko-KR" altLang="en-US" dirty="0" err="1"/>
              <a:t>zzz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C9303B4-B922-462D-8D28-91AB59793890}"/>
              </a:ext>
            </a:extLst>
          </p:cNvPr>
          <p:cNvSpPr/>
          <p:nvPr/>
        </p:nvSpPr>
        <p:spPr>
          <a:xfrm>
            <a:off x="1809638" y="3765787"/>
            <a:ext cx="684076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유용한 디버깅과 측정 도구는 주간 서비스이다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000000"/>
                </a:solidFill>
                <a:latin typeface="noto"/>
              </a:rPr>
              <a:t>입력에 관계없이 단순히 현재 날짜와 시간을 문자열로 보냅니다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형식 </a:t>
            </a:r>
            <a:r>
              <a:rPr lang="en-US" altLang="ko-KR" dirty="0"/>
              <a:t>: </a:t>
            </a:r>
            <a:r>
              <a:rPr lang="ko-KR" altLang="en-US" dirty="0" err="1"/>
              <a:t>dd</a:t>
            </a:r>
            <a:r>
              <a:rPr lang="ko-KR" altLang="en-US" dirty="0"/>
              <a:t> </a:t>
            </a:r>
            <a:r>
              <a:rPr lang="ko-KR" altLang="en-US" dirty="0" err="1"/>
              <a:t>mmm</a:t>
            </a:r>
            <a:r>
              <a:rPr lang="ko-KR" altLang="en-US" dirty="0"/>
              <a:t> </a:t>
            </a:r>
            <a:r>
              <a:rPr lang="ko-KR" altLang="en-US" dirty="0" err="1"/>
              <a:t>yy</a:t>
            </a:r>
            <a:r>
              <a:rPr lang="ko-KR" altLang="en-US" dirty="0"/>
              <a:t> </a:t>
            </a:r>
            <a:r>
              <a:rPr lang="ko-KR" altLang="en-US" dirty="0" err="1"/>
              <a:t>hh:mm:ss</a:t>
            </a:r>
            <a:r>
              <a:rPr lang="ko-KR" altLang="en-US" dirty="0"/>
              <a:t> </a:t>
            </a:r>
            <a:r>
              <a:rPr lang="ko-KR" altLang="en-US" dirty="0" err="1"/>
              <a:t>zzz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1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6512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RFC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TCP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프로토콜이란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?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071C4EA8-40A5-4C53-932C-995C6A2E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160748"/>
            <a:ext cx="6912769" cy="1676400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xmlns="" id="{5EDA8F02-A268-45DD-AA39-9ADDF98092B1}"/>
              </a:ext>
            </a:extLst>
          </p:cNvPr>
          <p:cNvSpPr txBox="1">
            <a:spLocks/>
          </p:cNvSpPr>
          <p:nvPr/>
        </p:nvSpPr>
        <p:spPr>
          <a:xfrm>
            <a:off x="-24481" y="3462071"/>
            <a:ext cx="1584176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2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핵심내용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부제목 4">
            <a:extLst>
              <a:ext uri="{FF2B5EF4-FFF2-40B4-BE49-F238E27FC236}">
                <a16:creationId xmlns:a16="http://schemas.microsoft.com/office/drawing/2014/main" xmlns="" id="{A5F29D81-92FB-42C4-A073-15F551575F03}"/>
              </a:ext>
            </a:extLst>
          </p:cNvPr>
          <p:cNvSpPr txBox="1">
            <a:spLocks/>
          </p:cNvSpPr>
          <p:nvPr/>
        </p:nvSpPr>
        <p:spPr>
          <a:xfrm>
            <a:off x="1925452" y="3408785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핵심내용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E869E55-9C9C-4392-AAB7-BA9E2CB1CCB3}"/>
              </a:ext>
            </a:extLst>
          </p:cNvPr>
          <p:cNvSpPr/>
          <p:nvPr/>
        </p:nvSpPr>
        <p:spPr>
          <a:xfrm>
            <a:off x="1748589" y="1166464"/>
            <a:ext cx="6927868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/>
              <a:t>Data </a:t>
            </a:r>
            <a:r>
              <a:rPr lang="ko-KR" altLang="en-US" sz="1600" dirty="0" err="1"/>
              <a:t>Communication</a:t>
            </a:r>
            <a:endParaRPr lang="ko-KR" altLang="en-US" sz="1600" dirty="0"/>
          </a:p>
          <a:p>
            <a:r>
              <a:rPr lang="ko-KR" altLang="en-US" sz="1600" dirty="0" err="1"/>
              <a:t>Once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connection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established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data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communicated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endParaRPr lang="ko-KR" altLang="en-US" sz="1600" dirty="0"/>
          </a:p>
          <a:p>
            <a:r>
              <a:rPr lang="ko-KR" altLang="en-US" sz="1600" dirty="0" err="1"/>
              <a:t>exchange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segments</a:t>
            </a:r>
            <a:r>
              <a:rPr lang="ko-KR" altLang="en-US" sz="1600" dirty="0"/>
              <a:t>.  </a:t>
            </a:r>
            <a:r>
              <a:rPr lang="ko-KR" altLang="en-US" sz="1600" dirty="0" err="1"/>
              <a:t>Because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segments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be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lost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due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errors</a:t>
            </a:r>
            <a:endParaRPr lang="en-US" altLang="ko-KR" sz="1600" dirty="0"/>
          </a:p>
          <a:p>
            <a:r>
              <a:rPr lang="ko-KR" altLang="en-US" sz="1600" dirty="0"/>
              <a:t>(</a:t>
            </a:r>
            <a:r>
              <a:rPr lang="ko-KR" altLang="en-US" sz="1600" dirty="0" err="1"/>
              <a:t>checksum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failure</a:t>
            </a:r>
            <a:r>
              <a:rPr lang="ko-KR" altLang="en-US" sz="1600" dirty="0"/>
              <a:t>),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network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congestion</a:t>
            </a:r>
            <a:r>
              <a:rPr lang="ko-KR" altLang="en-US" sz="1600" dirty="0"/>
              <a:t>, TCP </a:t>
            </a:r>
            <a:r>
              <a:rPr lang="ko-KR" altLang="en-US" sz="1600" dirty="0" err="1"/>
              <a:t>uses</a:t>
            </a:r>
            <a:endParaRPr lang="ko-KR" altLang="en-US" sz="1600" dirty="0"/>
          </a:p>
          <a:p>
            <a:r>
              <a:rPr lang="ko-KR" altLang="en-US" sz="1600" dirty="0" err="1"/>
              <a:t>retransmission</a:t>
            </a:r>
            <a:r>
              <a:rPr lang="ko-KR" altLang="en-US" sz="1600" dirty="0"/>
              <a:t> (</a:t>
            </a:r>
            <a:r>
              <a:rPr lang="ko-KR" altLang="en-US" sz="1600" dirty="0" err="1"/>
              <a:t>after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timeout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ensure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delivery</a:t>
            </a:r>
            <a:r>
              <a:rPr lang="ko-KR" altLang="en-US" sz="1600" dirty="0"/>
              <a:t> of </a:t>
            </a:r>
            <a:r>
              <a:rPr lang="ko-KR" altLang="en-US" sz="1600" dirty="0" err="1"/>
              <a:t>every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segment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Duplicate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segments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may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arrive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due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network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or</a:t>
            </a:r>
            <a:r>
              <a:rPr lang="ko-KR" altLang="en-US" sz="1600" dirty="0"/>
              <a:t> TCP </a:t>
            </a:r>
            <a:r>
              <a:rPr lang="ko-KR" altLang="en-US" sz="1600" dirty="0" err="1"/>
              <a:t>retransmission</a:t>
            </a:r>
            <a:r>
              <a:rPr lang="ko-KR" altLang="en-US" sz="1600" dirty="0"/>
              <a:t>.</a:t>
            </a:r>
          </a:p>
          <a:p>
            <a:r>
              <a:rPr lang="ko-KR" altLang="en-US" sz="1600" dirty="0" err="1"/>
              <a:t>As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discussed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section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sequence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TCP </a:t>
            </a:r>
            <a:r>
              <a:rPr lang="ko-KR" altLang="en-US" sz="1600" dirty="0" err="1"/>
              <a:t>performs</a:t>
            </a:r>
            <a:endParaRPr lang="ko-KR" altLang="en-US" sz="1600" dirty="0"/>
          </a:p>
          <a:p>
            <a:r>
              <a:rPr lang="ko-KR" altLang="en-US" sz="1600" dirty="0" err="1"/>
              <a:t>certain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tests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on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sequence</a:t>
            </a:r>
            <a:r>
              <a:rPr lang="ko-KR" altLang="en-US" sz="1600" dirty="0"/>
              <a:t> and </a:t>
            </a:r>
            <a:r>
              <a:rPr lang="ko-KR" altLang="en-US" sz="1600" dirty="0" err="1"/>
              <a:t>acknowledgment</a:t>
            </a:r>
            <a:r>
              <a:rPr lang="ko-KR" altLang="en-US" sz="1600" dirty="0"/>
              <a:t> </a:t>
            </a:r>
            <a:r>
              <a:rPr lang="ko-KR" altLang="en-US" sz="1600" dirty="0" err="1"/>
              <a:t>numbers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in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</a:t>
            </a:r>
            <a:endParaRPr lang="ko-KR" altLang="en-US" sz="1600" dirty="0"/>
          </a:p>
          <a:p>
            <a:r>
              <a:rPr lang="ko-KR" altLang="en-US" sz="1600" dirty="0" err="1"/>
              <a:t>segments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to</a:t>
            </a:r>
            <a:r>
              <a:rPr lang="ko-KR" altLang="en-US" sz="1600" dirty="0"/>
              <a:t> </a:t>
            </a:r>
            <a:r>
              <a:rPr lang="ko-KR" altLang="en-US" sz="1600" dirty="0" err="1"/>
              <a:t>verify</a:t>
            </a:r>
            <a:r>
              <a:rPr lang="ko-KR" altLang="en-US" sz="1600" dirty="0"/>
              <a:t> </a:t>
            </a:r>
            <a:r>
              <a:rPr lang="ko-KR" altLang="en-US" sz="1600" dirty="0" err="1"/>
              <a:t>their</a:t>
            </a:r>
            <a:r>
              <a:rPr lang="ko-KR" altLang="en-US" sz="1600" dirty="0"/>
              <a:t> </a:t>
            </a:r>
            <a:r>
              <a:rPr lang="ko-KR" altLang="en-US" sz="1600" dirty="0" err="1"/>
              <a:t>acceptability</a:t>
            </a:r>
            <a:r>
              <a:rPr lang="ko-KR" altLang="en-US" sz="1600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0C03768-5D25-4B23-A0C0-1AAF2713F872}"/>
              </a:ext>
            </a:extLst>
          </p:cNvPr>
          <p:cNvSpPr/>
          <p:nvPr/>
        </p:nvSpPr>
        <p:spPr>
          <a:xfrm>
            <a:off x="1773996" y="3966127"/>
            <a:ext cx="6902461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데이터 통신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세그먼트의 교환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오류로 인해 세그먼트가 손실될 수 있기 때문에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연결이 </a:t>
            </a:r>
            <a:endParaRPr lang="en-US" altLang="ko-KR" sz="1600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설정되면 다음과 같이 데이터가 전달됩니다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1600" dirty="0" err="1">
                <a:solidFill>
                  <a:srgbClr val="000000"/>
                </a:solidFill>
                <a:latin typeface="noto"/>
              </a:rPr>
              <a:t>체크섬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 테스트 실패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또는 네트워크 정체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, TCP 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사용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시간 초과 후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) 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재전송을 통해 모든 세그먼트의 전달 보장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네트워크 또는 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TCP 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재전송으로 인해 중복 세그먼트가 도착할 수 있습니다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.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TCP</a:t>
            </a: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가 수행하는 시퀀스 번호에 대한 섹션에 따라 특정 테스트 및</a:t>
            </a:r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ko-KR" altLang="en-US" sz="1600" dirty="0">
                <a:solidFill>
                  <a:srgbClr val="000000"/>
                </a:solidFill>
                <a:latin typeface="noto"/>
              </a:rPr>
              <a:t>세그먼트에서 허용 여부를 확인합니다</a:t>
            </a:r>
            <a:r>
              <a:rPr lang="en-US" altLang="ko-KR" sz="1600" dirty="0">
                <a:solidFill>
                  <a:srgbClr val="000000"/>
                </a:solidFill>
                <a:latin typeface="noto"/>
              </a:rPr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809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ASCII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ASCII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인코딩 방식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Picture 2" descr="ASCII ì½ëíì ëí ì´ë¯¸ì§ ê²ìê²°ê³¼">
            <a:extLst>
              <a:ext uri="{FF2B5EF4-FFF2-40B4-BE49-F238E27FC236}">
                <a16:creationId xmlns:a16="http://schemas.microsoft.com/office/drawing/2014/main" xmlns="" id="{84024490-FA3E-475A-B622-8DF13D3DF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76" y="33373"/>
            <a:ext cx="3309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7FFF2C-F80F-4934-A88A-AF96B88336A1}"/>
              </a:ext>
            </a:extLst>
          </p:cNvPr>
          <p:cNvSpPr txBox="1"/>
          <p:nvPr/>
        </p:nvSpPr>
        <p:spPr>
          <a:xfrm>
            <a:off x="1791345" y="2008993"/>
            <a:ext cx="379652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1</a:t>
            </a:r>
            <a:r>
              <a:rPr lang="ko-KR" altLang="en-US" dirty="0"/>
              <a:t>바이트에 맞춰서 </a:t>
            </a:r>
            <a:r>
              <a:rPr lang="en-US" altLang="ko-KR" dirty="0"/>
              <a:t>8</a:t>
            </a:r>
            <a:r>
              <a:rPr lang="ko-KR" altLang="en-US" dirty="0"/>
              <a:t>비트사용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앞에 </a:t>
            </a:r>
            <a:r>
              <a:rPr lang="en-US" altLang="ko-KR" dirty="0"/>
              <a:t>0</a:t>
            </a:r>
            <a:r>
              <a:rPr lang="ko-KR" altLang="en-US" dirty="0" err="1"/>
              <a:t>을붙여사용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3C6FCD-FD1B-4871-B4F6-B400C1B1B022}"/>
              </a:ext>
            </a:extLst>
          </p:cNvPr>
          <p:cNvSpPr txBox="1"/>
          <p:nvPr/>
        </p:nvSpPr>
        <p:spPr>
          <a:xfrm>
            <a:off x="1773996" y="1639661"/>
            <a:ext cx="3813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비트 사용 </a:t>
            </a:r>
            <a:r>
              <a:rPr lang="en-US" altLang="ko-KR" dirty="0"/>
              <a:t>=&gt; 2^7</a:t>
            </a:r>
            <a:r>
              <a:rPr lang="ko-KR" altLang="en-US" dirty="0"/>
              <a:t>개의 문자 표현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A65B5EC-E355-41B7-8390-05AA5738B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345" y="2903533"/>
            <a:ext cx="3796521" cy="1743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FDE929-F84E-4E20-900A-B07CA2CEF305}"/>
              </a:ext>
            </a:extLst>
          </p:cNvPr>
          <p:cNvSpPr txBox="1"/>
          <p:nvPr/>
        </p:nvSpPr>
        <p:spPr>
          <a:xfrm>
            <a:off x="1773996" y="4646608"/>
            <a:ext cx="37965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‘a’=&gt; 0x61</a:t>
            </a:r>
            <a:r>
              <a:rPr lang="ko-KR" altLang="en-US" dirty="0"/>
              <a:t>로 출력</a:t>
            </a:r>
          </a:p>
        </p:txBody>
      </p:sp>
    </p:spTree>
    <p:extLst>
      <p:ext uri="{BB962C8B-B14F-4D97-AF65-F5344CB8AC3E}">
        <p14:creationId xmlns:p14="http://schemas.microsoft.com/office/powerpoint/2010/main" val="314231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0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MS949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MS949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인코딩 방식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3C6FCD-FD1B-4871-B4F6-B400C1B1B022}"/>
              </a:ext>
            </a:extLst>
          </p:cNvPr>
          <p:cNvSpPr txBox="1"/>
          <p:nvPr/>
        </p:nvSpPr>
        <p:spPr>
          <a:xfrm>
            <a:off x="1773996" y="1639661"/>
            <a:ext cx="383601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ASCII</a:t>
            </a:r>
            <a:r>
              <a:rPr lang="ko-KR" altLang="en-US" dirty="0"/>
              <a:t>와 충돌되지 않게 </a:t>
            </a:r>
            <a:r>
              <a:rPr lang="ko-KR" altLang="en-US" dirty="0" err="1"/>
              <a:t>첫바이트는</a:t>
            </a:r>
            <a:r>
              <a:rPr lang="ko-KR" altLang="en-US" dirty="0"/>
              <a:t> </a:t>
            </a:r>
            <a:r>
              <a:rPr lang="en-US" altLang="ko-KR" dirty="0"/>
              <a:t>0x81</a:t>
            </a:r>
            <a:r>
              <a:rPr lang="ko-KR" altLang="en-US" dirty="0"/>
              <a:t>부터 </a:t>
            </a:r>
            <a:r>
              <a:rPr lang="en-US" altLang="ko-KR" dirty="0"/>
              <a:t>0xC5(197)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5FDE929-F84E-4E20-900A-B07CA2CEF305}"/>
              </a:ext>
            </a:extLst>
          </p:cNvPr>
          <p:cNvSpPr txBox="1"/>
          <p:nvPr/>
        </p:nvSpPr>
        <p:spPr>
          <a:xfrm>
            <a:off x="1758172" y="2285992"/>
            <a:ext cx="385183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바이트는 </a:t>
            </a:r>
            <a:r>
              <a:rPr lang="en-US" altLang="ko-KR" dirty="0"/>
              <a:t>0x81</a:t>
            </a:r>
            <a:r>
              <a:rPr lang="ko-KR" altLang="en-US" dirty="0"/>
              <a:t>부터 </a:t>
            </a:r>
            <a:r>
              <a:rPr lang="en-US" altLang="ko-KR" dirty="0"/>
              <a:t>0xFE</a:t>
            </a:r>
          </a:p>
          <a:p>
            <a:r>
              <a:rPr lang="ko-KR" altLang="en-US" dirty="0"/>
              <a:t>한글 초성 중성 종성</a:t>
            </a:r>
            <a:endParaRPr lang="en-US" altLang="ko-KR" dirty="0"/>
          </a:p>
          <a:p>
            <a:r>
              <a:rPr lang="en-US" altLang="ko-KR" dirty="0"/>
              <a:t>(19*21*19 =11,172</a:t>
            </a:r>
            <a:r>
              <a:rPr lang="ko-KR" altLang="en-US" dirty="0"/>
              <a:t>개의 한글 표현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905C858-533D-44A4-ACDF-A67CEA968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039" y="312968"/>
            <a:ext cx="2390775" cy="1905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911E3A8-1DE8-49F5-9A08-047806C7F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039" y="2773656"/>
            <a:ext cx="2762250" cy="21812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E456A55-DAFE-4E7E-AD08-24907D71E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343" y="5495314"/>
            <a:ext cx="6791325" cy="86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EA33F07-A3B6-4166-9A9E-63511D96B567}"/>
              </a:ext>
            </a:extLst>
          </p:cNvPr>
          <p:cNvSpPr txBox="1"/>
          <p:nvPr/>
        </p:nvSpPr>
        <p:spPr>
          <a:xfrm>
            <a:off x="6110560" y="2328504"/>
            <a:ext cx="2274361" cy="37010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갞은</a:t>
            </a:r>
            <a:r>
              <a:rPr lang="ko-KR" altLang="en-US" dirty="0"/>
              <a:t> </a:t>
            </a:r>
            <a:r>
              <a:rPr lang="en-US" altLang="ko-KR" dirty="0"/>
              <a:t>0x8181</a:t>
            </a:r>
            <a:r>
              <a:rPr lang="ko-KR" altLang="en-US" dirty="0"/>
              <a:t>로 표현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10C4473-577F-41C2-8709-1F09B57D8230}"/>
              </a:ext>
            </a:extLst>
          </p:cNvPr>
          <p:cNvSpPr txBox="1"/>
          <p:nvPr/>
        </p:nvSpPr>
        <p:spPr>
          <a:xfrm>
            <a:off x="6110560" y="5050162"/>
            <a:ext cx="22023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괓은</a:t>
            </a:r>
            <a:r>
              <a:rPr lang="ko-KR" altLang="en-US" dirty="0"/>
              <a:t> </a:t>
            </a:r>
            <a:r>
              <a:rPr lang="en-US" altLang="ko-KR" dirty="0"/>
              <a:t>0x81FE</a:t>
            </a:r>
            <a:r>
              <a:rPr lang="ko-KR" altLang="en-US" dirty="0"/>
              <a:t>로 표현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1727CB-783C-4EB5-A2C5-C0A6B5F9FF13}"/>
              </a:ext>
            </a:extLst>
          </p:cNvPr>
          <p:cNvSpPr txBox="1"/>
          <p:nvPr/>
        </p:nvSpPr>
        <p:spPr>
          <a:xfrm>
            <a:off x="3964706" y="6439801"/>
            <a:ext cx="29835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0xc5</a:t>
            </a:r>
            <a:r>
              <a:rPr lang="ko-KR" altLang="en-US" dirty="0"/>
              <a:t>는 한글의 </a:t>
            </a:r>
            <a:r>
              <a:rPr lang="ko-KR" altLang="en-US" dirty="0" err="1"/>
              <a:t>끝줄로</a:t>
            </a:r>
            <a:r>
              <a:rPr lang="ko-KR" altLang="en-US" dirty="0"/>
              <a:t> 표현</a:t>
            </a:r>
          </a:p>
        </p:txBody>
      </p:sp>
    </p:spTree>
    <p:extLst>
      <p:ext uri="{BB962C8B-B14F-4D97-AF65-F5344CB8AC3E}">
        <p14:creationId xmlns:p14="http://schemas.microsoft.com/office/powerpoint/2010/main" val="270690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25134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유니코드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유니코드 인코딩 방식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880B4A3D-A188-4DB9-96BC-6B0DA754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230479"/>
            <a:ext cx="7596336" cy="22000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9134D7-1443-4D25-BA81-E1396754855A}"/>
              </a:ext>
            </a:extLst>
          </p:cNvPr>
          <p:cNvSpPr txBox="1"/>
          <p:nvPr/>
        </p:nvSpPr>
        <p:spPr>
          <a:xfrm>
            <a:off x="3510692" y="3992240"/>
            <a:ext cx="43731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독자적인 문자집합</a:t>
            </a:r>
            <a:r>
              <a:rPr lang="en-US" altLang="ko-KR" dirty="0"/>
              <a:t>=&gt;</a:t>
            </a:r>
            <a:r>
              <a:rPr lang="ko-KR" altLang="en-US" dirty="0"/>
              <a:t>통합된 문자집합을 표현하기 위해 사용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9FAAD6-DD09-48D0-AE34-29EE45B385AF}"/>
              </a:ext>
            </a:extLst>
          </p:cNvPr>
          <p:cNvSpPr txBox="1"/>
          <p:nvPr/>
        </p:nvSpPr>
        <p:spPr>
          <a:xfrm>
            <a:off x="3551923" y="4853303"/>
            <a:ext cx="38052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U+ (\u </a:t>
            </a:r>
            <a:r>
              <a:rPr lang="ko-KR" altLang="en-US" dirty="0" err="1"/>
              <a:t>로표기도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  <a:r>
              <a:rPr lang="ko-KR" altLang="en-US" dirty="0"/>
              <a:t>로 각 문자를 </a:t>
            </a:r>
            <a:r>
              <a:rPr lang="ko-KR" altLang="en-US" dirty="0" err="1"/>
              <a:t>표값에따라</a:t>
            </a:r>
            <a:r>
              <a:rPr lang="ko-KR" altLang="en-US" dirty="0"/>
              <a:t> 매핑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A0A805-231B-47DE-ACED-68C53A66B950}"/>
              </a:ext>
            </a:extLst>
          </p:cNvPr>
          <p:cNvSpPr txBox="1"/>
          <p:nvPr/>
        </p:nvSpPr>
        <p:spPr>
          <a:xfrm>
            <a:off x="2699792" y="3992241"/>
            <a:ext cx="7995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</a:t>
            </a:r>
            <a:endParaRPr lang="en-US" altLang="ko-KR" dirty="0"/>
          </a:p>
          <a:p>
            <a:pPr algn="ctr"/>
            <a:r>
              <a:rPr lang="ko-KR" altLang="en-US" dirty="0"/>
              <a:t>이유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13859D-ABAF-4721-99FF-505FDB142DA6}"/>
              </a:ext>
            </a:extLst>
          </p:cNvPr>
          <p:cNvSpPr txBox="1"/>
          <p:nvPr/>
        </p:nvSpPr>
        <p:spPr>
          <a:xfrm>
            <a:off x="2711116" y="4853303"/>
            <a:ext cx="7995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표현</a:t>
            </a:r>
            <a:endParaRPr lang="en-US" altLang="ko-KR" dirty="0"/>
          </a:p>
          <a:p>
            <a:pPr algn="ctr"/>
            <a:r>
              <a:rPr lang="ko-KR" altLang="en-US" dirty="0"/>
              <a:t>방법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21649F-6935-403D-B073-38CA0E9F3100}"/>
              </a:ext>
            </a:extLst>
          </p:cNvPr>
          <p:cNvSpPr txBox="1"/>
          <p:nvPr/>
        </p:nvSpPr>
        <p:spPr>
          <a:xfrm>
            <a:off x="2711116" y="5843084"/>
            <a:ext cx="609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:http://titus.uni-frankfurt.de/unicode/unitestx.htm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63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25134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UTF-8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UTF-8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인코딩 방식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9134D7-1443-4D25-BA81-E1396754855A}"/>
              </a:ext>
            </a:extLst>
          </p:cNvPr>
          <p:cNvSpPr txBox="1"/>
          <p:nvPr/>
        </p:nvSpPr>
        <p:spPr>
          <a:xfrm>
            <a:off x="3510692" y="3992240"/>
            <a:ext cx="43731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UTF-8 </a:t>
            </a:r>
            <a:r>
              <a:rPr lang="ko-KR" altLang="en-US" dirty="0"/>
              <a:t>인코딩 방법 </a:t>
            </a:r>
            <a:r>
              <a:rPr lang="en-US" altLang="ko-KR" dirty="0"/>
              <a:t>: </a:t>
            </a:r>
            <a:r>
              <a:rPr lang="ko-KR" altLang="en-US" dirty="0"/>
              <a:t>유니코드 인코딩 중에 하나로 문자열을 </a:t>
            </a:r>
            <a:r>
              <a:rPr lang="en-US" altLang="ko-KR" dirty="0"/>
              <a:t>8-bit </a:t>
            </a:r>
            <a:r>
              <a:rPr lang="ko-KR" altLang="en-US" dirty="0"/>
              <a:t>기반으로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A9FAAD6-DD09-48D0-AE34-29EE45B385AF}"/>
              </a:ext>
            </a:extLst>
          </p:cNvPr>
          <p:cNvSpPr txBox="1"/>
          <p:nvPr/>
        </p:nvSpPr>
        <p:spPr>
          <a:xfrm>
            <a:off x="3551922" y="4853303"/>
            <a:ext cx="43731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이중 유니코드표에 따라 한글은</a:t>
            </a:r>
            <a:r>
              <a:rPr lang="en-US" altLang="ko-KR" dirty="0"/>
              <a:t>U+AC00~U+D7AF </a:t>
            </a:r>
            <a:r>
              <a:rPr lang="ko-KR" altLang="en-US" dirty="0"/>
              <a:t>영역에 포함</a:t>
            </a:r>
            <a:r>
              <a:rPr lang="en-US" altLang="ko-KR" dirty="0"/>
              <a:t>(3</a:t>
            </a:r>
            <a:r>
              <a:rPr lang="ko-KR" altLang="en-US" dirty="0"/>
              <a:t>바이트</a:t>
            </a:r>
            <a:r>
              <a:rPr lang="en-US" altLang="ko-KR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0A0A805-231B-47DE-ACED-68C53A66B950}"/>
              </a:ext>
            </a:extLst>
          </p:cNvPr>
          <p:cNvSpPr txBox="1"/>
          <p:nvPr/>
        </p:nvSpPr>
        <p:spPr>
          <a:xfrm>
            <a:off x="2699792" y="3992241"/>
            <a:ext cx="7995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UTF-8</a:t>
            </a:r>
          </a:p>
          <a:p>
            <a:pPr algn="ctr"/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013859D-ABAF-4721-99FF-505FDB142DA6}"/>
              </a:ext>
            </a:extLst>
          </p:cNvPr>
          <p:cNvSpPr txBox="1"/>
          <p:nvPr/>
        </p:nvSpPr>
        <p:spPr>
          <a:xfrm>
            <a:off x="2711116" y="4853303"/>
            <a:ext cx="7995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표현</a:t>
            </a:r>
            <a:endParaRPr lang="en-US" altLang="ko-KR" dirty="0"/>
          </a:p>
          <a:p>
            <a:pPr algn="ctr"/>
            <a:r>
              <a:rPr lang="ko-KR" altLang="en-US" dirty="0"/>
              <a:t>방법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1714D3C-5D3A-474A-B93D-778B2B2D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34" y="1205345"/>
            <a:ext cx="7599623" cy="22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6512" y="-25134"/>
            <a:ext cx="918051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36512" y="0"/>
            <a:ext cx="158417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91825" y="548680"/>
            <a:ext cx="1584176" cy="504056"/>
          </a:xfrm>
        </p:spPr>
        <p:txBody>
          <a:bodyPr>
            <a:noAutofit/>
          </a:bodyPr>
          <a:lstStyle/>
          <a:p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en-US" altLang="ko-KR" sz="2100" dirty="0">
                <a:solidFill>
                  <a:schemeClr val="bg1">
                    <a:lumMod val="9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UTF-8</a:t>
            </a:r>
            <a:r>
              <a:rPr lang="en-US" altLang="ko-KR" sz="2400" dirty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부제목 4"/>
          <p:cNvSpPr txBox="1">
            <a:spLocks/>
          </p:cNvSpPr>
          <p:nvPr/>
        </p:nvSpPr>
        <p:spPr>
          <a:xfrm>
            <a:off x="1835697" y="548680"/>
            <a:ext cx="52565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UTF-8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인코딩 방식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/>
            </a:r>
            <a:br>
              <a:rPr lang="en-US" altLang="ko-KR" sz="13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</a:br>
            <a:endParaRPr lang="en-US" altLang="ko-KR" sz="1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09134D7-1443-4D25-BA81-E1396754855A}"/>
              </a:ext>
            </a:extLst>
          </p:cNvPr>
          <p:cNvSpPr txBox="1"/>
          <p:nvPr/>
        </p:nvSpPr>
        <p:spPr>
          <a:xfrm>
            <a:off x="1629234" y="4048734"/>
            <a:ext cx="741231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한글</a:t>
            </a:r>
            <a:r>
              <a:rPr lang="en-US" altLang="ko-KR" dirty="0"/>
              <a:t>’</a:t>
            </a:r>
            <a:r>
              <a:rPr lang="ko-KR" altLang="en-US" dirty="0"/>
              <a:t>을 유니코드 </a:t>
            </a:r>
            <a:r>
              <a:rPr lang="ko-KR" altLang="en-US" dirty="0" err="1"/>
              <a:t>표에따라</a:t>
            </a:r>
            <a:r>
              <a:rPr lang="ko-KR" altLang="en-US" dirty="0"/>
              <a:t> 표현하면</a:t>
            </a:r>
            <a:endParaRPr lang="en-US" altLang="ko-KR" dirty="0"/>
          </a:p>
          <a:p>
            <a:r>
              <a:rPr lang="en-US" altLang="ko-KR" dirty="0"/>
              <a:t>U+D55C(</a:t>
            </a:r>
            <a:r>
              <a:rPr lang="ko-KR" altLang="en-US" dirty="0"/>
              <a:t>한</a:t>
            </a:r>
            <a:r>
              <a:rPr lang="en-US" altLang="ko-KR" dirty="0"/>
              <a:t>) U+AE00(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UTF-8 </a:t>
            </a:r>
            <a:r>
              <a:rPr lang="ko-KR" altLang="en-US" dirty="0"/>
              <a:t>인코딩</a:t>
            </a:r>
            <a:r>
              <a:rPr lang="en-US" altLang="ko-KR" dirty="0"/>
              <a:t>(U+0800~U+FFFF)</a:t>
            </a:r>
          </a:p>
          <a:p>
            <a:r>
              <a:rPr lang="en-US" altLang="ko-KR" dirty="0"/>
              <a:t>U+D55C(</a:t>
            </a:r>
            <a:r>
              <a:rPr lang="ko-KR" altLang="en-US" dirty="0"/>
              <a:t>한</a:t>
            </a:r>
            <a:r>
              <a:rPr lang="en-US" altLang="ko-KR" dirty="0"/>
              <a:t>) U+AE00(</a:t>
            </a:r>
            <a:r>
              <a:rPr lang="ko-KR" altLang="en-US" dirty="0"/>
              <a:t>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진수 표현 </a:t>
            </a:r>
            <a:r>
              <a:rPr lang="en-US" altLang="ko-KR" dirty="0"/>
              <a:t>: 1101 0101 0101 1100 1010 1110 0000 0000</a:t>
            </a:r>
            <a:endParaRPr lang="ko-KR" altLang="en-US" dirty="0"/>
          </a:p>
          <a:p>
            <a:r>
              <a:rPr lang="en-US" altLang="ko-KR" b="1" dirty="0"/>
              <a:t>1110</a:t>
            </a:r>
            <a:r>
              <a:rPr lang="ko-KR" altLang="en-US" dirty="0"/>
              <a:t> </a:t>
            </a:r>
            <a:r>
              <a:rPr lang="en-US" altLang="ko-KR" dirty="0"/>
              <a:t>1101 </a:t>
            </a:r>
            <a:r>
              <a:rPr lang="en-US" altLang="ko-KR" b="1" dirty="0"/>
              <a:t>10</a:t>
            </a:r>
            <a:r>
              <a:rPr lang="en-US" altLang="ko-KR" dirty="0"/>
              <a:t>01 0101 </a:t>
            </a:r>
            <a:r>
              <a:rPr lang="en-US" altLang="ko-KR" b="1" dirty="0"/>
              <a:t>10</a:t>
            </a:r>
            <a:r>
              <a:rPr lang="en-US" altLang="ko-KR" dirty="0"/>
              <a:t>01 1100 //</a:t>
            </a:r>
            <a:r>
              <a:rPr lang="en-US" altLang="ko-KR" b="1" dirty="0"/>
              <a:t>1110</a:t>
            </a:r>
            <a:r>
              <a:rPr lang="ko-KR" altLang="en-US" dirty="0"/>
              <a:t> </a:t>
            </a:r>
            <a:r>
              <a:rPr lang="en-US" altLang="ko-KR" dirty="0"/>
              <a:t>1010 </a:t>
            </a:r>
            <a:r>
              <a:rPr lang="en-US" altLang="ko-KR" b="1" dirty="0"/>
              <a:t>10</a:t>
            </a:r>
            <a:r>
              <a:rPr lang="en-US" altLang="ko-KR" dirty="0"/>
              <a:t>11 1000 </a:t>
            </a:r>
            <a:r>
              <a:rPr lang="en-US" altLang="ko-KR" b="1" dirty="0"/>
              <a:t>10</a:t>
            </a:r>
            <a:r>
              <a:rPr lang="en-US" altLang="ko-KR" dirty="0"/>
              <a:t>00 0000</a:t>
            </a:r>
          </a:p>
          <a:p>
            <a:r>
              <a:rPr lang="en-US" altLang="ko-KR" dirty="0"/>
              <a:t>     0xED        0x95        0x9C           0xEA         0xB8        0x80</a:t>
            </a:r>
          </a:p>
          <a:p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1714D3C-5D3A-474A-B93D-778B2B2D5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21" y="1160748"/>
            <a:ext cx="7599623" cy="2200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BAA6D17-BAD8-4585-B0B3-71AD1251B5FA}"/>
              </a:ext>
            </a:extLst>
          </p:cNvPr>
          <p:cNvSpPr txBox="1"/>
          <p:nvPr/>
        </p:nvSpPr>
        <p:spPr>
          <a:xfrm>
            <a:off x="1641600" y="3679402"/>
            <a:ext cx="7399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사용예시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30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526</Words>
  <Application>Microsoft Office PowerPoint</Application>
  <PresentationFormat>화면 슬라이드 쇼(4:3)</PresentationFormat>
  <Paragraphs>106</Paragraphs>
  <Slides>12</Slides>
  <Notes>11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Office 테마</vt:lpstr>
      <vt:lpstr>비트맵 이미지</vt:lpstr>
      <vt:lpstr>[RFC,Stream 네트워크 과제]</vt:lpstr>
      <vt:lpstr>[ RFC]</vt:lpstr>
      <vt:lpstr>[ RFC]</vt:lpstr>
      <vt:lpstr>[ RFC]</vt:lpstr>
      <vt:lpstr>[ASCII]</vt:lpstr>
      <vt:lpstr>[MS949]</vt:lpstr>
      <vt:lpstr>[유니코드]</vt:lpstr>
      <vt:lpstr>[UTF-8]</vt:lpstr>
      <vt:lpstr>[UTF-8]</vt:lpstr>
      <vt:lpstr>[시간차이]</vt:lpstr>
      <vt:lpstr>[FileInput Stream]</vt:lpstr>
      <vt:lpstr>[감사합니다.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PPT 탬플릿</dc:title>
  <dc:creator>k</dc:creator>
  <cp:lastModifiedBy>com418</cp:lastModifiedBy>
  <cp:revision>22</cp:revision>
  <dcterms:created xsi:type="dcterms:W3CDTF">2014-05-11T04:19:55Z</dcterms:created>
  <dcterms:modified xsi:type="dcterms:W3CDTF">2018-10-10T00:37:34Z</dcterms:modified>
</cp:coreProperties>
</file>