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23500349a147a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23500349a147a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a8c2462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a8c2462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a8c2462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a8c2462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a8c2462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a8c2462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8c2462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a8c2462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91300"/>
            <a:ext cx="8520600" cy="29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Investigating the Molecular Epidemiology of Carbapenem-Resistant </a:t>
            </a:r>
            <a:r>
              <a:rPr b="1" i="1" lang="en" sz="2900"/>
              <a:t>Klebsiella pneumoniae</a:t>
            </a:r>
            <a:r>
              <a:rPr b="1" lang="en" sz="2900"/>
              <a:t> (CR-KP) in Patients with Acute Myeloid Leukemia (AML)</a:t>
            </a:r>
            <a:endParaRPr b="1" sz="2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9200" y="395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Presented by: </a:t>
            </a:r>
            <a:r>
              <a:rPr lang="en" sz="2500">
                <a:solidFill>
                  <a:schemeClr val="dk1"/>
                </a:solidFill>
              </a:rPr>
              <a:t>AMR Warriors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79250" cy="9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676" y="2907675"/>
            <a:ext cx="2016125" cy="21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00" y="73275"/>
            <a:ext cx="5295900" cy="9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75" y="706325"/>
            <a:ext cx="77152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700" y="1296875"/>
            <a:ext cx="1262075" cy="12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213" y="3120925"/>
            <a:ext cx="15430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802275" y="1346825"/>
            <a:ext cx="176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Allou Frederick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(Bioinformatician &amp; Project Lead)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895100" y="3219075"/>
            <a:ext cx="199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Ayegbusi Olaitan</a:t>
            </a:r>
            <a:endParaRPr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(Epidemiologist &amp; Database Researcher)</a:t>
            </a:r>
            <a:endParaRPr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5300" y="1296875"/>
            <a:ext cx="1467675" cy="12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171250" y="1346825"/>
            <a:ext cx="190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Ayinla Akeemat</a:t>
            </a:r>
            <a:endParaRPr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(Microbiologist &amp; Systematic Reviewer)</a:t>
            </a:r>
            <a:endParaRPr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5300" y="3120925"/>
            <a:ext cx="14676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233050" y="3219075"/>
            <a:ext cx="184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Yetunde M. Alo</a:t>
            </a:r>
            <a:endParaRPr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(Oncologist &amp; Data Analyst)</a:t>
            </a:r>
            <a:endParaRPr>
              <a:solidFill>
                <a:srgbClr val="1D1C1D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830875" cy="8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231350" y="66975"/>
            <a:ext cx="85206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2672"/>
              <a:buNone/>
            </a:pPr>
            <a:r>
              <a:rPr lang="en" sz="2320"/>
              <a:t>Background</a:t>
            </a:r>
            <a:endParaRPr sz="232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4900" y="1107825"/>
            <a:ext cx="90591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932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95"/>
              <a:buChar char="●"/>
            </a:pPr>
            <a:r>
              <a:rPr lang="en" sz="1895">
                <a:solidFill>
                  <a:schemeClr val="dk1"/>
                </a:solidFill>
              </a:rPr>
              <a:t>Carbapenem-resistant </a:t>
            </a:r>
            <a:r>
              <a:rPr i="1" lang="en" sz="1895">
                <a:solidFill>
                  <a:schemeClr val="dk1"/>
                </a:solidFill>
              </a:rPr>
              <a:t>Klebsiella pneumoniae</a:t>
            </a:r>
            <a:r>
              <a:rPr lang="en" sz="1895">
                <a:solidFill>
                  <a:schemeClr val="dk1"/>
                </a:solidFill>
              </a:rPr>
              <a:t> (CR-KP) poses a significant public health threat, especially in immunocompromised populations such as patients with Acute Myeloid Leukemia (AML) (Asai et al., 2018).</a:t>
            </a:r>
            <a:endParaRPr sz="189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95">
              <a:solidFill>
                <a:schemeClr val="dk1"/>
              </a:solidFill>
            </a:endParaRPr>
          </a:p>
          <a:p>
            <a:pPr indent="-348932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95"/>
              <a:buChar char="●"/>
            </a:pPr>
            <a:r>
              <a:rPr lang="en" sz="1895">
                <a:solidFill>
                  <a:schemeClr val="dk1"/>
                </a:solidFill>
              </a:rPr>
              <a:t>There is limited data specific to AMR epidemiology in AML patients.</a:t>
            </a:r>
            <a:endParaRPr sz="18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95">
              <a:solidFill>
                <a:schemeClr val="dk1"/>
              </a:solidFill>
            </a:endParaRPr>
          </a:p>
          <a:p>
            <a:pPr indent="-348932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95"/>
              <a:buChar char="●"/>
            </a:pPr>
            <a:r>
              <a:rPr lang="en" sz="1895">
                <a:solidFill>
                  <a:schemeClr val="dk1"/>
                </a:solidFill>
              </a:rPr>
              <a:t>Understanding the genomic epidemiology of CR-KP in this </a:t>
            </a:r>
            <a:r>
              <a:rPr lang="en" sz="1895">
                <a:solidFill>
                  <a:schemeClr val="dk1"/>
                </a:solidFill>
              </a:rPr>
              <a:t>population</a:t>
            </a:r>
            <a:r>
              <a:rPr lang="en" sz="1895">
                <a:solidFill>
                  <a:schemeClr val="dk1"/>
                </a:solidFill>
              </a:rPr>
              <a:t> can inform treatment strategies and infection control measures.</a:t>
            </a:r>
            <a:endParaRPr sz="1895">
              <a:solidFill>
                <a:schemeClr val="dk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9450" cy="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00" y="736450"/>
            <a:ext cx="8204496" cy="410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79250" cy="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77075"/>
            <a:ext cx="8520600" cy="3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Determination of the prevalence of </a:t>
            </a:r>
            <a:r>
              <a:rPr lang="en">
                <a:solidFill>
                  <a:schemeClr val="dk1"/>
                </a:solidFill>
              </a:rPr>
              <a:t>CR-KP in AML patients.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Identification of</a:t>
            </a:r>
            <a:r>
              <a:rPr lang="en">
                <a:solidFill>
                  <a:schemeClr val="dk1"/>
                </a:solidFill>
              </a:rPr>
              <a:t> prevalent resistance mechanisms and clonal lineages of </a:t>
            </a:r>
            <a:r>
              <a:rPr i="1" lang="en">
                <a:solidFill>
                  <a:schemeClr val="dk1"/>
                </a:solidFill>
              </a:rPr>
              <a:t>Klebsiella pneumoniae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Characterization of the genomic diversity of </a:t>
            </a:r>
            <a:r>
              <a:rPr lang="en">
                <a:solidFill>
                  <a:schemeClr val="dk1"/>
                </a:solidFill>
              </a:rPr>
              <a:t>CR-KP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</a:rPr>
              <a:t>AML</a:t>
            </a:r>
            <a:r>
              <a:rPr lang="en">
                <a:solidFill>
                  <a:schemeClr val="dk1"/>
                </a:solidFill>
              </a:rPr>
              <a:t> patients.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>
                <a:solidFill>
                  <a:schemeClr val="dk1"/>
                </a:solidFill>
              </a:rPr>
              <a:t>Identification of risk factors associated with CR-KP infections.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79250" cy="8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29775" y="2913150"/>
            <a:ext cx="64395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>
                <a:solidFill>
                  <a:schemeClr val="dk1"/>
                </a:solidFill>
              </a:rPr>
              <a:t>Thank you for your time. Questions are welcome.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900" y="132625"/>
            <a:ext cx="2608348" cy="260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79250" cy="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