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1pPr>
    <a:lvl2pPr marL="148054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2pPr>
    <a:lvl3pPr marL="2961086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3pPr>
    <a:lvl4pPr marL="444163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4pPr>
    <a:lvl5pPr marL="5922174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5pPr>
    <a:lvl6pPr marL="7402717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6pPr>
    <a:lvl7pPr marL="8883259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7pPr>
    <a:lvl8pPr marL="1036380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8pPr>
    <a:lvl9pPr marL="11844345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40000"/>
    <a:srgbClr val="C3260C"/>
    <a:srgbClr val="FFFFFF"/>
    <a:srgbClr val="618197"/>
    <a:srgbClr val="96969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7" autoAdjust="0"/>
  </p:normalViewPr>
  <p:slideViewPr>
    <p:cSldViewPr>
      <p:cViewPr>
        <p:scale>
          <a:sx n="25" d="100"/>
          <a:sy n="25" d="100"/>
        </p:scale>
        <p:origin x="402" y="-2388"/>
      </p:cViewPr>
      <p:guideLst>
        <p:guide orient="horz" pos="1133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754" y="-288791"/>
            <a:ext cx="18762755" cy="3762993"/>
          </a:xfrm>
        </p:spPr>
        <p:txBody>
          <a:bodyPr/>
          <a:lstStyle>
            <a:lvl1pPr marL="0" indent="0" algn="l">
              <a:buNone/>
              <a:defRPr sz="9868"/>
            </a:lvl1pPr>
            <a:lvl5pPr>
              <a:defRPr/>
            </a:lvl5pPr>
          </a:lstStyle>
          <a:p>
            <a:pPr algn="r"/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This is a Scientific Poster Template created by </a:t>
            </a:r>
            <a:r>
              <a:rPr lang="en-US" sz="6777" b="1" i="1" dirty="0" err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Graphicsland</a:t>
            </a: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&amp; </a:t>
            </a:r>
            <a:b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MakeSigns.com  - Your poster title would go on these lines</a:t>
            </a:r>
          </a:p>
          <a:p>
            <a:pPr lvl="0"/>
            <a:endParaRPr lang="en-US" dirty="0"/>
          </a:p>
        </p:txBody>
      </p:sp>
      <p:sp>
        <p:nvSpPr>
          <p:cNvPr id="64" name="Text Placeholder 6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659" y="3124981"/>
            <a:ext cx="20575723" cy="2994769"/>
          </a:xfrm>
        </p:spPr>
        <p:txBody>
          <a:bodyPr/>
          <a:lstStyle>
            <a:lvl1pPr marL="0" indent="0" algn="l">
              <a:buNone/>
              <a:defRPr sz="9868"/>
            </a:lvl1pPr>
          </a:lstStyle>
          <a:p>
            <a:pPr algn="r"/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2,3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1,4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b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5744" y="4616639"/>
            <a:ext cx="15550230" cy="98290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5052" y="4616639"/>
            <a:ext cx="46180682" cy="98290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058" y="26883140"/>
            <a:ext cx="30865455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0516" y="26883140"/>
            <a:ext cx="30865458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4" y="8058280"/>
            <a:ext cx="12725190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24" y="11416585"/>
            <a:ext cx="12725190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220" y="8058280"/>
            <a:ext cx="12730188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220" y="11416585"/>
            <a:ext cx="12730188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4" y="1433323"/>
            <a:ext cx="9475142" cy="6099956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165" y="1433326"/>
            <a:ext cx="16100239" cy="30724779"/>
          </a:xfrm>
        </p:spPr>
        <p:txBody>
          <a:bodyPr/>
          <a:lstStyle>
            <a:lvl1pPr>
              <a:defRPr sz="9868"/>
            </a:lvl1pPr>
            <a:lvl2pPr>
              <a:defRPr sz="8679"/>
            </a:lvl2pPr>
            <a:lvl3pPr>
              <a:defRPr sz="7371"/>
            </a:lvl3pPr>
            <a:lvl4pPr>
              <a:defRPr sz="6182"/>
            </a:lvl4pPr>
            <a:lvl5pPr>
              <a:defRPr sz="6182"/>
            </a:lvl5pPr>
            <a:lvl6pPr>
              <a:defRPr sz="6182"/>
            </a:lvl6pPr>
            <a:lvl7pPr>
              <a:defRPr sz="6182"/>
            </a:lvl7pPr>
            <a:lvl8pPr>
              <a:defRPr sz="6182"/>
            </a:lvl8pPr>
            <a:lvl9pPr>
              <a:defRPr sz="61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024" y="7533281"/>
            <a:ext cx="9475142" cy="24624824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87" y="25199821"/>
            <a:ext cx="17280255" cy="2974983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087" y="3216648"/>
            <a:ext cx="17280255" cy="21599843"/>
          </a:xfrm>
        </p:spPr>
        <p:txBody>
          <a:bodyPr/>
          <a:lstStyle>
            <a:lvl1pPr marL="0" indent="0">
              <a:buNone/>
              <a:defRPr sz="9868"/>
            </a:lvl1pPr>
            <a:lvl2pPr marL="1403867" indent="0">
              <a:buNone/>
              <a:defRPr sz="8679"/>
            </a:lvl2pPr>
            <a:lvl3pPr marL="2807736" indent="0">
              <a:buNone/>
              <a:defRPr sz="7371"/>
            </a:lvl3pPr>
            <a:lvl4pPr marL="4211606" indent="0">
              <a:buNone/>
              <a:defRPr sz="6182"/>
            </a:lvl4pPr>
            <a:lvl5pPr marL="5615474" indent="0">
              <a:buNone/>
              <a:defRPr sz="6182"/>
            </a:lvl5pPr>
            <a:lvl6pPr marL="7019342" indent="0">
              <a:buNone/>
              <a:defRPr sz="6182"/>
            </a:lvl6pPr>
            <a:lvl7pPr marL="8423211" indent="0">
              <a:buNone/>
              <a:defRPr sz="6182"/>
            </a:lvl7pPr>
            <a:lvl8pPr marL="9827079" indent="0">
              <a:buNone/>
              <a:defRPr sz="6182"/>
            </a:lvl8pPr>
            <a:lvl9pPr marL="11230946" indent="0">
              <a:buNone/>
              <a:defRPr sz="61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087" y="28174801"/>
            <a:ext cx="17280255" cy="4224965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  <a:prstGeom prst="rect">
            <a:avLst/>
          </a:prstGeom>
        </p:spPr>
        <p:txBody>
          <a:bodyPr vert="horz" lIns="236163" tIns="118081" rIns="236163" bIns="118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1" y="8399941"/>
            <a:ext cx="25920383" cy="23758164"/>
          </a:xfrm>
          <a:prstGeom prst="rect">
            <a:avLst/>
          </a:prstGeom>
        </p:spPr>
        <p:txBody>
          <a:bodyPr vert="horz" lIns="236163" tIns="118081" rIns="236163" bIns="118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024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0150" y="33366428"/>
            <a:ext cx="9120135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ct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0308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7736" rtl="0" eaLnBrk="1" latinLnBrk="0" hangingPunct="1">
        <a:spcBef>
          <a:spcPct val="0"/>
        </a:spcBef>
        <a:buNone/>
        <a:defRPr sz="13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902" indent="-1052902" algn="l" defTabSz="2807736" rtl="0" eaLnBrk="1" latinLnBrk="0" hangingPunct="1">
        <a:spcBef>
          <a:spcPct val="20000"/>
        </a:spcBef>
        <a:buFont typeface="Arial" pitchFamily="34" charset="0"/>
        <a:buChar char="•"/>
        <a:defRPr sz="9868" kern="1200">
          <a:solidFill>
            <a:schemeClr val="tx1"/>
          </a:solidFill>
          <a:latin typeface="+mn-lt"/>
          <a:ea typeface="+mn-ea"/>
          <a:cs typeface="+mn-cs"/>
        </a:defRPr>
      </a:lvl1pPr>
      <a:lvl2pPr marL="2281286" indent="-877418" algn="l" defTabSz="2807736" rtl="0" eaLnBrk="1" latinLnBrk="0" hangingPunct="1">
        <a:spcBef>
          <a:spcPct val="20000"/>
        </a:spcBef>
        <a:buFont typeface="Arial" pitchFamily="34" charset="0"/>
        <a:buChar char="–"/>
        <a:defRPr sz="8679" kern="1200">
          <a:solidFill>
            <a:schemeClr val="tx1"/>
          </a:solidFill>
          <a:latin typeface="+mn-lt"/>
          <a:ea typeface="+mn-ea"/>
          <a:cs typeface="+mn-cs"/>
        </a:defRPr>
      </a:lvl2pPr>
      <a:lvl3pPr marL="3509670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7371" kern="1200">
          <a:solidFill>
            <a:schemeClr val="tx1"/>
          </a:solidFill>
          <a:latin typeface="+mn-lt"/>
          <a:ea typeface="+mn-ea"/>
          <a:cs typeface="+mn-cs"/>
        </a:defRPr>
      </a:lvl3pPr>
      <a:lvl4pPr marL="4913541" indent="-701935" algn="l" defTabSz="2807736" rtl="0" eaLnBrk="1" latinLnBrk="0" hangingPunct="1">
        <a:spcBef>
          <a:spcPct val="20000"/>
        </a:spcBef>
        <a:buFont typeface="Arial" pitchFamily="34" charset="0"/>
        <a:buChar char="–"/>
        <a:defRPr sz="6182" kern="1200">
          <a:solidFill>
            <a:schemeClr val="tx1"/>
          </a:solidFill>
          <a:latin typeface="+mn-lt"/>
          <a:ea typeface="+mn-ea"/>
          <a:cs typeface="+mn-cs"/>
        </a:defRPr>
      </a:lvl4pPr>
      <a:lvl5pPr marL="6317409" indent="-701935" algn="l" defTabSz="2807736" rtl="0" eaLnBrk="1" latinLnBrk="0" hangingPunct="1">
        <a:spcBef>
          <a:spcPct val="20000"/>
        </a:spcBef>
        <a:buFont typeface="Arial" pitchFamily="34" charset="0"/>
        <a:buChar char="»"/>
        <a:defRPr sz="6182" kern="1200">
          <a:solidFill>
            <a:schemeClr val="tx1"/>
          </a:solidFill>
          <a:latin typeface="+mn-lt"/>
          <a:ea typeface="+mn-ea"/>
          <a:cs typeface="+mn-cs"/>
        </a:defRPr>
      </a:lvl5pPr>
      <a:lvl6pPr marL="7721277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6pPr>
      <a:lvl7pPr marL="9125144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7pPr>
      <a:lvl8pPr marL="10529013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8pPr>
      <a:lvl9pPr marL="11932881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1pPr>
      <a:lvl2pPr marL="1403867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80773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3pPr>
      <a:lvl4pPr marL="421160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4pPr>
      <a:lvl5pPr marL="5615474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5pPr>
      <a:lvl6pPr marL="7019342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6pPr>
      <a:lvl7pPr marL="8423211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7pPr>
      <a:lvl8pPr marL="9827079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8pPr>
      <a:lvl9pPr marL="1123094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flipH="1">
            <a:off x="1784385" y="-171551"/>
            <a:ext cx="25797440" cy="359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19" tIns="36560" rIns="73119" bIns="36560" rtlCol="0" anchor="ctr"/>
          <a:lstStyle/>
          <a:p>
            <a:pPr algn="ctr"/>
            <a:r>
              <a:rPr lang="en-US" sz="6420" dirty="0"/>
              <a:t>xxx</a:t>
            </a:r>
          </a:p>
        </p:txBody>
      </p:sp>
      <p:sp>
        <p:nvSpPr>
          <p:cNvPr id="13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1351" y="2770972"/>
            <a:ext cx="28063507" cy="2143487"/>
          </a:xfrm>
          <a:noFill/>
        </p:spPr>
        <p:txBody>
          <a:bodyPr anchor="ctr" anchorCtr="0">
            <a:noAutofit/>
          </a:bodyPr>
          <a:lstStyle/>
          <a:p>
            <a:pPr algn="ctr"/>
            <a:r>
              <a:rPr lang="pt-BR" sz="8560" dirty="0">
                <a:solidFill>
                  <a:srgbClr val="000000"/>
                </a:solidFill>
              </a:rPr>
              <a:t>Controle de motor elétrico </a:t>
            </a:r>
            <a:r>
              <a:rPr lang="pt-BR" sz="8560" dirty="0" err="1" smtClean="0">
                <a:solidFill>
                  <a:srgbClr val="000000"/>
                </a:solidFill>
              </a:rPr>
              <a:t>Brushless</a:t>
            </a:r>
            <a:r>
              <a:rPr lang="pt-BR" sz="8560" dirty="0" smtClean="0">
                <a:solidFill>
                  <a:srgbClr val="000000"/>
                </a:solidFill>
              </a:rPr>
              <a:t> para </a:t>
            </a:r>
            <a:r>
              <a:rPr lang="pt-BR" sz="8560" dirty="0">
                <a:solidFill>
                  <a:srgbClr val="000000"/>
                </a:solidFill>
              </a:rPr>
              <a:t>robô jogador de futebol </a:t>
            </a:r>
            <a:r>
              <a:rPr lang="pt-BR" sz="8560" dirty="0" err="1">
                <a:solidFill>
                  <a:srgbClr val="000000"/>
                </a:solidFill>
              </a:rPr>
              <a:t>Small</a:t>
            </a:r>
            <a:r>
              <a:rPr lang="pt-BR" sz="8560" dirty="0">
                <a:solidFill>
                  <a:srgbClr val="000000"/>
                </a:solidFill>
              </a:rPr>
              <a:t> </a:t>
            </a:r>
            <a:r>
              <a:rPr lang="pt-BR" sz="8560" dirty="0" err="1">
                <a:solidFill>
                  <a:srgbClr val="000000"/>
                </a:solidFill>
              </a:rPr>
              <a:t>Size</a:t>
            </a:r>
            <a:endParaRPr lang="pt-BR" sz="8560" dirty="0">
              <a:solidFill>
                <a:srgbClr val="000000"/>
              </a:solidFill>
            </a:endParaRPr>
          </a:p>
        </p:txBody>
      </p:sp>
      <p:sp>
        <p:nvSpPr>
          <p:cNvPr id="2" name="CaixaDeTexto 1"/>
          <p:cNvSpPr txBox="1">
            <a:spLocks/>
          </p:cNvSpPr>
          <p:nvPr/>
        </p:nvSpPr>
        <p:spPr>
          <a:xfrm>
            <a:off x="2152375" y="7976480"/>
            <a:ext cx="24422824" cy="477572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b="1" dirty="0" err="1" smtClean="0"/>
              <a:t>Resumo</a:t>
            </a:r>
            <a:endParaRPr lang="en-US" sz="3091" b="1" dirty="0"/>
          </a:p>
          <a:p>
            <a:pPr algn="just"/>
            <a:r>
              <a:rPr lang="pt-BR" sz="3091" dirty="0" smtClean="0"/>
              <a:t>     Neste </a:t>
            </a:r>
            <a:r>
              <a:rPr lang="pt-BR" sz="3091" dirty="0"/>
              <a:t>trabalho, é realizada a simulação do controle de um motor elétrico do tipo </a:t>
            </a:r>
            <a:r>
              <a:rPr lang="pt-BR" sz="3091" dirty="0" err="1"/>
              <a:t>Brushless</a:t>
            </a:r>
            <a:r>
              <a:rPr lang="pt-BR" sz="3091" dirty="0"/>
              <a:t> </a:t>
            </a:r>
            <a:r>
              <a:rPr lang="pt-BR" sz="3091" dirty="0" err="1"/>
              <a:t>Maxon</a:t>
            </a:r>
            <a:r>
              <a:rPr lang="pt-BR" sz="3091" dirty="0"/>
              <a:t> 45fl-200142. Os objetivos foram: realizar o modelamento matemático das equações que regem o motor citado; simular o modelo obtido; desenvolver, simular e otimizar os parâmetros de um controlador PI e projetar o hardware para o </a:t>
            </a:r>
            <a:r>
              <a:rPr lang="pt-BR" sz="3091" dirty="0" smtClean="0"/>
              <a:t>controle. </a:t>
            </a:r>
          </a:p>
          <a:p>
            <a:pPr algn="just"/>
            <a:r>
              <a:rPr lang="pt-BR" sz="3091" dirty="0" smtClean="0"/>
              <a:t>     Para </a:t>
            </a:r>
            <a:r>
              <a:rPr lang="pt-BR" sz="3091" dirty="0"/>
              <a:t>isso, foi, inicialmente, desenvolvido o hardware para controle do motor. Em seguida, testes preliminares foram realizados em um motor BLDC de drive de DVD em loop aberto. Após isso, foi realizada a modelagem do motor baseada nos parâmetros físicos fornecidos pelo fabricante; com base nisso, foi possível simular o comportamento do motor e projetar o controlador.</a:t>
            </a:r>
          </a:p>
          <a:p>
            <a:pPr algn="just"/>
            <a:r>
              <a:rPr lang="pt-BR" sz="3091" dirty="0" smtClean="0"/>
              <a:t>     Dos </a:t>
            </a:r>
            <a:r>
              <a:rPr lang="pt-BR" sz="3091" dirty="0"/>
              <a:t>resultados obtidos, conclui-se que o controle do motor só pode ser realizado com feedback. Logo, o controle do motor do drive de DVD em loop aberto não obteve sucesso. No entanto, a simulação do controle do motor </a:t>
            </a:r>
            <a:r>
              <a:rPr lang="pt-BR" sz="3091" dirty="0" err="1"/>
              <a:t>Maxon</a:t>
            </a:r>
            <a:r>
              <a:rPr lang="pt-BR" sz="3091" dirty="0"/>
              <a:t> com feedback de sensores de efeito Hall obteve sucesso, além do mais os resultados de velocidade angular obtidos pelo motor foram fiéis ao modelo</a:t>
            </a:r>
            <a:r>
              <a:rPr lang="pt-BR" sz="3091" dirty="0" smtClean="0"/>
              <a:t>.</a:t>
            </a:r>
            <a:endParaRPr lang="pt-BR" sz="3091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37258" y="13003205"/>
            <a:ext cx="24437941" cy="330563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wrap="square" lIns="107001" tIns="0" rIns="107001" bIns="0" rtlCol="0">
            <a:noAutofit/>
          </a:bodyPr>
          <a:lstStyle/>
          <a:p>
            <a:pPr algn="just"/>
            <a:r>
              <a:rPr lang="en-US" sz="3091" b="1" dirty="0" err="1" smtClean="0"/>
              <a:t>Modelo</a:t>
            </a:r>
            <a:r>
              <a:rPr lang="en-US" sz="3091" b="1" dirty="0" smtClean="0"/>
              <a:t> </a:t>
            </a:r>
            <a:r>
              <a:rPr lang="en-US" sz="3091" b="1" dirty="0" err="1" smtClean="0"/>
              <a:t>Utilizado</a:t>
            </a:r>
            <a:endParaRPr lang="en-US" sz="3091" b="1" dirty="0"/>
          </a:p>
          <a:p>
            <a:pPr algn="just"/>
            <a:r>
              <a:rPr lang="pt-BR" sz="3091" dirty="0" smtClean="0"/>
              <a:t>     O </a:t>
            </a:r>
            <a:r>
              <a:rPr lang="pt-BR" sz="3091" dirty="0"/>
              <a:t>modelo matemático utilizado no estudo do motor BLDC é o mesmo modelo utilizado para um motor DC convencional, o qual, em termos práticos, é uma boa aproximação. Um modelamento completo pode ser encontrado </a:t>
            </a:r>
            <a:r>
              <a:rPr lang="pt-BR" sz="3091" dirty="0" smtClean="0"/>
              <a:t>em </a:t>
            </a:r>
            <a:r>
              <a:rPr lang="pt-BR" sz="3091" dirty="0" err="1" smtClean="0"/>
              <a:t>Baldursson</a:t>
            </a:r>
            <a:r>
              <a:rPr lang="pt-BR" sz="3091" dirty="0" smtClean="0"/>
              <a:t> (2005). </a:t>
            </a:r>
            <a:r>
              <a:rPr lang="pt-BR" sz="3091" dirty="0" err="1" smtClean="0"/>
              <a:t>Sen</a:t>
            </a:r>
            <a:r>
              <a:rPr lang="pt-BR" sz="3091" dirty="0" smtClean="0"/>
              <a:t> (1989) descreve </a:t>
            </a:r>
            <a:r>
              <a:rPr lang="pt-BR" sz="3091" dirty="0"/>
              <a:t>mais detalhadamente o controle de motor DC. Considera-se que o torque produzido pelo motor é proporcional à </a:t>
            </a:r>
            <a:r>
              <a:rPr lang="pt-BR" sz="3091" dirty="0" smtClean="0"/>
              <a:t>corrente e </a:t>
            </a:r>
            <a:r>
              <a:rPr lang="pt-BR" sz="3091" dirty="0"/>
              <a:t>que a tensão no motor é proporcional à velocidade angular. Considerando, ainda, o momento de inércia do motor </a:t>
            </a:r>
            <a:r>
              <a:rPr lang="pt-BR" sz="3091" dirty="0" smtClean="0"/>
              <a:t>J </a:t>
            </a:r>
            <a:r>
              <a:rPr lang="pt-BR" sz="3091" dirty="0"/>
              <a:t>e que existe um atrito </a:t>
            </a:r>
            <a:r>
              <a:rPr lang="pt-BR" sz="3091" dirty="0" smtClean="0"/>
              <a:t>viscoso, pela </a:t>
            </a:r>
            <a:r>
              <a:rPr lang="pt-BR" sz="3091" dirty="0"/>
              <a:t>terceira lei de Newton, chega-se à </a:t>
            </a:r>
            <a:r>
              <a:rPr lang="pt-BR" sz="3091" dirty="0" smtClean="0"/>
              <a:t>equação dinâmica do sistema. Utilizando </a:t>
            </a:r>
            <a:r>
              <a:rPr lang="pt-BR" sz="3091" dirty="0"/>
              <a:t>a lei das malhas e considerando a queda de tensão devido à resistência do motor, à sua indutância e à conversão da energia em energia mecânica, </a:t>
            </a:r>
            <a:r>
              <a:rPr lang="pt-BR" sz="3091" dirty="0" smtClean="0"/>
              <a:t>chega-se à função de transferência do motor.</a:t>
            </a:r>
            <a:endParaRPr lang="pt-BR" sz="3329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137258" y="16559843"/>
            <a:ext cx="15603539" cy="49211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pt-BR" sz="3091" b="1" dirty="0"/>
              <a:t>Resultados e </a:t>
            </a:r>
            <a:r>
              <a:rPr lang="pt-BR" sz="3091" b="1" dirty="0" smtClean="0"/>
              <a:t>Discussões</a:t>
            </a:r>
          </a:p>
          <a:p>
            <a:pPr algn="just"/>
            <a:r>
              <a:rPr lang="pt-BR" sz="3090" dirty="0" smtClean="0"/>
              <a:t>     Após </a:t>
            </a:r>
            <a:r>
              <a:rPr lang="pt-BR" sz="3090" dirty="0"/>
              <a:t>a implementação do algoritmo e teste preliminar no sistema real, observou-se que o motor era capaz de atingir a velocidade de 99.2 radianos por segundo, o que mostra que o modelo se adéqua aos parâmetros físicos do </a:t>
            </a:r>
            <a:r>
              <a:rPr lang="pt-BR" sz="3090" dirty="0" smtClean="0"/>
              <a:t>sistema.</a:t>
            </a:r>
          </a:p>
          <a:p>
            <a:pPr algn="just"/>
            <a:r>
              <a:rPr lang="pt-BR" sz="3090" dirty="0"/>
              <a:t> </a:t>
            </a:r>
            <a:r>
              <a:rPr lang="pt-BR" sz="3090" dirty="0" smtClean="0"/>
              <a:t>    Ressalta-se</a:t>
            </a:r>
            <a:r>
              <a:rPr lang="pt-BR" sz="3090" dirty="0"/>
              <a:t>, por fim, que existem alguns melhoramentos a serem realizados no controlador antes da implementação final no robô. Pode-se incluir uma malha de corrente, uma vez que o hardware do robô permite. Além disso, deve-se contabilizar a inércia do robô no modelo final a ser utilizado e seria interessante analisar a influência de outros efeitos na simulação como a </a:t>
            </a:r>
            <a:r>
              <a:rPr lang="pt-BR" sz="3090" dirty="0" err="1"/>
              <a:t>discretização</a:t>
            </a:r>
            <a:r>
              <a:rPr lang="pt-BR" sz="3090" dirty="0"/>
              <a:t> do controlador, atrasos presentes na malha, atrito seco e a quantização do </a:t>
            </a:r>
            <a:r>
              <a:rPr lang="pt-BR" sz="3090" dirty="0" err="1"/>
              <a:t>encoder</a:t>
            </a:r>
            <a:r>
              <a:rPr lang="pt-BR" sz="3090" dirty="0"/>
              <a:t>. Os testes realizados no sistema, também, devem ser refeitos no hardware final.</a:t>
            </a:r>
            <a:endParaRPr lang="pt-BR" sz="3090" dirty="0"/>
          </a:p>
          <a:p>
            <a:endParaRPr lang="pt-BR" sz="3804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158598" y="21733849"/>
            <a:ext cx="15545688" cy="251848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dirty="0" smtClean="0"/>
              <a:t>A Figura 1 o </a:t>
            </a:r>
            <a:r>
              <a:rPr lang="en-US" sz="3091" dirty="0" err="1" smtClean="0"/>
              <a:t>controlador</a:t>
            </a:r>
            <a:r>
              <a:rPr lang="en-US" sz="3091" dirty="0" smtClean="0"/>
              <a:t> </a:t>
            </a:r>
            <a:r>
              <a:rPr lang="en-US" sz="3091" dirty="0" err="1" smtClean="0"/>
              <a:t>completo</a:t>
            </a:r>
            <a:r>
              <a:rPr lang="en-US" sz="3091" dirty="0" smtClean="0"/>
              <a:t> </a:t>
            </a:r>
            <a:r>
              <a:rPr lang="en-US" sz="3091" dirty="0" err="1" smtClean="0"/>
              <a:t>evidenciando</a:t>
            </a:r>
            <a:r>
              <a:rPr lang="en-US" sz="3091" dirty="0" smtClean="0"/>
              <a:t>, </a:t>
            </a:r>
            <a:r>
              <a:rPr lang="en-US" sz="3091" dirty="0" err="1" smtClean="0"/>
              <a:t>também</a:t>
            </a:r>
            <a:r>
              <a:rPr lang="en-US" sz="3091" dirty="0" smtClean="0"/>
              <a:t>, a planta do motor. A Figura 2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o diagram de bode do </a:t>
            </a:r>
            <a:r>
              <a:rPr lang="en-US" sz="3091" dirty="0" err="1" smtClean="0"/>
              <a:t>sistema</a:t>
            </a:r>
            <a:r>
              <a:rPr lang="en-US" sz="3091" dirty="0" smtClean="0"/>
              <a:t> e a Figura 3 </a:t>
            </a:r>
            <a:r>
              <a:rPr lang="en-US" sz="3091" dirty="0" err="1" smtClean="0"/>
              <a:t>mostra</a:t>
            </a:r>
            <a:r>
              <a:rPr lang="en-US" sz="3091" dirty="0"/>
              <a:t> </a:t>
            </a:r>
            <a:r>
              <a:rPr lang="en-US" sz="3091" dirty="0" smtClean="0"/>
              <a:t>a </a:t>
            </a:r>
            <a:r>
              <a:rPr lang="en-US" sz="3091" dirty="0" err="1" smtClean="0"/>
              <a:t>resposta</a:t>
            </a:r>
            <a:r>
              <a:rPr lang="en-US" sz="3091" dirty="0" smtClean="0"/>
              <a:t> </a:t>
            </a:r>
            <a:r>
              <a:rPr lang="en-US" sz="3091" dirty="0" err="1" smtClean="0"/>
              <a:t>em</a:t>
            </a:r>
            <a:r>
              <a:rPr lang="en-US" sz="3091" dirty="0" smtClean="0"/>
              <a:t> </a:t>
            </a:r>
            <a:r>
              <a:rPr lang="en-US" sz="3091" dirty="0" err="1" smtClean="0"/>
              <a:t>degrau</a:t>
            </a:r>
            <a:r>
              <a:rPr lang="en-US" sz="3091" dirty="0" smtClean="0"/>
              <a:t> do Sistema </a:t>
            </a:r>
            <a:r>
              <a:rPr lang="en-US" sz="3091" dirty="0" err="1" smtClean="0"/>
              <a:t>analisado</a:t>
            </a:r>
            <a:r>
              <a:rPr lang="en-US" sz="3091" dirty="0" smtClean="0"/>
              <a:t>. A Figura 4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o </a:t>
            </a:r>
            <a:r>
              <a:rPr lang="en-US" sz="3091" dirty="0" err="1" smtClean="0"/>
              <a:t>o</a:t>
            </a:r>
            <a:r>
              <a:rPr lang="en-US" sz="3091" dirty="0" smtClean="0"/>
              <a:t> </a:t>
            </a:r>
            <a:r>
              <a:rPr lang="en-US" sz="3091" dirty="0" err="1" smtClean="0"/>
              <a:t>primeiro</a:t>
            </a:r>
            <a:r>
              <a:rPr lang="en-US" sz="3091" dirty="0" smtClean="0"/>
              <a:t> </a:t>
            </a:r>
            <a:r>
              <a:rPr lang="en-US" sz="3091" dirty="0" err="1" smtClean="0"/>
              <a:t>protótipo</a:t>
            </a:r>
            <a:r>
              <a:rPr lang="en-US" sz="3091" dirty="0" smtClean="0"/>
              <a:t> do </a:t>
            </a:r>
            <a:r>
              <a:rPr lang="en-US" sz="3091" dirty="0" err="1" smtClean="0"/>
              <a:t>robô</a:t>
            </a:r>
            <a:r>
              <a:rPr lang="en-US" sz="3091" dirty="0" smtClean="0"/>
              <a:t> </a:t>
            </a:r>
            <a:r>
              <a:rPr lang="en-US" sz="3091" dirty="0" err="1" smtClean="0"/>
              <a:t>montado</a:t>
            </a:r>
            <a:r>
              <a:rPr lang="en-US" sz="3091" dirty="0" smtClean="0"/>
              <a:t> com </a:t>
            </a:r>
            <a:r>
              <a:rPr lang="en-US" sz="3091" dirty="0" err="1" smtClean="0"/>
              <a:t>quatro</a:t>
            </a:r>
            <a:r>
              <a:rPr lang="en-US" sz="3091" dirty="0" smtClean="0"/>
              <a:t> </a:t>
            </a:r>
            <a:r>
              <a:rPr lang="en-US" sz="3091" dirty="0" err="1" smtClean="0"/>
              <a:t>motores</a:t>
            </a:r>
            <a:r>
              <a:rPr lang="en-US" sz="3091" dirty="0" smtClean="0"/>
              <a:t>. </a:t>
            </a:r>
            <a:r>
              <a:rPr lang="en-US" sz="3091" dirty="0" err="1" smtClean="0"/>
              <a:t>Ressalta</a:t>
            </a:r>
            <a:r>
              <a:rPr lang="en-US" sz="3091" dirty="0" smtClean="0"/>
              <a:t>-se que o </a:t>
            </a:r>
            <a:r>
              <a:rPr lang="en-US" sz="3091" dirty="0" err="1" smtClean="0"/>
              <a:t>próximo</a:t>
            </a:r>
            <a:r>
              <a:rPr lang="en-US" sz="3091" dirty="0" smtClean="0"/>
              <a:t> </a:t>
            </a:r>
            <a:r>
              <a:rPr lang="en-US" sz="3091" dirty="0" err="1" smtClean="0"/>
              <a:t>passo</a:t>
            </a:r>
            <a:r>
              <a:rPr lang="en-US" sz="3091" dirty="0" smtClean="0"/>
              <a:t> </a:t>
            </a:r>
            <a:r>
              <a:rPr lang="en-US" sz="3091" dirty="0" err="1" smtClean="0"/>
              <a:t>deste</a:t>
            </a:r>
            <a:r>
              <a:rPr lang="en-US" sz="3091" dirty="0" smtClean="0"/>
              <a:t> </a:t>
            </a:r>
            <a:r>
              <a:rPr lang="en-US" sz="3091" dirty="0" err="1" smtClean="0"/>
              <a:t>projeto</a:t>
            </a:r>
            <a:r>
              <a:rPr lang="en-US" sz="3091" dirty="0" smtClean="0"/>
              <a:t> é </a:t>
            </a:r>
            <a:r>
              <a:rPr lang="en-US" sz="3091" dirty="0" err="1" smtClean="0"/>
              <a:t>implementar</a:t>
            </a:r>
            <a:r>
              <a:rPr lang="en-US" sz="3091" dirty="0" smtClean="0"/>
              <a:t> o </a:t>
            </a:r>
            <a:r>
              <a:rPr lang="en-US" sz="3091" dirty="0" err="1" smtClean="0"/>
              <a:t>controlador</a:t>
            </a:r>
            <a:r>
              <a:rPr lang="en-US" sz="3091" dirty="0" smtClean="0"/>
              <a:t> </a:t>
            </a:r>
            <a:r>
              <a:rPr lang="en-US" sz="3091" dirty="0" err="1" smtClean="0"/>
              <a:t>desenvolvido</a:t>
            </a:r>
            <a:r>
              <a:rPr lang="en-US" sz="3091" dirty="0" smtClean="0"/>
              <a:t> no </a:t>
            </a:r>
            <a:r>
              <a:rPr lang="en-US" sz="3091" dirty="0" err="1" smtClean="0"/>
              <a:t>sistema</a:t>
            </a:r>
            <a:r>
              <a:rPr lang="en-US" sz="3091" dirty="0" smtClean="0"/>
              <a:t> real. A Figura 5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</a:t>
            </a:r>
            <a:r>
              <a:rPr lang="en-US" sz="3091" dirty="0" err="1" smtClean="0"/>
              <a:t>em</a:t>
            </a:r>
            <a:r>
              <a:rPr lang="en-US" sz="3091" dirty="0" smtClean="0"/>
              <a:t> </a:t>
            </a:r>
            <a:r>
              <a:rPr lang="en-US" sz="3091" dirty="0" err="1" smtClean="0"/>
              <a:t>maior</a:t>
            </a:r>
            <a:r>
              <a:rPr lang="en-US" sz="3091" dirty="0" smtClean="0"/>
              <a:t> </a:t>
            </a:r>
            <a:r>
              <a:rPr lang="en-US" sz="3091" dirty="0" err="1" smtClean="0"/>
              <a:t>detalhe</a:t>
            </a:r>
            <a:r>
              <a:rPr lang="en-US" sz="3091" dirty="0" smtClean="0"/>
              <a:t> o motor </a:t>
            </a:r>
            <a:r>
              <a:rPr lang="en-US" sz="3091" dirty="0" err="1" smtClean="0"/>
              <a:t>elétrico</a:t>
            </a:r>
            <a:r>
              <a:rPr lang="en-US" sz="3091" dirty="0" smtClean="0"/>
              <a:t> </a:t>
            </a:r>
            <a:r>
              <a:rPr lang="en-US" sz="3091" dirty="0" err="1" smtClean="0"/>
              <a:t>utilizado</a:t>
            </a:r>
            <a:r>
              <a:rPr lang="en-US" sz="3091" dirty="0" smtClean="0"/>
              <a:t> </a:t>
            </a:r>
            <a:r>
              <a:rPr lang="en-US" sz="3091" dirty="0" err="1" smtClean="0"/>
              <a:t>neste</a:t>
            </a:r>
            <a:r>
              <a:rPr lang="en-US" sz="3091" dirty="0" smtClean="0"/>
              <a:t> </a:t>
            </a:r>
            <a:r>
              <a:rPr lang="en-US" sz="3091" dirty="0" err="1" smtClean="0"/>
              <a:t>projeto</a:t>
            </a:r>
            <a:r>
              <a:rPr lang="en-US" sz="3091" dirty="0"/>
              <a:t> (</a:t>
            </a:r>
            <a:r>
              <a:rPr lang="en-US" sz="3091" dirty="0" err="1"/>
              <a:t>Maxon</a:t>
            </a:r>
            <a:r>
              <a:rPr lang="en-US" sz="3091" dirty="0"/>
              <a:t> 45fl-200142)</a:t>
            </a:r>
            <a:endParaRPr lang="en-US" sz="3091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17704285" y="19649344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1. </a:t>
            </a:r>
            <a:r>
              <a:rPr lang="pt-BR" sz="3091" dirty="0"/>
              <a:t>Sistema completo modelado </a:t>
            </a:r>
            <a:r>
              <a:rPr lang="pt-BR" sz="3091" dirty="0" smtClean="0"/>
              <a:t>com o SIMULINK</a:t>
            </a:r>
            <a:endParaRPr lang="pt-BR" sz="7005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135670" y="32430532"/>
            <a:ext cx="8402950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</a:t>
            </a:r>
            <a:r>
              <a:rPr lang="pt-BR" sz="3091" dirty="0" smtClean="0"/>
              <a:t>4. </a:t>
            </a:r>
            <a:r>
              <a:rPr lang="pt-BR" sz="3091" dirty="0" smtClean="0"/>
              <a:t>Fotografia </a:t>
            </a:r>
            <a:r>
              <a:rPr lang="pt-BR" sz="3091" dirty="0"/>
              <a:t>do primeiro protótipo do </a:t>
            </a:r>
            <a:r>
              <a:rPr lang="pt-BR" sz="3091" dirty="0" smtClean="0"/>
              <a:t>robô</a:t>
            </a:r>
          </a:p>
          <a:p>
            <a:r>
              <a:rPr lang="pt-BR" sz="3091" dirty="0" smtClean="0"/>
              <a:t> </a:t>
            </a:r>
            <a:r>
              <a:rPr lang="pt-BR" sz="3091" dirty="0" err="1"/>
              <a:t>Small</a:t>
            </a:r>
            <a:r>
              <a:rPr lang="pt-BR" sz="3091" dirty="0"/>
              <a:t> </a:t>
            </a:r>
            <a:r>
              <a:rPr lang="pt-BR" sz="3091" dirty="0" err="1"/>
              <a:t>Size</a:t>
            </a:r>
            <a:r>
              <a:rPr lang="pt-BR" sz="3091" dirty="0"/>
              <a:t> com os quatro motores </a:t>
            </a:r>
            <a:r>
              <a:rPr lang="pt-BR" sz="3091" dirty="0" smtClean="0"/>
              <a:t>posicionados.</a:t>
            </a:r>
            <a:endParaRPr lang="pt-BR" sz="7005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767751" y="4620076"/>
            <a:ext cx="19176954" cy="3773170"/>
          </a:xfrm>
          <a:noFill/>
        </p:spPr>
        <p:txBody>
          <a:bodyPr vert="horz" wrap="square" lIns="0" tIns="0" rIns="0" bIns="0" rtlCol="0" anchor="ctr" anchorCtr="1">
            <a:normAutofit/>
          </a:bodyPr>
          <a:lstStyle/>
          <a:p>
            <a:pPr algn="ctr"/>
            <a:r>
              <a:rPr lang="pt-BR" sz="4280" dirty="0"/>
              <a:t>Aloysio Galvão </a:t>
            </a:r>
            <a:r>
              <a:rPr lang="pt-BR" sz="4280" dirty="0" smtClean="0"/>
              <a:t>Lopes</a:t>
            </a:r>
            <a:r>
              <a:rPr lang="pt-BR" sz="4280" dirty="0"/>
              <a:t>, Carlos César Aparecido </a:t>
            </a:r>
            <a:r>
              <a:rPr lang="pt-BR" sz="4280" dirty="0" err="1"/>
              <a:t>Eguti</a:t>
            </a:r>
            <a:endParaRPr lang="pt-BR" sz="4280" dirty="0" smtClean="0"/>
          </a:p>
          <a:p>
            <a:pPr algn="ctr"/>
            <a:r>
              <a:rPr lang="pt-BR" sz="4280" dirty="0" smtClean="0"/>
              <a:t>Instituto Tecnológico de Aeronáutica - ITA, Brasil</a:t>
            </a:r>
          </a:p>
          <a:p>
            <a:pPr algn="ctr"/>
            <a:r>
              <a:rPr lang="pt-BR" sz="4280" dirty="0" smtClean="0"/>
              <a:t>Programa </a:t>
            </a:r>
            <a:r>
              <a:rPr lang="pt-BR" sz="4280" dirty="0"/>
              <a:t>Institucional de Bolsa de Iniciação Cientifica (PIBIC)</a:t>
            </a:r>
          </a:p>
          <a:p>
            <a:pPr algn="ctr"/>
            <a:r>
              <a:rPr lang="pt-BR" sz="4280" dirty="0" smtClean="0"/>
              <a:t>XXIII </a:t>
            </a:r>
            <a:r>
              <a:rPr lang="pt-BR" sz="4280" dirty="0"/>
              <a:t>Encontro de Iniciação Cientifica - ENCITA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0412" y="34091628"/>
            <a:ext cx="4884927" cy="604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329" dirty="0"/>
              <a:t>Agradecimentos: ITA, CNPq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85" y="170042"/>
            <a:ext cx="6145293" cy="235706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315" y="6"/>
            <a:ext cx="5375236" cy="2733171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17829212" y="30748653"/>
            <a:ext cx="9509979" cy="474767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378" b="1" dirty="0" err="1" smtClean="0"/>
              <a:t>Referências</a:t>
            </a:r>
            <a:endParaRPr lang="en-US" sz="1664" dirty="0"/>
          </a:p>
          <a:p>
            <a:r>
              <a:rPr lang="en-US" sz="1660" dirty="0" err="1"/>
              <a:t>AtmelTM</a:t>
            </a:r>
            <a:r>
              <a:rPr lang="en-US" sz="1660" dirty="0"/>
              <a:t>, 2008. Application note, AVR194: Brushless DC Motor Control using ATmega32M1,</a:t>
            </a:r>
          </a:p>
          <a:p>
            <a:r>
              <a:rPr lang="pt-BR" sz="1660" dirty="0"/>
              <a:t>&lt;https://www.maxonmotor.com/maxon/view/product/200142&gt;.</a:t>
            </a:r>
          </a:p>
          <a:p>
            <a:r>
              <a:rPr lang="pt-BR" sz="1660" dirty="0" err="1"/>
              <a:t>Baldursson</a:t>
            </a:r>
            <a:r>
              <a:rPr lang="pt-BR" sz="1660" dirty="0"/>
              <a:t>, S., 2005. BLDC Motor </a:t>
            </a:r>
            <a:r>
              <a:rPr lang="pt-BR" sz="1660" dirty="0" err="1"/>
              <a:t>Modelling</a:t>
            </a:r>
            <a:r>
              <a:rPr lang="pt-BR" sz="1660" dirty="0"/>
              <a:t> </a:t>
            </a:r>
            <a:r>
              <a:rPr lang="pt-BR" sz="1660" dirty="0" err="1"/>
              <a:t>and</a:t>
            </a:r>
            <a:r>
              <a:rPr lang="pt-BR" sz="1660" dirty="0"/>
              <a:t> </a:t>
            </a:r>
            <a:r>
              <a:rPr lang="pt-BR" sz="1660" dirty="0" err="1"/>
              <a:t>Control</a:t>
            </a:r>
            <a:r>
              <a:rPr lang="pt-BR" sz="1660" dirty="0"/>
              <a:t> – A </a:t>
            </a:r>
            <a:r>
              <a:rPr lang="pt-BR" sz="1660" dirty="0" err="1"/>
              <a:t>MatlabTM</a:t>
            </a:r>
            <a:r>
              <a:rPr lang="pt-BR" sz="1660" dirty="0"/>
              <a:t> /</a:t>
            </a:r>
            <a:r>
              <a:rPr lang="pt-BR" sz="1660" dirty="0" err="1"/>
              <a:t>SimulinkTM</a:t>
            </a:r>
            <a:r>
              <a:rPr lang="pt-BR" sz="1660" dirty="0"/>
              <a:t> </a:t>
            </a:r>
            <a:r>
              <a:rPr lang="pt-BR" sz="1660" dirty="0" err="1"/>
              <a:t>Implementation</a:t>
            </a:r>
            <a:r>
              <a:rPr lang="pt-BR" sz="1660" dirty="0"/>
              <a:t>. Dissertação de</a:t>
            </a:r>
          </a:p>
          <a:p>
            <a:r>
              <a:rPr lang="sv-SE" sz="1660" dirty="0"/>
              <a:t>mestrado, Institutionen för Energi och Miljö.</a:t>
            </a:r>
          </a:p>
          <a:p>
            <a:r>
              <a:rPr lang="en-US" sz="1660" dirty="0"/>
              <a:t>Committee, S.S.L.T., 2017. Laws of the </a:t>
            </a:r>
            <a:r>
              <a:rPr lang="en-US" sz="1660" dirty="0" err="1"/>
              <a:t>RoboCup</a:t>
            </a:r>
            <a:r>
              <a:rPr lang="en-US" sz="1660" dirty="0"/>
              <a:t> Small Size League 2017.</a:t>
            </a:r>
          </a:p>
          <a:p>
            <a:r>
              <a:rPr lang="pt-BR" sz="1660" dirty="0" err="1"/>
              <a:t>Lertariyasakchai</a:t>
            </a:r>
            <a:r>
              <a:rPr lang="pt-BR" sz="1660" dirty="0"/>
              <a:t>, P., </a:t>
            </a:r>
            <a:r>
              <a:rPr lang="pt-BR" sz="1660" dirty="0" err="1"/>
              <a:t>Panyapiang</a:t>
            </a:r>
            <a:r>
              <a:rPr lang="pt-BR" sz="1660" dirty="0"/>
              <a:t>, T., </a:t>
            </a:r>
            <a:r>
              <a:rPr lang="pt-BR" sz="1660" dirty="0" err="1"/>
              <a:t>Chaiso</a:t>
            </a:r>
            <a:r>
              <a:rPr lang="pt-BR" sz="1660" dirty="0"/>
              <a:t>, K. </a:t>
            </a:r>
            <a:r>
              <a:rPr lang="pt-BR" sz="1660" dirty="0" err="1"/>
              <a:t>and</a:t>
            </a:r>
            <a:r>
              <a:rPr lang="pt-BR" sz="1660" dirty="0"/>
              <a:t> </a:t>
            </a:r>
            <a:r>
              <a:rPr lang="pt-BR" sz="1660" dirty="0" err="1"/>
              <a:t>Sukvichai</a:t>
            </a:r>
            <a:r>
              <a:rPr lang="pt-BR" sz="1660" dirty="0"/>
              <a:t>, K., 2012. “Skuba 2012 </a:t>
            </a:r>
            <a:r>
              <a:rPr lang="pt-BR" sz="1660" dirty="0" err="1"/>
              <a:t>team</a:t>
            </a:r>
            <a:r>
              <a:rPr lang="pt-BR" sz="1660" dirty="0"/>
              <a:t> </a:t>
            </a:r>
            <a:r>
              <a:rPr lang="pt-BR" sz="1660" dirty="0" err="1"/>
              <a:t>description</a:t>
            </a:r>
            <a:r>
              <a:rPr lang="pt-BR" sz="1660" dirty="0"/>
              <a:t>”. </a:t>
            </a:r>
            <a:r>
              <a:rPr lang="pt-BR" sz="1660" dirty="0" err="1"/>
              <a:t>Robocup</a:t>
            </a:r>
            <a:r>
              <a:rPr lang="pt-BR" sz="1660" dirty="0"/>
              <a:t> TDP,</a:t>
            </a:r>
          </a:p>
          <a:p>
            <a:r>
              <a:rPr lang="pt-BR" sz="1660" dirty="0"/>
              <a:t>Vol. 1.</a:t>
            </a:r>
          </a:p>
          <a:p>
            <a:r>
              <a:rPr lang="en-US" sz="1660" dirty="0"/>
              <a:t>MATLAB, 2017. “</a:t>
            </a:r>
            <a:r>
              <a:rPr lang="en-US" sz="1660" dirty="0" err="1"/>
              <a:t>Matlab</a:t>
            </a:r>
            <a:r>
              <a:rPr lang="en-US" sz="1660" dirty="0"/>
              <a:t>”. The </a:t>
            </a:r>
            <a:r>
              <a:rPr lang="en-US" sz="1660" dirty="0" err="1"/>
              <a:t>MathWorks</a:t>
            </a:r>
            <a:r>
              <a:rPr lang="en-US" sz="1660" dirty="0"/>
              <a:t>, Natick, MA, USA.</a:t>
            </a:r>
          </a:p>
          <a:p>
            <a:r>
              <a:rPr lang="pt-BR" sz="1660" dirty="0" err="1"/>
              <a:t>Maxon</a:t>
            </a:r>
            <a:r>
              <a:rPr lang="pt-BR" sz="1660" dirty="0"/>
              <a:t>, 2017. </a:t>
            </a:r>
            <a:r>
              <a:rPr lang="pt-BR" sz="1660" dirty="0" err="1"/>
              <a:t>Datasheet</a:t>
            </a:r>
            <a:r>
              <a:rPr lang="pt-BR" sz="1660" dirty="0"/>
              <a:t>, </a:t>
            </a:r>
            <a:r>
              <a:rPr lang="pt-BR" sz="1660" dirty="0" err="1"/>
              <a:t>Maxon</a:t>
            </a:r>
            <a:r>
              <a:rPr lang="pt-BR" sz="1660" dirty="0"/>
              <a:t> </a:t>
            </a:r>
            <a:r>
              <a:rPr lang="pt-BR" sz="1660" dirty="0" err="1"/>
              <a:t>MotorTM</a:t>
            </a:r>
            <a:r>
              <a:rPr lang="pt-BR" sz="1660" dirty="0"/>
              <a:t>, &lt;https://www.maxonmotor.com/maxon/view/product/200142&gt;.</a:t>
            </a:r>
          </a:p>
          <a:p>
            <a:r>
              <a:rPr lang="pt-BR" sz="1660" dirty="0" err="1"/>
              <a:t>Ogata</a:t>
            </a:r>
            <a:r>
              <a:rPr lang="pt-BR" sz="1660" dirty="0"/>
              <a:t>, K., 1982. Engenharia de controle moderno. Pearson Prentice Hall, 4th </a:t>
            </a:r>
            <a:r>
              <a:rPr lang="pt-BR" sz="1660" dirty="0" err="1"/>
              <a:t>edition</a:t>
            </a:r>
            <a:r>
              <a:rPr lang="pt-BR" sz="1660" dirty="0"/>
              <a:t>. ISBN 9788587918239.</a:t>
            </a:r>
          </a:p>
          <a:p>
            <a:r>
              <a:rPr lang="en-US" sz="1660" dirty="0"/>
              <a:t>Sen, P.C., 1989. Principles of Electric Machines and Power Electronics. Wiley, 3rd edition.</a:t>
            </a:r>
          </a:p>
          <a:p>
            <a:r>
              <a:rPr lang="en-US" sz="1660" dirty="0"/>
              <a:t>Store, E.T., 2017. “Brushless dc motor: Construction, working principle and applications”. Site da Electrical Technology</a:t>
            </a:r>
          </a:p>
          <a:p>
            <a:r>
              <a:rPr lang="pt-BR" sz="1660" dirty="0" err="1"/>
              <a:t>Store</a:t>
            </a:r>
            <a:r>
              <a:rPr lang="pt-BR" sz="1660" dirty="0"/>
              <a:t>. URL https://www.electricaltechnology.org/.</a:t>
            </a:r>
          </a:p>
          <a:p>
            <a:r>
              <a:rPr lang="en-US" sz="1660" dirty="0" err="1"/>
              <a:t>Yedamale</a:t>
            </a:r>
            <a:r>
              <a:rPr lang="en-US" sz="1660" dirty="0"/>
              <a:t>, P., 2003. “Brushless dc (</a:t>
            </a:r>
            <a:r>
              <a:rPr lang="en-US" sz="1660" dirty="0" err="1"/>
              <a:t>bldc</a:t>
            </a:r>
            <a:r>
              <a:rPr lang="en-US" sz="1660" dirty="0"/>
              <a:t>) motor fundamentals”. Microchip Technology Inc., Vol. 1.</a:t>
            </a:r>
            <a:endParaRPr lang="en-US" sz="1660" dirty="0" smtClean="0"/>
          </a:p>
          <a:p>
            <a:endParaRPr lang="pt-BR" sz="1664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0" y="16906998"/>
            <a:ext cx="8834401" cy="236006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7704284" y="25032567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</a:t>
            </a:r>
            <a:r>
              <a:rPr lang="pt-BR" sz="3091" dirty="0" smtClean="0"/>
              <a:t>2</a:t>
            </a:r>
            <a:r>
              <a:rPr lang="pt-BR" sz="3091" dirty="0"/>
              <a:t>. Margens de estabilidade do sistema em estudo.</a:t>
            </a:r>
            <a:endParaRPr lang="pt-BR" sz="7005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685" y="20112197"/>
            <a:ext cx="6762624" cy="5071968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7740798" y="29889937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 smtClean="0"/>
              <a:t>Figura 3. </a:t>
            </a:r>
            <a:r>
              <a:rPr lang="pt-BR" sz="3091" dirty="0"/>
              <a:t>V</a:t>
            </a:r>
            <a:r>
              <a:rPr lang="pt-BR" sz="3091" dirty="0" smtClean="0"/>
              <a:t>elocidade </a:t>
            </a:r>
            <a:r>
              <a:rPr lang="pt-BR" sz="3091" dirty="0"/>
              <a:t>angular com valor fixado em </a:t>
            </a:r>
            <a:r>
              <a:rPr lang="pt-BR" sz="3091" dirty="0" smtClean="0"/>
              <a:t>100rad/s.</a:t>
            </a:r>
            <a:endParaRPr lang="pt-BR" sz="7005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685" y="25868505"/>
            <a:ext cx="6762624" cy="406337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26" y="25430188"/>
            <a:ext cx="7832479" cy="641409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20" y="25430188"/>
            <a:ext cx="6804071" cy="6414095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0516664" y="32457590"/>
            <a:ext cx="8402950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</a:t>
            </a:r>
            <a:r>
              <a:rPr lang="pt-BR" sz="3091" dirty="0"/>
              <a:t>5</a:t>
            </a:r>
            <a:r>
              <a:rPr lang="pt-BR" sz="3091" dirty="0" smtClean="0"/>
              <a:t>. </a:t>
            </a:r>
            <a:r>
              <a:rPr lang="pt-BR" sz="3091" dirty="0"/>
              <a:t>Motor </a:t>
            </a:r>
            <a:r>
              <a:rPr lang="pt-BR" sz="3091" dirty="0" err="1"/>
              <a:t>Maxon</a:t>
            </a:r>
            <a:r>
              <a:rPr lang="pt-BR" sz="3091" dirty="0"/>
              <a:t> </a:t>
            </a:r>
            <a:r>
              <a:rPr lang="pt-BR" sz="3091" dirty="0" smtClean="0"/>
              <a:t>45fl-200142.</a:t>
            </a:r>
          </a:p>
        </p:txBody>
      </p:sp>
    </p:spTree>
    <p:extLst>
      <p:ext uri="{BB962C8B-B14F-4D97-AF65-F5344CB8AC3E}">
        <p14:creationId xmlns:p14="http://schemas.microsoft.com/office/powerpoint/2010/main" val="31696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906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Aloysio Lopes</cp:lastModifiedBy>
  <cp:revision>52</cp:revision>
  <dcterms:created xsi:type="dcterms:W3CDTF">2012-08-06T20:12:21Z</dcterms:created>
  <dcterms:modified xsi:type="dcterms:W3CDTF">2017-11-14T10:52:00Z</dcterms:modified>
  <cp:category>templates for scientific poster</cp:category>
</cp:coreProperties>
</file>