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65" r:id="rId4"/>
    <p:sldId id="264" r:id="rId5"/>
    <p:sldId id="263" r:id="rId6"/>
    <p:sldId id="262" r:id="rId7"/>
    <p:sldId id="26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9" r:id="rId22"/>
    <p:sldId id="280" r:id="rId23"/>
    <p:sldId id="281" r:id="rId24"/>
    <p:sldId id="275" r:id="rId25"/>
    <p:sldId id="277" r:id="rId26"/>
    <p:sldId id="276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6A"/>
    <a:srgbClr val="02399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3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SHIPPING TB c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587692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53425" cy="1470025"/>
          </a:xfrm>
          <a:effectLst>
            <a:outerShdw dist="35921" dir="2700000" algn="ctr" rotWithShape="0">
              <a:srgbClr val="000066"/>
            </a:outerShdw>
          </a:effectLst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GB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024188"/>
            <a:ext cx="8353425" cy="1196975"/>
          </a:xfrm>
          <a:effectLst>
            <a:outerShdw dist="3592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GB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1E2E30-6C23-4B3C-A499-A4619550AD8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E3D5E-4A74-4422-8EE0-57E64C30CE1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07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26250" y="115888"/>
            <a:ext cx="2262188" cy="60102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925" y="115888"/>
            <a:ext cx="6638925" cy="60102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6561C-62AB-45E8-A7DE-37B9952A4B1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440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16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66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965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8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4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4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12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8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6980B-81C5-40A8-A3F0-86B85177465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4470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717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D1F0A-0C0B-4AA5-B73A-A733F4E1598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030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925" y="1125538"/>
            <a:ext cx="444976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7088" y="1125538"/>
            <a:ext cx="445135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F91EC-0044-4B54-94C5-8CD101668B3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343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0F5C2-C03E-4CF0-A10B-1F2F32D47E9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662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4E120-E91E-4F31-9D4D-D66680585C8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280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F8743-317E-4BB1-AD80-F5E5A08D057B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259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EAB3F-5A35-4CCD-85B1-1DBE86CD9854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689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0D683-1B6E-4B5C-8FD6-F040842123D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002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HIPPING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5832475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1125538"/>
            <a:ext cx="905351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39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75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6800" y="6337300"/>
            <a:ext cx="446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2763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66"/>
                </a:solidFill>
              </a:defRPr>
            </a:lvl1pPr>
          </a:lstStyle>
          <a:p>
            <a:fld id="{47C16458-A670-40EE-874B-E8CFDA561AD0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4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46A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46A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46A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GB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5124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5129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5130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5131" name="Picture 11" descr="b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Impediment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Lista de impedimentos</a:t>
            </a:r>
          </a:p>
          <a:p>
            <a:pPr lvl="1"/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r>
              <a:rPr lang="pt-BR" dirty="0" err="1" smtClean="0"/>
              <a:t>Burndown</a:t>
            </a:r>
            <a:r>
              <a:rPr lang="pt-BR" dirty="0" smtClean="0"/>
              <a:t> Chart</a:t>
            </a:r>
          </a:p>
          <a:p>
            <a:pPr lvl="1"/>
            <a:r>
              <a:rPr lang="pt-BR" dirty="0" smtClean="0"/>
              <a:t>Quadro com tarefas </a:t>
            </a:r>
            <a:r>
              <a:rPr lang="pt-BR" dirty="0" err="1" smtClean="0"/>
              <a:t>distribuidas</a:t>
            </a:r>
            <a:r>
              <a:rPr lang="pt-BR" dirty="0" smtClean="0"/>
              <a:t>/finalizadas</a:t>
            </a:r>
          </a:p>
          <a:p>
            <a:pPr lvl="1"/>
            <a:r>
              <a:rPr lang="pt-BR" dirty="0" smtClean="0"/>
              <a:t>Por Sprint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05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4900"/>
            <a:ext cx="8469727" cy="52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4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Reuniões: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Horário?</a:t>
            </a:r>
          </a:p>
          <a:p>
            <a:pPr lvl="1"/>
            <a:r>
              <a:rPr lang="pt-BR" dirty="0" smtClean="0"/>
              <a:t>Como?</a:t>
            </a:r>
          </a:p>
          <a:p>
            <a:pPr lvl="1"/>
            <a:r>
              <a:rPr lang="pt-BR" dirty="0" smtClean="0"/>
              <a:t>Onde?</a:t>
            </a:r>
          </a:p>
          <a:p>
            <a:pPr lvl="1"/>
            <a:r>
              <a:rPr lang="pt-BR" dirty="0" err="1" smtClean="0"/>
              <a:t>Poruqe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Quais?</a:t>
            </a:r>
          </a:p>
          <a:p>
            <a:pPr lvl="2"/>
            <a:r>
              <a:rPr lang="pt-BR" dirty="0" err="1" smtClean="0"/>
              <a:t>Retrospective</a:t>
            </a:r>
            <a:r>
              <a:rPr lang="pt-BR" dirty="0" smtClean="0"/>
              <a:t>	</a:t>
            </a:r>
          </a:p>
          <a:p>
            <a:pPr lvl="2"/>
            <a:r>
              <a:rPr lang="pt-BR" dirty="0" err="1" smtClean="0"/>
              <a:t>Review</a:t>
            </a:r>
            <a:endParaRPr lang="pt-BR" dirty="0" smtClean="0"/>
          </a:p>
          <a:p>
            <a:pPr lvl="2"/>
            <a:r>
              <a:rPr lang="pt-BR" dirty="0" err="1" smtClean="0"/>
              <a:t>Daily</a:t>
            </a:r>
            <a:endParaRPr lang="pt-BR" dirty="0" smtClean="0"/>
          </a:p>
          <a:p>
            <a:pPr lvl="2"/>
            <a:r>
              <a:rPr lang="pt-BR" dirty="0" err="1" smtClean="0"/>
              <a:t>Planning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Reunião Diária (</a:t>
            </a:r>
            <a:r>
              <a:rPr lang="pt-BR" dirty="0" err="1" smtClean="0"/>
              <a:t>Daily</a:t>
            </a:r>
            <a:r>
              <a:rPr lang="pt-BR" dirty="0" smtClean="0"/>
              <a:t> </a:t>
            </a:r>
            <a:r>
              <a:rPr lang="pt-BR" dirty="0" err="1" smtClean="0"/>
              <a:t>Scrum</a:t>
            </a:r>
            <a:r>
              <a:rPr lang="pt-BR" dirty="0" smtClean="0"/>
              <a:t> Meeting):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reunião de status	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2"/>
            <a:r>
              <a:rPr lang="pt-BR" dirty="0" smtClean="0"/>
              <a:t>Pontual</a:t>
            </a:r>
          </a:p>
          <a:p>
            <a:pPr lvl="2"/>
            <a:r>
              <a:rPr lang="pt-BR" dirty="0" smtClean="0"/>
              <a:t>Todos são bem-vindos</a:t>
            </a:r>
          </a:p>
          <a:p>
            <a:pPr lvl="2"/>
            <a:r>
              <a:rPr lang="pt-BR" dirty="0" smtClean="0"/>
              <a:t>Duração</a:t>
            </a:r>
          </a:p>
          <a:p>
            <a:pPr lvl="2"/>
            <a:r>
              <a:rPr lang="pt-BR" dirty="0" smtClean="0"/>
              <a:t>Local</a:t>
            </a:r>
          </a:p>
          <a:p>
            <a:pPr lvl="2"/>
            <a:r>
              <a:rPr lang="pt-BR" dirty="0" smtClean="0"/>
              <a:t>horário	</a:t>
            </a:r>
          </a:p>
          <a:p>
            <a:pPr lvl="2"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Durante a reunião, cada membro responde a três perguntas:</a:t>
            </a:r>
          </a:p>
          <a:p>
            <a:pPr>
              <a:buNone/>
            </a:pPr>
            <a:r>
              <a:rPr lang="pt-BR" dirty="0" smtClean="0"/>
              <a:t>	O que você tem feito desde ontem?</a:t>
            </a:r>
          </a:p>
          <a:p>
            <a:pPr>
              <a:buNone/>
            </a:pPr>
            <a:r>
              <a:rPr lang="pt-BR" dirty="0" smtClean="0"/>
              <a:t>	O que você está planejando fazer hoje?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25" y="115888"/>
            <a:ext cx="8209483" cy="576262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Reunião de Planejamento (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Planning</a:t>
            </a:r>
            <a:r>
              <a:rPr lang="pt-BR" dirty="0" smtClean="0"/>
              <a:t> Meeting):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</a:t>
            </a:r>
          </a:p>
          <a:p>
            <a:r>
              <a:rPr lang="pt-BR" dirty="0" smtClean="0"/>
              <a:t>Preparo do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r>
              <a:rPr lang="pt-BR" dirty="0" smtClean="0"/>
              <a:t>Identificar quais prazos são alcançáveis</a:t>
            </a:r>
          </a:p>
          <a:p>
            <a:r>
              <a:rPr lang="pt-BR" dirty="0" smtClean="0"/>
              <a:t>Dividida em duas partes:</a:t>
            </a:r>
          </a:p>
          <a:p>
            <a:pPr lvl="1"/>
            <a:r>
              <a:rPr lang="pt-BR" dirty="0" smtClean="0"/>
              <a:t>Parte 1 :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r>
              <a:rPr lang="pt-BR" dirty="0" smtClean="0"/>
              <a:t>: diálogo para priorizar o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Parte 2 : </a:t>
            </a:r>
            <a:r>
              <a:rPr lang="pt-BR" dirty="0" err="1" smtClean="0"/>
              <a:t>Team</a:t>
            </a:r>
            <a:r>
              <a:rPr lang="pt-BR" dirty="0" smtClean="0"/>
              <a:t> apenas: </a:t>
            </a:r>
            <a:r>
              <a:rPr lang="pt-BR" dirty="0" err="1" smtClean="0"/>
              <a:t>hash</a:t>
            </a:r>
            <a:r>
              <a:rPr lang="pt-BR" dirty="0" smtClean="0"/>
              <a:t> de um plano para a </a:t>
            </a:r>
            <a:r>
              <a:rPr lang="pt-BR" dirty="0" err="1" smtClean="0"/>
              <a:t>Sprint</a:t>
            </a:r>
            <a:r>
              <a:rPr lang="pt-BR" dirty="0" smtClean="0"/>
              <a:t>, resultando na 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Reunião de Revisão (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r>
              <a:rPr lang="pt-BR" dirty="0" smtClean="0"/>
              <a:t>):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Realizado no final da </a:t>
            </a:r>
            <a:r>
              <a:rPr lang="pt-BR" dirty="0" err="1" smtClean="0"/>
              <a:t>sprint</a:t>
            </a:r>
            <a:endParaRPr lang="pt-BR" dirty="0" smtClean="0"/>
          </a:p>
          <a:p>
            <a:r>
              <a:rPr lang="pt-BR" dirty="0" smtClean="0"/>
              <a:t>Rever o trabalho que foi concluído e não concluído.</a:t>
            </a:r>
          </a:p>
          <a:p>
            <a:r>
              <a:rPr lang="pt-BR" dirty="0" smtClean="0"/>
              <a:t>Apresentar o trabalho realizado para os </a:t>
            </a:r>
            <a:r>
              <a:rPr lang="pt-BR" dirty="0" err="1" smtClean="0"/>
              <a:t>stakeholders</a:t>
            </a:r>
            <a:r>
              <a:rPr lang="pt-BR" dirty="0" smtClean="0"/>
              <a:t> (ou "a demo"). </a:t>
            </a:r>
          </a:p>
          <a:p>
            <a:r>
              <a:rPr lang="pt-BR" dirty="0" smtClean="0"/>
              <a:t>Um trabalho incompleto não pode ser demonstrado.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25" y="115888"/>
            <a:ext cx="8641531" cy="576262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Reunião de Retrospectiva (</a:t>
            </a:r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Retrospective</a:t>
            </a:r>
            <a:r>
              <a:rPr lang="pt-BR" dirty="0" smtClean="0"/>
              <a:t>):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membros da equipe refletem sobre a </a:t>
            </a:r>
            <a:r>
              <a:rPr lang="pt-BR" dirty="0" err="1" smtClean="0"/>
              <a:t>sprint</a:t>
            </a:r>
            <a:r>
              <a:rPr lang="pt-BR" dirty="0" smtClean="0"/>
              <a:t> passada.</a:t>
            </a:r>
          </a:p>
          <a:p>
            <a:r>
              <a:rPr lang="pt-BR" dirty="0" smtClean="0"/>
              <a:t>Faça melhorias contínuas de processos.</a:t>
            </a:r>
          </a:p>
          <a:p>
            <a:r>
              <a:rPr lang="pt-BR" dirty="0" smtClean="0"/>
              <a:t>Duas questões principais são feitas na retrospectiva do </a:t>
            </a:r>
            <a:r>
              <a:rPr lang="pt-BR" dirty="0" err="1" smtClean="0"/>
              <a:t>sprint</a:t>
            </a:r>
            <a:r>
              <a:rPr lang="pt-BR" dirty="0" smtClean="0"/>
              <a:t>: </a:t>
            </a:r>
          </a:p>
          <a:p>
            <a:r>
              <a:rPr lang="pt-BR" dirty="0" smtClean="0"/>
              <a:t>O que correu bem durante a corrida? </a:t>
            </a:r>
          </a:p>
          <a:p>
            <a:r>
              <a:rPr lang="pt-BR" dirty="0" smtClean="0"/>
              <a:t>O que poderia ser melhorado na próxima </a:t>
            </a:r>
            <a:r>
              <a:rPr lang="pt-BR" dirty="0" err="1" smtClean="0"/>
              <a:t>sprint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Scrum</a:t>
            </a:r>
            <a:r>
              <a:rPr lang="pt-BR" dirty="0" smtClean="0"/>
              <a:t> simplificado: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 é?</a:t>
            </a:r>
          </a:p>
          <a:p>
            <a:r>
              <a:rPr lang="pt-BR" dirty="0" smtClean="0"/>
              <a:t>Porque simplificado?</a:t>
            </a:r>
          </a:p>
          <a:p>
            <a:r>
              <a:rPr lang="pt-BR" dirty="0" smtClean="0"/>
              <a:t>passos:</a:t>
            </a:r>
          </a:p>
          <a:p>
            <a:r>
              <a:rPr lang="pt-BR" dirty="0" smtClean="0"/>
              <a:t>Agende uma demonstração do software com seu cliente em um mês a partir de agora;</a:t>
            </a:r>
          </a:p>
          <a:p>
            <a:r>
              <a:rPr lang="pt-BR" dirty="0" smtClean="0"/>
              <a:t>Como equipe, tome um mês para deixar o software pronto para uma demo, com funcionalidades prontas, não simplesmente telas;</a:t>
            </a:r>
          </a:p>
          <a:p>
            <a:r>
              <a:rPr lang="pt-BR" dirty="0" smtClean="0"/>
              <a:t>Na demonstração, obtenha feedback e use-o para guiar o seu próximo mês de trabalho de desenvolvimento.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Scrum</a:t>
            </a:r>
            <a:r>
              <a:rPr lang="pt-BR" dirty="0" smtClean="0"/>
              <a:t> Solo: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versão adaptada para uso de programadores solo.</a:t>
            </a:r>
          </a:p>
          <a:p>
            <a:r>
              <a:rPr lang="pt-BR" dirty="0" err="1" smtClean="0"/>
              <a:t>Beneficios</a:t>
            </a:r>
            <a:r>
              <a:rPr lang="pt-BR" dirty="0" smtClean="0"/>
              <a:t> mantidos:</a:t>
            </a:r>
          </a:p>
          <a:p>
            <a:pPr lvl="1"/>
            <a:r>
              <a:rPr lang="pt-BR" dirty="0" err="1" smtClean="0"/>
              <a:t>Backlog</a:t>
            </a:r>
            <a:r>
              <a:rPr lang="pt-BR" dirty="0" smtClean="0"/>
              <a:t> de produto</a:t>
            </a:r>
          </a:p>
          <a:p>
            <a:pPr lvl="1"/>
            <a:r>
              <a:rPr lang="pt-BR" dirty="0" err="1" smtClean="0"/>
              <a:t>Backlog</a:t>
            </a:r>
            <a:r>
              <a:rPr lang="pt-BR" dirty="0" smtClean="0"/>
              <a:t> de </a:t>
            </a:r>
            <a:r>
              <a:rPr lang="pt-BR" dirty="0" err="1" smtClean="0"/>
              <a:t>sprint</a:t>
            </a:r>
            <a:endParaRPr lang="pt-BR" dirty="0" smtClean="0"/>
          </a:p>
          <a:p>
            <a:pPr lvl="1"/>
            <a:r>
              <a:rPr lang="pt-BR" dirty="0" err="1" smtClean="0"/>
              <a:t>Sprint</a:t>
            </a:r>
            <a:endParaRPr lang="pt-BR" dirty="0" smtClean="0"/>
          </a:p>
          <a:p>
            <a:pPr lvl="1"/>
            <a:r>
              <a:rPr lang="pt-BR" dirty="0" smtClean="0"/>
              <a:t>Retrospectiva de </a:t>
            </a:r>
            <a:r>
              <a:rPr lang="pt-BR" dirty="0" err="1" smtClean="0"/>
              <a:t>sprint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Patrocinadores: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ADAPTWORKS</a:t>
            </a:r>
          </a:p>
          <a:p>
            <a:r>
              <a:rPr lang="pt-BR" dirty="0" smtClean="0"/>
              <a:t>MASSIMUS</a:t>
            </a:r>
          </a:p>
          <a:p>
            <a:r>
              <a:rPr lang="pt-BR" dirty="0" smtClean="0"/>
              <a:t>PETROBRAS</a:t>
            </a:r>
          </a:p>
          <a:p>
            <a:r>
              <a:rPr lang="pt-BR" dirty="0" smtClean="0"/>
              <a:t>GOTO AGILE!</a:t>
            </a:r>
          </a:p>
          <a:p>
            <a:r>
              <a:rPr lang="pt-BR" dirty="0" smtClean="0"/>
              <a:t>ALURA</a:t>
            </a:r>
          </a:p>
          <a:p>
            <a:r>
              <a:rPr lang="pt-BR" dirty="0" smtClean="0"/>
              <a:t>KNOLEDGE21</a:t>
            </a:r>
          </a:p>
          <a:p>
            <a:r>
              <a:rPr lang="pt-BR" dirty="0" smtClean="0"/>
              <a:t>OBJECTIVE</a:t>
            </a:r>
          </a:p>
          <a:p>
            <a:r>
              <a:rPr lang="pt-BR" dirty="0" smtClean="0"/>
              <a:t>ONCAST</a:t>
            </a:r>
          </a:p>
          <a:p>
            <a:r>
              <a:rPr lang="pt-BR" dirty="0" smtClean="0"/>
              <a:t>TALLER</a:t>
            </a:r>
          </a:p>
          <a:p>
            <a:r>
              <a:rPr lang="pt-BR" dirty="0" smtClean="0"/>
              <a:t>JUSTDIGITAL</a:t>
            </a:r>
          </a:p>
          <a:p>
            <a:r>
              <a:rPr lang="pt-BR" dirty="0" smtClean="0"/>
              <a:t>DIGITHO BRASIL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citação em 1986</a:t>
            </a:r>
          </a:p>
          <a:p>
            <a:r>
              <a:rPr lang="pt-BR" dirty="0" smtClean="0"/>
              <a:t>Primeira Implementação em 1993</a:t>
            </a:r>
          </a:p>
          <a:p>
            <a:r>
              <a:rPr lang="pt-BR" dirty="0" smtClean="0"/>
              <a:t>Voltado Inicialmente para produção de automóveis</a:t>
            </a:r>
          </a:p>
          <a:p>
            <a:r>
              <a:rPr lang="pt-BR" dirty="0" smtClean="0"/>
              <a:t>Nomenclatura oriunda do </a:t>
            </a:r>
            <a:r>
              <a:rPr lang="pt-BR" dirty="0" err="1" smtClean="0"/>
              <a:t>rugby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Patrocinadores: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RBS</a:t>
            </a:r>
          </a:p>
          <a:p>
            <a:r>
              <a:rPr lang="pt-BR" dirty="0" smtClean="0"/>
              <a:t>GLOBO.COM</a:t>
            </a:r>
          </a:p>
          <a:p>
            <a:r>
              <a:rPr lang="pt-BR" dirty="0" smtClean="0"/>
              <a:t>THOUGHTWORKS</a:t>
            </a:r>
          </a:p>
          <a:p>
            <a:r>
              <a:rPr lang="pt-BR" dirty="0" smtClean="0"/>
              <a:t>AVENUE CODE</a:t>
            </a:r>
          </a:p>
          <a:p>
            <a:r>
              <a:rPr lang="pt-BR" dirty="0" smtClean="0"/>
              <a:t>LAMDA3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Patrocinadores </a:t>
            </a:r>
            <a:r>
              <a:rPr lang="pt-BR" dirty="0" err="1" smtClean="0"/>
              <a:t>Platinun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5" name="Espaço Reservado para Conteúdo 4" descr="AvenueCod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268760"/>
            <a:ext cx="2534682" cy="1440160"/>
          </a:xfrm>
        </p:spPr>
      </p:pic>
      <p:pic>
        <p:nvPicPr>
          <p:cNvPr id="6" name="Imagem 5" descr="digithoBrasi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1340769"/>
            <a:ext cx="2448272" cy="1391064"/>
          </a:xfrm>
          <a:prstGeom prst="rect">
            <a:avLst/>
          </a:prstGeom>
        </p:spPr>
      </p:pic>
      <p:pic>
        <p:nvPicPr>
          <p:cNvPr id="7" name="Imagem 6" descr="globo.com-patrocinador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1484784"/>
            <a:ext cx="2095500" cy="1190625"/>
          </a:xfrm>
          <a:prstGeom prst="rect">
            <a:avLst/>
          </a:prstGeom>
        </p:spPr>
      </p:pic>
      <p:pic>
        <p:nvPicPr>
          <p:cNvPr id="8" name="Imagem 7" descr="K2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3356992"/>
            <a:ext cx="2311524" cy="1313366"/>
          </a:xfrm>
          <a:prstGeom prst="rect">
            <a:avLst/>
          </a:prstGeom>
        </p:spPr>
      </p:pic>
      <p:pic>
        <p:nvPicPr>
          <p:cNvPr id="9" name="Imagem 8" descr="lambda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99792" y="3573016"/>
            <a:ext cx="1760984" cy="1100615"/>
          </a:xfrm>
          <a:prstGeom prst="rect">
            <a:avLst/>
          </a:prstGeom>
        </p:spPr>
      </p:pic>
      <p:pic>
        <p:nvPicPr>
          <p:cNvPr id="10" name="Imagem 9" descr="logo-massimu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6016" y="3717032"/>
            <a:ext cx="1663452" cy="945143"/>
          </a:xfrm>
          <a:prstGeom prst="rect">
            <a:avLst/>
          </a:prstGeom>
        </p:spPr>
      </p:pic>
      <p:pic>
        <p:nvPicPr>
          <p:cNvPr id="11" name="Imagem 10" descr="patrocinador-adaptwork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32240" y="1556792"/>
            <a:ext cx="2218573" cy="1260553"/>
          </a:xfrm>
          <a:prstGeom prst="rect">
            <a:avLst/>
          </a:prstGeom>
        </p:spPr>
      </p:pic>
      <p:pic>
        <p:nvPicPr>
          <p:cNvPr id="12" name="Imagem 11" descr="TW-440x2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60232" y="3573016"/>
            <a:ext cx="2027745" cy="11521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Patrocinadores Educacionais:</a:t>
            </a:r>
            <a:endParaRPr lang="pt-BR" dirty="0"/>
          </a:p>
        </p:txBody>
      </p:sp>
      <p:pic>
        <p:nvPicPr>
          <p:cNvPr id="5" name="Espaço Reservado para Conteúdo 4" descr="Senac440x25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66181" y="2435225"/>
            <a:ext cx="4191000" cy="23812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que utilizam o </a:t>
            </a:r>
            <a:r>
              <a:rPr lang="pt-BR" dirty="0" err="1" smtClean="0"/>
              <a:t>Scrum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Abril Digital</a:t>
            </a:r>
          </a:p>
          <a:p>
            <a:pPr lvl="1"/>
            <a:r>
              <a:rPr lang="pt-BR" dirty="0" err="1" smtClean="0"/>
              <a:t>Bluesoft</a:t>
            </a:r>
            <a:endParaRPr lang="pt-BR" dirty="0" smtClean="0"/>
          </a:p>
          <a:p>
            <a:pPr lvl="1"/>
            <a:r>
              <a:rPr lang="pt-BR" dirty="0" smtClean="0"/>
              <a:t>Borland/</a:t>
            </a:r>
            <a:r>
              <a:rPr lang="pt-BR" dirty="0" err="1" smtClean="0"/>
              <a:t>Microfocus</a:t>
            </a:r>
            <a:endParaRPr lang="pt-BR" dirty="0" smtClean="0"/>
          </a:p>
          <a:p>
            <a:pPr lvl="1"/>
            <a:r>
              <a:rPr lang="pt-BR" dirty="0" smtClean="0"/>
              <a:t>BRQ</a:t>
            </a:r>
          </a:p>
          <a:p>
            <a:pPr lvl="1"/>
            <a:r>
              <a:rPr lang="pt-BR" dirty="0" smtClean="0"/>
              <a:t>BSA</a:t>
            </a:r>
          </a:p>
          <a:p>
            <a:pPr lvl="1"/>
            <a:r>
              <a:rPr lang="pt-BR" dirty="0" smtClean="0"/>
              <a:t>Globo.com</a:t>
            </a:r>
          </a:p>
          <a:p>
            <a:pPr lvl="1"/>
            <a:r>
              <a:rPr lang="pt-BR" dirty="0" smtClean="0"/>
              <a:t>Gol</a:t>
            </a:r>
          </a:p>
          <a:p>
            <a:pPr lvl="1"/>
            <a:r>
              <a:rPr lang="pt-BR" dirty="0" smtClean="0"/>
              <a:t>Instituto Nokia de Tecnologia</a:t>
            </a:r>
          </a:p>
          <a:p>
            <a:pPr lvl="1"/>
            <a:r>
              <a:rPr lang="pt-BR" dirty="0" err="1" smtClean="0"/>
              <a:t>Locaweb</a:t>
            </a:r>
            <a:endParaRPr lang="pt-BR" dirty="0" smtClean="0"/>
          </a:p>
          <a:p>
            <a:pPr lvl="1"/>
            <a:r>
              <a:rPr lang="pt-BR" dirty="0" smtClean="0"/>
              <a:t>Microsoft</a:t>
            </a:r>
          </a:p>
          <a:p>
            <a:pPr lvl="1"/>
            <a:r>
              <a:rPr lang="pt-BR" dirty="0" smtClean="0"/>
              <a:t>Petrobras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que utilizam o </a:t>
            </a:r>
            <a:r>
              <a:rPr lang="pt-BR" dirty="0" err="1" smtClean="0"/>
              <a:t>Scrum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Stefanini It </a:t>
            </a:r>
            <a:r>
              <a:rPr lang="pt-BR" dirty="0" err="1" smtClean="0"/>
              <a:t>Solutions</a:t>
            </a:r>
            <a:endParaRPr lang="pt-BR" dirty="0" smtClean="0"/>
          </a:p>
          <a:p>
            <a:pPr lvl="1"/>
            <a:r>
              <a:rPr lang="pt-BR" dirty="0" err="1" smtClean="0"/>
              <a:t>SulAmérica</a:t>
            </a:r>
            <a:r>
              <a:rPr lang="pt-BR" dirty="0" smtClean="0"/>
              <a:t> Seguros – Saúde / Autos</a:t>
            </a:r>
          </a:p>
          <a:p>
            <a:pPr lvl="1"/>
            <a:r>
              <a:rPr lang="pt-BR" dirty="0" smtClean="0"/>
              <a:t>TRIP Linhas </a:t>
            </a:r>
            <a:r>
              <a:rPr lang="pt-BR" dirty="0" err="1" smtClean="0"/>
              <a:t>Aereas</a:t>
            </a:r>
            <a:endParaRPr lang="pt-BR" dirty="0" smtClean="0"/>
          </a:p>
          <a:p>
            <a:pPr lvl="1"/>
            <a:r>
              <a:rPr lang="pt-BR" dirty="0" smtClean="0"/>
              <a:t>UOL</a:t>
            </a:r>
          </a:p>
          <a:p>
            <a:pPr lvl="1"/>
            <a:r>
              <a:rPr lang="pt-BR" dirty="0" err="1" smtClean="0"/>
              <a:t>Uptodate</a:t>
            </a:r>
            <a:r>
              <a:rPr lang="pt-BR" dirty="0" smtClean="0"/>
              <a:t> </a:t>
            </a:r>
            <a:r>
              <a:rPr lang="pt-BR" dirty="0" err="1" smtClean="0"/>
              <a:t>Consulting</a:t>
            </a:r>
            <a:endParaRPr lang="pt-BR" dirty="0" smtClean="0"/>
          </a:p>
          <a:p>
            <a:pPr lvl="1"/>
            <a:r>
              <a:rPr lang="pt-BR" dirty="0" err="1" smtClean="0"/>
              <a:t>Vertigo</a:t>
            </a:r>
            <a:endParaRPr lang="pt-BR" dirty="0" smtClean="0"/>
          </a:p>
          <a:p>
            <a:pPr lvl="1"/>
            <a:r>
              <a:rPr lang="pt-BR" dirty="0" err="1" smtClean="0"/>
              <a:t>Visie</a:t>
            </a:r>
            <a:r>
              <a:rPr lang="pt-BR" dirty="0" smtClean="0"/>
              <a:t> Padrões Web</a:t>
            </a:r>
          </a:p>
          <a:p>
            <a:pPr lvl="1"/>
            <a:r>
              <a:rPr lang="pt-BR" dirty="0" smtClean="0"/>
              <a:t>Visual Systems</a:t>
            </a:r>
          </a:p>
          <a:p>
            <a:pPr lvl="1"/>
            <a:r>
              <a:rPr lang="pt-BR" dirty="0" smtClean="0"/>
              <a:t>Vivo</a:t>
            </a:r>
          </a:p>
          <a:p>
            <a:pPr lvl="1"/>
            <a:r>
              <a:rPr lang="pt-BR" dirty="0" err="1" smtClean="0"/>
              <a:t>WebGoal</a:t>
            </a:r>
            <a:endParaRPr lang="pt-BR" dirty="0" smtClean="0"/>
          </a:p>
          <a:p>
            <a:pPr lvl="1"/>
            <a:r>
              <a:rPr lang="pt-BR" dirty="0" smtClean="0"/>
              <a:t>Web Road Mídias &amp; Sistemas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Perguntas: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as vantagens de se fazer reunião no horário do almoço?</a:t>
            </a:r>
          </a:p>
          <a:p>
            <a:r>
              <a:rPr lang="pt-BR" dirty="0" smtClean="0"/>
              <a:t>Que é </a:t>
            </a:r>
            <a:r>
              <a:rPr lang="pt-BR" dirty="0" err="1" smtClean="0"/>
              <a:t>Scrum</a:t>
            </a:r>
            <a:r>
              <a:rPr lang="pt-BR" dirty="0" smtClean="0"/>
              <a:t> simplificado</a:t>
            </a:r>
            <a:r>
              <a:rPr lang="pt-BR" dirty="0" smtClean="0"/>
              <a:t>?</a:t>
            </a:r>
          </a:p>
          <a:p>
            <a:r>
              <a:rPr lang="pt-BR" dirty="0"/>
              <a:t>Qual a importância do </a:t>
            </a:r>
            <a:r>
              <a:rPr lang="pt-BR" dirty="0" err="1"/>
              <a:t>scrum</a:t>
            </a:r>
            <a:r>
              <a:rPr lang="pt-BR" dirty="0"/>
              <a:t> </a:t>
            </a:r>
            <a:r>
              <a:rPr lang="pt-BR" dirty="0" err="1" smtClean="0"/>
              <a:t>master</a:t>
            </a:r>
            <a:r>
              <a:rPr lang="pt-BR" dirty="0"/>
              <a:t>?</a:t>
            </a:r>
            <a:endParaRPr lang="pt-BR" dirty="0" smtClean="0"/>
          </a:p>
          <a:p>
            <a:r>
              <a:rPr lang="pt-BR" dirty="0" smtClean="0"/>
              <a:t>Que é </a:t>
            </a:r>
            <a:r>
              <a:rPr lang="pt-BR" dirty="0" err="1" smtClean="0"/>
              <a:t>scrum</a:t>
            </a:r>
            <a:r>
              <a:rPr lang="pt-BR" dirty="0" smtClean="0"/>
              <a:t> solo</a:t>
            </a:r>
            <a:r>
              <a:rPr lang="pt-BR" dirty="0" smtClean="0"/>
              <a:t>?</a:t>
            </a:r>
          </a:p>
          <a:p>
            <a:r>
              <a:rPr lang="pt-BR" dirty="0"/>
              <a:t>Os </a:t>
            </a:r>
            <a:r>
              <a:rPr lang="pt-BR" dirty="0" err="1"/>
              <a:t>backlogs</a:t>
            </a:r>
            <a:r>
              <a:rPr lang="pt-BR" dirty="0"/>
              <a:t> podem ser alterados? </a:t>
            </a:r>
            <a:endParaRPr lang="pt-BR" dirty="0" smtClean="0"/>
          </a:p>
          <a:p>
            <a:r>
              <a:rPr lang="pt-BR" dirty="0" smtClean="0"/>
              <a:t>Quando ocorre a Reunião de Revisão e Reunião de Retrospectiva?</a:t>
            </a:r>
          </a:p>
          <a:p>
            <a:r>
              <a:rPr lang="pt-BR" dirty="0" smtClean="0"/>
              <a:t>Existe certificação </a:t>
            </a:r>
            <a:r>
              <a:rPr lang="pt-BR" dirty="0" err="1" smtClean="0"/>
              <a:t>Scrum</a:t>
            </a:r>
            <a:r>
              <a:rPr lang="pt-BR" dirty="0" smtClean="0"/>
              <a:t>? </a:t>
            </a:r>
          </a:p>
          <a:p>
            <a:r>
              <a:rPr lang="pt-BR" dirty="0" smtClean="0"/>
              <a:t>Quais são </a:t>
            </a:r>
            <a:r>
              <a:rPr lang="pt-BR" dirty="0" smtClean="0"/>
              <a:t>os m</a:t>
            </a:r>
            <a:r>
              <a:rPr lang="pt-BR" dirty="0" smtClean="0"/>
              <a:t>aiores </a:t>
            </a:r>
            <a:r>
              <a:rPr lang="pt-BR" dirty="0" smtClean="0"/>
              <a:t>eventos </a:t>
            </a:r>
            <a:r>
              <a:rPr lang="pt-BR" dirty="0" err="1" smtClean="0"/>
              <a:t>Scrum</a:t>
            </a:r>
            <a:r>
              <a:rPr lang="pt-BR" dirty="0" smtClean="0"/>
              <a:t> no Brasil?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Ágil, Iterativo e Incremental</a:t>
            </a:r>
          </a:p>
          <a:p>
            <a:r>
              <a:rPr lang="pt-BR" dirty="0" smtClean="0"/>
              <a:t>Processo natural de resolução de problemas</a:t>
            </a:r>
          </a:p>
          <a:p>
            <a:r>
              <a:rPr lang="pt-BR" dirty="0" smtClean="0"/>
              <a:t>Foco no controle e planejamento dos recursos empírico</a:t>
            </a:r>
          </a:p>
          <a:p>
            <a:r>
              <a:rPr lang="pt-BR" dirty="0" smtClean="0"/>
              <a:t>Considera que todo requisito pode mudar a qualquer momento</a:t>
            </a:r>
          </a:p>
          <a:p>
            <a:r>
              <a:rPr lang="pt-BR" dirty="0" smtClean="0"/>
              <a:t>Facilmente modificável</a:t>
            </a:r>
          </a:p>
          <a:p>
            <a:r>
              <a:rPr lang="pt-BR" dirty="0" smtClean="0"/>
              <a:t>Se baseia em valores e princípios</a:t>
            </a:r>
          </a:p>
          <a:p>
            <a:r>
              <a:rPr lang="pt-BR" dirty="0" smtClean="0"/>
              <a:t>Práticas operacionais e de gestão por conta de cada projeto</a:t>
            </a:r>
          </a:p>
          <a:p>
            <a:r>
              <a:rPr lang="pt-BR" dirty="0" smtClean="0"/>
              <a:t>Não há órgão regulador global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Proximidade com o cliente – Feedback é fundamental</a:t>
            </a:r>
          </a:p>
          <a:p>
            <a:r>
              <a:rPr lang="pt-BR" dirty="0" smtClean="0"/>
              <a:t>Entregas constantes</a:t>
            </a:r>
          </a:p>
          <a:p>
            <a:r>
              <a:rPr lang="pt-BR" dirty="0" smtClean="0"/>
              <a:t>Transparência no desenvolvimento</a:t>
            </a:r>
          </a:p>
          <a:p>
            <a:r>
              <a:rPr lang="pt-BR" dirty="0" smtClean="0"/>
              <a:t>Reuniões, reuniões e reuniões</a:t>
            </a:r>
          </a:p>
          <a:p>
            <a:r>
              <a:rPr lang="pt-BR" dirty="0" smtClean="0"/>
              <a:t>Hora extra só em último caso</a:t>
            </a:r>
          </a:p>
          <a:p>
            <a:r>
              <a:rPr lang="pt-BR" dirty="0" smtClean="0"/>
              <a:t>Quem encontra um problema não é penalizado por isso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Unidade básica de tempo</a:t>
            </a:r>
          </a:p>
          <a:p>
            <a:r>
              <a:rPr lang="pt-BR" dirty="0" smtClean="0"/>
              <a:t>Tendência de duração: de uma semana a um mês</a:t>
            </a:r>
          </a:p>
          <a:p>
            <a:r>
              <a:rPr lang="pt-BR" dirty="0" smtClean="0"/>
              <a:t>Reuniões de previsão e análise antes e depois</a:t>
            </a:r>
          </a:p>
          <a:p>
            <a:r>
              <a:rPr lang="pt-BR" dirty="0" smtClean="0"/>
              <a:t>Requisitos ficam congelados</a:t>
            </a:r>
          </a:p>
          <a:p>
            <a:r>
              <a:rPr lang="pt-BR" dirty="0" smtClean="0"/>
              <a:t>Resultado: Produto com certo potencial para apresentação/entrega</a:t>
            </a: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992888" cy="39624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pPr lvl="1"/>
            <a:r>
              <a:rPr lang="pt-BR" dirty="0" smtClean="0"/>
              <a:t>Facilitador do Processo</a:t>
            </a:r>
          </a:p>
          <a:p>
            <a:pPr lvl="1"/>
            <a:r>
              <a:rPr lang="pt-BR" dirty="0" smtClean="0"/>
              <a:t>Manter o time funcionando</a:t>
            </a:r>
          </a:p>
          <a:p>
            <a:pPr lvl="1"/>
            <a:r>
              <a:rPr lang="pt-BR" dirty="0" smtClean="0"/>
              <a:t>Não precisa de formação técnica</a:t>
            </a:r>
          </a:p>
          <a:p>
            <a:r>
              <a:rPr lang="pt-BR" dirty="0" err="1" smtClean="0"/>
              <a:t>Scrum</a:t>
            </a:r>
            <a:r>
              <a:rPr lang="pt-BR" dirty="0" smtClean="0"/>
              <a:t> Team</a:t>
            </a:r>
          </a:p>
          <a:p>
            <a:pPr lvl="1"/>
            <a:r>
              <a:rPr lang="pt-BR" dirty="0" smtClean="0"/>
              <a:t>10 a 15 participantes</a:t>
            </a:r>
          </a:p>
          <a:p>
            <a:pPr lvl="1"/>
            <a:r>
              <a:rPr lang="pt-BR" dirty="0" smtClean="0"/>
              <a:t>Autônomo</a:t>
            </a:r>
          </a:p>
          <a:p>
            <a:pPr lvl="1"/>
            <a:r>
              <a:rPr lang="pt-BR" dirty="0" smtClean="0"/>
              <a:t>Alteração no perfil do profissional</a:t>
            </a:r>
          </a:p>
          <a:p>
            <a:pPr lvl="1"/>
            <a:r>
              <a:rPr lang="pt-BR" dirty="0" smtClean="0"/>
              <a:t>Sincronização entre times (Team </a:t>
            </a:r>
            <a:r>
              <a:rPr lang="pt-BR" dirty="0" err="1" smtClean="0"/>
              <a:t>of</a:t>
            </a:r>
            <a:r>
              <a:rPr lang="pt-BR" dirty="0" smtClean="0"/>
              <a:t> Team </a:t>
            </a:r>
            <a:r>
              <a:rPr lang="pt-BR" dirty="0" err="1" smtClean="0"/>
              <a:t>Members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Responsabilidade sobre a qualidade do produto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Owner</a:t>
            </a:r>
            <a:endParaRPr lang="pt-BR" dirty="0" smtClean="0"/>
          </a:p>
          <a:p>
            <a:pPr lvl="1"/>
            <a:r>
              <a:rPr lang="pt-BR" dirty="0" smtClean="0"/>
              <a:t>Define funcionalidades</a:t>
            </a:r>
          </a:p>
          <a:p>
            <a:pPr lvl="1"/>
            <a:r>
              <a:rPr lang="pt-BR" dirty="0" smtClean="0"/>
              <a:t>Priorizar funcionalidades para inclusão nos </a:t>
            </a:r>
            <a:r>
              <a:rPr lang="pt-BR" dirty="0" err="1" smtClean="0"/>
              <a:t>Sprints</a:t>
            </a:r>
            <a:endParaRPr lang="pt-BR" dirty="0" smtClean="0"/>
          </a:p>
          <a:p>
            <a:pPr lvl="1"/>
            <a:r>
              <a:rPr lang="pt-BR" dirty="0" smtClean="0"/>
              <a:t>Aceitar/Rejeitar entrega</a:t>
            </a:r>
          </a:p>
          <a:p>
            <a:pPr lvl="1"/>
            <a:r>
              <a:rPr lang="pt-BR" dirty="0" smtClean="0"/>
              <a:t>Interromper Sprint em caso de urgência</a:t>
            </a:r>
          </a:p>
          <a:p>
            <a:pPr lvl="1"/>
            <a:r>
              <a:rPr lang="pt-BR" dirty="0" smtClean="0"/>
              <a:t>Visto como líder</a:t>
            </a:r>
          </a:p>
          <a:p>
            <a:r>
              <a:rPr lang="pt-BR" dirty="0" smtClean="0"/>
              <a:t>Papéis auxiliares</a:t>
            </a:r>
          </a:p>
          <a:p>
            <a:pPr lvl="1"/>
            <a:r>
              <a:rPr lang="pt-BR" dirty="0" smtClean="0"/>
              <a:t>Sem papel formal</a:t>
            </a:r>
          </a:p>
          <a:p>
            <a:pPr lvl="1"/>
            <a:r>
              <a:rPr lang="pt-BR" dirty="0" smtClean="0"/>
              <a:t>Ajudam outros papéis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072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Artefatos: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Lista de funcionalidades, requisitos e erros</a:t>
            </a:r>
          </a:p>
          <a:p>
            <a:pPr lvl="1"/>
            <a:r>
              <a:rPr lang="pt-BR" dirty="0" smtClean="0"/>
              <a:t>Manter organizado: desafiador</a:t>
            </a:r>
          </a:p>
          <a:p>
            <a:pPr lvl="1"/>
            <a:r>
              <a:rPr lang="pt-BR" dirty="0" smtClean="0"/>
              <a:t>Valor de negócio &amp; complexidade associada</a:t>
            </a:r>
          </a:p>
          <a:p>
            <a:pPr lvl="1"/>
            <a:r>
              <a:rPr lang="pt-BR" dirty="0" smtClean="0"/>
              <a:t>Planning </a:t>
            </a:r>
            <a:r>
              <a:rPr lang="pt-BR" dirty="0" err="1" smtClean="0"/>
              <a:t>Poker</a:t>
            </a:r>
            <a:endParaRPr lang="pt-BR" dirty="0"/>
          </a:p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 smtClean="0"/>
          </a:p>
          <a:p>
            <a:pPr lvl="1"/>
            <a:r>
              <a:rPr lang="pt-BR" dirty="0" smtClean="0"/>
              <a:t>Desmembra histórias em tarefas menores</a:t>
            </a:r>
          </a:p>
          <a:p>
            <a:pPr lvl="1"/>
            <a:r>
              <a:rPr lang="pt-BR" dirty="0" smtClean="0"/>
              <a:t>Constante acompanhamento</a:t>
            </a:r>
          </a:p>
          <a:p>
            <a:pPr lvl="1"/>
            <a:r>
              <a:rPr lang="pt-BR" dirty="0" smtClean="0"/>
              <a:t>Evitar paralelismo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365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theme/theme1.xml><?xml version="1.0" encoding="utf-8"?>
<a:theme xmlns:a="http://schemas.openxmlformats.org/drawingml/2006/main" name="port-powerpoint-template">
  <a:themeElements>
    <a:clrScheme name="port-powerpoint-template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11D86"/>
      </a:accent1>
      <a:accent2>
        <a:srgbClr val="90A2DF"/>
      </a:accent2>
      <a:accent3>
        <a:srgbClr val="FFFFFF"/>
      </a:accent3>
      <a:accent4>
        <a:srgbClr val="000000"/>
      </a:accent4>
      <a:accent5>
        <a:srgbClr val="AAABC3"/>
      </a:accent5>
      <a:accent6>
        <a:srgbClr val="8292CA"/>
      </a:accent6>
      <a:hlink>
        <a:srgbClr val="1059BC"/>
      </a:hlink>
      <a:folHlink>
        <a:srgbClr val="777777"/>
      </a:folHlink>
    </a:clrScheme>
    <a:fontScheme name="port-powerpoint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rt-powerpoint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11D86"/>
        </a:accent1>
        <a:accent2>
          <a:srgbClr val="90A2DF"/>
        </a:accent2>
        <a:accent3>
          <a:srgbClr val="FFFFFF"/>
        </a:accent3>
        <a:accent4>
          <a:srgbClr val="000000"/>
        </a:accent4>
        <a:accent5>
          <a:srgbClr val="AAABC3"/>
        </a:accent5>
        <a:accent6>
          <a:srgbClr val="8292CA"/>
        </a:accent6>
        <a:hlink>
          <a:srgbClr val="1059B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t’s not the design of your template">
  <a:themeElements>
    <a:clrScheme name="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port-powerpoint-template</Template>
  <TotalTime>126</TotalTime>
  <Words>639</Words>
  <Application>Microsoft Office PowerPoint</Application>
  <PresentationFormat>Apresentação na tela (4:3)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Neo Sans</vt:lpstr>
      <vt:lpstr>port-powerpoint-template</vt:lpstr>
      <vt:lpstr>It’s not the design of your template</vt:lpstr>
      <vt:lpstr>Scrum</vt:lpstr>
      <vt:lpstr>História:</vt:lpstr>
      <vt:lpstr>Características:</vt:lpstr>
      <vt:lpstr>Características:</vt:lpstr>
      <vt:lpstr>Sprint:</vt:lpstr>
      <vt:lpstr>Sprint:</vt:lpstr>
      <vt:lpstr>Papéis:</vt:lpstr>
      <vt:lpstr>Papéis:</vt:lpstr>
      <vt:lpstr>Artefatos:</vt:lpstr>
      <vt:lpstr>Artefatos:</vt:lpstr>
      <vt:lpstr>Artefatos:</vt:lpstr>
      <vt:lpstr>Reuniões:</vt:lpstr>
      <vt:lpstr>Reunião Diária (Daily Scrum Meeting):</vt:lpstr>
      <vt:lpstr> Reunião de Planejamento (Sprint Planning Meeting): </vt:lpstr>
      <vt:lpstr> Reunião de Revisão (Sprint Review): </vt:lpstr>
      <vt:lpstr> Reunião de Retrospectiva (Sprint Retrospective): </vt:lpstr>
      <vt:lpstr> Scrum simplificado: </vt:lpstr>
      <vt:lpstr> Scrum Solo: </vt:lpstr>
      <vt:lpstr>Patrocinadores:</vt:lpstr>
      <vt:lpstr>Patrocinadores:</vt:lpstr>
      <vt:lpstr>Patrocinadores Platinun:</vt:lpstr>
      <vt:lpstr>Patrocinadores Educacionais:</vt:lpstr>
      <vt:lpstr>Empresas:</vt:lpstr>
      <vt:lpstr>Empresas:</vt:lpstr>
      <vt:lpstr> Perguntas: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lmladeira@hotmail.com</dc:creator>
  <cp:lastModifiedBy>Vinicius Junqueira Schettino</cp:lastModifiedBy>
  <cp:revision>18</cp:revision>
  <dcterms:created xsi:type="dcterms:W3CDTF">2014-10-23T16:04:02Z</dcterms:created>
  <dcterms:modified xsi:type="dcterms:W3CDTF">2014-10-23T20:00:33Z</dcterms:modified>
</cp:coreProperties>
</file>