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83" r:id="rId3"/>
    <p:sldId id="262" r:id="rId4"/>
    <p:sldId id="256" r:id="rId5"/>
    <p:sldId id="257" r:id="rId6"/>
    <p:sldId id="259" r:id="rId7"/>
    <p:sldId id="258" r:id="rId8"/>
    <p:sldId id="260" r:id="rId9"/>
    <p:sldId id="261"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23"/>
    <p:restoredTop sz="94694"/>
  </p:normalViewPr>
  <p:slideViewPr>
    <p:cSldViewPr snapToGrid="0">
      <p:cViewPr varScale="1">
        <p:scale>
          <a:sx n="113" d="100"/>
          <a:sy n="113" d="100"/>
        </p:scale>
        <p:origin x="208"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76F5A2-A671-5F4C-B85D-CBF8B724CDA2}" type="doc">
      <dgm:prSet loTypeId="urn:microsoft.com/office/officeart/2008/layout/VerticalCurvedList" loCatId="" qsTypeId="urn:microsoft.com/office/officeart/2005/8/quickstyle/simple1" qsCatId="simple" csTypeId="urn:microsoft.com/office/officeart/2005/8/colors/colorful1" csCatId="colorful" phldr="1"/>
      <dgm:spPr/>
      <dgm:t>
        <a:bodyPr/>
        <a:lstStyle/>
        <a:p>
          <a:endParaRPr lang="en-GB"/>
        </a:p>
      </dgm:t>
    </dgm:pt>
    <dgm:pt modelId="{E7A5E3FB-00BA-834D-98D6-3E1730FFC5DE}">
      <dgm:prSet phldrT="[Text]"/>
      <dgm:spPr/>
      <dgm:t>
        <a:bodyPr/>
        <a:lstStyle/>
        <a:p>
          <a:r>
            <a:rPr lang="en-GB" dirty="0"/>
            <a:t>Sales fluctuated month by month and showed a downward trend from 2021 onwards </a:t>
          </a:r>
        </a:p>
      </dgm:t>
    </dgm:pt>
    <dgm:pt modelId="{0B7D74C4-F032-A146-9739-8475BE2CE18A}" type="parTrans" cxnId="{060C4D24-28A5-4443-8808-1A331E3B7312}">
      <dgm:prSet/>
      <dgm:spPr/>
      <dgm:t>
        <a:bodyPr/>
        <a:lstStyle/>
        <a:p>
          <a:endParaRPr lang="en-GB"/>
        </a:p>
      </dgm:t>
    </dgm:pt>
    <dgm:pt modelId="{FAA61596-FA3A-2446-B996-E65C1DE55797}" type="sibTrans" cxnId="{060C4D24-28A5-4443-8808-1A331E3B7312}">
      <dgm:prSet/>
      <dgm:spPr/>
      <dgm:t>
        <a:bodyPr/>
        <a:lstStyle/>
        <a:p>
          <a:endParaRPr lang="en-GB"/>
        </a:p>
      </dgm:t>
    </dgm:pt>
    <dgm:pt modelId="{657E8D53-6822-B340-82EA-B4AE19817C05}">
      <dgm:prSet phldrT="[Text]"/>
      <dgm:spPr/>
      <dgm:t>
        <a:bodyPr/>
        <a:lstStyle/>
        <a:p>
          <a:r>
            <a:rPr lang="en-GB" dirty="0"/>
            <a:t>Average daily sales was around $345 but also fluctuated over the period</a:t>
          </a:r>
        </a:p>
      </dgm:t>
    </dgm:pt>
    <dgm:pt modelId="{ECC685E8-1124-CB44-A2DB-C6BB75ACFA40}" type="parTrans" cxnId="{903842CF-BD52-8B46-850C-5EB385967707}">
      <dgm:prSet/>
      <dgm:spPr/>
      <dgm:t>
        <a:bodyPr/>
        <a:lstStyle/>
        <a:p>
          <a:endParaRPr lang="en-GB"/>
        </a:p>
      </dgm:t>
    </dgm:pt>
    <dgm:pt modelId="{10DF6A67-A7C0-574F-A5F9-F0D075B9920F}" type="sibTrans" cxnId="{903842CF-BD52-8B46-850C-5EB385967707}">
      <dgm:prSet/>
      <dgm:spPr/>
      <dgm:t>
        <a:bodyPr/>
        <a:lstStyle/>
        <a:p>
          <a:endParaRPr lang="en-GB"/>
        </a:p>
      </dgm:t>
    </dgm:pt>
    <dgm:pt modelId="{A43D9B7C-6D7C-BD4C-A072-18D396B8B5FE}">
      <dgm:prSet phldrT="[Text]"/>
      <dgm:spPr/>
      <dgm:t>
        <a:bodyPr/>
        <a:lstStyle/>
        <a:p>
          <a:pPr>
            <a:buFont typeface="Arial" panose="020B0604020202020204" pitchFamily="34" charset="0"/>
            <a:buChar char="•"/>
          </a:pPr>
          <a:r>
            <a:rPr lang="en-US" dirty="0"/>
            <a:t>Peak sales was reached in 2021 at nearly $1.3m. By 2023, this had dropped to nearly half (around $700k)</a:t>
          </a:r>
          <a:endParaRPr lang="en-GB" dirty="0"/>
        </a:p>
      </dgm:t>
    </dgm:pt>
    <dgm:pt modelId="{3BB5A417-7D6F-7E4C-9570-105AE45191EB}" type="parTrans" cxnId="{2AF51103-1C8C-924A-A554-A93E5C157825}">
      <dgm:prSet/>
      <dgm:spPr/>
      <dgm:t>
        <a:bodyPr/>
        <a:lstStyle/>
        <a:p>
          <a:endParaRPr lang="en-GB"/>
        </a:p>
      </dgm:t>
    </dgm:pt>
    <dgm:pt modelId="{D7B4CDBA-63D6-2C42-89FF-AF374D66FDE3}" type="sibTrans" cxnId="{2AF51103-1C8C-924A-A554-A93E5C157825}">
      <dgm:prSet/>
      <dgm:spPr/>
      <dgm:t>
        <a:bodyPr/>
        <a:lstStyle/>
        <a:p>
          <a:endParaRPr lang="en-GB"/>
        </a:p>
      </dgm:t>
    </dgm:pt>
    <dgm:pt modelId="{5B3606B8-DA63-BE4A-91E2-C5399263B676}">
      <dgm:prSet phldrT="[Text]"/>
      <dgm:spPr/>
      <dgm:t>
        <a:bodyPr/>
        <a:lstStyle/>
        <a:p>
          <a:pPr>
            <a:buFont typeface="Arial" panose="020B0604020202020204" pitchFamily="34" charset="0"/>
            <a:buChar char="•"/>
          </a:pPr>
          <a:r>
            <a:rPr lang="en-US"/>
            <a:t>The highest sales volumes were achieved on average on Saturdays, at $612, followed by Sundays, at $557</a:t>
          </a:r>
          <a:endParaRPr lang="en-GB" dirty="0"/>
        </a:p>
      </dgm:t>
    </dgm:pt>
    <dgm:pt modelId="{1B85AAD1-05B9-A34D-A60D-4AC59AD385EF}" type="parTrans" cxnId="{6D53D6CF-F640-2049-AB5D-D41F803D061C}">
      <dgm:prSet/>
      <dgm:spPr/>
      <dgm:t>
        <a:bodyPr/>
        <a:lstStyle/>
        <a:p>
          <a:endParaRPr lang="en-GB"/>
        </a:p>
      </dgm:t>
    </dgm:pt>
    <dgm:pt modelId="{0C35DCFB-E656-CC46-811B-80E9B943973B}" type="sibTrans" cxnId="{6D53D6CF-F640-2049-AB5D-D41F803D061C}">
      <dgm:prSet/>
      <dgm:spPr/>
      <dgm:t>
        <a:bodyPr/>
        <a:lstStyle/>
        <a:p>
          <a:endParaRPr lang="en-GB"/>
        </a:p>
      </dgm:t>
    </dgm:pt>
    <dgm:pt modelId="{5DAC1D90-A41A-5C49-8DC4-DD389B7DF9F1}" type="pres">
      <dgm:prSet presAssocID="{BC76F5A2-A671-5F4C-B85D-CBF8B724CDA2}" presName="Name0" presStyleCnt="0">
        <dgm:presLayoutVars>
          <dgm:chMax val="7"/>
          <dgm:chPref val="7"/>
          <dgm:dir/>
        </dgm:presLayoutVars>
      </dgm:prSet>
      <dgm:spPr/>
    </dgm:pt>
    <dgm:pt modelId="{00A8369D-F189-EA42-9EDA-D8166A1AB982}" type="pres">
      <dgm:prSet presAssocID="{BC76F5A2-A671-5F4C-B85D-CBF8B724CDA2}" presName="Name1" presStyleCnt="0"/>
      <dgm:spPr/>
    </dgm:pt>
    <dgm:pt modelId="{51ACA220-662A-FD46-9AE1-4292212B9170}" type="pres">
      <dgm:prSet presAssocID="{BC76F5A2-A671-5F4C-B85D-CBF8B724CDA2}" presName="cycle" presStyleCnt="0"/>
      <dgm:spPr/>
    </dgm:pt>
    <dgm:pt modelId="{10D119AC-FDB8-C642-B24F-F564AAB1B699}" type="pres">
      <dgm:prSet presAssocID="{BC76F5A2-A671-5F4C-B85D-CBF8B724CDA2}" presName="srcNode" presStyleLbl="node1" presStyleIdx="0" presStyleCnt="4"/>
      <dgm:spPr/>
    </dgm:pt>
    <dgm:pt modelId="{A7FFC573-85B4-114C-9C8F-68D662F04FE2}" type="pres">
      <dgm:prSet presAssocID="{BC76F5A2-A671-5F4C-B85D-CBF8B724CDA2}" presName="conn" presStyleLbl="parChTrans1D2" presStyleIdx="0" presStyleCnt="1"/>
      <dgm:spPr/>
    </dgm:pt>
    <dgm:pt modelId="{758A4CF4-25EF-5749-9EF8-1F251E14BEFA}" type="pres">
      <dgm:prSet presAssocID="{BC76F5A2-A671-5F4C-B85D-CBF8B724CDA2}" presName="extraNode" presStyleLbl="node1" presStyleIdx="0" presStyleCnt="4"/>
      <dgm:spPr/>
    </dgm:pt>
    <dgm:pt modelId="{E9E1A03A-B236-A84A-A3F7-3F229D211925}" type="pres">
      <dgm:prSet presAssocID="{BC76F5A2-A671-5F4C-B85D-CBF8B724CDA2}" presName="dstNode" presStyleLbl="node1" presStyleIdx="0" presStyleCnt="4"/>
      <dgm:spPr/>
    </dgm:pt>
    <dgm:pt modelId="{10B07D98-A8AA-0241-8A8E-7672D6C682A6}" type="pres">
      <dgm:prSet presAssocID="{E7A5E3FB-00BA-834D-98D6-3E1730FFC5DE}" presName="text_1" presStyleLbl="node1" presStyleIdx="0" presStyleCnt="4">
        <dgm:presLayoutVars>
          <dgm:bulletEnabled val="1"/>
        </dgm:presLayoutVars>
      </dgm:prSet>
      <dgm:spPr/>
    </dgm:pt>
    <dgm:pt modelId="{50C3DC62-BD5A-B040-8B4C-42746B4EB1DB}" type="pres">
      <dgm:prSet presAssocID="{E7A5E3FB-00BA-834D-98D6-3E1730FFC5DE}" presName="accent_1" presStyleCnt="0"/>
      <dgm:spPr/>
    </dgm:pt>
    <dgm:pt modelId="{F23CBE9D-2502-D147-97CB-2EF3D92F6F53}" type="pres">
      <dgm:prSet presAssocID="{E7A5E3FB-00BA-834D-98D6-3E1730FFC5DE}" presName="accentRepeatNode" presStyleLbl="solidFgAcc1" presStyleIdx="0" presStyleCnt="4"/>
      <dgm:spPr/>
    </dgm:pt>
    <dgm:pt modelId="{81D17D8E-8EC3-BB44-9A8C-0997FA98C48E}" type="pres">
      <dgm:prSet presAssocID="{657E8D53-6822-B340-82EA-B4AE19817C05}" presName="text_2" presStyleLbl="node1" presStyleIdx="1" presStyleCnt="4">
        <dgm:presLayoutVars>
          <dgm:bulletEnabled val="1"/>
        </dgm:presLayoutVars>
      </dgm:prSet>
      <dgm:spPr/>
    </dgm:pt>
    <dgm:pt modelId="{C8F46261-2062-F340-8843-B10056B4FF17}" type="pres">
      <dgm:prSet presAssocID="{657E8D53-6822-B340-82EA-B4AE19817C05}" presName="accent_2" presStyleCnt="0"/>
      <dgm:spPr/>
    </dgm:pt>
    <dgm:pt modelId="{3BB96E5A-E7DC-884E-94B7-02DCF19F9710}" type="pres">
      <dgm:prSet presAssocID="{657E8D53-6822-B340-82EA-B4AE19817C05}" presName="accentRepeatNode" presStyleLbl="solidFgAcc1" presStyleIdx="1" presStyleCnt="4"/>
      <dgm:spPr/>
    </dgm:pt>
    <dgm:pt modelId="{DF4C7E40-24A7-8B4C-A96D-38C5699F2D91}" type="pres">
      <dgm:prSet presAssocID="{A43D9B7C-6D7C-BD4C-A072-18D396B8B5FE}" presName="text_3" presStyleLbl="node1" presStyleIdx="2" presStyleCnt="4">
        <dgm:presLayoutVars>
          <dgm:bulletEnabled val="1"/>
        </dgm:presLayoutVars>
      </dgm:prSet>
      <dgm:spPr/>
    </dgm:pt>
    <dgm:pt modelId="{B32CA923-F655-614C-9B6A-85C1B797B88C}" type="pres">
      <dgm:prSet presAssocID="{A43D9B7C-6D7C-BD4C-A072-18D396B8B5FE}" presName="accent_3" presStyleCnt="0"/>
      <dgm:spPr/>
    </dgm:pt>
    <dgm:pt modelId="{F3F4E629-F2F8-D245-A335-AC4532C11A27}" type="pres">
      <dgm:prSet presAssocID="{A43D9B7C-6D7C-BD4C-A072-18D396B8B5FE}" presName="accentRepeatNode" presStyleLbl="solidFgAcc1" presStyleIdx="2" presStyleCnt="4"/>
      <dgm:spPr/>
    </dgm:pt>
    <dgm:pt modelId="{86EAA01E-E04C-5A4C-999A-4339EC3FB358}" type="pres">
      <dgm:prSet presAssocID="{5B3606B8-DA63-BE4A-91E2-C5399263B676}" presName="text_4" presStyleLbl="node1" presStyleIdx="3" presStyleCnt="4">
        <dgm:presLayoutVars>
          <dgm:bulletEnabled val="1"/>
        </dgm:presLayoutVars>
      </dgm:prSet>
      <dgm:spPr/>
    </dgm:pt>
    <dgm:pt modelId="{EFF961F3-96BD-9844-B6E5-ACDFF6B5F415}" type="pres">
      <dgm:prSet presAssocID="{5B3606B8-DA63-BE4A-91E2-C5399263B676}" presName="accent_4" presStyleCnt="0"/>
      <dgm:spPr/>
    </dgm:pt>
    <dgm:pt modelId="{052369D1-9671-624D-82FE-4BBADDBEFAF3}" type="pres">
      <dgm:prSet presAssocID="{5B3606B8-DA63-BE4A-91E2-C5399263B676}" presName="accentRepeatNode" presStyleLbl="solidFgAcc1" presStyleIdx="3" presStyleCnt="4"/>
      <dgm:spPr/>
    </dgm:pt>
  </dgm:ptLst>
  <dgm:cxnLst>
    <dgm:cxn modelId="{2AF51103-1C8C-924A-A554-A93E5C157825}" srcId="{BC76F5A2-A671-5F4C-B85D-CBF8B724CDA2}" destId="{A43D9B7C-6D7C-BD4C-A072-18D396B8B5FE}" srcOrd="2" destOrd="0" parTransId="{3BB5A417-7D6F-7E4C-9570-105AE45191EB}" sibTransId="{D7B4CDBA-63D6-2C42-89FF-AF374D66FDE3}"/>
    <dgm:cxn modelId="{BF308418-7819-9F46-815E-474B70D80331}" type="presOf" srcId="{A43D9B7C-6D7C-BD4C-A072-18D396B8B5FE}" destId="{DF4C7E40-24A7-8B4C-A96D-38C5699F2D91}" srcOrd="0" destOrd="0" presId="urn:microsoft.com/office/officeart/2008/layout/VerticalCurvedList"/>
    <dgm:cxn modelId="{060C4D24-28A5-4443-8808-1A331E3B7312}" srcId="{BC76F5A2-A671-5F4C-B85D-CBF8B724CDA2}" destId="{E7A5E3FB-00BA-834D-98D6-3E1730FFC5DE}" srcOrd="0" destOrd="0" parTransId="{0B7D74C4-F032-A146-9739-8475BE2CE18A}" sibTransId="{FAA61596-FA3A-2446-B996-E65C1DE55797}"/>
    <dgm:cxn modelId="{598E9E34-0A96-4D47-8685-D7E578FAD7BF}" type="presOf" srcId="{657E8D53-6822-B340-82EA-B4AE19817C05}" destId="{81D17D8E-8EC3-BB44-9A8C-0997FA98C48E}" srcOrd="0" destOrd="0" presId="urn:microsoft.com/office/officeart/2008/layout/VerticalCurvedList"/>
    <dgm:cxn modelId="{117B223A-2EC6-1C46-96BE-88792D1CAC9A}" type="presOf" srcId="{BC76F5A2-A671-5F4C-B85D-CBF8B724CDA2}" destId="{5DAC1D90-A41A-5C49-8DC4-DD389B7DF9F1}" srcOrd="0" destOrd="0" presId="urn:microsoft.com/office/officeart/2008/layout/VerticalCurvedList"/>
    <dgm:cxn modelId="{375AA786-AB79-2B40-809E-15CD2E3C7582}" type="presOf" srcId="{FAA61596-FA3A-2446-B996-E65C1DE55797}" destId="{A7FFC573-85B4-114C-9C8F-68D662F04FE2}" srcOrd="0" destOrd="0" presId="urn:microsoft.com/office/officeart/2008/layout/VerticalCurvedList"/>
    <dgm:cxn modelId="{F1F252C2-8A39-544F-829C-A0502E40B4DB}" type="presOf" srcId="{E7A5E3FB-00BA-834D-98D6-3E1730FFC5DE}" destId="{10B07D98-A8AA-0241-8A8E-7672D6C682A6}" srcOrd="0" destOrd="0" presId="urn:microsoft.com/office/officeart/2008/layout/VerticalCurvedList"/>
    <dgm:cxn modelId="{903842CF-BD52-8B46-850C-5EB385967707}" srcId="{BC76F5A2-A671-5F4C-B85D-CBF8B724CDA2}" destId="{657E8D53-6822-B340-82EA-B4AE19817C05}" srcOrd="1" destOrd="0" parTransId="{ECC685E8-1124-CB44-A2DB-C6BB75ACFA40}" sibTransId="{10DF6A67-A7C0-574F-A5F9-F0D075B9920F}"/>
    <dgm:cxn modelId="{6D53D6CF-F640-2049-AB5D-D41F803D061C}" srcId="{BC76F5A2-A671-5F4C-B85D-CBF8B724CDA2}" destId="{5B3606B8-DA63-BE4A-91E2-C5399263B676}" srcOrd="3" destOrd="0" parTransId="{1B85AAD1-05B9-A34D-A60D-4AC59AD385EF}" sibTransId="{0C35DCFB-E656-CC46-811B-80E9B943973B}"/>
    <dgm:cxn modelId="{2C789DFF-AAB9-4840-82FF-2F653E97A6CD}" type="presOf" srcId="{5B3606B8-DA63-BE4A-91E2-C5399263B676}" destId="{86EAA01E-E04C-5A4C-999A-4339EC3FB358}" srcOrd="0" destOrd="0" presId="urn:microsoft.com/office/officeart/2008/layout/VerticalCurvedList"/>
    <dgm:cxn modelId="{883ACB89-5586-C64A-B812-699CF545B1F8}" type="presParOf" srcId="{5DAC1D90-A41A-5C49-8DC4-DD389B7DF9F1}" destId="{00A8369D-F189-EA42-9EDA-D8166A1AB982}" srcOrd="0" destOrd="0" presId="urn:microsoft.com/office/officeart/2008/layout/VerticalCurvedList"/>
    <dgm:cxn modelId="{8F87D47B-2FDA-B742-9CCD-BC7EFC8C2F95}" type="presParOf" srcId="{00A8369D-F189-EA42-9EDA-D8166A1AB982}" destId="{51ACA220-662A-FD46-9AE1-4292212B9170}" srcOrd="0" destOrd="0" presId="urn:microsoft.com/office/officeart/2008/layout/VerticalCurvedList"/>
    <dgm:cxn modelId="{7AFBC740-64DE-0D4F-A064-2115305016C5}" type="presParOf" srcId="{51ACA220-662A-FD46-9AE1-4292212B9170}" destId="{10D119AC-FDB8-C642-B24F-F564AAB1B699}" srcOrd="0" destOrd="0" presId="urn:microsoft.com/office/officeart/2008/layout/VerticalCurvedList"/>
    <dgm:cxn modelId="{0ED8CB56-090B-A444-A05B-424D02D58032}" type="presParOf" srcId="{51ACA220-662A-FD46-9AE1-4292212B9170}" destId="{A7FFC573-85B4-114C-9C8F-68D662F04FE2}" srcOrd="1" destOrd="0" presId="urn:microsoft.com/office/officeart/2008/layout/VerticalCurvedList"/>
    <dgm:cxn modelId="{1AAF22ED-80F7-C44C-80A2-319425812852}" type="presParOf" srcId="{51ACA220-662A-FD46-9AE1-4292212B9170}" destId="{758A4CF4-25EF-5749-9EF8-1F251E14BEFA}" srcOrd="2" destOrd="0" presId="urn:microsoft.com/office/officeart/2008/layout/VerticalCurvedList"/>
    <dgm:cxn modelId="{747C8E39-FD9B-5946-AD96-09375436E621}" type="presParOf" srcId="{51ACA220-662A-FD46-9AE1-4292212B9170}" destId="{E9E1A03A-B236-A84A-A3F7-3F229D211925}" srcOrd="3" destOrd="0" presId="urn:microsoft.com/office/officeart/2008/layout/VerticalCurvedList"/>
    <dgm:cxn modelId="{7A779FF8-342B-4E4D-8198-EA8D995524EA}" type="presParOf" srcId="{00A8369D-F189-EA42-9EDA-D8166A1AB982}" destId="{10B07D98-A8AA-0241-8A8E-7672D6C682A6}" srcOrd="1" destOrd="0" presId="urn:microsoft.com/office/officeart/2008/layout/VerticalCurvedList"/>
    <dgm:cxn modelId="{6566DABD-92CE-5049-B7CD-D772E7676DBE}" type="presParOf" srcId="{00A8369D-F189-EA42-9EDA-D8166A1AB982}" destId="{50C3DC62-BD5A-B040-8B4C-42746B4EB1DB}" srcOrd="2" destOrd="0" presId="urn:microsoft.com/office/officeart/2008/layout/VerticalCurvedList"/>
    <dgm:cxn modelId="{CD4115C6-6327-F847-97FF-227961C64BEB}" type="presParOf" srcId="{50C3DC62-BD5A-B040-8B4C-42746B4EB1DB}" destId="{F23CBE9D-2502-D147-97CB-2EF3D92F6F53}" srcOrd="0" destOrd="0" presId="urn:microsoft.com/office/officeart/2008/layout/VerticalCurvedList"/>
    <dgm:cxn modelId="{6A51C087-C63E-1D47-928C-C6F787947088}" type="presParOf" srcId="{00A8369D-F189-EA42-9EDA-D8166A1AB982}" destId="{81D17D8E-8EC3-BB44-9A8C-0997FA98C48E}" srcOrd="3" destOrd="0" presId="urn:microsoft.com/office/officeart/2008/layout/VerticalCurvedList"/>
    <dgm:cxn modelId="{724EB774-C9BE-B04F-AD67-47F795F0FEBF}" type="presParOf" srcId="{00A8369D-F189-EA42-9EDA-D8166A1AB982}" destId="{C8F46261-2062-F340-8843-B10056B4FF17}" srcOrd="4" destOrd="0" presId="urn:microsoft.com/office/officeart/2008/layout/VerticalCurvedList"/>
    <dgm:cxn modelId="{23FB4850-1E01-7C49-B178-9630B82CCF87}" type="presParOf" srcId="{C8F46261-2062-F340-8843-B10056B4FF17}" destId="{3BB96E5A-E7DC-884E-94B7-02DCF19F9710}" srcOrd="0" destOrd="0" presId="urn:microsoft.com/office/officeart/2008/layout/VerticalCurvedList"/>
    <dgm:cxn modelId="{F79F3A7E-4D24-1C40-A14B-4A0237474680}" type="presParOf" srcId="{00A8369D-F189-EA42-9EDA-D8166A1AB982}" destId="{DF4C7E40-24A7-8B4C-A96D-38C5699F2D91}" srcOrd="5" destOrd="0" presId="urn:microsoft.com/office/officeart/2008/layout/VerticalCurvedList"/>
    <dgm:cxn modelId="{DA2F8790-0166-7F4F-BFC9-5633868931EC}" type="presParOf" srcId="{00A8369D-F189-EA42-9EDA-D8166A1AB982}" destId="{B32CA923-F655-614C-9B6A-85C1B797B88C}" srcOrd="6" destOrd="0" presId="urn:microsoft.com/office/officeart/2008/layout/VerticalCurvedList"/>
    <dgm:cxn modelId="{58D0CE75-8953-034C-A094-A592DFBE7AC2}" type="presParOf" srcId="{B32CA923-F655-614C-9B6A-85C1B797B88C}" destId="{F3F4E629-F2F8-D245-A335-AC4532C11A27}" srcOrd="0" destOrd="0" presId="urn:microsoft.com/office/officeart/2008/layout/VerticalCurvedList"/>
    <dgm:cxn modelId="{E7B459E8-E022-A049-847C-089BEDE84E53}" type="presParOf" srcId="{00A8369D-F189-EA42-9EDA-D8166A1AB982}" destId="{86EAA01E-E04C-5A4C-999A-4339EC3FB358}" srcOrd="7" destOrd="0" presId="urn:microsoft.com/office/officeart/2008/layout/VerticalCurvedList"/>
    <dgm:cxn modelId="{AD641B77-66BE-734C-A0D3-5DE02957D905}" type="presParOf" srcId="{00A8369D-F189-EA42-9EDA-D8166A1AB982}" destId="{EFF961F3-96BD-9844-B6E5-ACDFF6B5F415}" srcOrd="8" destOrd="0" presId="urn:microsoft.com/office/officeart/2008/layout/VerticalCurvedList"/>
    <dgm:cxn modelId="{34A326DF-8E2C-E941-AE76-7FFC40751C8D}" type="presParOf" srcId="{EFF961F3-96BD-9844-B6E5-ACDFF6B5F415}" destId="{052369D1-9671-624D-82FE-4BBADDBEFAF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FC573-85B4-114C-9C8F-68D662F04FE2}">
      <dsp:nvSpPr>
        <dsp:cNvPr id="0" name=""/>
        <dsp:cNvSpPr/>
      </dsp:nvSpPr>
      <dsp:spPr>
        <a:xfrm>
          <a:off x="-4919424" y="-753830"/>
          <a:ext cx="5858998" cy="5858998"/>
        </a:xfrm>
        <a:prstGeom prst="blockArc">
          <a:avLst>
            <a:gd name="adj1" fmla="val 18900000"/>
            <a:gd name="adj2" fmla="val 2700000"/>
            <a:gd name="adj3" fmla="val 369"/>
          </a:avLst>
        </a:pr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B07D98-A8AA-0241-8A8E-7672D6C682A6}">
      <dsp:nvSpPr>
        <dsp:cNvPr id="0" name=""/>
        <dsp:cNvSpPr/>
      </dsp:nvSpPr>
      <dsp:spPr>
        <a:xfrm>
          <a:off x="492024" y="334530"/>
          <a:ext cx="9963850" cy="66940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50800" rIns="50800" bIns="50800" numCol="1" spcCol="1270" anchor="ctr" anchorCtr="0">
          <a:noAutofit/>
        </a:bodyPr>
        <a:lstStyle/>
        <a:p>
          <a:pPr marL="0" lvl="0" indent="0" algn="l" defTabSz="889000">
            <a:lnSpc>
              <a:spcPct val="90000"/>
            </a:lnSpc>
            <a:spcBef>
              <a:spcPct val="0"/>
            </a:spcBef>
            <a:spcAft>
              <a:spcPct val="35000"/>
            </a:spcAft>
            <a:buNone/>
          </a:pPr>
          <a:r>
            <a:rPr lang="en-GB" sz="2000" kern="1200" dirty="0"/>
            <a:t>Sales fluctuated month by month and showed a downward trend from 2021 onwards </a:t>
          </a:r>
        </a:p>
      </dsp:txBody>
      <dsp:txXfrm>
        <a:off x="492024" y="334530"/>
        <a:ext cx="9963850" cy="669409"/>
      </dsp:txXfrm>
    </dsp:sp>
    <dsp:sp modelId="{F23CBE9D-2502-D147-97CB-2EF3D92F6F53}">
      <dsp:nvSpPr>
        <dsp:cNvPr id="0" name=""/>
        <dsp:cNvSpPr/>
      </dsp:nvSpPr>
      <dsp:spPr>
        <a:xfrm>
          <a:off x="73643" y="250854"/>
          <a:ext cx="836762" cy="836762"/>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D17D8E-8EC3-BB44-9A8C-0997FA98C48E}">
      <dsp:nvSpPr>
        <dsp:cNvPr id="0" name=""/>
        <dsp:cNvSpPr/>
      </dsp:nvSpPr>
      <dsp:spPr>
        <a:xfrm>
          <a:off x="875812" y="1338819"/>
          <a:ext cx="9580062" cy="669409"/>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50800" rIns="50800" bIns="50800" numCol="1" spcCol="1270" anchor="ctr" anchorCtr="0">
          <a:noAutofit/>
        </a:bodyPr>
        <a:lstStyle/>
        <a:p>
          <a:pPr marL="0" lvl="0" indent="0" algn="l" defTabSz="889000">
            <a:lnSpc>
              <a:spcPct val="90000"/>
            </a:lnSpc>
            <a:spcBef>
              <a:spcPct val="0"/>
            </a:spcBef>
            <a:spcAft>
              <a:spcPct val="35000"/>
            </a:spcAft>
            <a:buNone/>
          </a:pPr>
          <a:r>
            <a:rPr lang="en-GB" sz="2000" kern="1200" dirty="0"/>
            <a:t>Average daily sales was around $345 but also fluctuated over the period</a:t>
          </a:r>
        </a:p>
      </dsp:txBody>
      <dsp:txXfrm>
        <a:off x="875812" y="1338819"/>
        <a:ext cx="9580062" cy="669409"/>
      </dsp:txXfrm>
    </dsp:sp>
    <dsp:sp modelId="{3BB96E5A-E7DC-884E-94B7-02DCF19F9710}">
      <dsp:nvSpPr>
        <dsp:cNvPr id="0" name=""/>
        <dsp:cNvSpPr/>
      </dsp:nvSpPr>
      <dsp:spPr>
        <a:xfrm>
          <a:off x="457431" y="1255143"/>
          <a:ext cx="836762" cy="836762"/>
        </a:xfrm>
        <a:prstGeom prst="ellipse">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4C7E40-24A7-8B4C-A96D-38C5699F2D91}">
      <dsp:nvSpPr>
        <dsp:cNvPr id="0" name=""/>
        <dsp:cNvSpPr/>
      </dsp:nvSpPr>
      <dsp:spPr>
        <a:xfrm>
          <a:off x="875812" y="2343108"/>
          <a:ext cx="9580062" cy="669409"/>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Peak sales was reached in 2021 at nearly $1.3m. By 2023, this had dropped to nearly half (around $700k)</a:t>
          </a:r>
          <a:endParaRPr lang="en-GB" sz="2000" kern="1200" dirty="0"/>
        </a:p>
      </dsp:txBody>
      <dsp:txXfrm>
        <a:off x="875812" y="2343108"/>
        <a:ext cx="9580062" cy="669409"/>
      </dsp:txXfrm>
    </dsp:sp>
    <dsp:sp modelId="{F3F4E629-F2F8-D245-A335-AC4532C11A27}">
      <dsp:nvSpPr>
        <dsp:cNvPr id="0" name=""/>
        <dsp:cNvSpPr/>
      </dsp:nvSpPr>
      <dsp:spPr>
        <a:xfrm>
          <a:off x="457431" y="2259432"/>
          <a:ext cx="836762" cy="836762"/>
        </a:xfrm>
        <a:prstGeom prst="ellipse">
          <a:avLst/>
        </a:prstGeom>
        <a:solidFill>
          <a:schemeClr val="lt1">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EAA01E-E04C-5A4C-999A-4339EC3FB358}">
      <dsp:nvSpPr>
        <dsp:cNvPr id="0" name=""/>
        <dsp:cNvSpPr/>
      </dsp:nvSpPr>
      <dsp:spPr>
        <a:xfrm>
          <a:off x="492024" y="3347397"/>
          <a:ext cx="9963850" cy="66940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a:t>The highest sales volumes were achieved on average on Saturdays, at $612, followed by Sundays, at $557</a:t>
          </a:r>
          <a:endParaRPr lang="en-GB" sz="2000" kern="1200" dirty="0"/>
        </a:p>
      </dsp:txBody>
      <dsp:txXfrm>
        <a:off x="492024" y="3347397"/>
        <a:ext cx="9963850" cy="669409"/>
      </dsp:txXfrm>
    </dsp:sp>
    <dsp:sp modelId="{052369D1-9671-624D-82FE-4BBADDBEFAF3}">
      <dsp:nvSpPr>
        <dsp:cNvPr id="0" name=""/>
        <dsp:cNvSpPr/>
      </dsp:nvSpPr>
      <dsp:spPr>
        <a:xfrm>
          <a:off x="73643" y="3263721"/>
          <a:ext cx="836762" cy="836762"/>
        </a:xfrm>
        <a:prstGeom prst="ellipse">
          <a:avLst/>
        </a:prstGeom>
        <a:solidFill>
          <a:schemeClr val="lt1">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32D4-8ECA-B46C-452E-A9056E94CA7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BFB1EBD-F8CE-179B-0B02-69835AC975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6C850F3-02B8-64F5-E9F1-4051FB5CA2A7}"/>
              </a:ext>
            </a:extLst>
          </p:cNvPr>
          <p:cNvSpPr>
            <a:spLocks noGrp="1"/>
          </p:cNvSpPr>
          <p:nvPr>
            <p:ph type="dt" sz="half" idx="10"/>
          </p:nvPr>
        </p:nvSpPr>
        <p:spPr/>
        <p:txBody>
          <a:bodyPr/>
          <a:lstStyle/>
          <a:p>
            <a:fld id="{948F2F67-FFB5-EF4B-8CA7-81FC8293CC2A}" type="datetimeFigureOut">
              <a:rPr lang="en-US" smtClean="0"/>
              <a:t>6/28/24</a:t>
            </a:fld>
            <a:endParaRPr lang="en-US"/>
          </a:p>
        </p:txBody>
      </p:sp>
      <p:sp>
        <p:nvSpPr>
          <p:cNvPr id="5" name="Footer Placeholder 4">
            <a:extLst>
              <a:ext uri="{FF2B5EF4-FFF2-40B4-BE49-F238E27FC236}">
                <a16:creationId xmlns:a16="http://schemas.microsoft.com/office/drawing/2014/main" id="{3A924C73-3AC2-62E2-6A9F-BB34FE082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BDDCF-E086-22B6-81DA-F248BF2104B4}"/>
              </a:ext>
            </a:extLst>
          </p:cNvPr>
          <p:cNvSpPr>
            <a:spLocks noGrp="1"/>
          </p:cNvSpPr>
          <p:nvPr>
            <p:ph type="sldNum" sz="quarter" idx="12"/>
          </p:nvPr>
        </p:nvSpPr>
        <p:spPr/>
        <p:txBody>
          <a:bodyPr/>
          <a:lstStyle/>
          <a:p>
            <a:fld id="{53BA6D12-ADD5-1C42-B448-75904C6B419D}" type="slidenum">
              <a:rPr lang="en-US" smtClean="0"/>
              <a:t>‹#›</a:t>
            </a:fld>
            <a:endParaRPr lang="en-US"/>
          </a:p>
        </p:txBody>
      </p:sp>
    </p:spTree>
    <p:extLst>
      <p:ext uri="{BB962C8B-B14F-4D97-AF65-F5344CB8AC3E}">
        <p14:creationId xmlns:p14="http://schemas.microsoft.com/office/powerpoint/2010/main" val="43876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392A-09B1-CE6A-4243-7015A016685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108FA50-D48E-54D1-0CB6-68B678A243C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2E30790-C38F-3BB9-BA68-B69BE987EC9A}"/>
              </a:ext>
            </a:extLst>
          </p:cNvPr>
          <p:cNvSpPr>
            <a:spLocks noGrp="1"/>
          </p:cNvSpPr>
          <p:nvPr>
            <p:ph type="dt" sz="half" idx="10"/>
          </p:nvPr>
        </p:nvSpPr>
        <p:spPr/>
        <p:txBody>
          <a:bodyPr/>
          <a:lstStyle/>
          <a:p>
            <a:fld id="{948F2F67-FFB5-EF4B-8CA7-81FC8293CC2A}" type="datetimeFigureOut">
              <a:rPr lang="en-US" smtClean="0"/>
              <a:t>6/28/24</a:t>
            </a:fld>
            <a:endParaRPr lang="en-US"/>
          </a:p>
        </p:txBody>
      </p:sp>
      <p:sp>
        <p:nvSpPr>
          <p:cNvPr id="5" name="Footer Placeholder 4">
            <a:extLst>
              <a:ext uri="{FF2B5EF4-FFF2-40B4-BE49-F238E27FC236}">
                <a16:creationId xmlns:a16="http://schemas.microsoft.com/office/drawing/2014/main" id="{63C976DE-5473-21E3-CD48-89A47B745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150D2-6D40-9DEC-B807-47CF61B609C9}"/>
              </a:ext>
            </a:extLst>
          </p:cNvPr>
          <p:cNvSpPr>
            <a:spLocks noGrp="1"/>
          </p:cNvSpPr>
          <p:nvPr>
            <p:ph type="sldNum" sz="quarter" idx="12"/>
          </p:nvPr>
        </p:nvSpPr>
        <p:spPr/>
        <p:txBody>
          <a:bodyPr/>
          <a:lstStyle/>
          <a:p>
            <a:fld id="{53BA6D12-ADD5-1C42-B448-75904C6B419D}" type="slidenum">
              <a:rPr lang="en-US" smtClean="0"/>
              <a:t>‹#›</a:t>
            </a:fld>
            <a:endParaRPr lang="en-US"/>
          </a:p>
        </p:txBody>
      </p:sp>
    </p:spTree>
    <p:extLst>
      <p:ext uri="{BB962C8B-B14F-4D97-AF65-F5344CB8AC3E}">
        <p14:creationId xmlns:p14="http://schemas.microsoft.com/office/powerpoint/2010/main" val="1511904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940C5-514D-0BC8-388B-84F31BB4BB0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B2F825B-CCD4-B344-61F0-640C3C8EEC9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7CF0F5-59B3-EE44-5D27-8C76B8B8F870}"/>
              </a:ext>
            </a:extLst>
          </p:cNvPr>
          <p:cNvSpPr>
            <a:spLocks noGrp="1"/>
          </p:cNvSpPr>
          <p:nvPr>
            <p:ph type="dt" sz="half" idx="10"/>
          </p:nvPr>
        </p:nvSpPr>
        <p:spPr/>
        <p:txBody>
          <a:bodyPr/>
          <a:lstStyle/>
          <a:p>
            <a:fld id="{948F2F67-FFB5-EF4B-8CA7-81FC8293CC2A}" type="datetimeFigureOut">
              <a:rPr lang="en-US" smtClean="0"/>
              <a:t>6/28/24</a:t>
            </a:fld>
            <a:endParaRPr lang="en-US"/>
          </a:p>
        </p:txBody>
      </p:sp>
      <p:sp>
        <p:nvSpPr>
          <p:cNvPr id="5" name="Footer Placeholder 4">
            <a:extLst>
              <a:ext uri="{FF2B5EF4-FFF2-40B4-BE49-F238E27FC236}">
                <a16:creationId xmlns:a16="http://schemas.microsoft.com/office/drawing/2014/main" id="{AF0A4FAE-F073-C2EF-3DF9-0203AACF8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C3794-704F-4526-609C-018A9B5E16F4}"/>
              </a:ext>
            </a:extLst>
          </p:cNvPr>
          <p:cNvSpPr>
            <a:spLocks noGrp="1"/>
          </p:cNvSpPr>
          <p:nvPr>
            <p:ph type="sldNum" sz="quarter" idx="12"/>
          </p:nvPr>
        </p:nvSpPr>
        <p:spPr/>
        <p:txBody>
          <a:bodyPr/>
          <a:lstStyle/>
          <a:p>
            <a:fld id="{53BA6D12-ADD5-1C42-B448-75904C6B419D}" type="slidenum">
              <a:rPr lang="en-US" smtClean="0"/>
              <a:t>‹#›</a:t>
            </a:fld>
            <a:endParaRPr lang="en-US"/>
          </a:p>
        </p:txBody>
      </p:sp>
    </p:spTree>
    <p:extLst>
      <p:ext uri="{BB962C8B-B14F-4D97-AF65-F5344CB8AC3E}">
        <p14:creationId xmlns:p14="http://schemas.microsoft.com/office/powerpoint/2010/main" val="3628994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020E-38A3-21EB-05B3-E361465EDFC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CA56386-F5F2-838A-E5C3-5FECB1BD681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BFE2E5-7964-6D47-C8C5-5AD476BE29C5}"/>
              </a:ext>
            </a:extLst>
          </p:cNvPr>
          <p:cNvSpPr>
            <a:spLocks noGrp="1"/>
          </p:cNvSpPr>
          <p:nvPr>
            <p:ph type="dt" sz="half" idx="10"/>
          </p:nvPr>
        </p:nvSpPr>
        <p:spPr/>
        <p:txBody>
          <a:bodyPr/>
          <a:lstStyle/>
          <a:p>
            <a:fld id="{948F2F67-FFB5-EF4B-8CA7-81FC8293CC2A}" type="datetimeFigureOut">
              <a:rPr lang="en-US" smtClean="0"/>
              <a:t>6/28/24</a:t>
            </a:fld>
            <a:endParaRPr lang="en-US"/>
          </a:p>
        </p:txBody>
      </p:sp>
      <p:sp>
        <p:nvSpPr>
          <p:cNvPr id="5" name="Footer Placeholder 4">
            <a:extLst>
              <a:ext uri="{FF2B5EF4-FFF2-40B4-BE49-F238E27FC236}">
                <a16:creationId xmlns:a16="http://schemas.microsoft.com/office/drawing/2014/main" id="{268B7C6D-BB3D-0722-9C3B-A7EB4E5CE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31F2C-6730-5F4A-9881-AD49DAAFE959}"/>
              </a:ext>
            </a:extLst>
          </p:cNvPr>
          <p:cNvSpPr>
            <a:spLocks noGrp="1"/>
          </p:cNvSpPr>
          <p:nvPr>
            <p:ph type="sldNum" sz="quarter" idx="12"/>
          </p:nvPr>
        </p:nvSpPr>
        <p:spPr/>
        <p:txBody>
          <a:bodyPr/>
          <a:lstStyle/>
          <a:p>
            <a:fld id="{53BA6D12-ADD5-1C42-B448-75904C6B419D}" type="slidenum">
              <a:rPr lang="en-US" smtClean="0"/>
              <a:t>‹#›</a:t>
            </a:fld>
            <a:endParaRPr lang="en-US"/>
          </a:p>
        </p:txBody>
      </p:sp>
    </p:spTree>
    <p:extLst>
      <p:ext uri="{BB962C8B-B14F-4D97-AF65-F5344CB8AC3E}">
        <p14:creationId xmlns:p14="http://schemas.microsoft.com/office/powerpoint/2010/main" val="253159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975A-E46F-C149-D23E-996AB693B44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AC4D67-B710-A01C-2005-0A259CED76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3B6AFCA-1183-84B8-626F-D9DCA39E1CBA}"/>
              </a:ext>
            </a:extLst>
          </p:cNvPr>
          <p:cNvSpPr>
            <a:spLocks noGrp="1"/>
          </p:cNvSpPr>
          <p:nvPr>
            <p:ph type="dt" sz="half" idx="10"/>
          </p:nvPr>
        </p:nvSpPr>
        <p:spPr/>
        <p:txBody>
          <a:bodyPr/>
          <a:lstStyle/>
          <a:p>
            <a:fld id="{948F2F67-FFB5-EF4B-8CA7-81FC8293CC2A}" type="datetimeFigureOut">
              <a:rPr lang="en-US" smtClean="0"/>
              <a:t>6/28/24</a:t>
            </a:fld>
            <a:endParaRPr lang="en-US"/>
          </a:p>
        </p:txBody>
      </p:sp>
      <p:sp>
        <p:nvSpPr>
          <p:cNvPr id="5" name="Footer Placeholder 4">
            <a:extLst>
              <a:ext uri="{FF2B5EF4-FFF2-40B4-BE49-F238E27FC236}">
                <a16:creationId xmlns:a16="http://schemas.microsoft.com/office/drawing/2014/main" id="{1BE29F8C-DC2F-F570-C4B2-FB32837EF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FE712-39FF-E825-B82C-769D57DB489C}"/>
              </a:ext>
            </a:extLst>
          </p:cNvPr>
          <p:cNvSpPr>
            <a:spLocks noGrp="1"/>
          </p:cNvSpPr>
          <p:nvPr>
            <p:ph type="sldNum" sz="quarter" idx="12"/>
          </p:nvPr>
        </p:nvSpPr>
        <p:spPr/>
        <p:txBody>
          <a:bodyPr/>
          <a:lstStyle/>
          <a:p>
            <a:fld id="{53BA6D12-ADD5-1C42-B448-75904C6B419D}" type="slidenum">
              <a:rPr lang="en-US" smtClean="0"/>
              <a:t>‹#›</a:t>
            </a:fld>
            <a:endParaRPr lang="en-US"/>
          </a:p>
        </p:txBody>
      </p:sp>
    </p:spTree>
    <p:extLst>
      <p:ext uri="{BB962C8B-B14F-4D97-AF65-F5344CB8AC3E}">
        <p14:creationId xmlns:p14="http://schemas.microsoft.com/office/powerpoint/2010/main" val="192591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A055-7553-7F54-17F2-4016E1DC4D6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BD0B13-4547-F3AA-386B-0F1F7427935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2ED1F7E-B88C-C15A-5684-41AF897140C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3234C1-2A8E-D849-E7A6-9E186252CF1C}"/>
              </a:ext>
            </a:extLst>
          </p:cNvPr>
          <p:cNvSpPr>
            <a:spLocks noGrp="1"/>
          </p:cNvSpPr>
          <p:nvPr>
            <p:ph type="dt" sz="half" idx="10"/>
          </p:nvPr>
        </p:nvSpPr>
        <p:spPr/>
        <p:txBody>
          <a:bodyPr/>
          <a:lstStyle/>
          <a:p>
            <a:fld id="{948F2F67-FFB5-EF4B-8CA7-81FC8293CC2A}" type="datetimeFigureOut">
              <a:rPr lang="en-US" smtClean="0"/>
              <a:t>6/28/24</a:t>
            </a:fld>
            <a:endParaRPr lang="en-US"/>
          </a:p>
        </p:txBody>
      </p:sp>
      <p:sp>
        <p:nvSpPr>
          <p:cNvPr id="6" name="Footer Placeholder 5">
            <a:extLst>
              <a:ext uri="{FF2B5EF4-FFF2-40B4-BE49-F238E27FC236}">
                <a16:creationId xmlns:a16="http://schemas.microsoft.com/office/drawing/2014/main" id="{BF160CAB-DED3-C6D8-1FBB-42BEF42E27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4EA6F-37EE-8B84-C5B1-AD29B7D4C14A}"/>
              </a:ext>
            </a:extLst>
          </p:cNvPr>
          <p:cNvSpPr>
            <a:spLocks noGrp="1"/>
          </p:cNvSpPr>
          <p:nvPr>
            <p:ph type="sldNum" sz="quarter" idx="12"/>
          </p:nvPr>
        </p:nvSpPr>
        <p:spPr/>
        <p:txBody>
          <a:bodyPr/>
          <a:lstStyle/>
          <a:p>
            <a:fld id="{53BA6D12-ADD5-1C42-B448-75904C6B419D}" type="slidenum">
              <a:rPr lang="en-US" smtClean="0"/>
              <a:t>‹#›</a:t>
            </a:fld>
            <a:endParaRPr lang="en-US"/>
          </a:p>
        </p:txBody>
      </p:sp>
    </p:spTree>
    <p:extLst>
      <p:ext uri="{BB962C8B-B14F-4D97-AF65-F5344CB8AC3E}">
        <p14:creationId xmlns:p14="http://schemas.microsoft.com/office/powerpoint/2010/main" val="165075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1D8F-A91F-2C05-892C-3E32EB86DC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868317D-4C3B-0D82-09DC-578492CF08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4245F20-EFFF-8856-27E6-2DEE04C433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04E9866-B08D-325E-B21A-F6BE0D14F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98DF4C-FB1F-966D-A82E-5A1FAC1BF31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8A97319-E813-70F2-AD37-63CB42BFA84C}"/>
              </a:ext>
            </a:extLst>
          </p:cNvPr>
          <p:cNvSpPr>
            <a:spLocks noGrp="1"/>
          </p:cNvSpPr>
          <p:nvPr>
            <p:ph type="dt" sz="half" idx="10"/>
          </p:nvPr>
        </p:nvSpPr>
        <p:spPr/>
        <p:txBody>
          <a:bodyPr/>
          <a:lstStyle/>
          <a:p>
            <a:fld id="{948F2F67-FFB5-EF4B-8CA7-81FC8293CC2A}" type="datetimeFigureOut">
              <a:rPr lang="en-US" smtClean="0"/>
              <a:t>6/28/24</a:t>
            </a:fld>
            <a:endParaRPr lang="en-US"/>
          </a:p>
        </p:txBody>
      </p:sp>
      <p:sp>
        <p:nvSpPr>
          <p:cNvPr id="8" name="Footer Placeholder 7">
            <a:extLst>
              <a:ext uri="{FF2B5EF4-FFF2-40B4-BE49-F238E27FC236}">
                <a16:creationId xmlns:a16="http://schemas.microsoft.com/office/drawing/2014/main" id="{A8F3A67B-F670-5B3D-1EA7-33FE10F77E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BC1888-2091-AA52-4E11-E54A231E01BD}"/>
              </a:ext>
            </a:extLst>
          </p:cNvPr>
          <p:cNvSpPr>
            <a:spLocks noGrp="1"/>
          </p:cNvSpPr>
          <p:nvPr>
            <p:ph type="sldNum" sz="quarter" idx="12"/>
          </p:nvPr>
        </p:nvSpPr>
        <p:spPr/>
        <p:txBody>
          <a:bodyPr/>
          <a:lstStyle/>
          <a:p>
            <a:fld id="{53BA6D12-ADD5-1C42-B448-75904C6B419D}" type="slidenum">
              <a:rPr lang="en-US" smtClean="0"/>
              <a:t>‹#›</a:t>
            </a:fld>
            <a:endParaRPr lang="en-US"/>
          </a:p>
        </p:txBody>
      </p:sp>
    </p:spTree>
    <p:extLst>
      <p:ext uri="{BB962C8B-B14F-4D97-AF65-F5344CB8AC3E}">
        <p14:creationId xmlns:p14="http://schemas.microsoft.com/office/powerpoint/2010/main" val="187126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771A-1E42-C675-9379-3C47987913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5D1E2FE-B1E2-7B45-5DF7-69AF3A8361E2}"/>
              </a:ext>
            </a:extLst>
          </p:cNvPr>
          <p:cNvSpPr>
            <a:spLocks noGrp="1"/>
          </p:cNvSpPr>
          <p:nvPr>
            <p:ph type="dt" sz="half" idx="10"/>
          </p:nvPr>
        </p:nvSpPr>
        <p:spPr/>
        <p:txBody>
          <a:bodyPr/>
          <a:lstStyle/>
          <a:p>
            <a:fld id="{948F2F67-FFB5-EF4B-8CA7-81FC8293CC2A}" type="datetimeFigureOut">
              <a:rPr lang="en-US" smtClean="0"/>
              <a:t>6/28/24</a:t>
            </a:fld>
            <a:endParaRPr lang="en-US"/>
          </a:p>
        </p:txBody>
      </p:sp>
      <p:sp>
        <p:nvSpPr>
          <p:cNvPr id="4" name="Footer Placeholder 3">
            <a:extLst>
              <a:ext uri="{FF2B5EF4-FFF2-40B4-BE49-F238E27FC236}">
                <a16:creationId xmlns:a16="http://schemas.microsoft.com/office/drawing/2014/main" id="{3DCEE01C-A35E-E83F-B327-152B4E918D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DCC50C-8EBF-ACB7-418A-21DA730E51B9}"/>
              </a:ext>
            </a:extLst>
          </p:cNvPr>
          <p:cNvSpPr>
            <a:spLocks noGrp="1"/>
          </p:cNvSpPr>
          <p:nvPr>
            <p:ph type="sldNum" sz="quarter" idx="12"/>
          </p:nvPr>
        </p:nvSpPr>
        <p:spPr/>
        <p:txBody>
          <a:bodyPr/>
          <a:lstStyle/>
          <a:p>
            <a:fld id="{53BA6D12-ADD5-1C42-B448-75904C6B419D}" type="slidenum">
              <a:rPr lang="en-US" smtClean="0"/>
              <a:t>‹#›</a:t>
            </a:fld>
            <a:endParaRPr lang="en-US"/>
          </a:p>
        </p:txBody>
      </p:sp>
    </p:spTree>
    <p:extLst>
      <p:ext uri="{BB962C8B-B14F-4D97-AF65-F5344CB8AC3E}">
        <p14:creationId xmlns:p14="http://schemas.microsoft.com/office/powerpoint/2010/main" val="1907878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7FF46-9B50-E7F2-D872-FFD984FEA77B}"/>
              </a:ext>
            </a:extLst>
          </p:cNvPr>
          <p:cNvSpPr>
            <a:spLocks noGrp="1"/>
          </p:cNvSpPr>
          <p:nvPr>
            <p:ph type="dt" sz="half" idx="10"/>
          </p:nvPr>
        </p:nvSpPr>
        <p:spPr/>
        <p:txBody>
          <a:bodyPr/>
          <a:lstStyle/>
          <a:p>
            <a:fld id="{948F2F67-FFB5-EF4B-8CA7-81FC8293CC2A}" type="datetimeFigureOut">
              <a:rPr lang="en-US" smtClean="0"/>
              <a:t>6/28/24</a:t>
            </a:fld>
            <a:endParaRPr lang="en-US"/>
          </a:p>
        </p:txBody>
      </p:sp>
      <p:sp>
        <p:nvSpPr>
          <p:cNvPr id="3" name="Footer Placeholder 2">
            <a:extLst>
              <a:ext uri="{FF2B5EF4-FFF2-40B4-BE49-F238E27FC236}">
                <a16:creationId xmlns:a16="http://schemas.microsoft.com/office/drawing/2014/main" id="{D1C7CB57-60E3-18AA-AF4D-C4E71B3E3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83C824-2C71-74E1-5FF0-77BA7D920C0A}"/>
              </a:ext>
            </a:extLst>
          </p:cNvPr>
          <p:cNvSpPr>
            <a:spLocks noGrp="1"/>
          </p:cNvSpPr>
          <p:nvPr>
            <p:ph type="sldNum" sz="quarter" idx="12"/>
          </p:nvPr>
        </p:nvSpPr>
        <p:spPr/>
        <p:txBody>
          <a:bodyPr/>
          <a:lstStyle/>
          <a:p>
            <a:fld id="{53BA6D12-ADD5-1C42-B448-75904C6B419D}" type="slidenum">
              <a:rPr lang="en-US" smtClean="0"/>
              <a:t>‹#›</a:t>
            </a:fld>
            <a:endParaRPr lang="en-US"/>
          </a:p>
        </p:txBody>
      </p:sp>
    </p:spTree>
    <p:extLst>
      <p:ext uri="{BB962C8B-B14F-4D97-AF65-F5344CB8AC3E}">
        <p14:creationId xmlns:p14="http://schemas.microsoft.com/office/powerpoint/2010/main" val="62712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6FE3-A55C-542B-224B-A6AF3F6C505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E04460-E773-C2A4-F1FE-009FAF824D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5FB3BC8-2BF8-0D1E-5142-FF9056188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21BB1C4-8CF5-DA7A-5952-00ECCD7A2F40}"/>
              </a:ext>
            </a:extLst>
          </p:cNvPr>
          <p:cNvSpPr>
            <a:spLocks noGrp="1"/>
          </p:cNvSpPr>
          <p:nvPr>
            <p:ph type="dt" sz="half" idx="10"/>
          </p:nvPr>
        </p:nvSpPr>
        <p:spPr/>
        <p:txBody>
          <a:bodyPr/>
          <a:lstStyle/>
          <a:p>
            <a:fld id="{948F2F67-FFB5-EF4B-8CA7-81FC8293CC2A}" type="datetimeFigureOut">
              <a:rPr lang="en-US" smtClean="0"/>
              <a:t>6/28/24</a:t>
            </a:fld>
            <a:endParaRPr lang="en-US"/>
          </a:p>
        </p:txBody>
      </p:sp>
      <p:sp>
        <p:nvSpPr>
          <p:cNvPr id="6" name="Footer Placeholder 5">
            <a:extLst>
              <a:ext uri="{FF2B5EF4-FFF2-40B4-BE49-F238E27FC236}">
                <a16:creationId xmlns:a16="http://schemas.microsoft.com/office/drawing/2014/main" id="{F7230358-D4A4-904B-CCB6-D845604E2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F3558-3BE3-FACD-DFB5-1634CC23C129}"/>
              </a:ext>
            </a:extLst>
          </p:cNvPr>
          <p:cNvSpPr>
            <a:spLocks noGrp="1"/>
          </p:cNvSpPr>
          <p:nvPr>
            <p:ph type="sldNum" sz="quarter" idx="12"/>
          </p:nvPr>
        </p:nvSpPr>
        <p:spPr/>
        <p:txBody>
          <a:bodyPr/>
          <a:lstStyle/>
          <a:p>
            <a:fld id="{53BA6D12-ADD5-1C42-B448-75904C6B419D}" type="slidenum">
              <a:rPr lang="en-US" smtClean="0"/>
              <a:t>‹#›</a:t>
            </a:fld>
            <a:endParaRPr lang="en-US"/>
          </a:p>
        </p:txBody>
      </p:sp>
    </p:spTree>
    <p:extLst>
      <p:ext uri="{BB962C8B-B14F-4D97-AF65-F5344CB8AC3E}">
        <p14:creationId xmlns:p14="http://schemas.microsoft.com/office/powerpoint/2010/main" val="142870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FE5E-51A7-D00A-571F-63B648A0F1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FE5A66E-6148-7842-E08E-C935E9EE3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D11F12-7E0D-E4F8-A965-510CA5357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1CC252-E148-59EE-B627-7DAC9C21CE81}"/>
              </a:ext>
            </a:extLst>
          </p:cNvPr>
          <p:cNvSpPr>
            <a:spLocks noGrp="1"/>
          </p:cNvSpPr>
          <p:nvPr>
            <p:ph type="dt" sz="half" idx="10"/>
          </p:nvPr>
        </p:nvSpPr>
        <p:spPr/>
        <p:txBody>
          <a:bodyPr/>
          <a:lstStyle/>
          <a:p>
            <a:fld id="{948F2F67-FFB5-EF4B-8CA7-81FC8293CC2A}" type="datetimeFigureOut">
              <a:rPr lang="en-US" smtClean="0"/>
              <a:t>6/28/24</a:t>
            </a:fld>
            <a:endParaRPr lang="en-US"/>
          </a:p>
        </p:txBody>
      </p:sp>
      <p:sp>
        <p:nvSpPr>
          <p:cNvPr id="6" name="Footer Placeholder 5">
            <a:extLst>
              <a:ext uri="{FF2B5EF4-FFF2-40B4-BE49-F238E27FC236}">
                <a16:creationId xmlns:a16="http://schemas.microsoft.com/office/drawing/2014/main" id="{B00E74FF-BBD2-6B77-8EFF-91D7F3817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94393A-C576-B3F3-2EE4-38D41315B621}"/>
              </a:ext>
            </a:extLst>
          </p:cNvPr>
          <p:cNvSpPr>
            <a:spLocks noGrp="1"/>
          </p:cNvSpPr>
          <p:nvPr>
            <p:ph type="sldNum" sz="quarter" idx="12"/>
          </p:nvPr>
        </p:nvSpPr>
        <p:spPr/>
        <p:txBody>
          <a:bodyPr/>
          <a:lstStyle/>
          <a:p>
            <a:fld id="{53BA6D12-ADD5-1C42-B448-75904C6B419D}" type="slidenum">
              <a:rPr lang="en-US" smtClean="0"/>
              <a:t>‹#›</a:t>
            </a:fld>
            <a:endParaRPr lang="en-US"/>
          </a:p>
        </p:txBody>
      </p:sp>
    </p:spTree>
    <p:extLst>
      <p:ext uri="{BB962C8B-B14F-4D97-AF65-F5344CB8AC3E}">
        <p14:creationId xmlns:p14="http://schemas.microsoft.com/office/powerpoint/2010/main" val="65503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C69A6A-D578-3DD2-274E-82B96A791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DCAF0C4-7E1F-0FE2-1CE5-DC34EC0D7F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8A6D60-E058-92DF-B29D-6DA39595C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8F2F67-FFB5-EF4B-8CA7-81FC8293CC2A}" type="datetimeFigureOut">
              <a:rPr lang="en-US" smtClean="0"/>
              <a:t>6/28/24</a:t>
            </a:fld>
            <a:endParaRPr lang="en-US"/>
          </a:p>
        </p:txBody>
      </p:sp>
      <p:sp>
        <p:nvSpPr>
          <p:cNvPr id="5" name="Footer Placeholder 4">
            <a:extLst>
              <a:ext uri="{FF2B5EF4-FFF2-40B4-BE49-F238E27FC236}">
                <a16:creationId xmlns:a16="http://schemas.microsoft.com/office/drawing/2014/main" id="{DF02899F-DC2C-5FF7-42D7-942E5EEE1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CCE0FFC-1C43-4709-A44A-6B25FE0144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3BA6D12-ADD5-1C42-B448-75904C6B419D}" type="slidenum">
              <a:rPr lang="en-US" smtClean="0"/>
              <a:t>‹#›</a:t>
            </a:fld>
            <a:endParaRPr lang="en-US"/>
          </a:p>
        </p:txBody>
      </p:sp>
    </p:spTree>
    <p:extLst>
      <p:ext uri="{BB962C8B-B14F-4D97-AF65-F5344CB8AC3E}">
        <p14:creationId xmlns:p14="http://schemas.microsoft.com/office/powerpoint/2010/main" val="2833565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3D52BB-B18B-751E-6FD4-52EA7EE8CED0}"/>
              </a:ext>
            </a:extLst>
          </p:cNvPr>
          <p:cNvSpPr>
            <a:spLocks noGrp="1"/>
          </p:cNvSpPr>
          <p:nvPr>
            <p:ph idx="1"/>
          </p:nvPr>
        </p:nvSpPr>
        <p:spPr/>
        <p:txBody>
          <a:bodyPr>
            <a:normAutofit/>
          </a:bodyPr>
          <a:lstStyle/>
          <a:p>
            <a:pPr marL="0" indent="0" algn="ctr">
              <a:buNone/>
            </a:pPr>
            <a:r>
              <a:rPr lang="en-US" sz="4800" dirty="0">
                <a:solidFill>
                  <a:schemeClr val="bg1"/>
                </a:solidFill>
              </a:rPr>
              <a:t>Sales Data Analysis</a:t>
            </a:r>
          </a:p>
          <a:p>
            <a:pPr marL="0" indent="0" algn="ctr">
              <a:buNone/>
            </a:pPr>
            <a:endParaRPr lang="en-US" sz="4800" dirty="0">
              <a:solidFill>
                <a:schemeClr val="bg1"/>
              </a:solidFill>
            </a:endParaRPr>
          </a:p>
          <a:p>
            <a:pPr marL="0" indent="0" algn="ctr">
              <a:buNone/>
            </a:pPr>
            <a:r>
              <a:rPr lang="en-US" sz="2000" dirty="0">
                <a:solidFill>
                  <a:schemeClr val="bg1"/>
                </a:solidFill>
              </a:rPr>
              <a:t>Kathryn Hopkins</a:t>
            </a:r>
          </a:p>
          <a:p>
            <a:pPr marL="0" indent="0" algn="ctr">
              <a:buNone/>
            </a:pPr>
            <a:r>
              <a:rPr lang="en-US" sz="2000" dirty="0">
                <a:solidFill>
                  <a:schemeClr val="bg1"/>
                </a:solidFill>
              </a:rPr>
              <a:t>June 2024</a:t>
            </a:r>
          </a:p>
        </p:txBody>
      </p:sp>
    </p:spTree>
    <p:extLst>
      <p:ext uri="{BB962C8B-B14F-4D97-AF65-F5344CB8AC3E}">
        <p14:creationId xmlns:p14="http://schemas.microsoft.com/office/powerpoint/2010/main" val="2491805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F00D8B-FDDA-A6AE-3C52-5F91EDC08C42}"/>
              </a:ext>
            </a:extLst>
          </p:cNvPr>
          <p:cNvSpPr txBox="1"/>
          <p:nvPr/>
        </p:nvSpPr>
        <p:spPr>
          <a:xfrm>
            <a:off x="-567458" y="143909"/>
            <a:ext cx="10601325" cy="369332"/>
          </a:xfrm>
          <a:prstGeom prst="rect">
            <a:avLst/>
          </a:prstGeom>
          <a:noFill/>
        </p:spPr>
        <p:txBody>
          <a:bodyPr wrap="square" rtlCol="0">
            <a:spAutoFit/>
          </a:bodyPr>
          <a:lstStyle/>
          <a:p>
            <a:pPr algn="ctr"/>
            <a:r>
              <a:rPr lang="en-US" dirty="0"/>
              <a:t>Average Sales by Quarter</a:t>
            </a:r>
          </a:p>
        </p:txBody>
      </p:sp>
      <p:pic>
        <p:nvPicPr>
          <p:cNvPr id="4" name="Picture 3" descr="A graph of sales&#10;&#10;Description automatically generated">
            <a:extLst>
              <a:ext uri="{FF2B5EF4-FFF2-40B4-BE49-F238E27FC236}">
                <a16:creationId xmlns:a16="http://schemas.microsoft.com/office/drawing/2014/main" id="{B655CD61-2750-59C3-EE69-DF6E3CC96610}"/>
              </a:ext>
            </a:extLst>
          </p:cNvPr>
          <p:cNvPicPr>
            <a:picLocks noChangeAspect="1"/>
          </p:cNvPicPr>
          <p:nvPr/>
        </p:nvPicPr>
        <p:blipFill>
          <a:blip r:embed="rId2"/>
          <a:stretch>
            <a:fillRect/>
          </a:stretch>
        </p:blipFill>
        <p:spPr>
          <a:xfrm>
            <a:off x="489098" y="1688390"/>
            <a:ext cx="7772400" cy="4145280"/>
          </a:xfrm>
          <a:prstGeom prst="rect">
            <a:avLst/>
          </a:prstGeom>
        </p:spPr>
      </p:pic>
      <p:sp>
        <p:nvSpPr>
          <p:cNvPr id="9" name="TextBox 8">
            <a:extLst>
              <a:ext uri="{FF2B5EF4-FFF2-40B4-BE49-F238E27FC236}">
                <a16:creationId xmlns:a16="http://schemas.microsoft.com/office/drawing/2014/main" id="{28CE0E3C-F4B3-9E3A-6802-2CF3B8ED900E}"/>
              </a:ext>
            </a:extLst>
          </p:cNvPr>
          <p:cNvSpPr txBox="1"/>
          <p:nvPr/>
        </p:nvSpPr>
        <p:spPr>
          <a:xfrm>
            <a:off x="8261498" y="2488341"/>
            <a:ext cx="3544739" cy="25453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Quarter 2 resulted in the lowest sales volumes on average, at around $190K</a:t>
            </a:r>
          </a:p>
          <a:p>
            <a:pPr marL="285750" indent="-285750">
              <a:lnSpc>
                <a:spcPct val="150000"/>
              </a:lnSpc>
              <a:buFont typeface="Arial" panose="020B0604020202020204" pitchFamily="34" charset="0"/>
              <a:buChar char="•"/>
            </a:pPr>
            <a:r>
              <a:rPr lang="en-US" dirty="0"/>
              <a:t>The highest sales volumes were achieved on average in Quarter 4 at around $243K</a:t>
            </a:r>
          </a:p>
        </p:txBody>
      </p:sp>
      <p:sp>
        <p:nvSpPr>
          <p:cNvPr id="5" name="Rounded Rectangle 4">
            <a:extLst>
              <a:ext uri="{FF2B5EF4-FFF2-40B4-BE49-F238E27FC236}">
                <a16:creationId xmlns:a16="http://schemas.microsoft.com/office/drawing/2014/main" id="{B6250FD8-DDC6-895A-B6E6-0829EC74C309}"/>
              </a:ext>
            </a:extLst>
          </p:cNvPr>
          <p:cNvSpPr/>
          <p:nvPr/>
        </p:nvSpPr>
        <p:spPr>
          <a:xfrm>
            <a:off x="8733257" y="648447"/>
            <a:ext cx="2556081" cy="1200150"/>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Lowest Average Quarter Sales</a:t>
            </a:r>
          </a:p>
          <a:p>
            <a:pPr algn="ctr"/>
            <a:endParaRPr lang="en-US" dirty="0"/>
          </a:p>
          <a:p>
            <a:pPr algn="ctr"/>
            <a:r>
              <a:rPr lang="en-US" sz="2000" dirty="0"/>
              <a:t>Quarter 2: $189K</a:t>
            </a:r>
          </a:p>
        </p:txBody>
      </p:sp>
    </p:spTree>
    <p:extLst>
      <p:ext uri="{BB962C8B-B14F-4D97-AF65-F5344CB8AC3E}">
        <p14:creationId xmlns:p14="http://schemas.microsoft.com/office/powerpoint/2010/main" val="316933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F00D8B-FDDA-A6AE-3C52-5F91EDC08C42}"/>
              </a:ext>
            </a:extLst>
          </p:cNvPr>
          <p:cNvSpPr txBox="1"/>
          <p:nvPr/>
        </p:nvSpPr>
        <p:spPr>
          <a:xfrm>
            <a:off x="-1100137" y="151448"/>
            <a:ext cx="10601325" cy="369332"/>
          </a:xfrm>
          <a:prstGeom prst="rect">
            <a:avLst/>
          </a:prstGeom>
          <a:noFill/>
        </p:spPr>
        <p:txBody>
          <a:bodyPr wrap="square" rtlCol="0">
            <a:spAutoFit/>
          </a:bodyPr>
          <a:lstStyle/>
          <a:p>
            <a:pPr algn="ctr"/>
            <a:r>
              <a:rPr lang="en-US" dirty="0"/>
              <a:t>Average Sales by Month</a:t>
            </a:r>
          </a:p>
        </p:txBody>
      </p:sp>
      <p:pic>
        <p:nvPicPr>
          <p:cNvPr id="3" name="Picture 2" descr="A graph of sales&#10;&#10;Description automatically generated">
            <a:extLst>
              <a:ext uri="{FF2B5EF4-FFF2-40B4-BE49-F238E27FC236}">
                <a16:creationId xmlns:a16="http://schemas.microsoft.com/office/drawing/2014/main" id="{C041E641-7A68-74DC-9C2C-08CE3C35F0CD}"/>
              </a:ext>
            </a:extLst>
          </p:cNvPr>
          <p:cNvPicPr>
            <a:picLocks noChangeAspect="1"/>
          </p:cNvPicPr>
          <p:nvPr/>
        </p:nvPicPr>
        <p:blipFill>
          <a:blip r:embed="rId2"/>
          <a:stretch>
            <a:fillRect/>
          </a:stretch>
        </p:blipFill>
        <p:spPr>
          <a:xfrm>
            <a:off x="0" y="742949"/>
            <a:ext cx="8655584" cy="5668332"/>
          </a:xfrm>
          <a:prstGeom prst="rect">
            <a:avLst/>
          </a:prstGeom>
        </p:spPr>
      </p:pic>
      <p:sp>
        <p:nvSpPr>
          <p:cNvPr id="9" name="TextBox 8">
            <a:extLst>
              <a:ext uri="{FF2B5EF4-FFF2-40B4-BE49-F238E27FC236}">
                <a16:creationId xmlns:a16="http://schemas.microsoft.com/office/drawing/2014/main" id="{28CE0E3C-F4B3-9E3A-6802-2CF3B8ED900E}"/>
              </a:ext>
            </a:extLst>
          </p:cNvPr>
          <p:cNvSpPr txBox="1"/>
          <p:nvPr/>
        </p:nvSpPr>
        <p:spPr>
          <a:xfrm>
            <a:off x="7900988" y="1582072"/>
            <a:ext cx="3862155" cy="49398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January resulted in the lowest sales volumes, at around $57K achieved in sales on average</a:t>
            </a:r>
          </a:p>
          <a:p>
            <a:pPr marL="285750" indent="-285750">
              <a:lnSpc>
                <a:spcPct val="150000"/>
              </a:lnSpc>
              <a:buFont typeface="Arial" panose="020B0604020202020204" pitchFamily="34" charset="0"/>
              <a:buChar char="•"/>
            </a:pPr>
            <a:r>
              <a:rPr lang="en-US" dirty="0"/>
              <a:t>The next lowest sales volumes occurred in May, at around $58K on average</a:t>
            </a:r>
          </a:p>
          <a:p>
            <a:pPr marL="285750" indent="-285750">
              <a:lnSpc>
                <a:spcPct val="150000"/>
              </a:lnSpc>
              <a:buFont typeface="Arial" panose="020B0604020202020204" pitchFamily="34" charset="0"/>
              <a:buChar char="•"/>
            </a:pPr>
            <a:r>
              <a:rPr lang="en-US" dirty="0"/>
              <a:t>The highest sales volumes were achieved on average in October at around $100K on average, nearly double the sales observed in January and May</a:t>
            </a:r>
          </a:p>
          <a:p>
            <a:endParaRPr lang="en-US" dirty="0"/>
          </a:p>
        </p:txBody>
      </p:sp>
      <p:sp>
        <p:nvSpPr>
          <p:cNvPr id="5" name="Rounded Rectangle 4">
            <a:extLst>
              <a:ext uri="{FF2B5EF4-FFF2-40B4-BE49-F238E27FC236}">
                <a16:creationId xmlns:a16="http://schemas.microsoft.com/office/drawing/2014/main" id="{50DD80FF-354A-BDBC-1ADD-B3FEFE6FAA93}"/>
              </a:ext>
            </a:extLst>
          </p:cNvPr>
          <p:cNvSpPr/>
          <p:nvPr/>
        </p:nvSpPr>
        <p:spPr>
          <a:xfrm>
            <a:off x="8498886" y="271317"/>
            <a:ext cx="2556081" cy="1200150"/>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Highest Average Month Sales</a:t>
            </a:r>
          </a:p>
          <a:p>
            <a:pPr algn="ctr"/>
            <a:endParaRPr lang="en-US" dirty="0"/>
          </a:p>
          <a:p>
            <a:pPr algn="ctr"/>
            <a:r>
              <a:rPr lang="en-US" sz="2000" dirty="0"/>
              <a:t>October: $100K</a:t>
            </a:r>
          </a:p>
        </p:txBody>
      </p:sp>
    </p:spTree>
    <p:extLst>
      <p:ext uri="{BB962C8B-B14F-4D97-AF65-F5344CB8AC3E}">
        <p14:creationId xmlns:p14="http://schemas.microsoft.com/office/powerpoint/2010/main" val="3670263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F00D8B-FDDA-A6AE-3C52-5F91EDC08C42}"/>
              </a:ext>
            </a:extLst>
          </p:cNvPr>
          <p:cNvSpPr txBox="1"/>
          <p:nvPr/>
        </p:nvSpPr>
        <p:spPr>
          <a:xfrm>
            <a:off x="-357188" y="182305"/>
            <a:ext cx="10601325" cy="369332"/>
          </a:xfrm>
          <a:prstGeom prst="rect">
            <a:avLst/>
          </a:prstGeom>
          <a:noFill/>
        </p:spPr>
        <p:txBody>
          <a:bodyPr wrap="square" rtlCol="0">
            <a:spAutoFit/>
          </a:bodyPr>
          <a:lstStyle/>
          <a:p>
            <a:pPr algn="ctr"/>
            <a:r>
              <a:rPr lang="en-US" dirty="0"/>
              <a:t>Average Sales by Day of Week</a:t>
            </a:r>
          </a:p>
        </p:txBody>
      </p:sp>
      <p:sp>
        <p:nvSpPr>
          <p:cNvPr id="9" name="TextBox 8">
            <a:extLst>
              <a:ext uri="{FF2B5EF4-FFF2-40B4-BE49-F238E27FC236}">
                <a16:creationId xmlns:a16="http://schemas.microsoft.com/office/drawing/2014/main" id="{28CE0E3C-F4B3-9E3A-6802-2CF3B8ED900E}"/>
              </a:ext>
            </a:extLst>
          </p:cNvPr>
          <p:cNvSpPr txBox="1"/>
          <p:nvPr/>
        </p:nvSpPr>
        <p:spPr>
          <a:xfrm>
            <a:off x="8239931" y="1877791"/>
            <a:ext cx="3375807" cy="41088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Tuesdays are the least-selling days, on average at $330</a:t>
            </a:r>
          </a:p>
          <a:p>
            <a:pPr marL="285750" indent="-285750">
              <a:lnSpc>
                <a:spcPct val="150000"/>
              </a:lnSpc>
              <a:buFont typeface="Arial" panose="020B0604020202020204" pitchFamily="34" charset="0"/>
              <a:buChar char="•"/>
            </a:pPr>
            <a:r>
              <a:rPr lang="en-US" dirty="0"/>
              <a:t>The next lowest sales volumes occurred on Wednesdays, at $339</a:t>
            </a:r>
          </a:p>
          <a:p>
            <a:pPr marL="285750" indent="-285750">
              <a:lnSpc>
                <a:spcPct val="150000"/>
              </a:lnSpc>
              <a:buFont typeface="Arial" panose="020B0604020202020204" pitchFamily="34" charset="0"/>
              <a:buChar char="•"/>
            </a:pPr>
            <a:r>
              <a:rPr lang="en-US" dirty="0"/>
              <a:t>The highest sales volumes were achieved on average on Saturdays, at $612, followed by Sundays, at $557</a:t>
            </a:r>
          </a:p>
          <a:p>
            <a:endParaRPr lang="en-US" dirty="0"/>
          </a:p>
        </p:txBody>
      </p:sp>
      <p:pic>
        <p:nvPicPr>
          <p:cNvPr id="6" name="Picture 5" descr="A graph of sales&#10;&#10;Description automatically generated">
            <a:extLst>
              <a:ext uri="{FF2B5EF4-FFF2-40B4-BE49-F238E27FC236}">
                <a16:creationId xmlns:a16="http://schemas.microsoft.com/office/drawing/2014/main" id="{3C9B794B-FCDB-59FF-C7AD-2BDD83CD8D90}"/>
              </a:ext>
            </a:extLst>
          </p:cNvPr>
          <p:cNvPicPr>
            <a:picLocks noChangeAspect="1"/>
          </p:cNvPicPr>
          <p:nvPr/>
        </p:nvPicPr>
        <p:blipFill>
          <a:blip r:embed="rId2"/>
          <a:stretch>
            <a:fillRect/>
          </a:stretch>
        </p:blipFill>
        <p:spPr>
          <a:xfrm>
            <a:off x="111095" y="871392"/>
            <a:ext cx="8334139" cy="5457825"/>
          </a:xfrm>
          <a:prstGeom prst="rect">
            <a:avLst/>
          </a:prstGeom>
        </p:spPr>
      </p:pic>
      <p:sp>
        <p:nvSpPr>
          <p:cNvPr id="7" name="Rounded Rectangle 6">
            <a:extLst>
              <a:ext uri="{FF2B5EF4-FFF2-40B4-BE49-F238E27FC236}">
                <a16:creationId xmlns:a16="http://schemas.microsoft.com/office/drawing/2014/main" id="{6D213083-C22D-D160-6263-3268C08CF8AD}"/>
              </a:ext>
            </a:extLst>
          </p:cNvPr>
          <p:cNvSpPr/>
          <p:nvPr/>
        </p:nvSpPr>
        <p:spPr>
          <a:xfrm>
            <a:off x="8752445" y="335032"/>
            <a:ext cx="2556081" cy="1200150"/>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Highest Average Day Sales</a:t>
            </a:r>
          </a:p>
          <a:p>
            <a:pPr algn="ctr"/>
            <a:endParaRPr lang="en-US" dirty="0"/>
          </a:p>
          <a:p>
            <a:pPr algn="ctr"/>
            <a:r>
              <a:rPr lang="en-US" sz="2000" dirty="0"/>
              <a:t>Saturday: $612</a:t>
            </a:r>
          </a:p>
        </p:txBody>
      </p:sp>
    </p:spTree>
    <p:extLst>
      <p:ext uri="{BB962C8B-B14F-4D97-AF65-F5344CB8AC3E}">
        <p14:creationId xmlns:p14="http://schemas.microsoft.com/office/powerpoint/2010/main" val="139700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3D52BB-B18B-751E-6FD4-52EA7EE8CED0}"/>
              </a:ext>
            </a:extLst>
          </p:cNvPr>
          <p:cNvSpPr>
            <a:spLocks noGrp="1"/>
          </p:cNvSpPr>
          <p:nvPr>
            <p:ph idx="1"/>
          </p:nvPr>
        </p:nvSpPr>
        <p:spPr>
          <a:xfrm>
            <a:off x="589844" y="2378781"/>
            <a:ext cx="10515600" cy="4351338"/>
          </a:xfrm>
        </p:spPr>
        <p:txBody>
          <a:bodyPr>
            <a:normAutofit/>
          </a:bodyPr>
          <a:lstStyle/>
          <a:p>
            <a:pPr marL="0" indent="0" algn="ctr">
              <a:buNone/>
            </a:pPr>
            <a:r>
              <a:rPr lang="en-US" sz="4800" dirty="0"/>
              <a:t>Customer Analysis</a:t>
            </a:r>
          </a:p>
        </p:txBody>
      </p:sp>
    </p:spTree>
    <p:extLst>
      <p:ext uri="{BB962C8B-B14F-4D97-AF65-F5344CB8AC3E}">
        <p14:creationId xmlns:p14="http://schemas.microsoft.com/office/powerpoint/2010/main" val="245482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F00D8B-FDDA-A6AE-3C52-5F91EDC08C42}"/>
              </a:ext>
            </a:extLst>
          </p:cNvPr>
          <p:cNvSpPr txBox="1"/>
          <p:nvPr/>
        </p:nvSpPr>
        <p:spPr>
          <a:xfrm>
            <a:off x="-1266825" y="150366"/>
            <a:ext cx="10601325" cy="369332"/>
          </a:xfrm>
          <a:prstGeom prst="rect">
            <a:avLst/>
          </a:prstGeom>
          <a:noFill/>
        </p:spPr>
        <p:txBody>
          <a:bodyPr wrap="square" rtlCol="0">
            <a:spAutoFit/>
          </a:bodyPr>
          <a:lstStyle/>
          <a:p>
            <a:pPr algn="ctr"/>
            <a:r>
              <a:rPr lang="en-US" dirty="0"/>
              <a:t>Customer Purchase Frequency</a:t>
            </a:r>
          </a:p>
        </p:txBody>
      </p:sp>
      <p:sp>
        <p:nvSpPr>
          <p:cNvPr id="9" name="TextBox 8">
            <a:extLst>
              <a:ext uri="{FF2B5EF4-FFF2-40B4-BE49-F238E27FC236}">
                <a16:creationId xmlns:a16="http://schemas.microsoft.com/office/drawing/2014/main" id="{28CE0E3C-F4B3-9E3A-6802-2CF3B8ED900E}"/>
              </a:ext>
            </a:extLst>
          </p:cNvPr>
          <p:cNvSpPr txBox="1"/>
          <p:nvPr/>
        </p:nvSpPr>
        <p:spPr>
          <a:xfrm>
            <a:off x="7329487" y="2170629"/>
            <a:ext cx="4414838" cy="41088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More customers purchased items between 18 and 22 days apart than any other purchase rate</a:t>
            </a:r>
          </a:p>
          <a:p>
            <a:pPr marL="285750" indent="-285750">
              <a:lnSpc>
                <a:spcPct val="150000"/>
              </a:lnSpc>
              <a:buFont typeface="Arial" panose="020B0604020202020204" pitchFamily="34" charset="0"/>
              <a:buChar char="•"/>
            </a:pPr>
            <a:r>
              <a:rPr lang="en-US" dirty="0"/>
              <a:t>Some customers purchased more frequently (making purchases every 4 – 12 days).</a:t>
            </a:r>
          </a:p>
          <a:p>
            <a:pPr marL="285750" indent="-285750">
              <a:lnSpc>
                <a:spcPct val="150000"/>
              </a:lnSpc>
              <a:buFont typeface="Arial" panose="020B0604020202020204" pitchFamily="34" charset="0"/>
              <a:buChar char="•"/>
            </a:pPr>
            <a:r>
              <a:rPr lang="en-US" dirty="0"/>
              <a:t>Some customers purchased items as infrequently as between 80 and 132 days apart</a:t>
            </a:r>
          </a:p>
          <a:p>
            <a:endParaRPr lang="en-US" dirty="0"/>
          </a:p>
        </p:txBody>
      </p:sp>
      <p:pic>
        <p:nvPicPr>
          <p:cNvPr id="3" name="Picture 2" descr="A graph of a purchase frequency&#10;&#10;Description automatically generated">
            <a:extLst>
              <a:ext uri="{FF2B5EF4-FFF2-40B4-BE49-F238E27FC236}">
                <a16:creationId xmlns:a16="http://schemas.microsoft.com/office/drawing/2014/main" id="{EEFCA942-8BED-5134-3D13-D4504D690F31}"/>
              </a:ext>
            </a:extLst>
          </p:cNvPr>
          <p:cNvPicPr>
            <a:picLocks noChangeAspect="1"/>
          </p:cNvPicPr>
          <p:nvPr/>
        </p:nvPicPr>
        <p:blipFill>
          <a:blip r:embed="rId2"/>
          <a:stretch>
            <a:fillRect/>
          </a:stretch>
        </p:blipFill>
        <p:spPr>
          <a:xfrm>
            <a:off x="857250" y="1238250"/>
            <a:ext cx="5842000" cy="4381500"/>
          </a:xfrm>
          <a:prstGeom prst="rect">
            <a:avLst/>
          </a:prstGeom>
        </p:spPr>
      </p:pic>
      <p:sp>
        <p:nvSpPr>
          <p:cNvPr id="4" name="Rounded Rectangle 3">
            <a:extLst>
              <a:ext uri="{FF2B5EF4-FFF2-40B4-BE49-F238E27FC236}">
                <a16:creationId xmlns:a16="http://schemas.microsoft.com/office/drawing/2014/main" id="{A8C3F1CC-4F49-C97B-0987-1F3D1479BA04}"/>
              </a:ext>
            </a:extLst>
          </p:cNvPr>
          <p:cNvSpPr/>
          <p:nvPr/>
        </p:nvSpPr>
        <p:spPr>
          <a:xfrm>
            <a:off x="7961724" y="335032"/>
            <a:ext cx="3150363" cy="1450906"/>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Most Frequent Purchasing Pattern</a:t>
            </a:r>
          </a:p>
          <a:p>
            <a:pPr algn="ctr"/>
            <a:endParaRPr lang="en-US" dirty="0"/>
          </a:p>
          <a:p>
            <a:pPr algn="ctr"/>
            <a:r>
              <a:rPr lang="en-US" sz="2000" dirty="0"/>
              <a:t>18-22 days between purchases</a:t>
            </a:r>
          </a:p>
        </p:txBody>
      </p:sp>
    </p:spTree>
    <p:extLst>
      <p:ext uri="{BB962C8B-B14F-4D97-AF65-F5344CB8AC3E}">
        <p14:creationId xmlns:p14="http://schemas.microsoft.com/office/powerpoint/2010/main" val="252886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F00D8B-FDDA-A6AE-3C52-5F91EDC08C42}"/>
              </a:ext>
            </a:extLst>
          </p:cNvPr>
          <p:cNvSpPr txBox="1"/>
          <p:nvPr/>
        </p:nvSpPr>
        <p:spPr>
          <a:xfrm>
            <a:off x="-1528762" y="15359"/>
            <a:ext cx="10601325" cy="369332"/>
          </a:xfrm>
          <a:prstGeom prst="rect">
            <a:avLst/>
          </a:prstGeom>
          <a:noFill/>
        </p:spPr>
        <p:txBody>
          <a:bodyPr wrap="square" rtlCol="0">
            <a:spAutoFit/>
          </a:bodyPr>
          <a:lstStyle/>
          <a:p>
            <a:pPr algn="ctr"/>
            <a:r>
              <a:rPr lang="en-US" dirty="0"/>
              <a:t>Purchase Frequency</a:t>
            </a:r>
          </a:p>
        </p:txBody>
      </p:sp>
      <p:pic>
        <p:nvPicPr>
          <p:cNvPr id="4" name="Picture 3" descr="A diagram of customer purchase&#10;&#10;Description automatically generated">
            <a:extLst>
              <a:ext uri="{FF2B5EF4-FFF2-40B4-BE49-F238E27FC236}">
                <a16:creationId xmlns:a16="http://schemas.microsoft.com/office/drawing/2014/main" id="{1E232952-AC29-7C16-FD78-E5B6C8851B71}"/>
              </a:ext>
            </a:extLst>
          </p:cNvPr>
          <p:cNvPicPr>
            <a:picLocks noChangeAspect="1"/>
          </p:cNvPicPr>
          <p:nvPr/>
        </p:nvPicPr>
        <p:blipFill>
          <a:blip r:embed="rId2"/>
          <a:stretch>
            <a:fillRect/>
          </a:stretch>
        </p:blipFill>
        <p:spPr>
          <a:xfrm>
            <a:off x="100013" y="384691"/>
            <a:ext cx="6700838" cy="6375103"/>
          </a:xfrm>
          <a:prstGeom prst="rect">
            <a:avLst/>
          </a:prstGeom>
        </p:spPr>
      </p:pic>
      <p:sp>
        <p:nvSpPr>
          <p:cNvPr id="9" name="TextBox 8">
            <a:extLst>
              <a:ext uri="{FF2B5EF4-FFF2-40B4-BE49-F238E27FC236}">
                <a16:creationId xmlns:a16="http://schemas.microsoft.com/office/drawing/2014/main" id="{28CE0E3C-F4B3-9E3A-6802-2CF3B8ED900E}"/>
              </a:ext>
            </a:extLst>
          </p:cNvPr>
          <p:cNvSpPr txBox="1"/>
          <p:nvPr/>
        </p:nvSpPr>
        <p:spPr>
          <a:xfrm>
            <a:off x="7043737" y="2225278"/>
            <a:ext cx="4514850" cy="41088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On average, customers made purchases every 33 days, or around once per month.</a:t>
            </a:r>
          </a:p>
          <a:p>
            <a:pPr marL="285750" indent="-285750">
              <a:lnSpc>
                <a:spcPct val="150000"/>
              </a:lnSpc>
              <a:buFont typeface="Arial" panose="020B0604020202020204" pitchFamily="34" charset="0"/>
              <a:buChar char="•"/>
            </a:pPr>
            <a:r>
              <a:rPr lang="en-US" dirty="0"/>
              <a:t>Generally, customers tended to purchase at least every two months or so (just over every 60 days)</a:t>
            </a:r>
          </a:p>
          <a:p>
            <a:pPr marL="285750" indent="-285750">
              <a:lnSpc>
                <a:spcPct val="150000"/>
              </a:lnSpc>
              <a:buFont typeface="Arial" panose="020B0604020202020204" pitchFamily="34" charset="0"/>
              <a:buChar char="•"/>
            </a:pPr>
            <a:r>
              <a:rPr lang="en-US" dirty="0"/>
              <a:t>However, some customers purchased less frequently, with some purchasing only every 120 days or so</a:t>
            </a:r>
          </a:p>
          <a:p>
            <a:endParaRPr lang="en-US" dirty="0"/>
          </a:p>
        </p:txBody>
      </p:sp>
      <p:sp>
        <p:nvSpPr>
          <p:cNvPr id="5" name="Rounded Rectangle 4">
            <a:extLst>
              <a:ext uri="{FF2B5EF4-FFF2-40B4-BE49-F238E27FC236}">
                <a16:creationId xmlns:a16="http://schemas.microsoft.com/office/drawing/2014/main" id="{A7671C67-C0B0-A5E3-90D0-CCADADF9889D}"/>
              </a:ext>
            </a:extLst>
          </p:cNvPr>
          <p:cNvSpPr/>
          <p:nvPr/>
        </p:nvSpPr>
        <p:spPr>
          <a:xfrm>
            <a:off x="7618825" y="384691"/>
            <a:ext cx="3150363" cy="1450906"/>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Average Purchasing Pattern</a:t>
            </a:r>
          </a:p>
          <a:p>
            <a:pPr algn="ctr"/>
            <a:endParaRPr lang="en-US" dirty="0"/>
          </a:p>
          <a:p>
            <a:pPr algn="ctr"/>
            <a:r>
              <a:rPr lang="en-US" sz="2000" dirty="0"/>
              <a:t>One purchase per month</a:t>
            </a:r>
          </a:p>
        </p:txBody>
      </p:sp>
    </p:spTree>
    <p:extLst>
      <p:ext uri="{BB962C8B-B14F-4D97-AF65-F5344CB8AC3E}">
        <p14:creationId xmlns:p14="http://schemas.microsoft.com/office/powerpoint/2010/main" val="2316237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458B275-75F8-5104-E823-7EF6DFFCF22B}"/>
              </a:ext>
            </a:extLst>
          </p:cNvPr>
          <p:cNvGrpSpPr/>
          <p:nvPr/>
        </p:nvGrpSpPr>
        <p:grpSpPr>
          <a:xfrm>
            <a:off x="7755820" y="240002"/>
            <a:ext cx="4081457" cy="6352596"/>
            <a:chOff x="7800975" y="160369"/>
            <a:chExt cx="4081457" cy="6352596"/>
          </a:xfrm>
        </p:grpSpPr>
        <p:sp>
          <p:nvSpPr>
            <p:cNvPr id="8" name="TextBox 7">
              <a:extLst>
                <a:ext uri="{FF2B5EF4-FFF2-40B4-BE49-F238E27FC236}">
                  <a16:creationId xmlns:a16="http://schemas.microsoft.com/office/drawing/2014/main" id="{B9F00D8B-FDDA-A6AE-3C52-5F91EDC08C42}"/>
                </a:ext>
              </a:extLst>
            </p:cNvPr>
            <p:cNvSpPr txBox="1"/>
            <p:nvPr/>
          </p:nvSpPr>
          <p:spPr>
            <a:xfrm>
              <a:off x="7944878" y="160369"/>
              <a:ext cx="3793650" cy="369332"/>
            </a:xfrm>
            <a:prstGeom prst="rect">
              <a:avLst/>
            </a:prstGeom>
            <a:noFill/>
          </p:spPr>
          <p:txBody>
            <a:bodyPr wrap="square" rtlCol="0">
              <a:spAutoFit/>
            </a:bodyPr>
            <a:lstStyle/>
            <a:p>
              <a:pPr algn="ctr"/>
              <a:r>
                <a:rPr lang="en-US" dirty="0"/>
                <a:t>Top 100 Customers (Top 50 listed)</a:t>
              </a:r>
            </a:p>
          </p:txBody>
        </p:sp>
        <p:sp>
          <p:nvSpPr>
            <p:cNvPr id="9" name="TextBox 8">
              <a:extLst>
                <a:ext uri="{FF2B5EF4-FFF2-40B4-BE49-F238E27FC236}">
                  <a16:creationId xmlns:a16="http://schemas.microsoft.com/office/drawing/2014/main" id="{28CE0E3C-F4B3-9E3A-6802-2CF3B8ED900E}"/>
                </a:ext>
              </a:extLst>
            </p:cNvPr>
            <p:cNvSpPr txBox="1"/>
            <p:nvPr/>
          </p:nvSpPr>
          <p:spPr>
            <a:xfrm>
              <a:off x="7800975" y="2819646"/>
              <a:ext cx="4081457"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Top 100 customers in terms of Total Sales spent around $2.5M, or around 59% of all sales during the period</a:t>
              </a:r>
            </a:p>
            <a:p>
              <a:pPr marL="285750" indent="-285750">
                <a:lnSpc>
                  <a:spcPct val="150000"/>
                </a:lnSpc>
                <a:buFont typeface="Arial" panose="020B0604020202020204" pitchFamily="34" charset="0"/>
                <a:buChar char="•"/>
              </a:pPr>
              <a:r>
                <a:rPr lang="en-US" dirty="0"/>
                <a:t>The Top 100 customers accounted for around 9% of all customers</a:t>
              </a:r>
            </a:p>
            <a:p>
              <a:pPr marL="285750" indent="-285750">
                <a:lnSpc>
                  <a:spcPct val="150000"/>
                </a:lnSpc>
                <a:buFont typeface="Arial" panose="020B0604020202020204" pitchFamily="34" charset="0"/>
                <a:buChar char="•"/>
              </a:pPr>
              <a:r>
                <a:rPr lang="en-US" dirty="0"/>
                <a:t>The remaining 1,020 customers accounted for around 41% of sales</a:t>
              </a:r>
            </a:p>
            <a:p>
              <a:endParaRPr lang="en-US" dirty="0"/>
            </a:p>
          </p:txBody>
        </p:sp>
        <p:sp>
          <p:nvSpPr>
            <p:cNvPr id="13" name="Rounded Rectangle 12">
              <a:extLst>
                <a:ext uri="{FF2B5EF4-FFF2-40B4-BE49-F238E27FC236}">
                  <a16:creationId xmlns:a16="http://schemas.microsoft.com/office/drawing/2014/main" id="{E1C18A1E-B68D-35AE-9052-C95DA9AEF432}"/>
                </a:ext>
              </a:extLst>
            </p:cNvPr>
            <p:cNvSpPr/>
            <p:nvPr/>
          </p:nvSpPr>
          <p:spPr>
            <a:xfrm>
              <a:off x="8266522" y="1014372"/>
              <a:ext cx="3150363" cy="1450906"/>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Top 100 Customers Total Sales Nov 19 – Jun 24</a:t>
              </a:r>
            </a:p>
            <a:p>
              <a:pPr algn="ctr"/>
              <a:endParaRPr lang="en-US" sz="2000" dirty="0"/>
            </a:p>
            <a:p>
              <a:pPr algn="ctr"/>
              <a:r>
                <a:rPr lang="en-US" sz="2000" dirty="0"/>
                <a:t>$2,459,088.16</a:t>
              </a:r>
            </a:p>
          </p:txBody>
        </p:sp>
      </p:grpSp>
      <p:grpSp>
        <p:nvGrpSpPr>
          <p:cNvPr id="2" name="Group 1">
            <a:extLst>
              <a:ext uri="{FF2B5EF4-FFF2-40B4-BE49-F238E27FC236}">
                <a16:creationId xmlns:a16="http://schemas.microsoft.com/office/drawing/2014/main" id="{F46ED9E9-F086-19AD-6B2D-D8DC5100C28C}"/>
              </a:ext>
            </a:extLst>
          </p:cNvPr>
          <p:cNvGrpSpPr/>
          <p:nvPr/>
        </p:nvGrpSpPr>
        <p:grpSpPr>
          <a:xfrm>
            <a:off x="186325" y="0"/>
            <a:ext cx="7060406" cy="6832600"/>
            <a:chOff x="186325" y="0"/>
            <a:chExt cx="7060406" cy="6832600"/>
          </a:xfrm>
        </p:grpSpPr>
        <p:pic>
          <p:nvPicPr>
            <p:cNvPr id="16" name="Picture 15">
              <a:extLst>
                <a:ext uri="{FF2B5EF4-FFF2-40B4-BE49-F238E27FC236}">
                  <a16:creationId xmlns:a16="http://schemas.microsoft.com/office/drawing/2014/main" id="{719EDF83-E5F4-C18B-CD65-347FE7DB1607}"/>
                </a:ext>
              </a:extLst>
            </p:cNvPr>
            <p:cNvPicPr>
              <a:picLocks noChangeAspect="1"/>
            </p:cNvPicPr>
            <p:nvPr/>
          </p:nvPicPr>
          <p:blipFill>
            <a:blip r:embed="rId2"/>
            <a:stretch>
              <a:fillRect/>
            </a:stretch>
          </p:blipFill>
          <p:spPr>
            <a:xfrm>
              <a:off x="186325" y="0"/>
              <a:ext cx="3505200" cy="6832600"/>
            </a:xfrm>
            <a:prstGeom prst="rect">
              <a:avLst/>
            </a:prstGeom>
          </p:spPr>
        </p:pic>
        <p:pic>
          <p:nvPicPr>
            <p:cNvPr id="17" name="Picture 16">
              <a:extLst>
                <a:ext uri="{FF2B5EF4-FFF2-40B4-BE49-F238E27FC236}">
                  <a16:creationId xmlns:a16="http://schemas.microsoft.com/office/drawing/2014/main" id="{2FAA43F3-4424-A2B3-BE0E-E5E801605232}"/>
                </a:ext>
              </a:extLst>
            </p:cNvPr>
            <p:cNvPicPr>
              <a:picLocks noChangeAspect="1"/>
            </p:cNvPicPr>
            <p:nvPr/>
          </p:nvPicPr>
          <p:blipFill>
            <a:blip r:embed="rId3"/>
            <a:stretch>
              <a:fillRect/>
            </a:stretch>
          </p:blipFill>
          <p:spPr>
            <a:xfrm>
              <a:off x="3741531" y="0"/>
              <a:ext cx="3505200" cy="6832600"/>
            </a:xfrm>
            <a:prstGeom prst="rect">
              <a:avLst/>
            </a:prstGeom>
          </p:spPr>
        </p:pic>
      </p:grpSp>
    </p:spTree>
    <p:extLst>
      <p:ext uri="{BB962C8B-B14F-4D97-AF65-F5344CB8AC3E}">
        <p14:creationId xmlns:p14="http://schemas.microsoft.com/office/powerpoint/2010/main" val="3060672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F00D8B-FDDA-A6AE-3C52-5F91EDC08C42}"/>
              </a:ext>
            </a:extLst>
          </p:cNvPr>
          <p:cNvSpPr txBox="1"/>
          <p:nvPr/>
        </p:nvSpPr>
        <p:spPr>
          <a:xfrm>
            <a:off x="-1266825" y="150366"/>
            <a:ext cx="10601325" cy="369332"/>
          </a:xfrm>
          <a:prstGeom prst="rect">
            <a:avLst/>
          </a:prstGeom>
          <a:noFill/>
        </p:spPr>
        <p:txBody>
          <a:bodyPr wrap="square" rtlCol="0">
            <a:spAutoFit/>
          </a:bodyPr>
          <a:lstStyle/>
          <a:p>
            <a:pPr algn="ctr"/>
            <a:r>
              <a:rPr lang="en-US" dirty="0"/>
              <a:t>Average Order Value: Top 50 Customers</a:t>
            </a:r>
          </a:p>
        </p:txBody>
      </p:sp>
      <p:sp>
        <p:nvSpPr>
          <p:cNvPr id="4" name="Rounded Rectangle 3">
            <a:extLst>
              <a:ext uri="{FF2B5EF4-FFF2-40B4-BE49-F238E27FC236}">
                <a16:creationId xmlns:a16="http://schemas.microsoft.com/office/drawing/2014/main" id="{A8C3F1CC-4F49-C97B-0987-1F3D1479BA04}"/>
              </a:ext>
            </a:extLst>
          </p:cNvPr>
          <p:cNvSpPr/>
          <p:nvPr/>
        </p:nvSpPr>
        <p:spPr>
          <a:xfrm>
            <a:off x="7961724" y="335032"/>
            <a:ext cx="3150363" cy="1450906"/>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Average Order Value (Top 50 Customers)</a:t>
            </a:r>
          </a:p>
          <a:p>
            <a:pPr algn="ctr"/>
            <a:endParaRPr lang="en-US" dirty="0"/>
          </a:p>
          <a:p>
            <a:pPr algn="ctr"/>
            <a:r>
              <a:rPr lang="en-US" sz="2000" dirty="0"/>
              <a:t>$761.70</a:t>
            </a:r>
          </a:p>
        </p:txBody>
      </p:sp>
      <p:pic>
        <p:nvPicPr>
          <p:cNvPr id="5" name="Picture 4" descr="A graph of customer order&#10;&#10;Description automatically generated">
            <a:extLst>
              <a:ext uri="{FF2B5EF4-FFF2-40B4-BE49-F238E27FC236}">
                <a16:creationId xmlns:a16="http://schemas.microsoft.com/office/drawing/2014/main" id="{B40A9C06-BE2A-3B68-576D-E376AC88FC97}"/>
              </a:ext>
            </a:extLst>
          </p:cNvPr>
          <p:cNvPicPr>
            <a:picLocks noChangeAspect="1"/>
          </p:cNvPicPr>
          <p:nvPr/>
        </p:nvPicPr>
        <p:blipFill>
          <a:blip r:embed="rId2"/>
          <a:stretch>
            <a:fillRect/>
          </a:stretch>
        </p:blipFill>
        <p:spPr>
          <a:xfrm>
            <a:off x="112857" y="977115"/>
            <a:ext cx="7488093" cy="4903770"/>
          </a:xfrm>
          <a:prstGeom prst="rect">
            <a:avLst/>
          </a:prstGeom>
        </p:spPr>
      </p:pic>
      <p:sp>
        <p:nvSpPr>
          <p:cNvPr id="9" name="TextBox 8">
            <a:extLst>
              <a:ext uri="{FF2B5EF4-FFF2-40B4-BE49-F238E27FC236}">
                <a16:creationId xmlns:a16="http://schemas.microsoft.com/office/drawing/2014/main" id="{28CE0E3C-F4B3-9E3A-6802-2CF3B8ED900E}"/>
              </a:ext>
            </a:extLst>
          </p:cNvPr>
          <p:cNvSpPr txBox="1"/>
          <p:nvPr/>
        </p:nvSpPr>
        <p:spPr>
          <a:xfrm>
            <a:off x="7329486" y="2050764"/>
            <a:ext cx="4414838"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average order value of the Top 50 Customers over the period was $761.70</a:t>
            </a:r>
          </a:p>
          <a:p>
            <a:pPr marL="285750" indent="-285750">
              <a:lnSpc>
                <a:spcPct val="150000"/>
              </a:lnSpc>
              <a:buFont typeface="Arial" panose="020B0604020202020204" pitchFamily="34" charset="0"/>
              <a:buChar char="•"/>
            </a:pPr>
            <a:r>
              <a:rPr lang="en-US" dirty="0"/>
              <a:t>One customer, number 330, was an outlier, with an average order value of $6,872</a:t>
            </a:r>
          </a:p>
          <a:p>
            <a:pPr marL="285750" indent="-285750">
              <a:lnSpc>
                <a:spcPct val="150000"/>
              </a:lnSpc>
              <a:buFont typeface="Arial" panose="020B0604020202020204" pitchFamily="34" charset="0"/>
              <a:buChar char="•"/>
            </a:pPr>
            <a:r>
              <a:rPr lang="en-US" dirty="0"/>
              <a:t>Customers ranked 2 to 50 ranged from $1,428.84 to $385.14 in terms of their average order value</a:t>
            </a:r>
          </a:p>
          <a:p>
            <a:endParaRPr lang="en-US" dirty="0"/>
          </a:p>
        </p:txBody>
      </p:sp>
    </p:spTree>
    <p:extLst>
      <p:ext uri="{BB962C8B-B14F-4D97-AF65-F5344CB8AC3E}">
        <p14:creationId xmlns:p14="http://schemas.microsoft.com/office/powerpoint/2010/main" val="61715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F00D8B-FDDA-A6AE-3C52-5F91EDC08C42}"/>
              </a:ext>
            </a:extLst>
          </p:cNvPr>
          <p:cNvSpPr txBox="1"/>
          <p:nvPr/>
        </p:nvSpPr>
        <p:spPr>
          <a:xfrm>
            <a:off x="0" y="70959"/>
            <a:ext cx="10601325" cy="369332"/>
          </a:xfrm>
          <a:prstGeom prst="rect">
            <a:avLst/>
          </a:prstGeom>
          <a:noFill/>
        </p:spPr>
        <p:txBody>
          <a:bodyPr wrap="square" rtlCol="0">
            <a:spAutoFit/>
          </a:bodyPr>
          <a:lstStyle/>
          <a:p>
            <a:pPr algn="ctr"/>
            <a:r>
              <a:rPr lang="en-US" dirty="0"/>
              <a:t>Average Order Value &amp; Volumes of Products Purchased : Top 50 Customers (minus outlier)</a:t>
            </a:r>
          </a:p>
        </p:txBody>
      </p:sp>
      <p:sp>
        <p:nvSpPr>
          <p:cNvPr id="4" name="Rounded Rectangle 3">
            <a:extLst>
              <a:ext uri="{FF2B5EF4-FFF2-40B4-BE49-F238E27FC236}">
                <a16:creationId xmlns:a16="http://schemas.microsoft.com/office/drawing/2014/main" id="{A8C3F1CC-4F49-C97B-0987-1F3D1479BA04}"/>
              </a:ext>
            </a:extLst>
          </p:cNvPr>
          <p:cNvSpPr/>
          <p:nvPr/>
        </p:nvSpPr>
        <p:spPr>
          <a:xfrm>
            <a:off x="8118885" y="555648"/>
            <a:ext cx="2955516" cy="1450906"/>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Highest Product Volume:</a:t>
            </a:r>
          </a:p>
          <a:p>
            <a:pPr algn="ctr"/>
            <a:endParaRPr lang="en-US" dirty="0"/>
          </a:p>
          <a:p>
            <a:pPr algn="ctr"/>
            <a:r>
              <a:rPr lang="en-US" sz="2000" dirty="0"/>
              <a:t>369 items</a:t>
            </a:r>
          </a:p>
        </p:txBody>
      </p:sp>
      <p:pic>
        <p:nvPicPr>
          <p:cNvPr id="3" name="Picture 2" descr="A graph of customer service&#10;&#10;Description automatically generated with medium confidence">
            <a:extLst>
              <a:ext uri="{FF2B5EF4-FFF2-40B4-BE49-F238E27FC236}">
                <a16:creationId xmlns:a16="http://schemas.microsoft.com/office/drawing/2014/main" id="{A8E5EA32-6F54-35B0-14BD-A9BBC11398BA}"/>
              </a:ext>
            </a:extLst>
          </p:cNvPr>
          <p:cNvPicPr>
            <a:picLocks noChangeAspect="1"/>
          </p:cNvPicPr>
          <p:nvPr/>
        </p:nvPicPr>
        <p:blipFill>
          <a:blip r:embed="rId2"/>
          <a:stretch>
            <a:fillRect/>
          </a:stretch>
        </p:blipFill>
        <p:spPr>
          <a:xfrm>
            <a:off x="23812" y="1060485"/>
            <a:ext cx="7772400" cy="5089956"/>
          </a:xfrm>
          <a:prstGeom prst="rect">
            <a:avLst/>
          </a:prstGeom>
        </p:spPr>
      </p:pic>
      <p:sp>
        <p:nvSpPr>
          <p:cNvPr id="9" name="TextBox 8">
            <a:extLst>
              <a:ext uri="{FF2B5EF4-FFF2-40B4-BE49-F238E27FC236}">
                <a16:creationId xmlns:a16="http://schemas.microsoft.com/office/drawing/2014/main" id="{28CE0E3C-F4B3-9E3A-6802-2CF3B8ED900E}"/>
              </a:ext>
            </a:extLst>
          </p:cNvPr>
          <p:cNvSpPr txBox="1"/>
          <p:nvPr/>
        </p:nvSpPr>
        <p:spPr>
          <a:xfrm>
            <a:off x="6896103" y="2121911"/>
            <a:ext cx="5272085" cy="49398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chart shows the Top 50 customers with the outlier removed (highest spend customer number 330). The bubble size is the volume of products purchased, and the volumes are labelled inside each bubble.</a:t>
            </a:r>
          </a:p>
          <a:p>
            <a:pPr marL="285750" indent="-285750">
              <a:lnSpc>
                <a:spcPct val="150000"/>
              </a:lnSpc>
              <a:buFont typeface="Arial" panose="020B0604020202020204" pitchFamily="34" charset="0"/>
              <a:buChar char="•"/>
            </a:pPr>
            <a:r>
              <a:rPr lang="en-US" dirty="0"/>
              <a:t>The customer with the highest volume of purchases was Customer 8 with a total purchase of 369 items over the period. There is no obvious correlation between average order value and number of products purchases</a:t>
            </a:r>
          </a:p>
          <a:p>
            <a:pPr marL="285750" indent="-285750">
              <a:lnSpc>
                <a:spcPct val="150000"/>
              </a:lnSpc>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839917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numbers and a line&#10;&#10;Description automatically generated">
            <a:extLst>
              <a:ext uri="{FF2B5EF4-FFF2-40B4-BE49-F238E27FC236}">
                <a16:creationId xmlns:a16="http://schemas.microsoft.com/office/drawing/2014/main" id="{B5BCA1AC-E709-60F5-C028-E331D4DC2EB9}"/>
              </a:ext>
            </a:extLst>
          </p:cNvPr>
          <p:cNvPicPr>
            <a:picLocks noChangeAspect="1"/>
          </p:cNvPicPr>
          <p:nvPr/>
        </p:nvPicPr>
        <p:blipFill>
          <a:blip r:embed="rId2"/>
          <a:stretch>
            <a:fillRect/>
          </a:stretch>
        </p:blipFill>
        <p:spPr>
          <a:xfrm>
            <a:off x="144391" y="1368472"/>
            <a:ext cx="8274194" cy="5418569"/>
          </a:xfrm>
          <a:prstGeom prst="rect">
            <a:avLst/>
          </a:prstGeom>
        </p:spPr>
      </p:pic>
      <p:sp>
        <p:nvSpPr>
          <p:cNvPr id="8" name="TextBox 7">
            <a:extLst>
              <a:ext uri="{FF2B5EF4-FFF2-40B4-BE49-F238E27FC236}">
                <a16:creationId xmlns:a16="http://schemas.microsoft.com/office/drawing/2014/main" id="{B9F00D8B-FDDA-A6AE-3C52-5F91EDC08C42}"/>
              </a:ext>
            </a:extLst>
          </p:cNvPr>
          <p:cNvSpPr txBox="1"/>
          <p:nvPr/>
        </p:nvSpPr>
        <p:spPr>
          <a:xfrm>
            <a:off x="0" y="70959"/>
            <a:ext cx="10601325" cy="369332"/>
          </a:xfrm>
          <a:prstGeom prst="rect">
            <a:avLst/>
          </a:prstGeom>
          <a:noFill/>
        </p:spPr>
        <p:txBody>
          <a:bodyPr wrap="square" rtlCol="0">
            <a:spAutoFit/>
          </a:bodyPr>
          <a:lstStyle/>
          <a:p>
            <a:pPr algn="ctr"/>
            <a:r>
              <a:rPr lang="en-US" dirty="0"/>
              <a:t>Customer Lifetime Value (CLV) : Top 50 Customers</a:t>
            </a:r>
          </a:p>
        </p:txBody>
      </p:sp>
      <p:sp>
        <p:nvSpPr>
          <p:cNvPr id="4" name="Rounded Rectangle 3">
            <a:extLst>
              <a:ext uri="{FF2B5EF4-FFF2-40B4-BE49-F238E27FC236}">
                <a16:creationId xmlns:a16="http://schemas.microsoft.com/office/drawing/2014/main" id="{A8C3F1CC-4F49-C97B-0987-1F3D1479BA04}"/>
              </a:ext>
            </a:extLst>
          </p:cNvPr>
          <p:cNvSpPr/>
          <p:nvPr/>
        </p:nvSpPr>
        <p:spPr>
          <a:xfrm>
            <a:off x="8118884" y="555648"/>
            <a:ext cx="3150363" cy="1450906"/>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Highest CLV:</a:t>
            </a:r>
          </a:p>
          <a:p>
            <a:pPr algn="ctr"/>
            <a:endParaRPr lang="en-US" dirty="0"/>
          </a:p>
          <a:p>
            <a:pPr algn="ctr"/>
            <a:r>
              <a:rPr lang="en-US" sz="2000" dirty="0"/>
              <a:t>$47,646</a:t>
            </a:r>
          </a:p>
        </p:txBody>
      </p:sp>
      <p:sp>
        <p:nvSpPr>
          <p:cNvPr id="9" name="TextBox 8">
            <a:extLst>
              <a:ext uri="{FF2B5EF4-FFF2-40B4-BE49-F238E27FC236}">
                <a16:creationId xmlns:a16="http://schemas.microsoft.com/office/drawing/2014/main" id="{28CE0E3C-F4B3-9E3A-6802-2CF3B8ED900E}"/>
              </a:ext>
            </a:extLst>
          </p:cNvPr>
          <p:cNvSpPr txBox="1"/>
          <p:nvPr/>
        </p:nvSpPr>
        <p:spPr>
          <a:xfrm>
            <a:off x="7553321" y="2221924"/>
            <a:ext cx="4281488" cy="49398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Customer 8, who had the highest purchase volume over the period, had the highest Customer Lifetime Value (CLV) of $47,646</a:t>
            </a:r>
          </a:p>
          <a:p>
            <a:pPr marL="285750" indent="-285750">
              <a:lnSpc>
                <a:spcPct val="150000"/>
              </a:lnSpc>
              <a:buFont typeface="Arial" panose="020B0604020202020204" pitchFamily="34" charset="0"/>
              <a:buChar char="•"/>
            </a:pPr>
            <a:r>
              <a:rPr lang="en-US" dirty="0"/>
              <a:t>CLV was calculated using the Total Gross Profit for each customer divided by their lifespan as at their most recent purchase date multiplied by the average lifespan of customers (1,335 days)</a:t>
            </a:r>
          </a:p>
          <a:p>
            <a:pPr marL="285750" indent="-285750">
              <a:lnSpc>
                <a:spcPct val="150000"/>
              </a:lnSpc>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63102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C517-465E-6288-BA0E-C5465AA5DCE3}"/>
              </a:ext>
            </a:extLst>
          </p:cNvPr>
          <p:cNvSpPr>
            <a:spLocks noGrp="1"/>
          </p:cNvSpPr>
          <p:nvPr>
            <p:ph type="title"/>
          </p:nvPr>
        </p:nvSpPr>
        <p:spPr/>
        <p:txBody>
          <a:bodyPr/>
          <a:lstStyle/>
          <a:p>
            <a:r>
              <a:rPr lang="en-US" dirty="0"/>
              <a:t>Summary: Sales data Nov 2019 to Jun 2024</a:t>
            </a:r>
          </a:p>
        </p:txBody>
      </p:sp>
      <p:graphicFrame>
        <p:nvGraphicFramePr>
          <p:cNvPr id="4" name="Content Placeholder 3">
            <a:extLst>
              <a:ext uri="{FF2B5EF4-FFF2-40B4-BE49-F238E27FC236}">
                <a16:creationId xmlns:a16="http://schemas.microsoft.com/office/drawing/2014/main" id="{8E2B69DD-4C1B-5AB3-FD3A-DA4D382B2E49}"/>
              </a:ext>
            </a:extLst>
          </p:cNvPr>
          <p:cNvGraphicFramePr>
            <a:graphicFrameLocks noGrp="1"/>
          </p:cNvGraphicFramePr>
          <p:nvPr>
            <p:ph idx="1"/>
            <p:extLst>
              <p:ext uri="{D42A27DB-BD31-4B8C-83A1-F6EECF244321}">
                <p14:modId xmlns:p14="http://schemas.microsoft.com/office/powerpoint/2010/main" val="3601004421"/>
              </p:ext>
            </p:extLst>
          </p:nvPr>
        </p:nvGraphicFramePr>
        <p:xfrm>
          <a:off x="838200"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830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BD09F1-A8D2-9FB1-2D2D-7F464B127EA8}"/>
              </a:ext>
            </a:extLst>
          </p:cNvPr>
          <p:cNvSpPr>
            <a:spLocks noGrp="1"/>
          </p:cNvSpPr>
          <p:nvPr>
            <p:ph idx="1"/>
          </p:nvPr>
        </p:nvSpPr>
        <p:spPr>
          <a:xfrm>
            <a:off x="838200" y="1965110"/>
            <a:ext cx="10515600" cy="4351338"/>
          </a:xfrm>
        </p:spPr>
        <p:txBody>
          <a:bodyPr>
            <a:normAutofit/>
          </a:bodyPr>
          <a:lstStyle/>
          <a:p>
            <a:pPr marL="0" indent="0" algn="ctr">
              <a:buNone/>
            </a:pPr>
            <a:r>
              <a:rPr lang="en-US" sz="4400" dirty="0"/>
              <a:t>Product Analysis</a:t>
            </a:r>
          </a:p>
        </p:txBody>
      </p:sp>
    </p:spTree>
    <p:extLst>
      <p:ext uri="{BB962C8B-B14F-4D97-AF65-F5344CB8AC3E}">
        <p14:creationId xmlns:p14="http://schemas.microsoft.com/office/powerpoint/2010/main" val="2930743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sales and products&#10;&#10;Description automatically generated with medium confidence">
            <a:extLst>
              <a:ext uri="{FF2B5EF4-FFF2-40B4-BE49-F238E27FC236}">
                <a16:creationId xmlns:a16="http://schemas.microsoft.com/office/drawing/2014/main" id="{DF2A844C-2BEA-7372-E766-8F74E9C50547}"/>
              </a:ext>
            </a:extLst>
          </p:cNvPr>
          <p:cNvPicPr>
            <a:picLocks noChangeAspect="1"/>
          </p:cNvPicPr>
          <p:nvPr/>
        </p:nvPicPr>
        <p:blipFill>
          <a:blip r:embed="rId2"/>
          <a:stretch>
            <a:fillRect/>
          </a:stretch>
        </p:blipFill>
        <p:spPr>
          <a:xfrm>
            <a:off x="-18901" y="1123568"/>
            <a:ext cx="8137785" cy="5329238"/>
          </a:xfrm>
          <a:prstGeom prst="rect">
            <a:avLst/>
          </a:prstGeom>
        </p:spPr>
      </p:pic>
      <p:sp>
        <p:nvSpPr>
          <p:cNvPr id="8" name="TextBox 7">
            <a:extLst>
              <a:ext uri="{FF2B5EF4-FFF2-40B4-BE49-F238E27FC236}">
                <a16:creationId xmlns:a16="http://schemas.microsoft.com/office/drawing/2014/main" id="{B9F00D8B-FDDA-A6AE-3C52-5F91EDC08C42}"/>
              </a:ext>
            </a:extLst>
          </p:cNvPr>
          <p:cNvSpPr txBox="1"/>
          <p:nvPr/>
        </p:nvSpPr>
        <p:spPr>
          <a:xfrm>
            <a:off x="0" y="70959"/>
            <a:ext cx="10601325" cy="369332"/>
          </a:xfrm>
          <a:prstGeom prst="rect">
            <a:avLst/>
          </a:prstGeom>
          <a:noFill/>
        </p:spPr>
        <p:txBody>
          <a:bodyPr wrap="square" rtlCol="0">
            <a:spAutoFit/>
          </a:bodyPr>
          <a:lstStyle/>
          <a:p>
            <a:pPr algn="ctr"/>
            <a:r>
              <a:rPr lang="en-US" dirty="0"/>
              <a:t>Top 20 Products: Gross Profit &amp; Quantity Sold</a:t>
            </a:r>
          </a:p>
        </p:txBody>
      </p:sp>
      <p:sp>
        <p:nvSpPr>
          <p:cNvPr id="4" name="Rounded Rectangle 3">
            <a:extLst>
              <a:ext uri="{FF2B5EF4-FFF2-40B4-BE49-F238E27FC236}">
                <a16:creationId xmlns:a16="http://schemas.microsoft.com/office/drawing/2014/main" id="{A8C3F1CC-4F49-C97B-0987-1F3D1479BA04}"/>
              </a:ext>
            </a:extLst>
          </p:cNvPr>
          <p:cNvSpPr/>
          <p:nvPr/>
        </p:nvSpPr>
        <p:spPr>
          <a:xfrm>
            <a:off x="8118884" y="555648"/>
            <a:ext cx="3150363" cy="1450906"/>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Most Profitable Product:</a:t>
            </a:r>
          </a:p>
          <a:p>
            <a:pPr algn="ctr"/>
            <a:endParaRPr lang="en-US" dirty="0">
              <a:solidFill>
                <a:schemeClr val="tx1"/>
              </a:solidFill>
            </a:endParaRPr>
          </a:p>
          <a:p>
            <a:pPr algn="ctr"/>
            <a:r>
              <a:rPr lang="en-US" sz="2000" dirty="0">
                <a:solidFill>
                  <a:schemeClr val="tx1"/>
                </a:solidFill>
              </a:rPr>
              <a:t>Product Number 103</a:t>
            </a:r>
          </a:p>
        </p:txBody>
      </p:sp>
      <p:sp>
        <p:nvSpPr>
          <p:cNvPr id="9" name="TextBox 8">
            <a:extLst>
              <a:ext uri="{FF2B5EF4-FFF2-40B4-BE49-F238E27FC236}">
                <a16:creationId xmlns:a16="http://schemas.microsoft.com/office/drawing/2014/main" id="{28CE0E3C-F4B3-9E3A-6802-2CF3B8ED900E}"/>
              </a:ext>
            </a:extLst>
          </p:cNvPr>
          <p:cNvSpPr txBox="1"/>
          <p:nvPr/>
        </p:nvSpPr>
        <p:spPr>
          <a:xfrm>
            <a:off x="7553321" y="2221924"/>
            <a:ext cx="4281488" cy="49398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Product Number 103 had the highest Gross Profit over the period at around $42K. 49 of these products were sold over the period</a:t>
            </a:r>
          </a:p>
          <a:p>
            <a:pPr marL="285750" indent="-285750">
              <a:lnSpc>
                <a:spcPct val="150000"/>
              </a:lnSpc>
              <a:buFont typeface="Arial" panose="020B0604020202020204" pitchFamily="34" charset="0"/>
              <a:buChar char="•"/>
            </a:pPr>
            <a:r>
              <a:rPr lang="en-US" dirty="0"/>
              <a:t>The next-most profitable product was number 59, with a Total Gross Profit of around $26K over the period</a:t>
            </a:r>
          </a:p>
          <a:p>
            <a:pPr marL="285750" indent="-285750">
              <a:lnSpc>
                <a:spcPct val="150000"/>
              </a:lnSpc>
              <a:buFont typeface="Arial" panose="020B0604020202020204" pitchFamily="34" charset="0"/>
              <a:buChar char="•"/>
            </a:pPr>
            <a:r>
              <a:rPr lang="en-US" dirty="0"/>
              <a:t>The most-frequently purchased product was number 3, with 1,612 units sold</a:t>
            </a:r>
          </a:p>
          <a:p>
            <a:pPr marL="285750" indent="-285750">
              <a:lnSpc>
                <a:spcPct val="150000"/>
              </a:lnSpc>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001172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alpha val="64602"/>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AE88B8-3F50-06FF-35F7-A2699A81D928}"/>
              </a:ext>
            </a:extLst>
          </p:cNvPr>
          <p:cNvSpPr>
            <a:spLocks noGrp="1"/>
          </p:cNvSpPr>
          <p:nvPr>
            <p:ph idx="1"/>
          </p:nvPr>
        </p:nvSpPr>
        <p:spPr>
          <a:xfrm>
            <a:off x="838200" y="2070933"/>
            <a:ext cx="10515600" cy="4351338"/>
          </a:xfrm>
        </p:spPr>
        <p:txBody>
          <a:bodyPr>
            <a:normAutofit/>
          </a:bodyPr>
          <a:lstStyle/>
          <a:p>
            <a:pPr marL="0" indent="0" algn="ctr">
              <a:buNone/>
            </a:pPr>
            <a:r>
              <a:rPr lang="en-US" sz="4000" dirty="0"/>
              <a:t>Customer Segmentation</a:t>
            </a:r>
          </a:p>
        </p:txBody>
      </p:sp>
    </p:spTree>
    <p:extLst>
      <p:ext uri="{BB962C8B-B14F-4D97-AF65-F5344CB8AC3E}">
        <p14:creationId xmlns:p14="http://schemas.microsoft.com/office/powerpoint/2010/main" val="2790845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F00D8B-FDDA-A6AE-3C52-5F91EDC08C42}"/>
              </a:ext>
            </a:extLst>
          </p:cNvPr>
          <p:cNvSpPr txBox="1"/>
          <p:nvPr/>
        </p:nvSpPr>
        <p:spPr>
          <a:xfrm>
            <a:off x="795336" y="108488"/>
            <a:ext cx="10601325" cy="369332"/>
          </a:xfrm>
          <a:prstGeom prst="rect">
            <a:avLst/>
          </a:prstGeom>
          <a:noFill/>
        </p:spPr>
        <p:txBody>
          <a:bodyPr wrap="square" rtlCol="0">
            <a:spAutoFit/>
          </a:bodyPr>
          <a:lstStyle/>
          <a:p>
            <a:pPr algn="ctr"/>
            <a:r>
              <a:rPr lang="en-US" dirty="0"/>
              <a:t>Principal Component Analysis (PCA)</a:t>
            </a:r>
          </a:p>
        </p:txBody>
      </p:sp>
      <p:pic>
        <p:nvPicPr>
          <p:cNvPr id="3" name="Picture 2" descr="A graph with different colored dots&#10;&#10;Description automatically generated">
            <a:extLst>
              <a:ext uri="{FF2B5EF4-FFF2-40B4-BE49-F238E27FC236}">
                <a16:creationId xmlns:a16="http://schemas.microsoft.com/office/drawing/2014/main" id="{B528DEF9-E67E-7F0C-F809-F729583C95F5}"/>
              </a:ext>
            </a:extLst>
          </p:cNvPr>
          <p:cNvPicPr>
            <a:picLocks noChangeAspect="1"/>
          </p:cNvPicPr>
          <p:nvPr/>
        </p:nvPicPr>
        <p:blipFill>
          <a:blip r:embed="rId2"/>
          <a:stretch>
            <a:fillRect/>
          </a:stretch>
        </p:blipFill>
        <p:spPr>
          <a:xfrm>
            <a:off x="1681645" y="1003225"/>
            <a:ext cx="9572627" cy="5105401"/>
          </a:xfrm>
          <a:prstGeom prst="rect">
            <a:avLst/>
          </a:prstGeom>
        </p:spPr>
      </p:pic>
    </p:spTree>
    <p:extLst>
      <p:ext uri="{BB962C8B-B14F-4D97-AF65-F5344CB8AC3E}">
        <p14:creationId xmlns:p14="http://schemas.microsoft.com/office/powerpoint/2010/main" val="3488393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F00D8B-FDDA-A6AE-3C52-5F91EDC08C42}"/>
              </a:ext>
            </a:extLst>
          </p:cNvPr>
          <p:cNvSpPr txBox="1"/>
          <p:nvPr/>
        </p:nvSpPr>
        <p:spPr>
          <a:xfrm>
            <a:off x="795337" y="117454"/>
            <a:ext cx="10601325" cy="369332"/>
          </a:xfrm>
          <a:prstGeom prst="rect">
            <a:avLst/>
          </a:prstGeom>
          <a:noFill/>
        </p:spPr>
        <p:txBody>
          <a:bodyPr wrap="square" rtlCol="0">
            <a:spAutoFit/>
          </a:bodyPr>
          <a:lstStyle/>
          <a:p>
            <a:pPr algn="ctr"/>
            <a:r>
              <a:rPr lang="en-US" dirty="0"/>
              <a:t>Polynomial Principal Component Analysis (PCA)</a:t>
            </a:r>
          </a:p>
        </p:txBody>
      </p:sp>
      <p:pic>
        <p:nvPicPr>
          <p:cNvPr id="4" name="Picture 3" descr="A graph of a graph with different colored dots&#10;&#10;Description automatically generated with medium confidence">
            <a:extLst>
              <a:ext uri="{FF2B5EF4-FFF2-40B4-BE49-F238E27FC236}">
                <a16:creationId xmlns:a16="http://schemas.microsoft.com/office/drawing/2014/main" id="{8C00F914-E95D-E0B3-766E-206337A35668}"/>
              </a:ext>
            </a:extLst>
          </p:cNvPr>
          <p:cNvPicPr>
            <a:picLocks noChangeAspect="1"/>
          </p:cNvPicPr>
          <p:nvPr/>
        </p:nvPicPr>
        <p:blipFill>
          <a:blip r:embed="rId2"/>
          <a:stretch>
            <a:fillRect/>
          </a:stretch>
        </p:blipFill>
        <p:spPr>
          <a:xfrm>
            <a:off x="1106119" y="1043982"/>
            <a:ext cx="10684934" cy="5342467"/>
          </a:xfrm>
          <a:prstGeom prst="rect">
            <a:avLst/>
          </a:prstGeom>
        </p:spPr>
      </p:pic>
    </p:spTree>
    <p:extLst>
      <p:ext uri="{BB962C8B-B14F-4D97-AF65-F5344CB8AC3E}">
        <p14:creationId xmlns:p14="http://schemas.microsoft.com/office/powerpoint/2010/main" val="1966708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F00D8B-FDDA-A6AE-3C52-5F91EDC08C42}"/>
              </a:ext>
            </a:extLst>
          </p:cNvPr>
          <p:cNvSpPr txBox="1"/>
          <p:nvPr/>
        </p:nvSpPr>
        <p:spPr>
          <a:xfrm>
            <a:off x="0" y="70959"/>
            <a:ext cx="10601325" cy="369332"/>
          </a:xfrm>
          <a:prstGeom prst="rect">
            <a:avLst/>
          </a:prstGeom>
          <a:noFill/>
        </p:spPr>
        <p:txBody>
          <a:bodyPr wrap="square" rtlCol="0">
            <a:spAutoFit/>
          </a:bodyPr>
          <a:lstStyle/>
          <a:p>
            <a:pPr algn="ctr"/>
            <a:r>
              <a:rPr lang="en-US" dirty="0"/>
              <a:t>Radial Basis Principal Component Analysis (PCA)</a:t>
            </a:r>
          </a:p>
        </p:txBody>
      </p:sp>
      <p:pic>
        <p:nvPicPr>
          <p:cNvPr id="3" name="Picture 2" descr="A group of dots in different colors&#10;&#10;Description automatically generated">
            <a:extLst>
              <a:ext uri="{FF2B5EF4-FFF2-40B4-BE49-F238E27FC236}">
                <a16:creationId xmlns:a16="http://schemas.microsoft.com/office/drawing/2014/main" id="{FFC7DC68-77D5-8920-7EC5-2465A0594087}"/>
              </a:ext>
            </a:extLst>
          </p:cNvPr>
          <p:cNvPicPr>
            <a:picLocks noChangeAspect="1"/>
          </p:cNvPicPr>
          <p:nvPr/>
        </p:nvPicPr>
        <p:blipFill>
          <a:blip r:embed="rId2"/>
          <a:stretch>
            <a:fillRect/>
          </a:stretch>
        </p:blipFill>
        <p:spPr>
          <a:xfrm>
            <a:off x="634139" y="1109420"/>
            <a:ext cx="10923722" cy="5461861"/>
          </a:xfrm>
          <a:prstGeom prst="rect">
            <a:avLst/>
          </a:prstGeom>
        </p:spPr>
      </p:pic>
    </p:spTree>
    <p:extLst>
      <p:ext uri="{BB962C8B-B14F-4D97-AF65-F5344CB8AC3E}">
        <p14:creationId xmlns:p14="http://schemas.microsoft.com/office/powerpoint/2010/main" val="1099436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F00D8B-FDDA-A6AE-3C52-5F91EDC08C42}"/>
              </a:ext>
            </a:extLst>
          </p:cNvPr>
          <p:cNvSpPr txBox="1"/>
          <p:nvPr/>
        </p:nvSpPr>
        <p:spPr>
          <a:xfrm>
            <a:off x="905116" y="210542"/>
            <a:ext cx="10601325" cy="369332"/>
          </a:xfrm>
          <a:prstGeom prst="rect">
            <a:avLst/>
          </a:prstGeom>
          <a:noFill/>
        </p:spPr>
        <p:txBody>
          <a:bodyPr wrap="square" rtlCol="0">
            <a:spAutoFit/>
          </a:bodyPr>
          <a:lstStyle/>
          <a:p>
            <a:pPr algn="ctr"/>
            <a:r>
              <a:rPr lang="en-US" dirty="0"/>
              <a:t>Cosine Principal Component Analysis (PCA)</a:t>
            </a:r>
          </a:p>
        </p:txBody>
      </p:sp>
      <p:pic>
        <p:nvPicPr>
          <p:cNvPr id="4" name="Picture 3" descr="A group of images of dots&#10;&#10;Description automatically generated">
            <a:extLst>
              <a:ext uri="{FF2B5EF4-FFF2-40B4-BE49-F238E27FC236}">
                <a16:creationId xmlns:a16="http://schemas.microsoft.com/office/drawing/2014/main" id="{8EEDE28F-EA2E-9BC3-956C-C8EBDEC28F5B}"/>
              </a:ext>
            </a:extLst>
          </p:cNvPr>
          <p:cNvPicPr>
            <a:picLocks noChangeAspect="1"/>
          </p:cNvPicPr>
          <p:nvPr/>
        </p:nvPicPr>
        <p:blipFill>
          <a:blip r:embed="rId2"/>
          <a:stretch>
            <a:fillRect/>
          </a:stretch>
        </p:blipFill>
        <p:spPr>
          <a:xfrm>
            <a:off x="728420" y="985433"/>
            <a:ext cx="10954718" cy="5477359"/>
          </a:xfrm>
          <a:prstGeom prst="rect">
            <a:avLst/>
          </a:prstGeom>
        </p:spPr>
      </p:pic>
    </p:spTree>
    <p:extLst>
      <p:ext uri="{BB962C8B-B14F-4D97-AF65-F5344CB8AC3E}">
        <p14:creationId xmlns:p14="http://schemas.microsoft.com/office/powerpoint/2010/main" val="2776944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F00D8B-FDDA-A6AE-3C52-5F91EDC08C42}"/>
              </a:ext>
            </a:extLst>
          </p:cNvPr>
          <p:cNvSpPr txBox="1"/>
          <p:nvPr/>
        </p:nvSpPr>
        <p:spPr>
          <a:xfrm>
            <a:off x="905116" y="210542"/>
            <a:ext cx="10601325" cy="369332"/>
          </a:xfrm>
          <a:prstGeom prst="rect">
            <a:avLst/>
          </a:prstGeom>
          <a:noFill/>
        </p:spPr>
        <p:txBody>
          <a:bodyPr wrap="square" rtlCol="0">
            <a:spAutoFit/>
          </a:bodyPr>
          <a:lstStyle/>
          <a:p>
            <a:pPr algn="ctr"/>
            <a:r>
              <a:rPr lang="en-US" dirty="0"/>
              <a:t>K Means Cluster Plots</a:t>
            </a:r>
          </a:p>
        </p:txBody>
      </p:sp>
      <p:pic>
        <p:nvPicPr>
          <p:cNvPr id="3" name="Picture 2" descr="A graph of a graph showing different colored dots&#10;&#10;Description automatically generated with medium confidence">
            <a:extLst>
              <a:ext uri="{FF2B5EF4-FFF2-40B4-BE49-F238E27FC236}">
                <a16:creationId xmlns:a16="http://schemas.microsoft.com/office/drawing/2014/main" id="{A4929579-70A9-B874-C4B1-1815836FF6E6}"/>
              </a:ext>
            </a:extLst>
          </p:cNvPr>
          <p:cNvPicPr>
            <a:picLocks noChangeAspect="1"/>
          </p:cNvPicPr>
          <p:nvPr/>
        </p:nvPicPr>
        <p:blipFill>
          <a:blip r:embed="rId2"/>
          <a:stretch>
            <a:fillRect/>
          </a:stretch>
        </p:blipFill>
        <p:spPr>
          <a:xfrm>
            <a:off x="1223075" y="1155915"/>
            <a:ext cx="9745850" cy="4872925"/>
          </a:xfrm>
          <a:prstGeom prst="rect">
            <a:avLst/>
          </a:prstGeom>
        </p:spPr>
      </p:pic>
    </p:spTree>
    <p:extLst>
      <p:ext uri="{BB962C8B-B14F-4D97-AF65-F5344CB8AC3E}">
        <p14:creationId xmlns:p14="http://schemas.microsoft.com/office/powerpoint/2010/main" val="213340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3D52BB-B18B-751E-6FD4-52EA7EE8CED0}"/>
              </a:ext>
            </a:extLst>
          </p:cNvPr>
          <p:cNvSpPr>
            <a:spLocks noGrp="1"/>
          </p:cNvSpPr>
          <p:nvPr>
            <p:ph idx="1"/>
          </p:nvPr>
        </p:nvSpPr>
        <p:spPr/>
        <p:txBody>
          <a:bodyPr>
            <a:normAutofit/>
          </a:bodyPr>
          <a:lstStyle/>
          <a:p>
            <a:pPr marL="0" indent="0" algn="ctr">
              <a:buNone/>
            </a:pPr>
            <a:r>
              <a:rPr lang="en-US" sz="4000" dirty="0">
                <a:solidFill>
                  <a:schemeClr val="bg1"/>
                </a:solidFill>
              </a:rPr>
              <a:t>Time Series Analysis of Sales between November 2019 and June 2024</a:t>
            </a:r>
          </a:p>
        </p:txBody>
      </p:sp>
    </p:spTree>
    <p:extLst>
      <p:ext uri="{BB962C8B-B14F-4D97-AF65-F5344CB8AC3E}">
        <p14:creationId xmlns:p14="http://schemas.microsoft.com/office/powerpoint/2010/main" val="93863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sales&#10;&#10;Description automatically generated">
            <a:extLst>
              <a:ext uri="{FF2B5EF4-FFF2-40B4-BE49-F238E27FC236}">
                <a16:creationId xmlns:a16="http://schemas.microsoft.com/office/drawing/2014/main" id="{C957510D-FE42-FCD8-00FD-D35B5E75703D}"/>
              </a:ext>
            </a:extLst>
          </p:cNvPr>
          <p:cNvPicPr>
            <a:picLocks noChangeAspect="1"/>
          </p:cNvPicPr>
          <p:nvPr/>
        </p:nvPicPr>
        <p:blipFill>
          <a:blip r:embed="rId2"/>
          <a:stretch>
            <a:fillRect/>
          </a:stretch>
        </p:blipFill>
        <p:spPr>
          <a:xfrm>
            <a:off x="0" y="927616"/>
            <a:ext cx="8604082" cy="5634604"/>
          </a:xfrm>
          <a:prstGeom prst="rect">
            <a:avLst/>
          </a:prstGeom>
        </p:spPr>
      </p:pic>
      <p:sp>
        <p:nvSpPr>
          <p:cNvPr id="4" name="TextBox 3">
            <a:extLst>
              <a:ext uri="{FF2B5EF4-FFF2-40B4-BE49-F238E27FC236}">
                <a16:creationId xmlns:a16="http://schemas.microsoft.com/office/drawing/2014/main" id="{7AEFC76F-C11F-9780-A194-8ED8448476B2}"/>
              </a:ext>
            </a:extLst>
          </p:cNvPr>
          <p:cNvSpPr txBox="1"/>
          <p:nvPr/>
        </p:nvSpPr>
        <p:spPr>
          <a:xfrm>
            <a:off x="-300038" y="142875"/>
            <a:ext cx="10601325" cy="369332"/>
          </a:xfrm>
          <a:prstGeom prst="rect">
            <a:avLst/>
          </a:prstGeom>
          <a:noFill/>
        </p:spPr>
        <p:txBody>
          <a:bodyPr wrap="square" rtlCol="0">
            <a:spAutoFit/>
          </a:bodyPr>
          <a:lstStyle/>
          <a:p>
            <a:pPr algn="ctr"/>
            <a:r>
              <a:rPr lang="en-US" dirty="0"/>
              <a:t>Total Sales by Month between November 2019 and June 2024</a:t>
            </a:r>
          </a:p>
        </p:txBody>
      </p:sp>
      <p:sp>
        <p:nvSpPr>
          <p:cNvPr id="5" name="TextBox 4">
            <a:extLst>
              <a:ext uri="{FF2B5EF4-FFF2-40B4-BE49-F238E27FC236}">
                <a16:creationId xmlns:a16="http://schemas.microsoft.com/office/drawing/2014/main" id="{D97C45D0-E88E-FBE9-3A54-3EC5230317E9}"/>
              </a:ext>
            </a:extLst>
          </p:cNvPr>
          <p:cNvSpPr txBox="1"/>
          <p:nvPr/>
        </p:nvSpPr>
        <p:spPr>
          <a:xfrm>
            <a:off x="8358188" y="1857720"/>
            <a:ext cx="3587285" cy="42073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Total Sales varied from $160K in November 2020 to $25K in June 2024</a:t>
            </a:r>
          </a:p>
          <a:p>
            <a:pPr marL="285750" indent="-285750">
              <a:lnSpc>
                <a:spcPct val="150000"/>
              </a:lnSpc>
              <a:buFont typeface="Arial" panose="020B0604020202020204" pitchFamily="34" charset="0"/>
              <a:buChar char="•"/>
            </a:pPr>
            <a:r>
              <a:rPr lang="en-US" dirty="0"/>
              <a:t>Fluctuation in sales volumes between months was large</a:t>
            </a:r>
          </a:p>
          <a:p>
            <a:pPr marL="285750" indent="-285750">
              <a:lnSpc>
                <a:spcPct val="150000"/>
              </a:lnSpc>
              <a:buFont typeface="Arial" panose="020B0604020202020204" pitchFamily="34" charset="0"/>
              <a:buChar char="•"/>
            </a:pPr>
            <a:r>
              <a:rPr lang="en-US" dirty="0"/>
              <a:t>Peak sales occurred before 2022, with a downward trend observed since November 2021</a:t>
            </a:r>
          </a:p>
          <a:p>
            <a:pPr marL="285750" indent="-285750">
              <a:lnSpc>
                <a:spcPct val="150000"/>
              </a:lnSpc>
              <a:buFont typeface="Arial" panose="020B0604020202020204" pitchFamily="34" charset="0"/>
              <a:buChar char="•"/>
            </a:pPr>
            <a:r>
              <a:rPr lang="en-US" dirty="0"/>
              <a:t>A seasonal pattern in sales was not detected at face value</a:t>
            </a:r>
          </a:p>
        </p:txBody>
      </p:sp>
      <p:sp>
        <p:nvSpPr>
          <p:cNvPr id="6" name="Rounded Rectangle 5">
            <a:extLst>
              <a:ext uri="{FF2B5EF4-FFF2-40B4-BE49-F238E27FC236}">
                <a16:creationId xmlns:a16="http://schemas.microsoft.com/office/drawing/2014/main" id="{02AA979B-CFDB-6E2E-B2ED-463704B08CB3}"/>
              </a:ext>
            </a:extLst>
          </p:cNvPr>
          <p:cNvSpPr/>
          <p:nvPr/>
        </p:nvSpPr>
        <p:spPr>
          <a:xfrm>
            <a:off x="8759617" y="327541"/>
            <a:ext cx="3083339" cy="120015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Total Sales Nov 19 – Jun 24</a:t>
            </a:r>
          </a:p>
          <a:p>
            <a:pPr algn="ctr"/>
            <a:endParaRPr lang="en-US" dirty="0"/>
          </a:p>
          <a:p>
            <a:pPr algn="ctr"/>
            <a:r>
              <a:rPr lang="en-US" sz="2000" dirty="0"/>
              <a:t>$4,206,780.15</a:t>
            </a:r>
          </a:p>
        </p:txBody>
      </p:sp>
    </p:spTree>
    <p:extLst>
      <p:ext uri="{BB962C8B-B14F-4D97-AF65-F5344CB8AC3E}">
        <p14:creationId xmlns:p14="http://schemas.microsoft.com/office/powerpoint/2010/main" val="295473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sales&#10;&#10;Description automatically generated">
            <a:extLst>
              <a:ext uri="{FF2B5EF4-FFF2-40B4-BE49-F238E27FC236}">
                <a16:creationId xmlns:a16="http://schemas.microsoft.com/office/drawing/2014/main" id="{B3AA1DA6-AF8F-98EF-F641-3015883BB874}"/>
              </a:ext>
            </a:extLst>
          </p:cNvPr>
          <p:cNvPicPr>
            <a:picLocks noGrp="1" noChangeAspect="1"/>
          </p:cNvPicPr>
          <p:nvPr>
            <p:ph idx="1"/>
          </p:nvPr>
        </p:nvPicPr>
        <p:blipFill>
          <a:blip r:embed="rId2"/>
          <a:stretch>
            <a:fillRect/>
          </a:stretch>
        </p:blipFill>
        <p:spPr>
          <a:xfrm>
            <a:off x="103074" y="695282"/>
            <a:ext cx="8348814" cy="5467436"/>
          </a:xfrm>
        </p:spPr>
      </p:pic>
      <p:sp>
        <p:nvSpPr>
          <p:cNvPr id="8" name="TextBox 7">
            <a:extLst>
              <a:ext uri="{FF2B5EF4-FFF2-40B4-BE49-F238E27FC236}">
                <a16:creationId xmlns:a16="http://schemas.microsoft.com/office/drawing/2014/main" id="{B9F00D8B-FDDA-A6AE-3C52-5F91EDC08C42}"/>
              </a:ext>
            </a:extLst>
          </p:cNvPr>
          <p:cNvSpPr txBox="1"/>
          <p:nvPr/>
        </p:nvSpPr>
        <p:spPr>
          <a:xfrm>
            <a:off x="857250" y="142875"/>
            <a:ext cx="10601325" cy="369332"/>
          </a:xfrm>
          <a:prstGeom prst="rect">
            <a:avLst/>
          </a:prstGeom>
          <a:noFill/>
        </p:spPr>
        <p:txBody>
          <a:bodyPr wrap="square" rtlCol="0">
            <a:spAutoFit/>
          </a:bodyPr>
          <a:lstStyle/>
          <a:p>
            <a:pPr algn="ctr"/>
            <a:r>
              <a:rPr lang="en-US" dirty="0"/>
              <a:t>Average Sales per day between November 2019 and June 2024</a:t>
            </a:r>
          </a:p>
        </p:txBody>
      </p:sp>
      <p:sp>
        <p:nvSpPr>
          <p:cNvPr id="9" name="TextBox 8">
            <a:extLst>
              <a:ext uri="{FF2B5EF4-FFF2-40B4-BE49-F238E27FC236}">
                <a16:creationId xmlns:a16="http://schemas.microsoft.com/office/drawing/2014/main" id="{28CE0E3C-F4B3-9E3A-6802-2CF3B8ED900E}"/>
              </a:ext>
            </a:extLst>
          </p:cNvPr>
          <p:cNvSpPr txBox="1"/>
          <p:nvPr/>
        </p:nvSpPr>
        <p:spPr>
          <a:xfrm>
            <a:off x="8656543" y="2004535"/>
            <a:ext cx="3432383" cy="46228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overall average sales volume per day was around $345</a:t>
            </a:r>
          </a:p>
          <a:p>
            <a:pPr marL="285750" indent="-285750">
              <a:lnSpc>
                <a:spcPct val="150000"/>
              </a:lnSpc>
              <a:buFont typeface="Arial" panose="020B0604020202020204" pitchFamily="34" charset="0"/>
              <a:buChar char="•"/>
            </a:pPr>
            <a:r>
              <a:rPr lang="en-US" dirty="0"/>
              <a:t>Average sales per day varied between months with a peak in July 2023 when an average of around $511 in sales was achieved each day</a:t>
            </a:r>
          </a:p>
          <a:p>
            <a:pPr marL="285750" indent="-285750">
              <a:lnSpc>
                <a:spcPct val="150000"/>
              </a:lnSpc>
              <a:buFont typeface="Arial" panose="020B0604020202020204" pitchFamily="34" charset="0"/>
              <a:buChar char="•"/>
            </a:pPr>
            <a:r>
              <a:rPr lang="en-US" dirty="0"/>
              <a:t>By June, 2024 the average sales per day had dropped to around $237 per day</a:t>
            </a:r>
          </a:p>
        </p:txBody>
      </p:sp>
      <p:sp>
        <p:nvSpPr>
          <p:cNvPr id="10" name="Rounded Rectangle 9">
            <a:extLst>
              <a:ext uri="{FF2B5EF4-FFF2-40B4-BE49-F238E27FC236}">
                <a16:creationId xmlns:a16="http://schemas.microsoft.com/office/drawing/2014/main" id="{134FE3FA-1397-B47F-0F76-ECFDCC2AA724}"/>
              </a:ext>
            </a:extLst>
          </p:cNvPr>
          <p:cNvSpPr/>
          <p:nvPr/>
        </p:nvSpPr>
        <p:spPr>
          <a:xfrm>
            <a:off x="9129846" y="658296"/>
            <a:ext cx="2556081" cy="120015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Ave. Daily  Sales Nov 19 – Jun 24</a:t>
            </a:r>
          </a:p>
          <a:p>
            <a:pPr algn="ctr"/>
            <a:endParaRPr lang="en-US" dirty="0"/>
          </a:p>
          <a:p>
            <a:pPr algn="ctr"/>
            <a:r>
              <a:rPr lang="en-US" sz="2000" dirty="0"/>
              <a:t>$345</a:t>
            </a:r>
          </a:p>
        </p:txBody>
      </p:sp>
    </p:spTree>
    <p:extLst>
      <p:ext uri="{BB962C8B-B14F-4D97-AF65-F5344CB8AC3E}">
        <p14:creationId xmlns:p14="http://schemas.microsoft.com/office/powerpoint/2010/main" val="160666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F00D8B-FDDA-A6AE-3C52-5F91EDC08C42}"/>
              </a:ext>
            </a:extLst>
          </p:cNvPr>
          <p:cNvSpPr txBox="1"/>
          <p:nvPr/>
        </p:nvSpPr>
        <p:spPr>
          <a:xfrm>
            <a:off x="857250" y="142875"/>
            <a:ext cx="10601325" cy="369332"/>
          </a:xfrm>
          <a:prstGeom prst="rect">
            <a:avLst/>
          </a:prstGeom>
          <a:noFill/>
        </p:spPr>
        <p:txBody>
          <a:bodyPr wrap="square" rtlCol="0">
            <a:spAutoFit/>
          </a:bodyPr>
          <a:lstStyle/>
          <a:p>
            <a:pPr algn="ctr"/>
            <a:r>
              <a:rPr lang="en-US" dirty="0"/>
              <a:t>Total Sales each year 2020 to 2023 (full years only)</a:t>
            </a:r>
          </a:p>
        </p:txBody>
      </p:sp>
      <p:pic>
        <p:nvPicPr>
          <p:cNvPr id="3" name="Picture 2" descr="A graph with numbers and a green line&#10;&#10;Description automatically generated">
            <a:extLst>
              <a:ext uri="{FF2B5EF4-FFF2-40B4-BE49-F238E27FC236}">
                <a16:creationId xmlns:a16="http://schemas.microsoft.com/office/drawing/2014/main" id="{D01E0064-0201-8368-F179-E7BA6F702031}"/>
              </a:ext>
            </a:extLst>
          </p:cNvPr>
          <p:cNvPicPr>
            <a:picLocks noChangeAspect="1"/>
          </p:cNvPicPr>
          <p:nvPr/>
        </p:nvPicPr>
        <p:blipFill>
          <a:blip r:embed="rId2"/>
          <a:stretch>
            <a:fillRect/>
          </a:stretch>
        </p:blipFill>
        <p:spPr>
          <a:xfrm>
            <a:off x="440866" y="1019150"/>
            <a:ext cx="7976483" cy="5223605"/>
          </a:xfrm>
          <a:prstGeom prst="rect">
            <a:avLst/>
          </a:prstGeom>
        </p:spPr>
      </p:pic>
      <p:sp>
        <p:nvSpPr>
          <p:cNvPr id="9" name="TextBox 8">
            <a:extLst>
              <a:ext uri="{FF2B5EF4-FFF2-40B4-BE49-F238E27FC236}">
                <a16:creationId xmlns:a16="http://schemas.microsoft.com/office/drawing/2014/main" id="{28CE0E3C-F4B3-9E3A-6802-2CF3B8ED900E}"/>
              </a:ext>
            </a:extLst>
          </p:cNvPr>
          <p:cNvSpPr txBox="1"/>
          <p:nvPr/>
        </p:nvSpPr>
        <p:spPr>
          <a:xfrm>
            <a:off x="8417349" y="2242958"/>
            <a:ext cx="3552714" cy="17143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Peak sales was reached in 2021 at nearly $1.3m</a:t>
            </a:r>
          </a:p>
          <a:p>
            <a:pPr marL="285750" indent="-285750">
              <a:lnSpc>
                <a:spcPct val="150000"/>
              </a:lnSpc>
              <a:buFont typeface="Arial" panose="020B0604020202020204" pitchFamily="34" charset="0"/>
              <a:buChar char="•"/>
            </a:pPr>
            <a:r>
              <a:rPr lang="en-US" dirty="0"/>
              <a:t>By 2023, this had dropped to nearly half (around $700k)</a:t>
            </a:r>
          </a:p>
        </p:txBody>
      </p:sp>
      <p:sp>
        <p:nvSpPr>
          <p:cNvPr id="4" name="Rounded Rectangle 3">
            <a:extLst>
              <a:ext uri="{FF2B5EF4-FFF2-40B4-BE49-F238E27FC236}">
                <a16:creationId xmlns:a16="http://schemas.microsoft.com/office/drawing/2014/main" id="{D14E4546-C01E-FA23-9C4E-C0F904458061}"/>
              </a:ext>
            </a:extLst>
          </p:cNvPr>
          <p:cNvSpPr/>
          <p:nvPr/>
        </p:nvSpPr>
        <p:spPr>
          <a:xfrm>
            <a:off x="8902494" y="777507"/>
            <a:ext cx="2556081" cy="120015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Peak Annual Sales</a:t>
            </a:r>
          </a:p>
          <a:p>
            <a:pPr algn="ctr"/>
            <a:endParaRPr lang="en-US" dirty="0"/>
          </a:p>
          <a:p>
            <a:pPr algn="ctr"/>
            <a:r>
              <a:rPr lang="en-US" sz="2000" dirty="0"/>
              <a:t>2021: $1.3M</a:t>
            </a:r>
          </a:p>
        </p:txBody>
      </p:sp>
    </p:spTree>
    <p:extLst>
      <p:ext uri="{BB962C8B-B14F-4D97-AF65-F5344CB8AC3E}">
        <p14:creationId xmlns:p14="http://schemas.microsoft.com/office/powerpoint/2010/main" val="26538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F00D8B-FDDA-A6AE-3C52-5F91EDC08C42}"/>
              </a:ext>
            </a:extLst>
          </p:cNvPr>
          <p:cNvSpPr txBox="1"/>
          <p:nvPr/>
        </p:nvSpPr>
        <p:spPr>
          <a:xfrm>
            <a:off x="-771192" y="174234"/>
            <a:ext cx="10601325" cy="369332"/>
          </a:xfrm>
          <a:prstGeom prst="rect">
            <a:avLst/>
          </a:prstGeom>
          <a:noFill/>
        </p:spPr>
        <p:txBody>
          <a:bodyPr wrap="square" rtlCol="0">
            <a:spAutoFit/>
          </a:bodyPr>
          <a:lstStyle/>
          <a:p>
            <a:pPr algn="ctr"/>
            <a:r>
              <a:rPr lang="en-US" dirty="0"/>
              <a:t>Average Sales each month 2019 to 2024</a:t>
            </a:r>
          </a:p>
        </p:txBody>
      </p:sp>
      <p:pic>
        <p:nvPicPr>
          <p:cNvPr id="5" name="Picture 4" descr="A graph with numbers and a green dot&#10;&#10;Description automatically generated">
            <a:extLst>
              <a:ext uri="{FF2B5EF4-FFF2-40B4-BE49-F238E27FC236}">
                <a16:creationId xmlns:a16="http://schemas.microsoft.com/office/drawing/2014/main" id="{85F4F432-209B-2AC1-765B-F63097BE5D8A}"/>
              </a:ext>
            </a:extLst>
          </p:cNvPr>
          <p:cNvPicPr>
            <a:picLocks noChangeAspect="1"/>
          </p:cNvPicPr>
          <p:nvPr/>
        </p:nvPicPr>
        <p:blipFill>
          <a:blip r:embed="rId2"/>
          <a:stretch>
            <a:fillRect/>
          </a:stretch>
        </p:blipFill>
        <p:spPr>
          <a:xfrm>
            <a:off x="643271" y="938493"/>
            <a:ext cx="7772400" cy="5089956"/>
          </a:xfrm>
          <a:prstGeom prst="rect">
            <a:avLst/>
          </a:prstGeom>
        </p:spPr>
      </p:pic>
      <p:sp>
        <p:nvSpPr>
          <p:cNvPr id="9" name="TextBox 8">
            <a:extLst>
              <a:ext uri="{FF2B5EF4-FFF2-40B4-BE49-F238E27FC236}">
                <a16:creationId xmlns:a16="http://schemas.microsoft.com/office/drawing/2014/main" id="{28CE0E3C-F4B3-9E3A-6802-2CF3B8ED900E}"/>
              </a:ext>
            </a:extLst>
          </p:cNvPr>
          <p:cNvSpPr txBox="1"/>
          <p:nvPr/>
        </p:nvSpPr>
        <p:spPr>
          <a:xfrm>
            <a:off x="7742748" y="2172086"/>
            <a:ext cx="3901927" cy="21298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Peak monthly average sales was reached in 2021 at around $106.5K each month</a:t>
            </a:r>
          </a:p>
          <a:p>
            <a:pPr marL="285750" indent="-285750">
              <a:lnSpc>
                <a:spcPct val="150000"/>
              </a:lnSpc>
              <a:buFont typeface="Arial" panose="020B0604020202020204" pitchFamily="34" charset="0"/>
              <a:buChar char="•"/>
            </a:pPr>
            <a:r>
              <a:rPr lang="en-US" dirty="0"/>
              <a:t>By 2024, this had dropped to around $55K per month on average</a:t>
            </a:r>
          </a:p>
        </p:txBody>
      </p:sp>
      <p:sp>
        <p:nvSpPr>
          <p:cNvPr id="6" name="Rounded Rectangle 5">
            <a:extLst>
              <a:ext uri="{FF2B5EF4-FFF2-40B4-BE49-F238E27FC236}">
                <a16:creationId xmlns:a16="http://schemas.microsoft.com/office/drawing/2014/main" id="{0068F57B-FAA4-81F3-A4B7-F7204FE2DC08}"/>
              </a:ext>
            </a:extLst>
          </p:cNvPr>
          <p:cNvSpPr/>
          <p:nvPr/>
        </p:nvSpPr>
        <p:spPr>
          <a:xfrm>
            <a:off x="8415671" y="577009"/>
            <a:ext cx="2556081" cy="120015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Peak Monthly Average Sales</a:t>
            </a:r>
          </a:p>
          <a:p>
            <a:pPr algn="ctr"/>
            <a:endParaRPr lang="en-US" dirty="0"/>
          </a:p>
          <a:p>
            <a:pPr algn="ctr"/>
            <a:r>
              <a:rPr lang="en-US" sz="2000" dirty="0"/>
              <a:t>2021: $106.5K</a:t>
            </a:r>
          </a:p>
        </p:txBody>
      </p:sp>
    </p:spTree>
    <p:extLst>
      <p:ext uri="{BB962C8B-B14F-4D97-AF65-F5344CB8AC3E}">
        <p14:creationId xmlns:p14="http://schemas.microsoft.com/office/powerpoint/2010/main" val="201063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F00D8B-FDDA-A6AE-3C52-5F91EDC08C42}"/>
              </a:ext>
            </a:extLst>
          </p:cNvPr>
          <p:cNvSpPr txBox="1"/>
          <p:nvPr/>
        </p:nvSpPr>
        <p:spPr>
          <a:xfrm>
            <a:off x="0" y="130730"/>
            <a:ext cx="10601325" cy="369332"/>
          </a:xfrm>
          <a:prstGeom prst="rect">
            <a:avLst/>
          </a:prstGeom>
          <a:noFill/>
        </p:spPr>
        <p:txBody>
          <a:bodyPr wrap="square" rtlCol="0">
            <a:spAutoFit/>
          </a:bodyPr>
          <a:lstStyle/>
          <a:p>
            <a:pPr algn="ctr"/>
            <a:r>
              <a:rPr lang="en-US" dirty="0"/>
              <a:t>Total Sales each Quarter 2019 to 2024</a:t>
            </a:r>
          </a:p>
        </p:txBody>
      </p:sp>
      <p:pic>
        <p:nvPicPr>
          <p:cNvPr id="3" name="Picture 2" descr="A graph with numbers and a line&#10;&#10;Description automatically generated">
            <a:extLst>
              <a:ext uri="{FF2B5EF4-FFF2-40B4-BE49-F238E27FC236}">
                <a16:creationId xmlns:a16="http://schemas.microsoft.com/office/drawing/2014/main" id="{ABE0AAE1-96F0-46E3-0939-ABF9FD770715}"/>
              </a:ext>
            </a:extLst>
          </p:cNvPr>
          <p:cNvPicPr>
            <a:picLocks noChangeAspect="1"/>
          </p:cNvPicPr>
          <p:nvPr/>
        </p:nvPicPr>
        <p:blipFill>
          <a:blip r:embed="rId2"/>
          <a:stretch>
            <a:fillRect/>
          </a:stretch>
        </p:blipFill>
        <p:spPr>
          <a:xfrm>
            <a:off x="302680" y="500062"/>
            <a:ext cx="9708618" cy="6357938"/>
          </a:xfrm>
          <a:prstGeom prst="rect">
            <a:avLst/>
          </a:prstGeom>
        </p:spPr>
      </p:pic>
      <p:sp>
        <p:nvSpPr>
          <p:cNvPr id="9" name="TextBox 8">
            <a:extLst>
              <a:ext uri="{FF2B5EF4-FFF2-40B4-BE49-F238E27FC236}">
                <a16:creationId xmlns:a16="http://schemas.microsoft.com/office/drawing/2014/main" id="{28CE0E3C-F4B3-9E3A-6802-2CF3B8ED900E}"/>
              </a:ext>
            </a:extLst>
          </p:cNvPr>
          <p:cNvSpPr txBox="1"/>
          <p:nvPr/>
        </p:nvSpPr>
        <p:spPr>
          <a:xfrm>
            <a:off x="8274472" y="2205784"/>
            <a:ext cx="3473649" cy="21298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Peak quarterly sales was reached in Quarter 4, 2021 at nearly $400k</a:t>
            </a:r>
          </a:p>
          <a:p>
            <a:pPr marL="285750" indent="-285750">
              <a:lnSpc>
                <a:spcPct val="150000"/>
              </a:lnSpc>
              <a:buFont typeface="Arial" panose="020B0604020202020204" pitchFamily="34" charset="0"/>
              <a:buChar char="•"/>
            </a:pPr>
            <a:r>
              <a:rPr lang="en-US" dirty="0"/>
              <a:t>By Quarter 2, 2024, total sales had dropped to around $128k</a:t>
            </a:r>
          </a:p>
        </p:txBody>
      </p:sp>
      <p:sp>
        <p:nvSpPr>
          <p:cNvPr id="6" name="Rounded Rectangle 5">
            <a:extLst>
              <a:ext uri="{FF2B5EF4-FFF2-40B4-BE49-F238E27FC236}">
                <a16:creationId xmlns:a16="http://schemas.microsoft.com/office/drawing/2014/main" id="{ACDE40E7-7175-F510-257F-9FE7915C8795}"/>
              </a:ext>
            </a:extLst>
          </p:cNvPr>
          <p:cNvSpPr/>
          <p:nvPr/>
        </p:nvSpPr>
        <p:spPr>
          <a:xfrm>
            <a:off x="8733257" y="648447"/>
            <a:ext cx="2556081" cy="120015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Peak Quarterly Sales</a:t>
            </a:r>
          </a:p>
          <a:p>
            <a:pPr algn="ctr"/>
            <a:endParaRPr lang="en-US" dirty="0"/>
          </a:p>
          <a:p>
            <a:pPr algn="ctr"/>
            <a:r>
              <a:rPr lang="en-US" sz="2000" dirty="0"/>
              <a:t>2021 Q4: $400K</a:t>
            </a:r>
          </a:p>
        </p:txBody>
      </p:sp>
    </p:spTree>
    <p:extLst>
      <p:ext uri="{BB962C8B-B14F-4D97-AF65-F5344CB8AC3E}">
        <p14:creationId xmlns:p14="http://schemas.microsoft.com/office/powerpoint/2010/main" val="82847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3D52BB-B18B-751E-6FD4-52EA7EE8CED0}"/>
              </a:ext>
            </a:extLst>
          </p:cNvPr>
          <p:cNvSpPr>
            <a:spLocks noGrp="1"/>
          </p:cNvSpPr>
          <p:nvPr>
            <p:ph idx="1"/>
          </p:nvPr>
        </p:nvSpPr>
        <p:spPr>
          <a:xfrm>
            <a:off x="838200" y="2411413"/>
            <a:ext cx="10515600" cy="1289050"/>
          </a:xfrm>
        </p:spPr>
        <p:txBody>
          <a:bodyPr>
            <a:normAutofit/>
          </a:bodyPr>
          <a:lstStyle/>
          <a:p>
            <a:pPr marL="0" indent="0" algn="ctr">
              <a:buNone/>
            </a:pPr>
            <a:r>
              <a:rPr lang="en-US" sz="4800" dirty="0">
                <a:solidFill>
                  <a:schemeClr val="bg1"/>
                </a:solidFill>
              </a:rPr>
              <a:t>Seasonal Patterns</a:t>
            </a:r>
          </a:p>
        </p:txBody>
      </p:sp>
    </p:spTree>
    <p:extLst>
      <p:ext uri="{BB962C8B-B14F-4D97-AF65-F5344CB8AC3E}">
        <p14:creationId xmlns:p14="http://schemas.microsoft.com/office/powerpoint/2010/main" val="3961976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1600</TotalTime>
  <Words>1075</Words>
  <Application>Microsoft Macintosh PowerPoint</Application>
  <PresentationFormat>Widescreen</PresentationFormat>
  <Paragraphs>119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Aptos</vt:lpstr>
      <vt:lpstr>Aptos Display</vt:lpstr>
      <vt:lpstr>Arial</vt:lpstr>
      <vt:lpstr>Office Theme</vt:lpstr>
      <vt:lpstr>PowerPoint Presentation</vt:lpstr>
      <vt:lpstr>Summary: Sales data Nov 2019 to Jun 2024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Kathryn Hopkins</dc:creator>
  <cp:lastModifiedBy>Kathryn Hopkins</cp:lastModifiedBy>
  <cp:revision>16</cp:revision>
  <dcterms:created xsi:type="dcterms:W3CDTF">2024-06-24T09:15:22Z</dcterms:created>
  <dcterms:modified xsi:type="dcterms:W3CDTF">2024-06-29T05:58:23Z</dcterms:modified>
</cp:coreProperties>
</file>