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601200" cy="12801600" type="A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 autoAdjust="0"/>
    <p:restoredTop sz="89134" autoAdjust="0"/>
  </p:normalViewPr>
  <p:slideViewPr>
    <p:cSldViewPr snapToGrid="0">
      <p:cViewPr>
        <p:scale>
          <a:sx n="200" d="100"/>
          <a:sy n="200" d="100"/>
        </p:scale>
        <p:origin x="-2538" y="-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31822-9E2A-4C86-A741-F89A0F5980DE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745BA-CB92-4C52-8F8B-7F68B96CCA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712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Stepwise is a lightweight Visitor —&gt;Management &lt;— System, designed to empower hospital's —&gt;infection&lt;— control teams —&gt; (remove) to&lt;— keep track of contact between visitors and patients within the hospital. Built and tested for AMK-THK Hospital, it's the ideal, scalable solution for healthcare institutions to adopt at any stage of digitization: &lt;— from simple visitor </a:t>
            </a:r>
            <a:r>
              <a:rPr lang="en-SG" dirty="0" err="1" smtClean="0"/>
              <a:t>guestbooks</a:t>
            </a:r>
            <a:r>
              <a:rPr lang="en-SG" dirty="0" smtClean="0"/>
              <a:t>, to —&gt;advanced movement&lt;—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745BA-CB92-4C52-8F8B-7F68B96CCA46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330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4572-65D6-4355-A12C-6BC97F7E2943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DA7E-4933-436B-8807-F9094B4DC0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400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4572-65D6-4355-A12C-6BC97F7E2943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DA7E-4933-436B-8807-F9094B4DC0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883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4572-65D6-4355-A12C-6BC97F7E2943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DA7E-4933-436B-8807-F9094B4DC0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553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4572-65D6-4355-A12C-6BC97F7E2943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DA7E-4933-436B-8807-F9094B4DC0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625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4572-65D6-4355-A12C-6BC97F7E2943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DA7E-4933-436B-8807-F9094B4DC0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45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4572-65D6-4355-A12C-6BC97F7E2943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DA7E-4933-436B-8807-F9094B4DC0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705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4572-65D6-4355-A12C-6BC97F7E2943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DA7E-4933-436B-8807-F9094B4DC0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74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4572-65D6-4355-A12C-6BC97F7E2943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DA7E-4933-436B-8807-F9094B4DC0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86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4572-65D6-4355-A12C-6BC97F7E2943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DA7E-4933-436B-8807-F9094B4DC0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375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4572-65D6-4355-A12C-6BC97F7E2943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DA7E-4933-436B-8807-F9094B4DC0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668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4572-65D6-4355-A12C-6BC97F7E2943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DA7E-4933-436B-8807-F9094B4DC0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746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B4572-65D6-4355-A12C-6BC97F7E2943}" type="datetimeFigureOut">
              <a:rPr lang="en-SG" smtClean="0"/>
              <a:t>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EDA7E-4933-436B-8807-F9094B4DC0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061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3" Type="http://schemas.openxmlformats.org/officeDocument/2006/relationships/image" Target="../media/image1.PNG"/><Relationship Id="rId21" Type="http://schemas.openxmlformats.org/officeDocument/2006/relationships/image" Target="../media/image19.jp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e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jpg"/><Relationship Id="rId29" Type="http://schemas.openxmlformats.org/officeDocument/2006/relationships/image" Target="../media/image27.jpe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jpeg"/><Relationship Id="rId28" Type="http://schemas.openxmlformats.org/officeDocument/2006/relationships/image" Target="../media/image26.jpe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jpe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jp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3" t="-246" r="29973" b="1502"/>
          <a:stretch/>
        </p:blipFill>
        <p:spPr>
          <a:xfrm>
            <a:off x="538161" y="3437922"/>
            <a:ext cx="729553" cy="82927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5" t="-799" r="31343" b="2014"/>
          <a:stretch/>
        </p:blipFill>
        <p:spPr>
          <a:xfrm>
            <a:off x="1267709" y="3440381"/>
            <a:ext cx="703966" cy="845869"/>
          </a:xfrm>
          <a:prstGeom prst="rect">
            <a:avLst/>
          </a:prstGeom>
        </p:spPr>
      </p:pic>
      <p:sp>
        <p:nvSpPr>
          <p:cNvPr id="122" name="Rectangle 121"/>
          <p:cNvSpPr/>
          <p:nvPr/>
        </p:nvSpPr>
        <p:spPr>
          <a:xfrm>
            <a:off x="4842828" y="8136449"/>
            <a:ext cx="1354701" cy="337893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err="1" smtClean="0">
                <a:solidFill>
                  <a:srgbClr val="3A3A3A"/>
                </a:solidFill>
                <a:latin typeface="Helvetica Neue"/>
              </a:rPr>
              <a:t>CanvasJS</a:t>
            </a:r>
            <a:endParaRPr lang="en-S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488" y="6558745"/>
            <a:ext cx="1735461" cy="636816"/>
          </a:xfrm>
          <a:prstGeom prst="rect">
            <a:avLst/>
          </a:prstGeom>
        </p:spPr>
      </p:pic>
      <p:sp>
        <p:nvSpPr>
          <p:cNvPr id="83" name="Lightning Bolt 82"/>
          <p:cNvSpPr/>
          <p:nvPr/>
        </p:nvSpPr>
        <p:spPr>
          <a:xfrm rot="1859712">
            <a:off x="1010693" y="3436040"/>
            <a:ext cx="534061" cy="732176"/>
          </a:xfrm>
          <a:prstGeom prst="lightningBol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118" y="4131416"/>
            <a:ext cx="900000" cy="9000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74"/>
          <a:stretch/>
        </p:blipFill>
        <p:spPr>
          <a:xfrm>
            <a:off x="-5226" y="-1"/>
            <a:ext cx="9608539" cy="2718885"/>
          </a:xfrm>
          <a:prstGeom prst="rect">
            <a:avLst/>
          </a:prstGeom>
        </p:spPr>
      </p:pic>
      <p:sp>
        <p:nvSpPr>
          <p:cNvPr id="114" name="Rectangle 113"/>
          <p:cNvSpPr/>
          <p:nvPr/>
        </p:nvSpPr>
        <p:spPr>
          <a:xfrm>
            <a:off x="0" y="10655445"/>
            <a:ext cx="9582260" cy="21444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/>
          <p:cNvSpPr/>
          <p:nvPr/>
        </p:nvSpPr>
        <p:spPr>
          <a:xfrm>
            <a:off x="-18940" y="12531"/>
            <a:ext cx="9601200" cy="2721068"/>
          </a:xfrm>
          <a:prstGeom prst="rect">
            <a:avLst/>
          </a:prstGeom>
          <a:solidFill>
            <a:schemeClr val="bg1">
              <a:lumMod val="6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7159083" y="359069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3725343" y="683357"/>
            <a:ext cx="57044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SG" sz="14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Stepwise </a:t>
            </a:r>
            <a:r>
              <a:rPr lang="en-SG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is a lightweight Visitor Management System, designed to empower hospital’s infection control teams keep track of contact between visitors and patients within the hospital. Built and tested for AMK-THK Hospital, it's the ideal, scalable solution for healthcare institutions to adopt at any stage of digitization, from simple visitor </a:t>
            </a:r>
            <a:r>
              <a:rPr lang="en-SG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guestbooks</a:t>
            </a:r>
            <a:r>
              <a:rPr lang="en-SG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to advanced movement.</a:t>
            </a:r>
            <a:endParaRPr lang="en-SG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9772" y="234746"/>
            <a:ext cx="1295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Stepwise</a:t>
            </a:r>
            <a:endParaRPr lang="en-SG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4024490" y="2753509"/>
            <a:ext cx="1552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FEATURES</a:t>
            </a:r>
            <a:endParaRPr lang="en-SG" sz="20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5977233" y="3134546"/>
            <a:ext cx="3357633" cy="902811"/>
            <a:chOff x="5977233" y="3134546"/>
            <a:chExt cx="3357633" cy="902811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7233" y="3225951"/>
              <a:ext cx="756000" cy="7560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687938" y="3134546"/>
              <a:ext cx="2646928" cy="902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2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User Management</a:t>
              </a:r>
              <a:endParaRPr lang="en-SG" sz="1200" b="1" dirty="0" smtClean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r>
                <a:rPr lang="en-SG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Easily add or remove user from the system based on their level of security. 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118636" y="8664791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TEAM</a:t>
            </a:r>
            <a:endParaRPr lang="en-SG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77037" y="8636953"/>
            <a:ext cx="891901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123598" y="6235171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TECHNOLGIES USED</a:t>
            </a:r>
            <a:endParaRPr lang="en-SG" b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77037" y="10614966"/>
            <a:ext cx="891901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4217" y="10639799"/>
            <a:ext cx="227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OUR SUPERVISOR</a:t>
            </a:r>
            <a:endParaRPr lang="en-SG" b="1" dirty="0"/>
          </a:p>
        </p:txBody>
      </p:sp>
      <p:sp>
        <p:nvSpPr>
          <p:cNvPr id="33" name="Rectangle 32"/>
          <p:cNvSpPr/>
          <p:nvPr/>
        </p:nvSpPr>
        <p:spPr>
          <a:xfrm>
            <a:off x="2984350" y="10639799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OUR SPONSORS</a:t>
            </a:r>
            <a:endParaRPr lang="en-SG" b="1" dirty="0"/>
          </a:p>
        </p:txBody>
      </p:sp>
      <p:sp>
        <p:nvSpPr>
          <p:cNvPr id="35" name="Rectangle 34"/>
          <p:cNvSpPr/>
          <p:nvPr/>
        </p:nvSpPr>
        <p:spPr>
          <a:xfrm>
            <a:off x="60" y="-1"/>
            <a:ext cx="180000" cy="12801601"/>
          </a:xfrm>
          <a:prstGeom prst="rect">
            <a:avLst/>
          </a:prstGeom>
          <a:solidFill>
            <a:srgbClr val="BF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Rectangle 35"/>
          <p:cNvSpPr/>
          <p:nvPr/>
        </p:nvSpPr>
        <p:spPr>
          <a:xfrm>
            <a:off x="9432814" y="0"/>
            <a:ext cx="180000" cy="12801601"/>
          </a:xfrm>
          <a:prstGeom prst="rect">
            <a:avLst/>
          </a:prstGeom>
          <a:solidFill>
            <a:srgbClr val="BF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7" name="Rectangle 36"/>
          <p:cNvSpPr/>
          <p:nvPr/>
        </p:nvSpPr>
        <p:spPr>
          <a:xfrm>
            <a:off x="19488" y="0"/>
            <a:ext cx="9562772" cy="180000"/>
          </a:xfrm>
          <a:prstGeom prst="rect">
            <a:avLst/>
          </a:prstGeom>
          <a:solidFill>
            <a:srgbClr val="BF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8" name="Rectangle 37"/>
          <p:cNvSpPr/>
          <p:nvPr/>
        </p:nvSpPr>
        <p:spPr>
          <a:xfrm>
            <a:off x="20710" y="12619861"/>
            <a:ext cx="9562772" cy="180000"/>
          </a:xfrm>
          <a:prstGeom prst="rect">
            <a:avLst/>
          </a:prstGeom>
          <a:solidFill>
            <a:srgbClr val="BF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0" name="TextBox 59"/>
          <p:cNvSpPr txBox="1"/>
          <p:nvPr/>
        </p:nvSpPr>
        <p:spPr>
          <a:xfrm>
            <a:off x="429681" y="4436295"/>
            <a:ext cx="1554525" cy="171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Self / Assisted Registration</a:t>
            </a:r>
            <a:endParaRPr lang="en-SG" sz="1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SG" sz="1200" dirty="0">
                <a:latin typeface="Helvetica" panose="020B0604020202020204" pitchFamily="34" charset="0"/>
                <a:cs typeface="Helvetica" panose="020B0604020202020204" pitchFamily="34" charset="0"/>
              </a:rPr>
              <a:t>Conveniently allows visitors to </a:t>
            </a:r>
            <a:r>
              <a:rPr lang="en-SG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pre-register their </a:t>
            </a:r>
            <a:r>
              <a:rPr lang="en-SG" sz="1200" dirty="0">
                <a:latin typeface="Helvetica" panose="020B0604020202020204" pitchFamily="34" charset="0"/>
                <a:cs typeface="Helvetica" panose="020B0604020202020204" pitchFamily="34" charset="0"/>
              </a:rPr>
              <a:t>visit online and allows</a:t>
            </a:r>
          </a:p>
          <a:p>
            <a:r>
              <a:rPr lang="en-SG" sz="1200" dirty="0">
                <a:latin typeface="Helvetica" panose="020B0604020202020204" pitchFamily="34" charset="0"/>
                <a:cs typeface="Helvetica" panose="020B0604020202020204" pitchFamily="34" charset="0"/>
              </a:rPr>
              <a:t>staff to register visitors onsite.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93621" y="4436295"/>
            <a:ext cx="1555200" cy="108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Contact Tracing</a:t>
            </a:r>
            <a:endParaRPr lang="en-SG" sz="1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SG" sz="1200" dirty="0">
                <a:latin typeface="Helvetica" panose="020B0604020202020204" pitchFamily="34" charset="0"/>
                <a:cs typeface="Helvetica" panose="020B0604020202020204" pitchFamily="34" charset="0"/>
              </a:rPr>
              <a:t>Quickly identify a group of people</a:t>
            </a:r>
          </a:p>
          <a:p>
            <a:r>
              <a:rPr lang="en-SG" sz="1200" dirty="0">
                <a:latin typeface="Helvetica" panose="020B0604020202020204" pitchFamily="34" charset="0"/>
                <a:cs typeface="Helvetica" panose="020B0604020202020204" pitchFamily="34" charset="0"/>
              </a:rPr>
              <a:t>that might been infected.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687938" y="4143156"/>
            <a:ext cx="2646928" cy="71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Form Management</a:t>
            </a: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SG" sz="1200" dirty="0">
                <a:latin typeface="Helvetica" panose="020B0604020202020204" pitchFamily="34" charset="0"/>
                <a:cs typeface="Helvetica" panose="020B0604020202020204" pitchFamily="34" charset="0"/>
              </a:rPr>
              <a:t>Flexibility to customise Health Screening </a:t>
            </a:r>
            <a:r>
              <a:rPr lang="en-SG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Form.</a:t>
            </a:r>
            <a:endParaRPr lang="en-SG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11354" y="4436295"/>
            <a:ext cx="1555200" cy="171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Pass Management</a:t>
            </a:r>
            <a:endParaRPr lang="en-SG" sz="1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SG" sz="1200" dirty="0">
                <a:latin typeface="Helvetica" panose="020B0604020202020204" pitchFamily="34" charset="0"/>
                <a:cs typeface="Helvetica" panose="020B0604020202020204" pitchFamily="34" charset="0"/>
              </a:rPr>
              <a:t>Flexibility to customise visitor pass to suit any design and information requirements.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924325" y="5151765"/>
            <a:ext cx="3410541" cy="792000"/>
            <a:chOff x="5924325" y="5151765"/>
            <a:chExt cx="3410541" cy="792000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325" y="5151765"/>
              <a:ext cx="792000" cy="79200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6687938" y="5152693"/>
              <a:ext cx="2646928" cy="718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2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SMS </a:t>
              </a:r>
              <a:endParaRPr lang="en-SG" sz="1200" b="1" dirty="0" smtClean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r>
                <a:rPr lang="en-SG" sz="1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Instantly inform people based on contact tracing information. </a:t>
              </a:r>
              <a:endParaRPr lang="en-SG"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209" y="7760282"/>
            <a:ext cx="1440000" cy="843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604" y="6755252"/>
            <a:ext cx="900000" cy="4116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221" y="7230659"/>
            <a:ext cx="1800000" cy="2175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21" y="7166049"/>
            <a:ext cx="1440000" cy="66461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21478" y="10078256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Christopher</a:t>
            </a:r>
            <a:endParaRPr lang="en-SG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113319" y="10078256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Jason</a:t>
            </a:r>
            <a:endParaRPr lang="en-SG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585335" y="10078256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Aloysius</a:t>
            </a:r>
            <a:endParaRPr lang="en-SG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08036" y="10078256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Shahid</a:t>
            </a:r>
            <a:endParaRPr lang="en-SG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71054" y="10078256"/>
            <a:ext cx="114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Zheng Yuan</a:t>
            </a:r>
            <a:endParaRPr lang="en-SG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140633" y="10078256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Friedemann</a:t>
            </a:r>
            <a:endParaRPr lang="en-SG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00050" y="12114183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Benjamin </a:t>
            </a:r>
            <a:r>
              <a:rPr lang="en-US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Gan</a:t>
            </a:r>
            <a:endParaRPr lang="en-SG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188456" y="12114183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Edy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Chandra</a:t>
            </a:r>
            <a:endParaRPr lang="en-SG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604" y="11700948"/>
            <a:ext cx="900000" cy="79055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80" y="11612865"/>
            <a:ext cx="1368000" cy="96672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4" t="24250" r="38387" b="38687"/>
          <a:stretch/>
        </p:blipFill>
        <p:spPr>
          <a:xfrm>
            <a:off x="330185" y="8975724"/>
            <a:ext cx="1089039" cy="1093171"/>
          </a:xfrm>
          <a:prstGeom prst="flowChartConnector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" t="10293" r="2478" b="13915"/>
          <a:stretch/>
        </p:blipFill>
        <p:spPr>
          <a:xfrm>
            <a:off x="1905000" y="8963024"/>
            <a:ext cx="1080000" cy="1118570"/>
          </a:xfrm>
          <a:prstGeom prst="flowChartConnector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301" y="8982309"/>
            <a:ext cx="1080000" cy="1080000"/>
          </a:xfrm>
          <a:prstGeom prst="flowChartConnector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23" y="8982309"/>
            <a:ext cx="1078105" cy="1080000"/>
          </a:xfrm>
          <a:prstGeom prst="flowChartConnector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84" t="36247" r="37969" b="31245"/>
          <a:stretch/>
        </p:blipFill>
        <p:spPr>
          <a:xfrm>
            <a:off x="6610349" y="8977487"/>
            <a:ext cx="1080000" cy="1089644"/>
          </a:xfrm>
          <a:prstGeom prst="flowChartConnector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104" name="Picture 103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4" t="54471" r="30179" b="11652"/>
          <a:stretch/>
        </p:blipFill>
        <p:spPr>
          <a:xfrm>
            <a:off x="8178237" y="8982309"/>
            <a:ext cx="1080000" cy="1080000"/>
          </a:xfrm>
          <a:prstGeom prst="flowChartConnector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2" t="13231" r="37739" b="49056"/>
          <a:stretch/>
        </p:blipFill>
        <p:spPr>
          <a:xfrm>
            <a:off x="919846" y="11037055"/>
            <a:ext cx="1080000" cy="1076325"/>
          </a:xfrm>
          <a:prstGeom prst="flowChartConnector">
            <a:avLst/>
          </a:prstGeom>
          <a:ln>
            <a:solidFill>
              <a:schemeClr val="tx1"/>
            </a:solidFill>
          </a:ln>
        </p:spPr>
      </p:pic>
      <p:sp>
        <p:nvSpPr>
          <p:cNvPr id="107" name="TextBox 106"/>
          <p:cNvSpPr txBox="1"/>
          <p:nvPr/>
        </p:nvSpPr>
        <p:spPr>
          <a:xfrm>
            <a:off x="2815275" y="12114183"/>
            <a:ext cx="1235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Damien Tong</a:t>
            </a:r>
            <a:endParaRPr lang="en-SG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40" y="11035217"/>
            <a:ext cx="1080000" cy="1080000"/>
          </a:xfrm>
          <a:prstGeom prst="flowChartConnector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80" y="10707570"/>
            <a:ext cx="1368000" cy="8444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604" y="10785392"/>
            <a:ext cx="1260000" cy="6887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85" y="7608125"/>
            <a:ext cx="1440000" cy="3521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843" y="8120182"/>
            <a:ext cx="1440000" cy="342612"/>
          </a:xfrm>
          <a:prstGeom prst="rect">
            <a:avLst/>
          </a:prstGeom>
        </p:spPr>
      </p:pic>
      <p:cxnSp>
        <p:nvCxnSpPr>
          <p:cNvPr id="115" name="Straight Connector 114"/>
          <p:cNvCxnSpPr/>
          <p:nvPr/>
        </p:nvCxnSpPr>
        <p:spPr>
          <a:xfrm>
            <a:off x="377037" y="6177086"/>
            <a:ext cx="891901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3" t="8059" r="16062" b="41993"/>
          <a:stretch/>
        </p:blipFill>
        <p:spPr>
          <a:xfrm>
            <a:off x="4230899" y="11032292"/>
            <a:ext cx="1103981" cy="1085850"/>
          </a:xfrm>
          <a:prstGeom prst="flowChartConnector">
            <a:avLst/>
          </a:prstGeom>
          <a:ln>
            <a:solidFill>
              <a:schemeClr val="tx1"/>
            </a:solidFill>
          </a:ln>
        </p:spPr>
      </p:pic>
      <p:sp>
        <p:nvSpPr>
          <p:cNvPr id="88" name="Rectangle 87"/>
          <p:cNvSpPr/>
          <p:nvPr/>
        </p:nvSpPr>
        <p:spPr>
          <a:xfrm>
            <a:off x="549144" y="4094156"/>
            <a:ext cx="705600" cy="164395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254885" y="4085101"/>
            <a:ext cx="706636" cy="1729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Assisted</a:t>
            </a:r>
            <a:endParaRPr lang="en-SG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27" y="6616877"/>
            <a:ext cx="900000" cy="50400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076" y="7152725"/>
            <a:ext cx="1188000" cy="9108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03579" y="6751736"/>
            <a:ext cx="4083950" cy="167276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lvl="0" indent="-28575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Char char="-"/>
            </a:pPr>
            <a:r>
              <a:rPr lang="en-SG" sz="13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20 </a:t>
            </a:r>
            <a:r>
              <a:rPr lang="en-SG" sz="1300" dirty="0">
                <a:latin typeface="Helvetica" panose="020B0604020202020204" pitchFamily="34" charset="0"/>
                <a:cs typeface="Helvetica" panose="020B0604020202020204" pitchFamily="34" charset="0"/>
              </a:rPr>
              <a:t>nurses in biannual simulation of pandemic drill over 2 hours beginning Feb 2017. </a:t>
            </a:r>
            <a:r>
              <a:rPr lang="en-SG" sz="13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 </a:t>
            </a:r>
            <a:r>
              <a:rPr lang="en-SG" sz="1300" dirty="0">
                <a:latin typeface="Helvetica" panose="020B0604020202020204" pitchFamily="34" charset="0"/>
                <a:cs typeface="Helvetica" panose="020B0604020202020204" pitchFamily="34" charset="0"/>
              </a:rPr>
              <a:t>visitor entry point for 8 locations and 360 </a:t>
            </a:r>
            <a:r>
              <a:rPr lang="en-SG" sz="13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beds</a:t>
            </a:r>
          </a:p>
          <a:p>
            <a:pPr marL="285750" lvl="0" indent="-28575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Char char="-"/>
            </a:pPr>
            <a:r>
              <a:rPr lang="en-SG" sz="13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Fast </a:t>
            </a:r>
            <a:r>
              <a:rPr lang="en-SG" sz="1300" dirty="0">
                <a:latin typeface="Helvetica" panose="020B0604020202020204" pitchFamily="34" charset="0"/>
                <a:cs typeface="Helvetica" panose="020B0604020202020204" pitchFamily="34" charset="0"/>
              </a:rPr>
              <a:t>setup time of 15 </a:t>
            </a:r>
            <a:r>
              <a:rPr lang="en-SG" sz="13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minutes. 1-click </a:t>
            </a:r>
            <a:r>
              <a:rPr lang="en-SG" sz="1300" dirty="0">
                <a:latin typeface="Helvetica" panose="020B0604020202020204" pitchFamily="34" charset="0"/>
                <a:cs typeface="Helvetica" panose="020B0604020202020204" pitchFamily="34" charset="0"/>
              </a:rPr>
              <a:t>Contact Tracing report and visualisation of visitor </a:t>
            </a:r>
            <a:r>
              <a:rPr lang="en-SG" sz="13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data.</a:t>
            </a:r>
          </a:p>
          <a:p>
            <a:pPr marL="285750" lvl="0" indent="-285750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Char char="-"/>
            </a:pPr>
            <a:r>
              <a:rPr lang="en-SG" sz="13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AMK </a:t>
            </a:r>
            <a:r>
              <a:rPr lang="en-SG" sz="1300" dirty="0">
                <a:latin typeface="Helvetica" panose="020B0604020202020204" pitchFamily="34" charset="0"/>
                <a:cs typeface="Helvetica" panose="020B0604020202020204" pitchFamily="34" charset="0"/>
              </a:rPr>
              <a:t>Hospital confirmation to replace visitor management system for use in pandemic situations.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957934" y="6235171"/>
            <a:ext cx="1360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X-FACTOR</a:t>
            </a:r>
            <a:endParaRPr lang="en-SG" b="1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" t="41" r="11668" b="3104"/>
          <a:stretch/>
        </p:blipFill>
        <p:spPr>
          <a:xfrm>
            <a:off x="1113212" y="572005"/>
            <a:ext cx="2072902" cy="118883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79" y="486248"/>
            <a:ext cx="2256043" cy="18000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23" y="1072009"/>
            <a:ext cx="1440000" cy="144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9" t="1" b="26364"/>
          <a:stretch/>
        </p:blipFill>
        <p:spPr>
          <a:xfrm>
            <a:off x="904875" y="1332451"/>
            <a:ext cx="695325" cy="922593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55" y="1380647"/>
            <a:ext cx="1080000" cy="108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0" t="-1010" r="5988" b="5612"/>
          <a:stretch/>
        </p:blipFill>
        <p:spPr>
          <a:xfrm>
            <a:off x="488134" y="1583171"/>
            <a:ext cx="376259" cy="67425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5" t="-1058" r="19969" b="1512"/>
          <a:stretch/>
        </p:blipFill>
        <p:spPr>
          <a:xfrm>
            <a:off x="2073849" y="1413693"/>
            <a:ext cx="1440000" cy="92303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96" y="1374251"/>
            <a:ext cx="1805570" cy="105324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0"/>
          <a:stretch/>
        </p:blipFill>
        <p:spPr>
          <a:xfrm>
            <a:off x="2424696" y="3460056"/>
            <a:ext cx="1437812" cy="80065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54" y="3409141"/>
            <a:ext cx="1850725" cy="97325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30" y="3110551"/>
            <a:ext cx="511200" cy="5112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27" b="1727"/>
          <a:stretch/>
        </p:blipFill>
        <p:spPr>
          <a:xfrm>
            <a:off x="4301408" y="3463961"/>
            <a:ext cx="1413592" cy="81276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95" y="3409141"/>
            <a:ext cx="1850725" cy="97325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523" y="3114472"/>
            <a:ext cx="511200" cy="5112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1" y="3409142"/>
            <a:ext cx="1850725" cy="97325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01" y="3114472"/>
            <a:ext cx="511200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3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2013</TotalTime>
  <Words>300</Words>
  <Application>Microsoft Office PowerPoint</Application>
  <PresentationFormat>A3 Paper (297x420 mm)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Yuan Yu</dc:creator>
  <cp:lastModifiedBy>Zheng Yuan Yu</cp:lastModifiedBy>
  <cp:revision>92</cp:revision>
  <dcterms:created xsi:type="dcterms:W3CDTF">2017-03-22T04:18:01Z</dcterms:created>
  <dcterms:modified xsi:type="dcterms:W3CDTF">2017-04-03T15:04:54Z</dcterms:modified>
</cp:coreProperties>
</file>