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5A8"/>
    <a:srgbClr val="99A9B8"/>
    <a:srgbClr val="064156"/>
    <a:srgbClr val="E1E6EB"/>
    <a:srgbClr val="ACBBCA"/>
    <a:srgbClr val="98BCF0"/>
    <a:srgbClr val="095C79"/>
    <a:srgbClr val="1E3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noFill/>
          </c:spPr>
          <c:explosion val="3"/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56-40E7-9F76-8EA620A23C20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1-473F-8F38-4BB8EEF32AB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6-40E7-9F76-8EA620A23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91A57-6F68-45F1-B8A0-81789E3840A6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89649E14-956C-4B30-BE5F-304563424B4B}">
      <dgm:prSet phldrT="[Text]"/>
      <dgm:spPr/>
      <dgm:t>
        <a:bodyPr/>
        <a:lstStyle/>
        <a:p>
          <a:r>
            <a:rPr lang="en-US" dirty="0"/>
            <a:t>Proposal</a:t>
          </a:r>
        </a:p>
        <a:p>
          <a:r>
            <a:rPr lang="en-US" dirty="0"/>
            <a:t>(17 Oct 2016</a:t>
          </a:r>
        </a:p>
      </dgm:t>
    </dgm:pt>
    <dgm:pt modelId="{5F1DE480-1906-4E4B-B50A-01834AB445EB}" type="parTrans" cxnId="{3BF0278B-4494-471E-9459-CAF101FA66BD}">
      <dgm:prSet/>
      <dgm:spPr/>
      <dgm:t>
        <a:bodyPr/>
        <a:lstStyle/>
        <a:p>
          <a:endParaRPr lang="en-US"/>
        </a:p>
      </dgm:t>
    </dgm:pt>
    <dgm:pt modelId="{D2E07A07-011B-4939-9858-8AE3B359C955}" type="sibTrans" cxnId="{3BF0278B-4494-471E-9459-CAF101FA66BD}">
      <dgm:prSet/>
      <dgm:spPr/>
      <dgm:t>
        <a:bodyPr/>
        <a:lstStyle/>
        <a:p>
          <a:endParaRPr lang="en-US"/>
        </a:p>
      </dgm:t>
    </dgm:pt>
    <dgm:pt modelId="{8C78E221-3927-45A3-BDD3-B0D7777B94A4}">
      <dgm:prSet phldrT="[Text]"/>
      <dgm:spPr/>
      <dgm:t>
        <a:bodyPr/>
        <a:lstStyle/>
        <a:p>
          <a:r>
            <a:rPr lang="en-US" dirty="0"/>
            <a:t>Acceptance</a:t>
          </a:r>
        </a:p>
        <a:p>
          <a:r>
            <a:rPr lang="en-US" dirty="0"/>
            <a:t>(7 Nov 2016)</a:t>
          </a:r>
        </a:p>
      </dgm:t>
    </dgm:pt>
    <dgm:pt modelId="{E9DE68AC-E06C-497C-94E0-D8A96FFB68B9}" type="parTrans" cxnId="{386A9FB5-5266-435F-B459-88C7063DFF02}">
      <dgm:prSet/>
      <dgm:spPr/>
      <dgm:t>
        <a:bodyPr/>
        <a:lstStyle/>
        <a:p>
          <a:endParaRPr lang="en-US"/>
        </a:p>
      </dgm:t>
    </dgm:pt>
    <dgm:pt modelId="{7D3D0E59-674E-446A-B045-747FD581E993}" type="sibTrans" cxnId="{386A9FB5-5266-435F-B459-88C7063DFF02}">
      <dgm:prSet/>
      <dgm:spPr/>
      <dgm:t>
        <a:bodyPr/>
        <a:lstStyle/>
        <a:p>
          <a:endParaRPr lang="en-US"/>
        </a:p>
      </dgm:t>
    </dgm:pt>
    <dgm:pt modelId="{9F8DAF74-58F8-4140-8F21-3A915E0D3F62}">
      <dgm:prSet phldrT="[Text]"/>
      <dgm:spPr/>
      <dgm:t>
        <a:bodyPr/>
        <a:lstStyle/>
        <a:p>
          <a:r>
            <a:rPr lang="en-US" dirty="0"/>
            <a:t>Midterm</a:t>
          </a:r>
        </a:p>
        <a:p>
          <a:r>
            <a:rPr lang="en-US" dirty="0"/>
            <a:t>(20 Feb 2017)</a:t>
          </a:r>
        </a:p>
      </dgm:t>
    </dgm:pt>
    <dgm:pt modelId="{EB3FEA44-77BD-4EA6-8AA5-DD1BBB525F1C}" type="parTrans" cxnId="{70EF760F-77FD-4C45-9EBF-C24F508ECF30}">
      <dgm:prSet/>
      <dgm:spPr/>
      <dgm:t>
        <a:bodyPr/>
        <a:lstStyle/>
        <a:p>
          <a:endParaRPr lang="en-US"/>
        </a:p>
      </dgm:t>
    </dgm:pt>
    <dgm:pt modelId="{C9CD9F5D-055F-4D01-9D9C-8EE9E822CBD1}" type="sibTrans" cxnId="{70EF760F-77FD-4C45-9EBF-C24F508ECF30}">
      <dgm:prSet/>
      <dgm:spPr/>
      <dgm:t>
        <a:bodyPr/>
        <a:lstStyle/>
        <a:p>
          <a:endParaRPr lang="en-US"/>
        </a:p>
      </dgm:t>
    </dgm:pt>
    <dgm:pt modelId="{9A7D30A1-6EB3-4590-9E0B-B4A8614AEE2C}">
      <dgm:prSet phldrT="[Text]"/>
      <dgm:spPr/>
      <dgm:t>
        <a:bodyPr/>
        <a:lstStyle/>
        <a:p>
          <a:r>
            <a:rPr lang="en-US" dirty="0"/>
            <a:t>Poster Submission</a:t>
          </a:r>
        </a:p>
        <a:p>
          <a:r>
            <a:rPr lang="en-US" dirty="0"/>
            <a:t>(27 Mar 2017)</a:t>
          </a:r>
        </a:p>
      </dgm:t>
    </dgm:pt>
    <dgm:pt modelId="{97912C7F-605E-4A11-8D17-09761B82EA49}" type="parTrans" cxnId="{D9291008-45F2-4A4E-99CA-8107CE2C3331}">
      <dgm:prSet/>
      <dgm:spPr/>
      <dgm:t>
        <a:bodyPr/>
        <a:lstStyle/>
        <a:p>
          <a:endParaRPr lang="en-US"/>
        </a:p>
      </dgm:t>
    </dgm:pt>
    <dgm:pt modelId="{E5D63CF8-3881-425A-829B-4D3992356849}" type="sibTrans" cxnId="{D9291008-45F2-4A4E-99CA-8107CE2C3331}">
      <dgm:prSet/>
      <dgm:spPr/>
      <dgm:t>
        <a:bodyPr/>
        <a:lstStyle/>
        <a:p>
          <a:endParaRPr lang="en-US"/>
        </a:p>
      </dgm:t>
    </dgm:pt>
    <dgm:pt modelId="{9624AE6C-D42B-422B-B634-E256F75E63A2}">
      <dgm:prSet phldrT="[Text]"/>
      <dgm:spPr/>
      <dgm:t>
        <a:bodyPr/>
        <a:lstStyle/>
        <a:p>
          <a:r>
            <a:rPr lang="en-US" dirty="0"/>
            <a:t>Final Presentation</a:t>
          </a:r>
        </a:p>
        <a:p>
          <a:r>
            <a:rPr lang="en-US" dirty="0"/>
            <a:t>(10 Apr 2017)</a:t>
          </a:r>
        </a:p>
      </dgm:t>
    </dgm:pt>
    <dgm:pt modelId="{C13B2B7E-BF3A-43FB-A27E-126B0AF411E2}" type="parTrans" cxnId="{E60FA3A6-E89B-42B9-8CC7-810BC5142064}">
      <dgm:prSet/>
      <dgm:spPr/>
      <dgm:t>
        <a:bodyPr/>
        <a:lstStyle/>
        <a:p>
          <a:endParaRPr lang="en-US"/>
        </a:p>
      </dgm:t>
    </dgm:pt>
    <dgm:pt modelId="{0916856F-DB7A-42EE-852B-BE5A68DFFA47}" type="sibTrans" cxnId="{E60FA3A6-E89B-42B9-8CC7-810BC5142064}">
      <dgm:prSet/>
      <dgm:spPr/>
      <dgm:t>
        <a:bodyPr/>
        <a:lstStyle/>
        <a:p>
          <a:endParaRPr lang="en-US"/>
        </a:p>
      </dgm:t>
    </dgm:pt>
    <dgm:pt modelId="{BF2EA15D-2279-4408-8FC0-024032F02C33}">
      <dgm:prSet phldrT="[Text]"/>
      <dgm:spPr/>
      <dgm:t>
        <a:bodyPr/>
        <a:lstStyle/>
        <a:p>
          <a:r>
            <a:rPr lang="en-US" dirty="0"/>
            <a:t>Poster Day</a:t>
          </a:r>
        </a:p>
        <a:p>
          <a:r>
            <a:rPr lang="en-US" dirty="0"/>
            <a:t>(21 Apr 2017)</a:t>
          </a:r>
        </a:p>
      </dgm:t>
    </dgm:pt>
    <dgm:pt modelId="{B414F8BD-7A24-43B9-8807-2BB2951656FA}" type="parTrans" cxnId="{3A3157C7-F34C-430C-94F6-54703C08E35E}">
      <dgm:prSet/>
      <dgm:spPr/>
      <dgm:t>
        <a:bodyPr/>
        <a:lstStyle/>
        <a:p>
          <a:endParaRPr lang="en-US"/>
        </a:p>
      </dgm:t>
    </dgm:pt>
    <dgm:pt modelId="{0A0F365F-6843-429C-B841-0744C295876A}" type="sibTrans" cxnId="{3A3157C7-F34C-430C-94F6-54703C08E35E}">
      <dgm:prSet/>
      <dgm:spPr/>
      <dgm:t>
        <a:bodyPr/>
        <a:lstStyle/>
        <a:p>
          <a:endParaRPr lang="en-US"/>
        </a:p>
      </dgm:t>
    </dgm:pt>
    <dgm:pt modelId="{BDCAA911-95AC-4985-87C3-5762EB33E1F4}" type="pres">
      <dgm:prSet presAssocID="{1FE91A57-6F68-45F1-B8A0-81789E3840A6}" presName="Name0" presStyleCnt="0">
        <dgm:presLayoutVars>
          <dgm:dir/>
          <dgm:animLvl val="lvl"/>
          <dgm:resizeHandles val="exact"/>
        </dgm:presLayoutVars>
      </dgm:prSet>
      <dgm:spPr/>
    </dgm:pt>
    <dgm:pt modelId="{85B145BA-0666-4FA9-B0DD-1DF79D2794DD}" type="pres">
      <dgm:prSet presAssocID="{89649E14-956C-4B30-BE5F-304563424B4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AC4EBD8-111C-4495-968C-24D55B21A79E}" type="pres">
      <dgm:prSet presAssocID="{D2E07A07-011B-4939-9858-8AE3B359C955}" presName="parTxOnlySpace" presStyleCnt="0"/>
      <dgm:spPr/>
    </dgm:pt>
    <dgm:pt modelId="{7DA6236D-60AF-4FF6-BF4C-23227CD16497}" type="pres">
      <dgm:prSet presAssocID="{8C78E221-3927-45A3-BDD3-B0D7777B94A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855A1A4-E34E-4592-9175-73468507B932}" type="pres">
      <dgm:prSet presAssocID="{7D3D0E59-674E-446A-B045-747FD581E993}" presName="parTxOnlySpace" presStyleCnt="0"/>
      <dgm:spPr/>
    </dgm:pt>
    <dgm:pt modelId="{21C214AB-F56E-4A53-ADCB-222B84925488}" type="pres">
      <dgm:prSet presAssocID="{9F8DAF74-58F8-4140-8F21-3A915E0D3F6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8A7C675-01D5-4F2A-8560-53731485CEEB}" type="pres">
      <dgm:prSet presAssocID="{C9CD9F5D-055F-4D01-9D9C-8EE9E822CBD1}" presName="parTxOnlySpace" presStyleCnt="0"/>
      <dgm:spPr/>
    </dgm:pt>
    <dgm:pt modelId="{CD401619-D3BC-4F3A-93F3-A2F45E1D4D2D}" type="pres">
      <dgm:prSet presAssocID="{9A7D30A1-6EB3-4590-9E0B-B4A8614AEE2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B0C4FC9-7AB2-4897-B9AC-265CEBE1B54B}" type="pres">
      <dgm:prSet presAssocID="{E5D63CF8-3881-425A-829B-4D3992356849}" presName="parTxOnlySpace" presStyleCnt="0"/>
      <dgm:spPr/>
    </dgm:pt>
    <dgm:pt modelId="{7F02C88A-693F-4836-813B-8E1C9447AD91}" type="pres">
      <dgm:prSet presAssocID="{9624AE6C-D42B-422B-B634-E256F75E63A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CD59932-3A40-43EF-92D2-A70B59B939AD}" type="pres">
      <dgm:prSet presAssocID="{0916856F-DB7A-42EE-852B-BE5A68DFFA47}" presName="parTxOnlySpace" presStyleCnt="0"/>
      <dgm:spPr/>
    </dgm:pt>
    <dgm:pt modelId="{0741E32F-A0F0-4CCF-966E-03A8D067F66C}" type="pres">
      <dgm:prSet presAssocID="{BF2EA15D-2279-4408-8FC0-024032F02C3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75BC6B1-B2FD-4518-9469-0B469933B503}" type="presOf" srcId="{9A7D30A1-6EB3-4590-9E0B-B4A8614AEE2C}" destId="{CD401619-D3BC-4F3A-93F3-A2F45E1D4D2D}" srcOrd="0" destOrd="0" presId="urn:microsoft.com/office/officeart/2005/8/layout/chevron1"/>
    <dgm:cxn modelId="{36732CEE-4A01-4373-B286-FAF5D6E0DF95}" type="presOf" srcId="{1FE91A57-6F68-45F1-B8A0-81789E3840A6}" destId="{BDCAA911-95AC-4985-87C3-5762EB33E1F4}" srcOrd="0" destOrd="0" presId="urn:microsoft.com/office/officeart/2005/8/layout/chevron1"/>
    <dgm:cxn modelId="{C2B22C77-51A4-49EC-B55B-B94600AC4256}" type="presOf" srcId="{BF2EA15D-2279-4408-8FC0-024032F02C33}" destId="{0741E32F-A0F0-4CCF-966E-03A8D067F66C}" srcOrd="0" destOrd="0" presId="urn:microsoft.com/office/officeart/2005/8/layout/chevron1"/>
    <dgm:cxn modelId="{70EF760F-77FD-4C45-9EBF-C24F508ECF30}" srcId="{1FE91A57-6F68-45F1-B8A0-81789E3840A6}" destId="{9F8DAF74-58F8-4140-8F21-3A915E0D3F62}" srcOrd="2" destOrd="0" parTransId="{EB3FEA44-77BD-4EA6-8AA5-DD1BBB525F1C}" sibTransId="{C9CD9F5D-055F-4D01-9D9C-8EE9E822CBD1}"/>
    <dgm:cxn modelId="{386A9FB5-5266-435F-B459-88C7063DFF02}" srcId="{1FE91A57-6F68-45F1-B8A0-81789E3840A6}" destId="{8C78E221-3927-45A3-BDD3-B0D7777B94A4}" srcOrd="1" destOrd="0" parTransId="{E9DE68AC-E06C-497C-94E0-D8A96FFB68B9}" sibTransId="{7D3D0E59-674E-446A-B045-747FD581E993}"/>
    <dgm:cxn modelId="{9C1D48D6-567C-4A5E-92B0-EB55443249E3}" type="presOf" srcId="{9F8DAF74-58F8-4140-8F21-3A915E0D3F62}" destId="{21C214AB-F56E-4A53-ADCB-222B84925488}" srcOrd="0" destOrd="0" presId="urn:microsoft.com/office/officeart/2005/8/layout/chevron1"/>
    <dgm:cxn modelId="{3A3157C7-F34C-430C-94F6-54703C08E35E}" srcId="{1FE91A57-6F68-45F1-B8A0-81789E3840A6}" destId="{BF2EA15D-2279-4408-8FC0-024032F02C33}" srcOrd="5" destOrd="0" parTransId="{B414F8BD-7A24-43B9-8807-2BB2951656FA}" sibTransId="{0A0F365F-6843-429C-B841-0744C295876A}"/>
    <dgm:cxn modelId="{3C1E8326-4B9B-4CB5-9501-1B0DC768D952}" type="presOf" srcId="{9624AE6C-D42B-422B-B634-E256F75E63A2}" destId="{7F02C88A-693F-4836-813B-8E1C9447AD91}" srcOrd="0" destOrd="0" presId="urn:microsoft.com/office/officeart/2005/8/layout/chevron1"/>
    <dgm:cxn modelId="{39493F0C-50F6-4958-ABC0-2EEC8C48EAA4}" type="presOf" srcId="{8C78E221-3927-45A3-BDD3-B0D7777B94A4}" destId="{7DA6236D-60AF-4FF6-BF4C-23227CD16497}" srcOrd="0" destOrd="0" presId="urn:microsoft.com/office/officeart/2005/8/layout/chevron1"/>
    <dgm:cxn modelId="{D2596152-1C20-40F8-811C-D70F9E36DCB7}" type="presOf" srcId="{89649E14-956C-4B30-BE5F-304563424B4B}" destId="{85B145BA-0666-4FA9-B0DD-1DF79D2794DD}" srcOrd="0" destOrd="0" presId="urn:microsoft.com/office/officeart/2005/8/layout/chevron1"/>
    <dgm:cxn modelId="{3BF0278B-4494-471E-9459-CAF101FA66BD}" srcId="{1FE91A57-6F68-45F1-B8A0-81789E3840A6}" destId="{89649E14-956C-4B30-BE5F-304563424B4B}" srcOrd="0" destOrd="0" parTransId="{5F1DE480-1906-4E4B-B50A-01834AB445EB}" sibTransId="{D2E07A07-011B-4939-9858-8AE3B359C955}"/>
    <dgm:cxn modelId="{E60FA3A6-E89B-42B9-8CC7-810BC5142064}" srcId="{1FE91A57-6F68-45F1-B8A0-81789E3840A6}" destId="{9624AE6C-D42B-422B-B634-E256F75E63A2}" srcOrd="4" destOrd="0" parTransId="{C13B2B7E-BF3A-43FB-A27E-126B0AF411E2}" sibTransId="{0916856F-DB7A-42EE-852B-BE5A68DFFA47}"/>
    <dgm:cxn modelId="{D9291008-45F2-4A4E-99CA-8107CE2C3331}" srcId="{1FE91A57-6F68-45F1-B8A0-81789E3840A6}" destId="{9A7D30A1-6EB3-4590-9E0B-B4A8614AEE2C}" srcOrd="3" destOrd="0" parTransId="{97912C7F-605E-4A11-8D17-09761B82EA49}" sibTransId="{E5D63CF8-3881-425A-829B-4D3992356849}"/>
    <dgm:cxn modelId="{5C82B6EB-C5BD-43FA-B859-F6EF33CC35BA}" type="presParOf" srcId="{BDCAA911-95AC-4985-87C3-5762EB33E1F4}" destId="{85B145BA-0666-4FA9-B0DD-1DF79D2794DD}" srcOrd="0" destOrd="0" presId="urn:microsoft.com/office/officeart/2005/8/layout/chevron1"/>
    <dgm:cxn modelId="{119750F8-A89A-401C-962C-E2CDF730A8BD}" type="presParOf" srcId="{BDCAA911-95AC-4985-87C3-5762EB33E1F4}" destId="{5AC4EBD8-111C-4495-968C-24D55B21A79E}" srcOrd="1" destOrd="0" presId="urn:microsoft.com/office/officeart/2005/8/layout/chevron1"/>
    <dgm:cxn modelId="{E38F6FA0-6662-49A8-AD93-D6652B729229}" type="presParOf" srcId="{BDCAA911-95AC-4985-87C3-5762EB33E1F4}" destId="{7DA6236D-60AF-4FF6-BF4C-23227CD16497}" srcOrd="2" destOrd="0" presId="urn:microsoft.com/office/officeart/2005/8/layout/chevron1"/>
    <dgm:cxn modelId="{FE1B056D-3262-4C56-A19B-18745AEB090D}" type="presParOf" srcId="{BDCAA911-95AC-4985-87C3-5762EB33E1F4}" destId="{7855A1A4-E34E-4592-9175-73468507B932}" srcOrd="3" destOrd="0" presId="urn:microsoft.com/office/officeart/2005/8/layout/chevron1"/>
    <dgm:cxn modelId="{4A115FC5-5151-49CF-AB5B-671750CC74B9}" type="presParOf" srcId="{BDCAA911-95AC-4985-87C3-5762EB33E1F4}" destId="{21C214AB-F56E-4A53-ADCB-222B84925488}" srcOrd="4" destOrd="0" presId="urn:microsoft.com/office/officeart/2005/8/layout/chevron1"/>
    <dgm:cxn modelId="{7EB3DC3F-06D3-4714-8EC3-59EA4630BA80}" type="presParOf" srcId="{BDCAA911-95AC-4985-87C3-5762EB33E1F4}" destId="{28A7C675-01D5-4F2A-8560-53731485CEEB}" srcOrd="5" destOrd="0" presId="urn:microsoft.com/office/officeart/2005/8/layout/chevron1"/>
    <dgm:cxn modelId="{E562A38A-4FD1-4CC8-BE64-15E891C99CA2}" type="presParOf" srcId="{BDCAA911-95AC-4985-87C3-5762EB33E1F4}" destId="{CD401619-D3BC-4F3A-93F3-A2F45E1D4D2D}" srcOrd="6" destOrd="0" presId="urn:microsoft.com/office/officeart/2005/8/layout/chevron1"/>
    <dgm:cxn modelId="{30625033-017D-4A64-B0B2-E7E1E504DF44}" type="presParOf" srcId="{BDCAA911-95AC-4985-87C3-5762EB33E1F4}" destId="{1B0C4FC9-7AB2-4897-B9AC-265CEBE1B54B}" srcOrd="7" destOrd="0" presId="urn:microsoft.com/office/officeart/2005/8/layout/chevron1"/>
    <dgm:cxn modelId="{0ED963A6-E581-47D4-B4A8-7A4755BA3F89}" type="presParOf" srcId="{BDCAA911-95AC-4985-87C3-5762EB33E1F4}" destId="{7F02C88A-693F-4836-813B-8E1C9447AD91}" srcOrd="8" destOrd="0" presId="urn:microsoft.com/office/officeart/2005/8/layout/chevron1"/>
    <dgm:cxn modelId="{75FC1248-B33E-4777-A667-177E31613AF7}" type="presParOf" srcId="{BDCAA911-95AC-4985-87C3-5762EB33E1F4}" destId="{7CD59932-3A40-43EF-92D2-A70B59B939AD}" srcOrd="9" destOrd="0" presId="urn:microsoft.com/office/officeart/2005/8/layout/chevron1"/>
    <dgm:cxn modelId="{D820EA96-45CA-4D7D-8DE4-411F434C1AC8}" type="presParOf" srcId="{BDCAA911-95AC-4985-87C3-5762EB33E1F4}" destId="{0741E32F-A0F0-4CCF-966E-03A8D067F6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45BA-0666-4FA9-B0DD-1DF79D2794DD}">
      <dsp:nvSpPr>
        <dsp:cNvPr id="0" name=""/>
        <dsp:cNvSpPr/>
      </dsp:nvSpPr>
      <dsp:spPr>
        <a:xfrm>
          <a:off x="4827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Proposal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(17 Oct 2016</a:t>
          </a:r>
        </a:p>
      </dsp:txBody>
      <dsp:txXfrm>
        <a:off x="364001" y="717152"/>
        <a:ext cx="1077523" cy="718348"/>
      </dsp:txXfrm>
    </dsp:sp>
    <dsp:sp modelId="{7DA6236D-60AF-4FF6-BF4C-23227CD16497}">
      <dsp:nvSpPr>
        <dsp:cNvPr id="0" name=""/>
        <dsp:cNvSpPr/>
      </dsp:nvSpPr>
      <dsp:spPr>
        <a:xfrm>
          <a:off x="1621112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Acceptance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(7 Nov 2016)</a:t>
          </a:r>
        </a:p>
      </dsp:txBody>
      <dsp:txXfrm>
        <a:off x="1980286" y="717152"/>
        <a:ext cx="1077523" cy="718348"/>
      </dsp:txXfrm>
    </dsp:sp>
    <dsp:sp modelId="{21C214AB-F56E-4A53-ADCB-222B84925488}">
      <dsp:nvSpPr>
        <dsp:cNvPr id="0" name=""/>
        <dsp:cNvSpPr/>
      </dsp:nvSpPr>
      <dsp:spPr>
        <a:xfrm>
          <a:off x="3237397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Midterm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(20 Feb 2017)</a:t>
          </a:r>
        </a:p>
      </dsp:txBody>
      <dsp:txXfrm>
        <a:off x="3596571" y="717152"/>
        <a:ext cx="1077523" cy="718348"/>
      </dsp:txXfrm>
    </dsp:sp>
    <dsp:sp modelId="{CD401619-D3BC-4F3A-93F3-A2F45E1D4D2D}">
      <dsp:nvSpPr>
        <dsp:cNvPr id="0" name=""/>
        <dsp:cNvSpPr/>
      </dsp:nvSpPr>
      <dsp:spPr>
        <a:xfrm>
          <a:off x="4853681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Poster Submission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(27 Mar 2017)</a:t>
          </a:r>
        </a:p>
      </dsp:txBody>
      <dsp:txXfrm>
        <a:off x="5212855" y="717152"/>
        <a:ext cx="1077523" cy="718348"/>
      </dsp:txXfrm>
    </dsp:sp>
    <dsp:sp modelId="{7F02C88A-693F-4836-813B-8E1C9447AD91}">
      <dsp:nvSpPr>
        <dsp:cNvPr id="0" name=""/>
        <dsp:cNvSpPr/>
      </dsp:nvSpPr>
      <dsp:spPr>
        <a:xfrm>
          <a:off x="6469966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Presentation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(10 Apr 2017)</a:t>
          </a:r>
        </a:p>
      </dsp:txBody>
      <dsp:txXfrm>
        <a:off x="6829140" y="717152"/>
        <a:ext cx="1077523" cy="718348"/>
      </dsp:txXfrm>
    </dsp:sp>
    <dsp:sp modelId="{0741E32F-A0F0-4CCF-966E-03A8D067F66C}">
      <dsp:nvSpPr>
        <dsp:cNvPr id="0" name=""/>
        <dsp:cNvSpPr/>
      </dsp:nvSpPr>
      <dsp:spPr>
        <a:xfrm>
          <a:off x="8086251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Poster Day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(21 Apr 2017)</a:t>
          </a:r>
        </a:p>
      </dsp:txBody>
      <dsp:txXfrm>
        <a:off x="8445425" y="717152"/>
        <a:ext cx="1077523" cy="7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D93C1-51C6-4BAC-BE51-B3905D2C4D02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FD2A6-385E-4FDC-8CDD-C3E271A7CD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03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1e313e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Dbe9f9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4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Prject</a:t>
            </a:r>
            <a:r>
              <a:rPr lang="en-SG" dirty="0"/>
              <a:t>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7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Our project</a:t>
            </a:r>
            <a:r>
              <a:rPr lang="en-SG" baseline="0" dirty="0"/>
              <a:t> / what it is to do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80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43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63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4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20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1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1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7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5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9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75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6B20-FDB1-48D6-BEAE-C0809C5C1FEA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91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70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685" y="2249714"/>
            <a:ext cx="1709412" cy="9360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cs typeface="Aharoni" panose="02010803020104030203" pitchFamily="2" charset="-79"/>
              </a:rPr>
              <a:t>The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6214" y="2262415"/>
            <a:ext cx="5020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cs typeface="Aharoni" panose="02010803020104030203" pitchFamily="2" charset="-79"/>
              </a:rPr>
              <a:t>Grizzly Badgers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2308391" y="3450768"/>
            <a:ext cx="7776000" cy="0"/>
          </a:xfrm>
          <a:prstGeom prst="line">
            <a:avLst/>
          </a:prstGeom>
          <a:ln w="76200" cmpd="thickThin">
            <a:gradFill>
              <a:gsLst>
                <a:gs pos="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55" y="1165607"/>
            <a:ext cx="2159127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6092" y="71735"/>
            <a:ext cx="3951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006" y="1100980"/>
            <a:ext cx="1151789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100" dirty="0">
                <a:latin typeface="Century Gothic" panose="020B0502020202020204" pitchFamily="34" charset="0"/>
              </a:rPr>
              <a:t>Ang Mo Kio – Thye Hua Kwan Hospital is in need of a Visitor Management System.</a:t>
            </a: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The Visitor Management System will store a visitor’s personal particulars and visit details.</a:t>
            </a:r>
          </a:p>
          <a:p>
            <a:pPr algn="ctr"/>
            <a:endParaRPr lang="en-SG" sz="2100" dirty="0">
              <a:latin typeface="Century Gothic" panose="020B0502020202020204" pitchFamily="34" charset="0"/>
            </a:endParaRP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This is especially important in times of need such as during a pandemic.</a:t>
            </a: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The system will provide contact tracing capabilities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213801" y="3403472"/>
            <a:ext cx="7776000" cy="0"/>
          </a:xfrm>
          <a:prstGeom prst="line">
            <a:avLst/>
          </a:prstGeom>
          <a:ln w="76200" cmpd="thickThin">
            <a:gradFill>
              <a:gsLst>
                <a:gs pos="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1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9931" y="480218"/>
            <a:ext cx="3749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Motivation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957" y="1512659"/>
            <a:ext cx="11695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100" dirty="0">
                <a:latin typeface="Century Gothic" panose="020B0502020202020204" pitchFamily="34" charset="0"/>
              </a:rPr>
              <a:t>As the previous system was developed for use during the SARS pandemic, </a:t>
            </a: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it is not compatible to run with the current hardware.</a:t>
            </a:r>
          </a:p>
          <a:p>
            <a:pPr algn="ctr"/>
            <a:endParaRPr lang="en-SG" sz="2100" dirty="0">
              <a:latin typeface="Century Gothic" panose="020B0502020202020204" pitchFamily="34" charset="0"/>
            </a:endParaRP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The as-is process relied heavily on manual entry by staff, which is tedious.</a:t>
            </a: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The new system will also be more accurate in tracking when a visitor visits a ward and exits the hospital, allowing a more accurate contact tracing list.</a:t>
            </a:r>
          </a:p>
          <a:p>
            <a:pPr algn="ctr"/>
            <a:endParaRPr lang="en-SG" sz="2100" dirty="0">
              <a:latin typeface="Century Gothic" panose="020B0502020202020204" pitchFamily="34" charset="0"/>
            </a:endParaRP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We aim to facilitate the hospital’s visitor logging process.</a:t>
            </a:r>
          </a:p>
        </p:txBody>
      </p:sp>
    </p:spTree>
    <p:extLst>
      <p:ext uri="{BB962C8B-B14F-4D97-AF65-F5344CB8AC3E}">
        <p14:creationId xmlns:p14="http://schemas.microsoft.com/office/powerpoint/2010/main" val="283960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16176"/>
              </p:ext>
            </p:extLst>
          </p:nvPr>
        </p:nvGraphicFramePr>
        <p:xfrm>
          <a:off x="-1752599" y="-952498"/>
          <a:ext cx="14420851" cy="989013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61465">
                  <a:extLst>
                    <a:ext uri="{9D8B030D-6E8A-4147-A177-3AD203B41FA5}">
                      <a16:colId xmlns:a16="http://schemas.microsoft.com/office/drawing/2014/main" val="3037312730"/>
                    </a:ext>
                  </a:extLst>
                </a:gridCol>
                <a:gridCol w="1399386">
                  <a:extLst>
                    <a:ext uri="{9D8B030D-6E8A-4147-A177-3AD203B41FA5}">
                      <a16:colId xmlns:a16="http://schemas.microsoft.com/office/drawing/2014/main" val="3919465869"/>
                    </a:ext>
                  </a:extLst>
                </a:gridCol>
                <a:gridCol w="1525548">
                  <a:extLst>
                    <a:ext uri="{9D8B030D-6E8A-4147-A177-3AD203B41FA5}">
                      <a16:colId xmlns:a16="http://schemas.microsoft.com/office/drawing/2014/main" val="2161890353"/>
                    </a:ext>
                  </a:extLst>
                </a:gridCol>
                <a:gridCol w="1270222">
                  <a:extLst>
                    <a:ext uri="{9D8B030D-6E8A-4147-A177-3AD203B41FA5}">
                      <a16:colId xmlns:a16="http://schemas.microsoft.com/office/drawing/2014/main" val="1093833864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1625750578"/>
                    </a:ext>
                  </a:extLst>
                </a:gridCol>
                <a:gridCol w="1553015">
                  <a:extLst>
                    <a:ext uri="{9D8B030D-6E8A-4147-A177-3AD203B41FA5}">
                      <a16:colId xmlns:a16="http://schemas.microsoft.com/office/drawing/2014/main" val="525890117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1977382334"/>
                    </a:ext>
                  </a:extLst>
                </a:gridCol>
                <a:gridCol w="1411697">
                  <a:extLst>
                    <a:ext uri="{9D8B030D-6E8A-4147-A177-3AD203B41FA5}">
                      <a16:colId xmlns:a16="http://schemas.microsoft.com/office/drawing/2014/main" val="2650090793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65784619"/>
                    </a:ext>
                  </a:extLst>
                </a:gridCol>
              </a:tblGrid>
              <a:tr h="67755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Stepwise VMS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Hospital VMS (</a:t>
                      </a:r>
                      <a:r>
                        <a:rPr lang="en-SG" dirty="0" err="1"/>
                        <a:t>IHiS</a:t>
                      </a:r>
                      <a:r>
                        <a:rPr lang="en-SG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SATO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SwipedOn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VisitLog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LobbyTrack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iLobby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Automated VMS (</a:t>
                      </a:r>
                      <a:r>
                        <a:rPr lang="en-SG" dirty="0" err="1"/>
                        <a:t>IHiS</a:t>
                      </a:r>
                      <a:r>
                        <a:rPr lang="en-SG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09812"/>
                  </a:ext>
                </a:extLst>
              </a:tr>
              <a:tr h="484495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Pre-registration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l"/>
                      <a:r>
                        <a:rPr lang="en-SG" dirty="0"/>
                        <a:t>Request For</a:t>
                      </a:r>
                      <a:r>
                        <a:rPr lang="en-SG" baseline="0" dirty="0"/>
                        <a:t> Proposal from Vendors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43169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Visitor</a:t>
                      </a:r>
                      <a:r>
                        <a:rPr lang="en-SG" baseline="0" dirty="0"/>
                        <a:t> Particulars logging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7806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Visitor Sign-in</a:t>
                      </a:r>
                      <a:r>
                        <a:rPr lang="en-SG" baseline="0" dirty="0"/>
                        <a:t> 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1788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Host</a:t>
                      </a:r>
                      <a:r>
                        <a:rPr lang="en-SG" baseline="0" dirty="0"/>
                        <a:t> Notifications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Not Required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50089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Visitor Badges / Pass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39476"/>
                  </a:ext>
                </a:extLst>
              </a:tr>
              <a:tr h="673703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Visitor</a:t>
                      </a:r>
                      <a:r>
                        <a:rPr lang="en-SG" baseline="0" dirty="0"/>
                        <a:t> Image Capture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Not Required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6341"/>
                  </a:ext>
                </a:extLst>
              </a:tr>
              <a:tr h="677553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Access Control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Based on hardwar</a:t>
                      </a:r>
                      <a:r>
                        <a:rPr lang="en-SG" baseline="0" dirty="0"/>
                        <a:t>e setup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9970"/>
                  </a:ext>
                </a:extLst>
              </a:tr>
              <a:tr h="677553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Capture</a:t>
                      </a:r>
                      <a:r>
                        <a:rPr lang="en-SG" baseline="0" dirty="0"/>
                        <a:t> l</a:t>
                      </a:r>
                      <a:r>
                        <a:rPr lang="en-SG" dirty="0"/>
                        <a:t>ocations</a:t>
                      </a:r>
                      <a:r>
                        <a:rPr lang="en-SG" baseline="0" dirty="0"/>
                        <a:t> within institution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52440"/>
                  </a:ext>
                </a:extLst>
              </a:tr>
              <a:tr h="477544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Contact Tracing Report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864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Summary</a:t>
                      </a:r>
                      <a:r>
                        <a:rPr lang="en-SG" baseline="0" dirty="0"/>
                        <a:t> </a:t>
                      </a:r>
                      <a:r>
                        <a:rPr lang="en-SG" dirty="0"/>
                        <a:t>Reports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7217"/>
                  </a:ext>
                </a:extLst>
              </a:tr>
              <a:tr h="742824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Knowledge</a:t>
                      </a:r>
                      <a:r>
                        <a:rPr lang="en-SG" baseline="0" dirty="0"/>
                        <a:t> Management &amp; Feedback Module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924"/>
                  </a:ext>
                </a:extLst>
              </a:tr>
              <a:tr h="47637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SMS Notification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267205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Platforms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Any web</a:t>
                      </a:r>
                      <a:r>
                        <a:rPr lang="en-SG" baseline="0" dirty="0"/>
                        <a:t> browser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Web,</a:t>
                      </a:r>
                      <a:r>
                        <a:rPr lang="en-SG" baseline="0" dirty="0"/>
                        <a:t> kiosk, gantry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Computer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iPad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Application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Application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Application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43098"/>
                  </a:ext>
                </a:extLst>
              </a:tr>
              <a:tr h="677553">
                <a:tc>
                  <a:txBody>
                    <a:bodyPr/>
                    <a:lstStyle/>
                    <a:p>
                      <a:r>
                        <a:rPr lang="en-SG" dirty="0"/>
                        <a:t>Purpose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Medical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Security,</a:t>
                      </a:r>
                      <a:r>
                        <a:rPr lang="en-SG" baseline="0" dirty="0"/>
                        <a:t> Medical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Security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Security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Security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Security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Security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52884"/>
                  </a:ext>
                </a:extLst>
              </a:tr>
              <a:tr h="59914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Price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$50,000 - $2,000,000 + annual fees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US$199 / </a:t>
                      </a:r>
                      <a:r>
                        <a:rPr lang="en-SG" dirty="0" err="1"/>
                        <a:t>mo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8774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-214376"/>
            <a:ext cx="428752" cy="428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-195326"/>
            <a:ext cx="428752" cy="428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81177"/>
            <a:ext cx="428752" cy="428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80924"/>
            <a:ext cx="428752" cy="428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52" y="280924"/>
            <a:ext cx="428752" cy="428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785874"/>
            <a:ext cx="428752" cy="428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78401"/>
            <a:ext cx="428752" cy="428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085479"/>
            <a:ext cx="428752" cy="428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587455"/>
            <a:ext cx="428752" cy="428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072959"/>
            <a:ext cx="428752" cy="4287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807897"/>
            <a:ext cx="428752" cy="4287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280924"/>
            <a:ext cx="428752" cy="4287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788847"/>
            <a:ext cx="428752" cy="42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52" y="785874"/>
            <a:ext cx="428752" cy="4287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583790"/>
            <a:ext cx="428752" cy="4287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6273282"/>
            <a:ext cx="428752" cy="4287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52" y="6273282"/>
            <a:ext cx="428752" cy="4287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5072959"/>
            <a:ext cx="428752" cy="4287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1" y="280924"/>
            <a:ext cx="428752" cy="4287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78" y="781300"/>
            <a:ext cx="428752" cy="4287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05" y="1876800"/>
            <a:ext cx="428752" cy="4287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05" y="1381591"/>
            <a:ext cx="428752" cy="4287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-214376"/>
            <a:ext cx="428752" cy="4287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280924"/>
            <a:ext cx="428752" cy="4287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795274"/>
            <a:ext cx="428752" cy="4287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1390179"/>
            <a:ext cx="428752" cy="4287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5" y="1876800"/>
            <a:ext cx="428752" cy="4287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223167"/>
            <a:ext cx="428752" cy="4287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3223167"/>
            <a:ext cx="428752" cy="428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-214376"/>
            <a:ext cx="428752" cy="4287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280924"/>
            <a:ext cx="428752" cy="4287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795274"/>
            <a:ext cx="428752" cy="4287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1390179"/>
            <a:ext cx="428752" cy="4287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85" y="1876800"/>
            <a:ext cx="428752" cy="4287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2544052"/>
            <a:ext cx="428752" cy="4287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5055249"/>
            <a:ext cx="428752" cy="4287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5080698"/>
            <a:ext cx="428752" cy="4287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1885948"/>
            <a:ext cx="428752" cy="4287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2544052"/>
            <a:ext cx="428752" cy="4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8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11863" y="1825629"/>
          <a:ext cx="2768276" cy="4408992"/>
        </p:xfrm>
        <a:graphic>
          <a:graphicData uri="http://schemas.openxmlformats.org/drawingml/2006/table">
            <a:tbl>
              <a:tblPr/>
              <a:tblGrid>
                <a:gridCol w="1391093">
                  <a:extLst>
                    <a:ext uri="{9D8B030D-6E8A-4147-A177-3AD203B41FA5}">
                      <a16:colId xmlns:a16="http://schemas.microsoft.com/office/drawing/2014/main" val="878695993"/>
                    </a:ext>
                  </a:extLst>
                </a:gridCol>
                <a:gridCol w="1377183">
                  <a:extLst>
                    <a:ext uri="{9D8B030D-6E8A-4147-A177-3AD203B41FA5}">
                      <a16:colId xmlns:a16="http://schemas.microsoft.com/office/drawing/2014/main" val="2806394103"/>
                    </a:ext>
                  </a:extLst>
                </a:gridCol>
              </a:tblGrid>
              <a:tr h="269973"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dbe9f9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300"/>
                    </a:p>
                  </a:txBody>
                  <a:tcPr marL="66772" marR="66772" marT="33387" marB="3338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0502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#D2E0F0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07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#C8D7E6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16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#BFCDDD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648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#B5C4D4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35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B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#ACBBCA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36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B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#A2B2C1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903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A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#99A9B8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81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9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#8F9FAE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51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96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#8696A5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598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8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#7C8D9C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64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84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#738492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99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7B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#6A7B89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516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71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#60717F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012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68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#576876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91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5F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#4D5F6D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983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6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#445663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66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4D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#3A4D5A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741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43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#314351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16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3A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#273A47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5129"/>
                  </a:ext>
                </a:extLst>
              </a:tr>
              <a:tr h="278219">
                <a:tc>
                  <a:txBody>
                    <a:bodyPr/>
                    <a:lstStyle/>
                    <a:p>
                      <a:endParaRPr lang="en-SG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31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#1e313e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81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8860" y="0"/>
            <a:ext cx="0" cy="6858000"/>
          </a:xfrm>
          <a:prstGeom prst="line">
            <a:avLst/>
          </a:prstGeom>
          <a:ln>
            <a:gradFill>
              <a:gsLst>
                <a:gs pos="300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20980" y="3276600"/>
            <a:ext cx="11856720" cy="15240"/>
          </a:xfrm>
          <a:prstGeom prst="line">
            <a:avLst/>
          </a:prstGeom>
          <a:ln>
            <a:gradFill>
              <a:gsLst>
                <a:gs pos="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16836" y="348871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UPCOMING MEETINGS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9571" y="345007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UPCOMING EVENTS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6687" y="276620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PROGRESS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2214" y="280642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SPRINT PERIOD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1" y="3333751"/>
            <a:ext cx="679269" cy="6792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03" y="7248030"/>
            <a:ext cx="880570" cy="88057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507959" y="206545"/>
            <a:ext cx="3815112" cy="2543408"/>
            <a:chOff x="507959" y="206544"/>
            <a:chExt cx="3815112" cy="2543408"/>
          </a:xfrm>
        </p:grpSpPr>
        <p:graphicFrame>
          <p:nvGraphicFramePr>
            <p:cNvPr id="41" name="Chart 40"/>
            <p:cNvGraphicFramePr/>
            <p:nvPr>
              <p:extLst>
                <p:ext uri="{D42A27DB-BD31-4B8C-83A1-F6EECF244321}">
                  <p14:modId xmlns:p14="http://schemas.microsoft.com/office/powerpoint/2010/main" val="2532368317"/>
                </p:ext>
              </p:extLst>
            </p:nvPr>
          </p:nvGraphicFramePr>
          <p:xfrm>
            <a:off x="507959" y="206544"/>
            <a:ext cx="3815112" cy="254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1734208" y="1024193"/>
              <a:ext cx="14182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000" dirty="0">
                  <a:solidFill>
                    <a:schemeClr val="bg1"/>
                  </a:solidFill>
                </a:rPr>
                <a:t>20%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885424" y="4503776"/>
            <a:ext cx="3233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14 Oct 2016, Sunday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9867" y="4531271"/>
            <a:ext cx="1418000" cy="369332"/>
          </a:xfrm>
          <a:prstGeom prst="rect">
            <a:avLst/>
          </a:prstGeom>
          <a:solidFill>
            <a:srgbClr val="FAB5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Internal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9867" y="5106819"/>
            <a:ext cx="1418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9866" y="5656402"/>
            <a:ext cx="1418001" cy="369332"/>
          </a:xfrm>
          <a:prstGeom prst="rect">
            <a:avLst/>
          </a:prstGeom>
          <a:solidFill>
            <a:srgbClr val="79E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Supervisor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27669" y="4319110"/>
            <a:ext cx="323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User Testing 2</a:t>
            </a:r>
          </a:p>
          <a:p>
            <a:r>
              <a:rPr lang="en-SG" dirty="0">
                <a:solidFill>
                  <a:schemeClr val="bg1"/>
                </a:solidFill>
              </a:rPr>
              <a:t>12 Dec 16, Monday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20" y="4210751"/>
            <a:ext cx="885587" cy="88558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84" y="7235590"/>
            <a:ext cx="886787" cy="88678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68" y="2473772"/>
            <a:ext cx="752405" cy="75240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40" y="3384828"/>
            <a:ext cx="550664" cy="55066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t="19731" r="18329" b="30710"/>
          <a:stretch/>
        </p:blipFill>
        <p:spPr>
          <a:xfrm>
            <a:off x="4178785" y="2526034"/>
            <a:ext cx="1847851" cy="680036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7704926" y="327072"/>
            <a:ext cx="2870473" cy="923330"/>
            <a:chOff x="7874229" y="1293582"/>
            <a:chExt cx="2870473" cy="923330"/>
          </a:xfrm>
        </p:grpSpPr>
        <p:sp>
          <p:nvSpPr>
            <p:cNvPr id="56" name="TextBox 55"/>
            <p:cNvSpPr txBox="1"/>
            <p:nvPr/>
          </p:nvSpPr>
          <p:spPr>
            <a:xfrm>
              <a:off x="7874229" y="1293582"/>
              <a:ext cx="28680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 Nov 2016 – 9 Nov 2016</a:t>
              </a:r>
            </a:p>
            <a:p>
              <a:pPr algn="ctr"/>
              <a:endParaRPr lang="en-SG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Sprint 4: 3.5 weeks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7914650" y="1755247"/>
              <a:ext cx="2830052" cy="0"/>
            </a:xfrm>
            <a:prstGeom prst="line">
              <a:avLst/>
            </a:prstGeom>
            <a:ln>
              <a:gradFill>
                <a:gsLst>
                  <a:gs pos="3000">
                    <a:srgbClr val="6A91A4">
                      <a:alpha val="0"/>
                    </a:srgbClr>
                  </a:gs>
                  <a:gs pos="50000">
                    <a:srgbClr val="064156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155270" y="1297226"/>
            <a:ext cx="3020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Facilities Management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Pass Management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Form Validations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Visitor Registration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Visitor Screening</a:t>
            </a:r>
          </a:p>
        </p:txBody>
      </p:sp>
    </p:spTree>
    <p:extLst>
      <p:ext uri="{BB962C8B-B14F-4D97-AF65-F5344CB8AC3E}">
        <p14:creationId xmlns:p14="http://schemas.microsoft.com/office/powerpoint/2010/main" val="33009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02536" y="1469417"/>
            <a:ext cx="2225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1276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2199613"/>
              </p:ext>
            </p:extLst>
          </p:nvPr>
        </p:nvGraphicFramePr>
        <p:xfrm>
          <a:off x="2114550" y="914400"/>
          <a:ext cx="9886951" cy="215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Up Arrow 2"/>
          <p:cNvSpPr/>
          <p:nvPr/>
        </p:nvSpPr>
        <p:spPr>
          <a:xfrm>
            <a:off x="5196016" y="2363023"/>
            <a:ext cx="171451" cy="551627"/>
          </a:xfrm>
          <a:prstGeom prst="upArrow">
            <a:avLst/>
          </a:prstGeom>
          <a:solidFill>
            <a:srgbClr val="0641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161611" y="1530119"/>
            <a:ext cx="2486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solidFill>
                  <a:srgbClr val="064156"/>
                </a:solidFill>
                <a:latin typeface="Century Gothic" panose="020B0502020202020204" pitchFamily="34" charset="0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754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724" r="14939" b="-269"/>
          <a:stretch/>
        </p:blipFill>
        <p:spPr>
          <a:xfrm>
            <a:off x="1289341" y="2368212"/>
            <a:ext cx="1746422" cy="1853106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" r="-974" b="21747"/>
          <a:stretch/>
        </p:blipFill>
        <p:spPr>
          <a:xfrm>
            <a:off x="5076707" y="2368212"/>
            <a:ext cx="1852323" cy="1853106"/>
          </a:xfrm>
          <a:prstGeom prst="flowChartConnector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01" y="299545"/>
            <a:ext cx="1853106" cy="1853106"/>
          </a:xfrm>
          <a:prstGeom prst="flowChartConnector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r="3932" b="6968"/>
          <a:stretch/>
        </p:blipFill>
        <p:spPr>
          <a:xfrm>
            <a:off x="3183024" y="2368212"/>
            <a:ext cx="1746422" cy="1853106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4" t="378" r="5995" b="-201"/>
          <a:stretch/>
        </p:blipFill>
        <p:spPr>
          <a:xfrm>
            <a:off x="4814827" y="299544"/>
            <a:ext cx="1853106" cy="1856847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2" r="5930" b="13779"/>
          <a:stretch/>
        </p:blipFill>
        <p:spPr>
          <a:xfrm>
            <a:off x="233199" y="299546"/>
            <a:ext cx="1853106" cy="18531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496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2" r="5930" b="13779"/>
          <a:stretch/>
        </p:blipFill>
        <p:spPr>
          <a:xfrm>
            <a:off x="1127564" y="835573"/>
            <a:ext cx="3279228" cy="327922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8123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724" r="14939" b="-269"/>
          <a:stretch/>
        </p:blipFill>
        <p:spPr>
          <a:xfrm>
            <a:off x="138458" y="129509"/>
            <a:ext cx="1746422" cy="1853106"/>
          </a:xfrm>
          <a:prstGeom prst="flowChartConnector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" r="-974" b="21747"/>
          <a:stretch/>
        </p:blipFill>
        <p:spPr>
          <a:xfrm>
            <a:off x="3925824" y="129509"/>
            <a:ext cx="1852323" cy="1853106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r="3932" b="6968"/>
          <a:stretch/>
        </p:blipFill>
        <p:spPr>
          <a:xfrm>
            <a:off x="2032141" y="129509"/>
            <a:ext cx="1746422" cy="18531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89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4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6959</TotalTime>
  <Words>348</Words>
  <Application>Microsoft Office PowerPoint</Application>
  <PresentationFormat>Widescreen</PresentationFormat>
  <Paragraphs>145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Arial</vt:lpstr>
      <vt:lpstr>Berlin Sans FB Demi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TEO Ming Jian</dc:creator>
  <cp:lastModifiedBy>Christopher TEO Ming Jian</cp:lastModifiedBy>
  <cp:revision>65</cp:revision>
  <dcterms:created xsi:type="dcterms:W3CDTF">2016-10-23T13:54:25Z</dcterms:created>
  <dcterms:modified xsi:type="dcterms:W3CDTF">2016-11-12T13:25:34Z</dcterms:modified>
</cp:coreProperties>
</file>