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77" r:id="rId10"/>
    <p:sldId id="265" r:id="rId11"/>
    <p:sldId id="266" r:id="rId12"/>
    <p:sldId id="278" r:id="rId13"/>
    <p:sldId id="267" r:id="rId14"/>
    <p:sldId id="268" r:id="rId15"/>
    <p:sldId id="275" r:id="rId16"/>
    <p:sldId id="272" r:id="rId17"/>
    <p:sldId id="269" r:id="rId18"/>
    <p:sldId id="273" r:id="rId19"/>
    <p:sldId id="274" r:id="rId20"/>
    <p:sldId id="276" r:id="rId21"/>
    <p:sldId id="270" r:id="rId22"/>
    <p:sldId id="262" r:id="rId23"/>
    <p:sldId id="27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8689" autoAdjust="0"/>
  </p:normalViewPr>
  <p:slideViewPr>
    <p:cSldViewPr snapToGrid="0">
      <p:cViewPr varScale="1">
        <p:scale>
          <a:sx n="66" d="100"/>
          <a:sy n="66" d="100"/>
        </p:scale>
        <p:origin x="90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0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0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1B79F5-F78C-485C-892A-DFE76A2B74AB}" type="doc">
      <dgm:prSet loTypeId="urn:microsoft.com/office/officeart/2005/8/layout/hList7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0911A30D-E4D2-49E6-90C4-BCECB8F3DC68}">
      <dgm:prSet custT="1"/>
      <dgm:spPr/>
      <dgm:t>
        <a:bodyPr/>
        <a:lstStyle/>
        <a:p>
          <a:pPr rtl="0"/>
          <a:r>
            <a:rPr lang="en-SG" sz="2900" b="1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THANK YOU</a:t>
          </a:r>
        </a:p>
        <a:p>
          <a:pPr rtl="0"/>
          <a:r>
            <a:rPr lang="en-SG" sz="4800" b="1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Any Question???</a:t>
          </a:r>
          <a:endParaRPr lang="en-SG" sz="4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D53E9B9-65D6-4EAF-9B08-23E2BE2A7C8E}" type="parTrans" cxnId="{28ECECA7-9A31-4F49-B433-D1AB9820EE33}">
      <dgm:prSet/>
      <dgm:spPr/>
      <dgm:t>
        <a:bodyPr/>
        <a:lstStyle/>
        <a:p>
          <a:endParaRPr lang="en-SG"/>
        </a:p>
      </dgm:t>
    </dgm:pt>
    <dgm:pt modelId="{845D4046-CF3D-4B6B-9869-943881F96316}" type="sibTrans" cxnId="{28ECECA7-9A31-4F49-B433-D1AB9820EE33}">
      <dgm:prSet/>
      <dgm:spPr/>
      <dgm:t>
        <a:bodyPr/>
        <a:lstStyle/>
        <a:p>
          <a:endParaRPr lang="en-SG"/>
        </a:p>
      </dgm:t>
    </dgm:pt>
    <dgm:pt modelId="{142FF0CD-E80E-4CD5-9428-4FA98220E8D5}" type="pres">
      <dgm:prSet presAssocID="{F91B79F5-F78C-485C-892A-DFE76A2B74A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SG"/>
        </a:p>
      </dgm:t>
    </dgm:pt>
    <dgm:pt modelId="{2BA8DEA8-AB0F-422B-8E44-D0E4CC5FA02E}" type="pres">
      <dgm:prSet presAssocID="{F91B79F5-F78C-485C-892A-DFE76A2B74AB}" presName="fgShape" presStyleLbl="fgShp" presStyleIdx="0" presStyleCnt="1"/>
      <dgm:spPr/>
    </dgm:pt>
    <dgm:pt modelId="{5EFE1B7F-DB20-434D-BED4-BA84DC30DCAA}" type="pres">
      <dgm:prSet presAssocID="{F91B79F5-F78C-485C-892A-DFE76A2B74AB}" presName="linComp" presStyleCnt="0"/>
      <dgm:spPr/>
    </dgm:pt>
    <dgm:pt modelId="{2AC8C52D-188F-443F-A3DF-DCF989512DFA}" type="pres">
      <dgm:prSet presAssocID="{0911A30D-E4D2-49E6-90C4-BCECB8F3DC68}" presName="compNode" presStyleCnt="0"/>
      <dgm:spPr/>
    </dgm:pt>
    <dgm:pt modelId="{1AB5D87C-0A71-49B7-931B-C9F600249F02}" type="pres">
      <dgm:prSet presAssocID="{0911A30D-E4D2-49E6-90C4-BCECB8F3DC68}" presName="bkgdShape" presStyleLbl="node1" presStyleIdx="0" presStyleCnt="1" custLinFactNeighborX="-1930"/>
      <dgm:spPr/>
      <dgm:t>
        <a:bodyPr/>
        <a:lstStyle/>
        <a:p>
          <a:endParaRPr lang="en-SG"/>
        </a:p>
      </dgm:t>
    </dgm:pt>
    <dgm:pt modelId="{43D1322C-54A8-467B-81D4-1E9EFF245DC3}" type="pres">
      <dgm:prSet presAssocID="{0911A30D-E4D2-49E6-90C4-BCECB8F3DC68}" presName="nodeTx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7F0881D7-5CAA-4DA6-8CB5-10044F5B8C56}" type="pres">
      <dgm:prSet presAssocID="{0911A30D-E4D2-49E6-90C4-BCECB8F3DC68}" presName="invisiNode" presStyleLbl="node1" presStyleIdx="0" presStyleCnt="1"/>
      <dgm:spPr/>
    </dgm:pt>
    <dgm:pt modelId="{DF5E8140-13A0-4539-ADAE-E046832E3F9A}" type="pres">
      <dgm:prSet presAssocID="{0911A30D-E4D2-49E6-90C4-BCECB8F3DC68}" presName="imagNode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  <dgm:t>
        <a:bodyPr/>
        <a:lstStyle/>
        <a:p>
          <a:endParaRPr lang="en-SG"/>
        </a:p>
      </dgm:t>
    </dgm:pt>
  </dgm:ptLst>
  <dgm:cxnLst>
    <dgm:cxn modelId="{1B64867F-4AA7-4CC3-B83A-BEBE08369F11}" type="presOf" srcId="{0911A30D-E4D2-49E6-90C4-BCECB8F3DC68}" destId="{43D1322C-54A8-467B-81D4-1E9EFF245DC3}" srcOrd="1" destOrd="0" presId="urn:microsoft.com/office/officeart/2005/8/layout/hList7"/>
    <dgm:cxn modelId="{D074E317-1510-4384-AB1F-E8E3BCCF8256}" type="presOf" srcId="{F91B79F5-F78C-485C-892A-DFE76A2B74AB}" destId="{142FF0CD-E80E-4CD5-9428-4FA98220E8D5}" srcOrd="0" destOrd="0" presId="urn:microsoft.com/office/officeart/2005/8/layout/hList7"/>
    <dgm:cxn modelId="{28ECECA7-9A31-4F49-B433-D1AB9820EE33}" srcId="{F91B79F5-F78C-485C-892A-DFE76A2B74AB}" destId="{0911A30D-E4D2-49E6-90C4-BCECB8F3DC68}" srcOrd="0" destOrd="0" parTransId="{5D53E9B9-65D6-4EAF-9B08-23E2BE2A7C8E}" sibTransId="{845D4046-CF3D-4B6B-9869-943881F96316}"/>
    <dgm:cxn modelId="{C6213488-6C4B-4C99-A7AB-48F8E8859FBA}" type="presOf" srcId="{0911A30D-E4D2-49E6-90C4-BCECB8F3DC68}" destId="{1AB5D87C-0A71-49B7-931B-C9F600249F02}" srcOrd="0" destOrd="0" presId="urn:microsoft.com/office/officeart/2005/8/layout/hList7"/>
    <dgm:cxn modelId="{D6DFC0A9-6C1B-4318-BAE6-9B79D3665050}" type="presParOf" srcId="{142FF0CD-E80E-4CD5-9428-4FA98220E8D5}" destId="{2BA8DEA8-AB0F-422B-8E44-D0E4CC5FA02E}" srcOrd="0" destOrd="0" presId="urn:microsoft.com/office/officeart/2005/8/layout/hList7"/>
    <dgm:cxn modelId="{A906ECC3-5C62-4569-9A02-A1261727BED2}" type="presParOf" srcId="{142FF0CD-E80E-4CD5-9428-4FA98220E8D5}" destId="{5EFE1B7F-DB20-434D-BED4-BA84DC30DCAA}" srcOrd="1" destOrd="0" presId="urn:microsoft.com/office/officeart/2005/8/layout/hList7"/>
    <dgm:cxn modelId="{A54159E9-05B3-43E2-A5E6-8C49F093B12A}" type="presParOf" srcId="{5EFE1B7F-DB20-434D-BED4-BA84DC30DCAA}" destId="{2AC8C52D-188F-443F-A3DF-DCF989512DFA}" srcOrd="0" destOrd="0" presId="urn:microsoft.com/office/officeart/2005/8/layout/hList7"/>
    <dgm:cxn modelId="{7B670F0B-7026-466D-B1ED-221F1EB59D59}" type="presParOf" srcId="{2AC8C52D-188F-443F-A3DF-DCF989512DFA}" destId="{1AB5D87C-0A71-49B7-931B-C9F600249F02}" srcOrd="0" destOrd="0" presId="urn:microsoft.com/office/officeart/2005/8/layout/hList7"/>
    <dgm:cxn modelId="{49ED90A4-F70B-4971-AF93-2E054C02790D}" type="presParOf" srcId="{2AC8C52D-188F-443F-A3DF-DCF989512DFA}" destId="{43D1322C-54A8-467B-81D4-1E9EFF245DC3}" srcOrd="1" destOrd="0" presId="urn:microsoft.com/office/officeart/2005/8/layout/hList7"/>
    <dgm:cxn modelId="{29F89522-CC9D-41A8-95D1-A13182EDE8E0}" type="presParOf" srcId="{2AC8C52D-188F-443F-A3DF-DCF989512DFA}" destId="{7F0881D7-5CAA-4DA6-8CB5-10044F5B8C56}" srcOrd="2" destOrd="0" presId="urn:microsoft.com/office/officeart/2005/8/layout/hList7"/>
    <dgm:cxn modelId="{3035B337-A3B5-43E3-82C4-A99A5F2A668D}" type="presParOf" srcId="{2AC8C52D-188F-443F-A3DF-DCF989512DFA}" destId="{DF5E8140-13A0-4539-ADAE-E046832E3F9A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B5D87C-0A71-49B7-931B-C9F600249F02}">
      <dsp:nvSpPr>
        <dsp:cNvPr id="0" name=""/>
        <dsp:cNvSpPr/>
      </dsp:nvSpPr>
      <dsp:spPr>
        <a:xfrm>
          <a:off x="0" y="0"/>
          <a:ext cx="8761413" cy="34163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900" b="1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THANK YOU</a:t>
          </a:r>
        </a:p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4800" b="1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Any Question???</a:t>
          </a:r>
          <a:endParaRPr lang="en-SG" sz="4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1366520"/>
        <a:ext cx="8761413" cy="1366520"/>
      </dsp:txXfrm>
    </dsp:sp>
    <dsp:sp modelId="{DF5E8140-13A0-4539-ADAE-E046832E3F9A}">
      <dsp:nvSpPr>
        <dsp:cNvPr id="0" name=""/>
        <dsp:cNvSpPr/>
      </dsp:nvSpPr>
      <dsp:spPr>
        <a:xfrm>
          <a:off x="3811892" y="204978"/>
          <a:ext cx="1137627" cy="113762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BA8DEA8-AB0F-422B-8E44-D0E4CC5FA02E}">
      <dsp:nvSpPr>
        <dsp:cNvPr id="0" name=""/>
        <dsp:cNvSpPr/>
      </dsp:nvSpPr>
      <dsp:spPr>
        <a:xfrm>
          <a:off x="350456" y="2733040"/>
          <a:ext cx="8060499" cy="512445"/>
        </a:xfrm>
        <a:prstGeom prst="leftRight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2E35E-AE15-4B38-BA08-B7676649D694}" type="datetimeFigureOut">
              <a:rPr lang="en-SG" smtClean="0"/>
              <a:t>30/12/2013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F91CF-E6AF-4110-8643-A7420EE90D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7155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F91CF-E6AF-4110-8643-A7420EE90D09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1572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One R basically find the best attribute to be the best predictor</a:t>
            </a:r>
            <a:r>
              <a:rPr lang="en-SG" baseline="0" dirty="0" smtClean="0"/>
              <a:t> (classifier).</a:t>
            </a:r>
          </a:p>
          <a:p>
            <a:r>
              <a:rPr lang="en-SG" baseline="0" dirty="0" smtClean="0"/>
              <a:t>To find the best attribute, one r will calculate the occurrence of each category of class</a:t>
            </a:r>
          </a:p>
          <a:p>
            <a:r>
              <a:rPr lang="en-SG" baseline="0" dirty="0" smtClean="0"/>
              <a:t>Then, the One R will determine the majority class category</a:t>
            </a:r>
          </a:p>
          <a:p>
            <a:r>
              <a:rPr lang="en-SG" baseline="0" dirty="0" smtClean="0"/>
              <a:t>Calculate number of error</a:t>
            </a:r>
          </a:p>
          <a:p>
            <a:r>
              <a:rPr lang="en-SG" baseline="0" dirty="0" smtClean="0"/>
              <a:t>Calculate error rate for every attributes</a:t>
            </a:r>
          </a:p>
          <a:p>
            <a:r>
              <a:rPr lang="en-SG" baseline="0" dirty="0" smtClean="0"/>
              <a:t>The class that has the lowest error rate will be the best rule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F91CF-E6AF-4110-8643-A7420EE90D09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8035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20A8E350-EC4B-41FF-87ED-205A5E762098}" type="datetime1">
              <a:rPr lang="en-US" smtClean="0"/>
              <a:t>12/30/2013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960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99888-4E84-4C39-97E4-CBF9AEA2661C}" type="datetime1">
              <a:rPr lang="en-US" smtClean="0"/>
              <a:t>12/30/2013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88920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99888-4E84-4C39-97E4-CBF9AEA2661C}" type="datetime1">
              <a:rPr lang="en-US" smtClean="0"/>
              <a:t>12/30/2013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96345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99888-4E84-4C39-97E4-CBF9AEA2661C}" type="datetime1">
              <a:rPr lang="en-US" smtClean="0"/>
              <a:t>12/30/2013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37870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99888-4E84-4C39-97E4-CBF9AEA2661C}" type="datetime1">
              <a:rPr lang="en-US" smtClean="0"/>
              <a:t>12/30/2013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7363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99888-4E84-4C39-97E4-CBF9AEA2661C}" type="datetime1">
              <a:rPr lang="en-US" smtClean="0"/>
              <a:t>12/30/2013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15191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99888-4E84-4C39-97E4-CBF9AEA2661C}" type="datetime1">
              <a:rPr lang="en-US" smtClean="0"/>
              <a:t>12/30/2013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34623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8D0-7AA6-432F-905F-1D9A5F872C2F}" type="datetime1">
              <a:rPr lang="en-US" smtClean="0"/>
              <a:t>12/30/2013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462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B09-E771-4B3E-B2A7-792362CD3D0B}" type="datetime1">
              <a:rPr lang="en-US" smtClean="0"/>
              <a:t>12/30/2013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89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F801-99F6-4323-B1D5-902CCA75F3A2}" type="datetime1">
              <a:rPr lang="en-US" smtClean="0"/>
              <a:t>12/30/2013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04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1397-4F9F-458F-8810-F95C8F07DA78}" type="datetime1">
              <a:rPr lang="en-US" smtClean="0"/>
              <a:t>12/30/2013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682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E7B5-D499-481F-9A0A-F2A60FF7B8F7}" type="datetime1">
              <a:rPr lang="en-US" smtClean="0"/>
              <a:t>12/30/2013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860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368C-B1C1-4E41-B174-6700D6C70BFE}" type="datetime1">
              <a:rPr lang="en-US" smtClean="0"/>
              <a:t>12/30/2013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416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BC92-9BBB-41C9-B0F3-5E7975A453A4}" type="datetime1">
              <a:rPr lang="en-US" smtClean="0"/>
              <a:t>12/30/2013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9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8530-32CB-4CBA-91A4-2F41CD701E7C}" type="datetime1">
              <a:rPr lang="en-US" smtClean="0"/>
              <a:t>12/30/2013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90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B26A-417D-4A00-BC9B-0054ECFDB355}" type="datetime1">
              <a:rPr lang="en-US" smtClean="0"/>
              <a:t>12/30/2013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75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80D1-E85A-4539-8A13-5F28D5FF2951}" type="datetime1">
              <a:rPr lang="en-US" smtClean="0"/>
              <a:t>12/30/2013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81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9B99888-4E84-4C39-97E4-CBF9AEA2661C}" type="datetime1">
              <a:rPr lang="en-US" smtClean="0"/>
              <a:t>12/30/2013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6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  <p:sldLayoutId id="2147483930" r:id="rId12"/>
    <p:sldLayoutId id="2147483931" r:id="rId13"/>
    <p:sldLayoutId id="2147483932" r:id="rId14"/>
    <p:sldLayoutId id="2147483933" r:id="rId15"/>
    <p:sldLayoutId id="2147483934" r:id="rId16"/>
    <p:sldLayoutId id="214748393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archive.ics.uci.edu/ml/datasets/Wine" TargetMode="External"/><Relationship Id="rId7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www.buddhinath.net/OtherLinks/Documents/Improved%20OneR%20Algorithm.pdf" TargetMode="External"/><Relationship Id="rId4" Type="http://schemas.openxmlformats.org/officeDocument/2006/relationships/hyperlink" Target="http://www.saedsayad.com/oner.htm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3503955"/>
          </a:xfrm>
        </p:spPr>
        <p:txBody>
          <a:bodyPr>
            <a:normAutofit fontScale="90000"/>
          </a:bodyPr>
          <a:lstStyle/>
          <a:p>
            <a:r>
              <a:rPr lang="en-SG" sz="3600" dirty="0" smtClean="0"/>
              <a:t/>
            </a:r>
            <a:br>
              <a:rPr lang="en-SG" sz="3600" dirty="0" smtClean="0"/>
            </a:br>
            <a:r>
              <a:rPr lang="en-SG" sz="3600" dirty="0"/>
              <a:t/>
            </a:r>
            <a:br>
              <a:rPr lang="en-SG" sz="3600" dirty="0"/>
            </a:br>
            <a:r>
              <a:rPr lang="en-SG" sz="3600" dirty="0" smtClean="0"/>
              <a:t>		Wine Datasets</a:t>
            </a:r>
            <a:br>
              <a:rPr lang="en-SG" sz="3600" dirty="0" smtClean="0"/>
            </a:br>
            <a:r>
              <a:rPr lang="en-SG" sz="3600" dirty="0" smtClean="0"/>
              <a:t/>
            </a:r>
            <a:br>
              <a:rPr lang="en-SG" sz="3600" dirty="0" smtClean="0"/>
            </a:br>
            <a:r>
              <a:rPr lang="en-SG" sz="3600" dirty="0" smtClean="0"/>
              <a:t/>
            </a:r>
            <a:br>
              <a:rPr lang="en-SG" sz="3600" dirty="0" smtClean="0"/>
            </a:br>
            <a:r>
              <a:rPr lang="en-SG" sz="3600" dirty="0"/>
              <a:t/>
            </a:r>
            <a:br>
              <a:rPr lang="en-SG" sz="3600" dirty="0"/>
            </a:br>
            <a:r>
              <a:rPr lang="en-SG" sz="3600" dirty="0" smtClean="0"/>
              <a:t>CP 3300 – Data Mining and Knowledge Discovery</a:t>
            </a:r>
            <a:endParaRPr lang="en-SG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729250"/>
            <a:ext cx="8825658" cy="1066243"/>
          </a:xfrm>
        </p:spPr>
        <p:txBody>
          <a:bodyPr>
            <a:normAutofit fontScale="92500" lnSpcReduction="10000"/>
          </a:bodyPr>
          <a:lstStyle/>
          <a:p>
            <a:r>
              <a:rPr lang="en-SG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Team Members: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Hery </a:t>
            </a:r>
            <a:r>
              <a:rPr lang="en-SG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Hutomo</a:t>
            </a:r>
            <a:r>
              <a:rPr lang="en-SG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(12663278)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Aloysius Alfa </a:t>
            </a:r>
            <a:r>
              <a:rPr lang="en-SG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Purnomo</a:t>
            </a:r>
            <a:r>
              <a:rPr lang="en-SG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(12665206)</a:t>
            </a:r>
            <a:endParaRPr lang="en-SG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229" y="758952"/>
            <a:ext cx="3445779" cy="2589555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50800" dist="50800" dir="5400000" sx="8000" sy="8000" algn="ctr" rotWithShape="0">
              <a:srgbClr val="000000">
                <a:alpha val="43137"/>
              </a:srgbClr>
            </a:outerShdw>
            <a:reflection blurRad="63500" stA="79000" endPos="0" dist="50800" dir="5400000" sy="-100000" algn="bl" rotWithShape="0"/>
            <a:softEdge rad="177800"/>
          </a:effectLst>
        </p:spPr>
      </p:pic>
      <p:sp>
        <p:nvSpPr>
          <p:cNvPr id="36" name="Oval 35"/>
          <p:cNvSpPr/>
          <p:nvPr/>
        </p:nvSpPr>
        <p:spPr>
          <a:xfrm>
            <a:off x="530984" y="-56096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Oval 36"/>
          <p:cNvSpPr/>
          <p:nvPr/>
        </p:nvSpPr>
        <p:spPr>
          <a:xfrm>
            <a:off x="1770671" y="-394311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Oval 37"/>
          <p:cNvSpPr/>
          <p:nvPr/>
        </p:nvSpPr>
        <p:spPr>
          <a:xfrm>
            <a:off x="1033756" y="-414631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Oval 38"/>
          <p:cNvSpPr/>
          <p:nvPr/>
        </p:nvSpPr>
        <p:spPr>
          <a:xfrm>
            <a:off x="6523368" y="-54511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Oval 39"/>
          <p:cNvSpPr/>
          <p:nvPr/>
        </p:nvSpPr>
        <p:spPr>
          <a:xfrm>
            <a:off x="3552219" y="-45198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Oval 40"/>
          <p:cNvSpPr/>
          <p:nvPr/>
        </p:nvSpPr>
        <p:spPr>
          <a:xfrm>
            <a:off x="4408820" y="-53906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Oval 41"/>
          <p:cNvSpPr/>
          <p:nvPr/>
        </p:nvSpPr>
        <p:spPr>
          <a:xfrm>
            <a:off x="10087530" y="-746889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Oval 42"/>
          <p:cNvSpPr/>
          <p:nvPr/>
        </p:nvSpPr>
        <p:spPr>
          <a:xfrm>
            <a:off x="10823969" y="-45785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Oval 43"/>
          <p:cNvSpPr/>
          <p:nvPr/>
        </p:nvSpPr>
        <p:spPr>
          <a:xfrm>
            <a:off x="9699477" y="-32715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Oval 44"/>
          <p:cNvSpPr/>
          <p:nvPr/>
        </p:nvSpPr>
        <p:spPr>
          <a:xfrm>
            <a:off x="4979137" y="-45198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Oval 45"/>
          <p:cNvSpPr/>
          <p:nvPr/>
        </p:nvSpPr>
        <p:spPr>
          <a:xfrm>
            <a:off x="8996197" y="-45198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Oval 46"/>
          <p:cNvSpPr/>
          <p:nvPr/>
        </p:nvSpPr>
        <p:spPr>
          <a:xfrm>
            <a:off x="11544579" y="-33853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Oval 47"/>
          <p:cNvSpPr/>
          <p:nvPr/>
        </p:nvSpPr>
        <p:spPr>
          <a:xfrm>
            <a:off x="2618170" y="-53906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Oval 48"/>
          <p:cNvSpPr/>
          <p:nvPr/>
        </p:nvSpPr>
        <p:spPr>
          <a:xfrm>
            <a:off x="7182343" y="-380355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Oval 49"/>
          <p:cNvSpPr/>
          <p:nvPr/>
        </p:nvSpPr>
        <p:spPr>
          <a:xfrm>
            <a:off x="8108816" y="-570811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Oval 50"/>
          <p:cNvSpPr/>
          <p:nvPr/>
        </p:nvSpPr>
        <p:spPr>
          <a:xfrm>
            <a:off x="5789236" y="-313258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337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3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3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2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repeatCount="indefinite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3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repeatCount="indefinite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2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repeatCount="indefinite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repeatCount="indefinite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3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3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repeatCount="indefinite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2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repeatCount="indefinite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repeatCount="indefinite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3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3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repeatCount="indefinite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2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repeatCount="indefinite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repeatCount="indefinite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3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3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repeatCount="indefinite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2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2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Comparison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Comparison between some algorithms in WEKA tools and our program (One R)</a:t>
            </a:r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pPr marL="400050" lvl="1" indent="0">
              <a:buNone/>
            </a:pPr>
            <a:r>
              <a:rPr lang="en-SG" dirty="0"/>
              <a:t>	</a:t>
            </a:r>
            <a:r>
              <a:rPr lang="en-SG" dirty="0" smtClean="0"/>
              <a:t>											VS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 descr="Screen Shot 2013-12-26 at 9.56.3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714" y="3098635"/>
            <a:ext cx="4570597" cy="274468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374" y="3744047"/>
            <a:ext cx="2433993" cy="145386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630" y="6010157"/>
            <a:ext cx="857370" cy="847843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530984" y="-56096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/>
          <p:cNvSpPr/>
          <p:nvPr/>
        </p:nvSpPr>
        <p:spPr>
          <a:xfrm>
            <a:off x="1770671" y="-394311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Oval 10"/>
          <p:cNvSpPr/>
          <p:nvPr/>
        </p:nvSpPr>
        <p:spPr>
          <a:xfrm>
            <a:off x="1033756" y="-414631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Oval 11"/>
          <p:cNvSpPr/>
          <p:nvPr/>
        </p:nvSpPr>
        <p:spPr>
          <a:xfrm>
            <a:off x="6523368" y="-54511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Oval 12"/>
          <p:cNvSpPr/>
          <p:nvPr/>
        </p:nvSpPr>
        <p:spPr>
          <a:xfrm>
            <a:off x="3552219" y="-45198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Oval 13"/>
          <p:cNvSpPr/>
          <p:nvPr/>
        </p:nvSpPr>
        <p:spPr>
          <a:xfrm>
            <a:off x="4408820" y="-53906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Oval 14"/>
          <p:cNvSpPr/>
          <p:nvPr/>
        </p:nvSpPr>
        <p:spPr>
          <a:xfrm>
            <a:off x="10087530" y="-746889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/>
          <p:cNvSpPr/>
          <p:nvPr/>
        </p:nvSpPr>
        <p:spPr>
          <a:xfrm>
            <a:off x="10823969" y="-45785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Oval 16"/>
          <p:cNvSpPr/>
          <p:nvPr/>
        </p:nvSpPr>
        <p:spPr>
          <a:xfrm>
            <a:off x="9699477" y="-32715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Oval 17"/>
          <p:cNvSpPr/>
          <p:nvPr/>
        </p:nvSpPr>
        <p:spPr>
          <a:xfrm>
            <a:off x="4979137" y="-45198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Oval 18"/>
          <p:cNvSpPr/>
          <p:nvPr/>
        </p:nvSpPr>
        <p:spPr>
          <a:xfrm>
            <a:off x="8996197" y="-45198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Oval 19"/>
          <p:cNvSpPr/>
          <p:nvPr/>
        </p:nvSpPr>
        <p:spPr>
          <a:xfrm>
            <a:off x="11544579" y="-33853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Oval 20"/>
          <p:cNvSpPr/>
          <p:nvPr/>
        </p:nvSpPr>
        <p:spPr>
          <a:xfrm>
            <a:off x="2618170" y="-53906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Oval 21"/>
          <p:cNvSpPr/>
          <p:nvPr/>
        </p:nvSpPr>
        <p:spPr>
          <a:xfrm>
            <a:off x="7182343" y="-380355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Oval 22"/>
          <p:cNvSpPr/>
          <p:nvPr/>
        </p:nvSpPr>
        <p:spPr>
          <a:xfrm>
            <a:off x="8108816" y="-570811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Oval 23"/>
          <p:cNvSpPr/>
          <p:nvPr/>
        </p:nvSpPr>
        <p:spPr>
          <a:xfrm>
            <a:off x="5789236" y="-313258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300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3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3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2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3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2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3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3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2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3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3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2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3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3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2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2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Our </a:t>
            </a:r>
            <a:r>
              <a:rPr lang="en-SG" dirty="0" smtClean="0"/>
              <a:t>Program First Try </a:t>
            </a:r>
            <a:r>
              <a:rPr lang="en-SG" dirty="0" smtClean="0"/>
              <a:t>(One R)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7946" y="6029209"/>
            <a:ext cx="924054" cy="82879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530984" y="-56096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Oval 7"/>
          <p:cNvSpPr/>
          <p:nvPr/>
        </p:nvSpPr>
        <p:spPr>
          <a:xfrm>
            <a:off x="1770671" y="-394311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/>
          <p:cNvSpPr/>
          <p:nvPr/>
        </p:nvSpPr>
        <p:spPr>
          <a:xfrm>
            <a:off x="1033756" y="-414631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Oval 10"/>
          <p:cNvSpPr/>
          <p:nvPr/>
        </p:nvSpPr>
        <p:spPr>
          <a:xfrm>
            <a:off x="6523368" y="-54511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Oval 11"/>
          <p:cNvSpPr/>
          <p:nvPr/>
        </p:nvSpPr>
        <p:spPr>
          <a:xfrm>
            <a:off x="3552219" y="-45198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Oval 12"/>
          <p:cNvSpPr/>
          <p:nvPr/>
        </p:nvSpPr>
        <p:spPr>
          <a:xfrm>
            <a:off x="4408820" y="-53906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Oval 13"/>
          <p:cNvSpPr/>
          <p:nvPr/>
        </p:nvSpPr>
        <p:spPr>
          <a:xfrm>
            <a:off x="10087530" y="-746889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Oval 14"/>
          <p:cNvSpPr/>
          <p:nvPr/>
        </p:nvSpPr>
        <p:spPr>
          <a:xfrm>
            <a:off x="10823969" y="-45785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/>
          <p:cNvSpPr/>
          <p:nvPr/>
        </p:nvSpPr>
        <p:spPr>
          <a:xfrm>
            <a:off x="9699477" y="-32715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Oval 16"/>
          <p:cNvSpPr/>
          <p:nvPr/>
        </p:nvSpPr>
        <p:spPr>
          <a:xfrm>
            <a:off x="4979137" y="-45198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Oval 17"/>
          <p:cNvSpPr/>
          <p:nvPr/>
        </p:nvSpPr>
        <p:spPr>
          <a:xfrm>
            <a:off x="8996197" y="-45198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Oval 18"/>
          <p:cNvSpPr/>
          <p:nvPr/>
        </p:nvSpPr>
        <p:spPr>
          <a:xfrm>
            <a:off x="11544579" y="-33853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Oval 19"/>
          <p:cNvSpPr/>
          <p:nvPr/>
        </p:nvSpPr>
        <p:spPr>
          <a:xfrm>
            <a:off x="2618170" y="-53906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Oval 20"/>
          <p:cNvSpPr/>
          <p:nvPr/>
        </p:nvSpPr>
        <p:spPr>
          <a:xfrm>
            <a:off x="7182343" y="-380355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Oval 21"/>
          <p:cNvSpPr/>
          <p:nvPr/>
        </p:nvSpPr>
        <p:spPr>
          <a:xfrm>
            <a:off x="8108816" y="-570811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Oval 22"/>
          <p:cNvSpPr/>
          <p:nvPr/>
        </p:nvSpPr>
        <p:spPr>
          <a:xfrm>
            <a:off x="5789236" y="-313258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81" y="2394858"/>
            <a:ext cx="5726961" cy="4163805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6914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3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3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3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2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3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3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2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3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3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2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3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3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2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2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Our </a:t>
            </a:r>
            <a:r>
              <a:rPr lang="en-SG" dirty="0" smtClean="0"/>
              <a:t>Program Second Try </a:t>
            </a:r>
            <a:r>
              <a:rPr lang="en-SG" dirty="0" smtClean="0"/>
              <a:t>(One R)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717" y="2451099"/>
            <a:ext cx="5015383" cy="4167877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7946" y="6029209"/>
            <a:ext cx="924054" cy="82879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530984" y="-56096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Oval 7"/>
          <p:cNvSpPr/>
          <p:nvPr/>
        </p:nvSpPr>
        <p:spPr>
          <a:xfrm>
            <a:off x="1770671" y="-394311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/>
          <p:cNvSpPr/>
          <p:nvPr/>
        </p:nvSpPr>
        <p:spPr>
          <a:xfrm>
            <a:off x="1033756" y="-414631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Oval 10"/>
          <p:cNvSpPr/>
          <p:nvPr/>
        </p:nvSpPr>
        <p:spPr>
          <a:xfrm>
            <a:off x="6523368" y="-54511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Oval 11"/>
          <p:cNvSpPr/>
          <p:nvPr/>
        </p:nvSpPr>
        <p:spPr>
          <a:xfrm>
            <a:off x="3552219" y="-45198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Oval 12"/>
          <p:cNvSpPr/>
          <p:nvPr/>
        </p:nvSpPr>
        <p:spPr>
          <a:xfrm>
            <a:off x="4408820" y="-53906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Oval 13"/>
          <p:cNvSpPr/>
          <p:nvPr/>
        </p:nvSpPr>
        <p:spPr>
          <a:xfrm>
            <a:off x="10087530" y="-746889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Oval 14"/>
          <p:cNvSpPr/>
          <p:nvPr/>
        </p:nvSpPr>
        <p:spPr>
          <a:xfrm>
            <a:off x="10823969" y="-45785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/>
          <p:cNvSpPr/>
          <p:nvPr/>
        </p:nvSpPr>
        <p:spPr>
          <a:xfrm>
            <a:off x="9699477" y="-32715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Oval 16"/>
          <p:cNvSpPr/>
          <p:nvPr/>
        </p:nvSpPr>
        <p:spPr>
          <a:xfrm>
            <a:off x="4979137" y="-45198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Oval 17"/>
          <p:cNvSpPr/>
          <p:nvPr/>
        </p:nvSpPr>
        <p:spPr>
          <a:xfrm>
            <a:off x="8996197" y="-45198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Oval 18"/>
          <p:cNvSpPr/>
          <p:nvPr/>
        </p:nvSpPr>
        <p:spPr>
          <a:xfrm>
            <a:off x="11544579" y="-33853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Oval 19"/>
          <p:cNvSpPr/>
          <p:nvPr/>
        </p:nvSpPr>
        <p:spPr>
          <a:xfrm>
            <a:off x="2618170" y="-53906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Oval 20"/>
          <p:cNvSpPr/>
          <p:nvPr/>
        </p:nvSpPr>
        <p:spPr>
          <a:xfrm>
            <a:off x="7182343" y="-380355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Oval 21"/>
          <p:cNvSpPr/>
          <p:nvPr/>
        </p:nvSpPr>
        <p:spPr>
          <a:xfrm>
            <a:off x="8108816" y="-570811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Oval 22"/>
          <p:cNvSpPr/>
          <p:nvPr/>
        </p:nvSpPr>
        <p:spPr>
          <a:xfrm>
            <a:off x="5789236" y="-313258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441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3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3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3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2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3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3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2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3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3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2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3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3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2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2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WEKA Tools (One R)</a:t>
            </a:r>
            <a:endParaRPr lang="en-S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95" y="2404878"/>
            <a:ext cx="4738965" cy="4071943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752" y="2404879"/>
            <a:ext cx="5167987" cy="40719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999" y="6019683"/>
            <a:ext cx="905001" cy="83831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530984" y="-56096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val 8"/>
          <p:cNvSpPr/>
          <p:nvPr/>
        </p:nvSpPr>
        <p:spPr>
          <a:xfrm>
            <a:off x="1770671" y="-394311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/>
          <p:cNvSpPr/>
          <p:nvPr/>
        </p:nvSpPr>
        <p:spPr>
          <a:xfrm>
            <a:off x="1033756" y="-414631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Oval 10"/>
          <p:cNvSpPr/>
          <p:nvPr/>
        </p:nvSpPr>
        <p:spPr>
          <a:xfrm>
            <a:off x="6523368" y="-54511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Oval 11"/>
          <p:cNvSpPr/>
          <p:nvPr/>
        </p:nvSpPr>
        <p:spPr>
          <a:xfrm>
            <a:off x="3552219" y="-45198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Oval 12"/>
          <p:cNvSpPr/>
          <p:nvPr/>
        </p:nvSpPr>
        <p:spPr>
          <a:xfrm>
            <a:off x="4408820" y="-53906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Oval 13"/>
          <p:cNvSpPr/>
          <p:nvPr/>
        </p:nvSpPr>
        <p:spPr>
          <a:xfrm>
            <a:off x="10087530" y="-746889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Oval 14"/>
          <p:cNvSpPr/>
          <p:nvPr/>
        </p:nvSpPr>
        <p:spPr>
          <a:xfrm>
            <a:off x="10823969" y="-45785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/>
          <p:cNvSpPr/>
          <p:nvPr/>
        </p:nvSpPr>
        <p:spPr>
          <a:xfrm>
            <a:off x="9699477" y="-32715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Oval 16"/>
          <p:cNvSpPr/>
          <p:nvPr/>
        </p:nvSpPr>
        <p:spPr>
          <a:xfrm>
            <a:off x="4979137" y="-45198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Oval 17"/>
          <p:cNvSpPr/>
          <p:nvPr/>
        </p:nvSpPr>
        <p:spPr>
          <a:xfrm>
            <a:off x="8996197" y="-45198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Oval 18"/>
          <p:cNvSpPr/>
          <p:nvPr/>
        </p:nvSpPr>
        <p:spPr>
          <a:xfrm>
            <a:off x="11544579" y="-33853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Oval 19"/>
          <p:cNvSpPr/>
          <p:nvPr/>
        </p:nvSpPr>
        <p:spPr>
          <a:xfrm>
            <a:off x="2618170" y="-53906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Oval 20"/>
          <p:cNvSpPr/>
          <p:nvPr/>
        </p:nvSpPr>
        <p:spPr>
          <a:xfrm>
            <a:off x="7182343" y="-380355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Oval 21"/>
          <p:cNvSpPr/>
          <p:nvPr/>
        </p:nvSpPr>
        <p:spPr>
          <a:xfrm>
            <a:off x="8108816" y="-570811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Oval 22"/>
          <p:cNvSpPr/>
          <p:nvPr/>
        </p:nvSpPr>
        <p:spPr>
          <a:xfrm>
            <a:off x="5789236" y="-313258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571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3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3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3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2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3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3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2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3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3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2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3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3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2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2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WEKA Tools (Decision Tree / J48)</a:t>
            </a:r>
            <a:endParaRPr lang="en-S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88" y="2617568"/>
            <a:ext cx="5208978" cy="3572374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176" y="2617568"/>
            <a:ext cx="5366714" cy="3572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999" y="6000630"/>
            <a:ext cx="885949" cy="85737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530984" y="-56096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val 8"/>
          <p:cNvSpPr/>
          <p:nvPr/>
        </p:nvSpPr>
        <p:spPr>
          <a:xfrm>
            <a:off x="1770671" y="-394311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/>
          <p:cNvSpPr/>
          <p:nvPr/>
        </p:nvSpPr>
        <p:spPr>
          <a:xfrm>
            <a:off x="1033756" y="-414631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Oval 10"/>
          <p:cNvSpPr/>
          <p:nvPr/>
        </p:nvSpPr>
        <p:spPr>
          <a:xfrm>
            <a:off x="6523368" y="-54511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Oval 11"/>
          <p:cNvSpPr/>
          <p:nvPr/>
        </p:nvSpPr>
        <p:spPr>
          <a:xfrm>
            <a:off x="3552219" y="-45198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Oval 12"/>
          <p:cNvSpPr/>
          <p:nvPr/>
        </p:nvSpPr>
        <p:spPr>
          <a:xfrm>
            <a:off x="4408820" y="-53906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Oval 13"/>
          <p:cNvSpPr/>
          <p:nvPr/>
        </p:nvSpPr>
        <p:spPr>
          <a:xfrm>
            <a:off x="10087530" y="-746889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Oval 14"/>
          <p:cNvSpPr/>
          <p:nvPr/>
        </p:nvSpPr>
        <p:spPr>
          <a:xfrm>
            <a:off x="10823969" y="-45785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/>
          <p:cNvSpPr/>
          <p:nvPr/>
        </p:nvSpPr>
        <p:spPr>
          <a:xfrm>
            <a:off x="9699477" y="-32715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Oval 16"/>
          <p:cNvSpPr/>
          <p:nvPr/>
        </p:nvSpPr>
        <p:spPr>
          <a:xfrm>
            <a:off x="4979137" y="-45198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Oval 17"/>
          <p:cNvSpPr/>
          <p:nvPr/>
        </p:nvSpPr>
        <p:spPr>
          <a:xfrm>
            <a:off x="8996197" y="-45198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Oval 18"/>
          <p:cNvSpPr/>
          <p:nvPr/>
        </p:nvSpPr>
        <p:spPr>
          <a:xfrm>
            <a:off x="11544579" y="-33853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Oval 19"/>
          <p:cNvSpPr/>
          <p:nvPr/>
        </p:nvSpPr>
        <p:spPr>
          <a:xfrm>
            <a:off x="2618170" y="-53906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Oval 20"/>
          <p:cNvSpPr/>
          <p:nvPr/>
        </p:nvSpPr>
        <p:spPr>
          <a:xfrm>
            <a:off x="7182343" y="-380355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Oval 21"/>
          <p:cNvSpPr/>
          <p:nvPr/>
        </p:nvSpPr>
        <p:spPr>
          <a:xfrm>
            <a:off x="8108816" y="-570811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Oval 22"/>
          <p:cNvSpPr/>
          <p:nvPr/>
        </p:nvSpPr>
        <p:spPr>
          <a:xfrm>
            <a:off x="5789236" y="-313258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745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3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3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3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2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3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3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2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3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3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2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3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3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2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2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WEKA Tools (Decision Tree / J48)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997" y="2432355"/>
            <a:ext cx="6811326" cy="42216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051" y="6048262"/>
            <a:ext cx="885949" cy="80973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530984" y="-56096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Oval 7"/>
          <p:cNvSpPr/>
          <p:nvPr/>
        </p:nvSpPr>
        <p:spPr>
          <a:xfrm>
            <a:off x="1770671" y="-394311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val 8"/>
          <p:cNvSpPr/>
          <p:nvPr/>
        </p:nvSpPr>
        <p:spPr>
          <a:xfrm>
            <a:off x="1033756" y="-414631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/>
          <p:cNvSpPr/>
          <p:nvPr/>
        </p:nvSpPr>
        <p:spPr>
          <a:xfrm>
            <a:off x="6523368" y="-54511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Oval 10"/>
          <p:cNvSpPr/>
          <p:nvPr/>
        </p:nvSpPr>
        <p:spPr>
          <a:xfrm>
            <a:off x="3552219" y="-45198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Oval 11"/>
          <p:cNvSpPr/>
          <p:nvPr/>
        </p:nvSpPr>
        <p:spPr>
          <a:xfrm>
            <a:off x="4408820" y="-53906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Oval 12"/>
          <p:cNvSpPr/>
          <p:nvPr/>
        </p:nvSpPr>
        <p:spPr>
          <a:xfrm>
            <a:off x="10087530" y="-746889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Oval 13"/>
          <p:cNvSpPr/>
          <p:nvPr/>
        </p:nvSpPr>
        <p:spPr>
          <a:xfrm>
            <a:off x="10823969" y="-45785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Oval 14"/>
          <p:cNvSpPr/>
          <p:nvPr/>
        </p:nvSpPr>
        <p:spPr>
          <a:xfrm>
            <a:off x="9699477" y="-32715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/>
          <p:cNvSpPr/>
          <p:nvPr/>
        </p:nvSpPr>
        <p:spPr>
          <a:xfrm>
            <a:off x="4979137" y="-45198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Oval 16"/>
          <p:cNvSpPr/>
          <p:nvPr/>
        </p:nvSpPr>
        <p:spPr>
          <a:xfrm>
            <a:off x="8996197" y="-45198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Oval 17"/>
          <p:cNvSpPr/>
          <p:nvPr/>
        </p:nvSpPr>
        <p:spPr>
          <a:xfrm>
            <a:off x="11544579" y="-33853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Oval 18"/>
          <p:cNvSpPr/>
          <p:nvPr/>
        </p:nvSpPr>
        <p:spPr>
          <a:xfrm>
            <a:off x="2618170" y="-53906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Oval 19"/>
          <p:cNvSpPr/>
          <p:nvPr/>
        </p:nvSpPr>
        <p:spPr>
          <a:xfrm>
            <a:off x="7182343" y="-380355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Oval 20"/>
          <p:cNvSpPr/>
          <p:nvPr/>
        </p:nvSpPr>
        <p:spPr>
          <a:xfrm>
            <a:off x="8108816" y="-570811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Oval 21"/>
          <p:cNvSpPr/>
          <p:nvPr/>
        </p:nvSpPr>
        <p:spPr>
          <a:xfrm>
            <a:off x="5789236" y="-313258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208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3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3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3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2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3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3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2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3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3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2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3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3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2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2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WEKA Tools (Bayesian Classification)</a:t>
            </a:r>
            <a:endParaRPr lang="en-S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84" y="2758244"/>
            <a:ext cx="5018761" cy="34163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906" y="2446986"/>
            <a:ext cx="5217833" cy="421747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7946" y="6029209"/>
            <a:ext cx="924054" cy="828791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530984" y="-56096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val 8"/>
          <p:cNvSpPr/>
          <p:nvPr/>
        </p:nvSpPr>
        <p:spPr>
          <a:xfrm>
            <a:off x="1770671" y="-394311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/>
          <p:cNvSpPr/>
          <p:nvPr/>
        </p:nvSpPr>
        <p:spPr>
          <a:xfrm>
            <a:off x="1033756" y="-414631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Oval 10"/>
          <p:cNvSpPr/>
          <p:nvPr/>
        </p:nvSpPr>
        <p:spPr>
          <a:xfrm>
            <a:off x="6523368" y="-54511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Oval 11"/>
          <p:cNvSpPr/>
          <p:nvPr/>
        </p:nvSpPr>
        <p:spPr>
          <a:xfrm>
            <a:off x="3552219" y="-45198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Oval 12"/>
          <p:cNvSpPr/>
          <p:nvPr/>
        </p:nvSpPr>
        <p:spPr>
          <a:xfrm>
            <a:off x="4408820" y="-53906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Oval 13"/>
          <p:cNvSpPr/>
          <p:nvPr/>
        </p:nvSpPr>
        <p:spPr>
          <a:xfrm>
            <a:off x="10087530" y="-746889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Oval 14"/>
          <p:cNvSpPr/>
          <p:nvPr/>
        </p:nvSpPr>
        <p:spPr>
          <a:xfrm>
            <a:off x="10823969" y="-45785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/>
          <p:cNvSpPr/>
          <p:nvPr/>
        </p:nvSpPr>
        <p:spPr>
          <a:xfrm>
            <a:off x="9699477" y="-32715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Oval 16"/>
          <p:cNvSpPr/>
          <p:nvPr/>
        </p:nvSpPr>
        <p:spPr>
          <a:xfrm>
            <a:off x="4979137" y="-45198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Oval 17"/>
          <p:cNvSpPr/>
          <p:nvPr/>
        </p:nvSpPr>
        <p:spPr>
          <a:xfrm>
            <a:off x="8996197" y="-45198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Oval 18"/>
          <p:cNvSpPr/>
          <p:nvPr/>
        </p:nvSpPr>
        <p:spPr>
          <a:xfrm>
            <a:off x="11544579" y="-33853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Oval 19"/>
          <p:cNvSpPr/>
          <p:nvPr/>
        </p:nvSpPr>
        <p:spPr>
          <a:xfrm>
            <a:off x="2618170" y="-53906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Oval 20"/>
          <p:cNvSpPr/>
          <p:nvPr/>
        </p:nvSpPr>
        <p:spPr>
          <a:xfrm>
            <a:off x="7182343" y="-380355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Oval 21"/>
          <p:cNvSpPr/>
          <p:nvPr/>
        </p:nvSpPr>
        <p:spPr>
          <a:xfrm>
            <a:off x="8108816" y="-570811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Oval 22"/>
          <p:cNvSpPr/>
          <p:nvPr/>
        </p:nvSpPr>
        <p:spPr>
          <a:xfrm>
            <a:off x="5789236" y="-313258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453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3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3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3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2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3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3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2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3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3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2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3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3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2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2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WEKA Tools (Bayesian Classification)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47" y="2502376"/>
            <a:ext cx="4936356" cy="3987954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242" y="2494993"/>
            <a:ext cx="5113497" cy="39953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051" y="6010157"/>
            <a:ext cx="885949" cy="847843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530984" y="-56096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val 8"/>
          <p:cNvSpPr/>
          <p:nvPr/>
        </p:nvSpPr>
        <p:spPr>
          <a:xfrm>
            <a:off x="1770671" y="-394311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/>
          <p:cNvSpPr/>
          <p:nvPr/>
        </p:nvSpPr>
        <p:spPr>
          <a:xfrm>
            <a:off x="1033756" y="-414631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Oval 10"/>
          <p:cNvSpPr/>
          <p:nvPr/>
        </p:nvSpPr>
        <p:spPr>
          <a:xfrm>
            <a:off x="6523368" y="-54511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Oval 11"/>
          <p:cNvSpPr/>
          <p:nvPr/>
        </p:nvSpPr>
        <p:spPr>
          <a:xfrm>
            <a:off x="3552219" y="-45198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Oval 12"/>
          <p:cNvSpPr/>
          <p:nvPr/>
        </p:nvSpPr>
        <p:spPr>
          <a:xfrm>
            <a:off x="4408820" y="-53906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Oval 13"/>
          <p:cNvSpPr/>
          <p:nvPr/>
        </p:nvSpPr>
        <p:spPr>
          <a:xfrm>
            <a:off x="10087530" y="-746889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Oval 14"/>
          <p:cNvSpPr/>
          <p:nvPr/>
        </p:nvSpPr>
        <p:spPr>
          <a:xfrm>
            <a:off x="10823969" y="-45785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/>
          <p:cNvSpPr/>
          <p:nvPr/>
        </p:nvSpPr>
        <p:spPr>
          <a:xfrm>
            <a:off x="9699477" y="-32715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Oval 16"/>
          <p:cNvSpPr/>
          <p:nvPr/>
        </p:nvSpPr>
        <p:spPr>
          <a:xfrm>
            <a:off x="4979137" y="-45198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Oval 17"/>
          <p:cNvSpPr/>
          <p:nvPr/>
        </p:nvSpPr>
        <p:spPr>
          <a:xfrm>
            <a:off x="8996197" y="-45198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Oval 18"/>
          <p:cNvSpPr/>
          <p:nvPr/>
        </p:nvSpPr>
        <p:spPr>
          <a:xfrm>
            <a:off x="11544579" y="-33853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Oval 19"/>
          <p:cNvSpPr/>
          <p:nvPr/>
        </p:nvSpPr>
        <p:spPr>
          <a:xfrm>
            <a:off x="2618170" y="-53906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Oval 20"/>
          <p:cNvSpPr/>
          <p:nvPr/>
        </p:nvSpPr>
        <p:spPr>
          <a:xfrm>
            <a:off x="7182343" y="-380355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Oval 21"/>
          <p:cNvSpPr/>
          <p:nvPr/>
        </p:nvSpPr>
        <p:spPr>
          <a:xfrm>
            <a:off x="8108816" y="-570811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Oval 22"/>
          <p:cNvSpPr/>
          <p:nvPr/>
        </p:nvSpPr>
        <p:spPr>
          <a:xfrm>
            <a:off x="5789236" y="-313258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661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3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3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3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2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3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3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2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3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3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2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3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3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2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2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WEKA Tools (Bayesian Classification)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362" y="2391506"/>
            <a:ext cx="6597518" cy="4279719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7946" y="6029209"/>
            <a:ext cx="924054" cy="828791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30984" y="-56096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Oval 7"/>
          <p:cNvSpPr/>
          <p:nvPr/>
        </p:nvSpPr>
        <p:spPr>
          <a:xfrm>
            <a:off x="1770671" y="-394311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val 8"/>
          <p:cNvSpPr/>
          <p:nvPr/>
        </p:nvSpPr>
        <p:spPr>
          <a:xfrm>
            <a:off x="1033756" y="-414631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/>
          <p:cNvSpPr/>
          <p:nvPr/>
        </p:nvSpPr>
        <p:spPr>
          <a:xfrm>
            <a:off x="6523368" y="-54511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Oval 10"/>
          <p:cNvSpPr/>
          <p:nvPr/>
        </p:nvSpPr>
        <p:spPr>
          <a:xfrm>
            <a:off x="3552219" y="-45198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Oval 11"/>
          <p:cNvSpPr/>
          <p:nvPr/>
        </p:nvSpPr>
        <p:spPr>
          <a:xfrm>
            <a:off x="4408820" y="-53906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Oval 12"/>
          <p:cNvSpPr/>
          <p:nvPr/>
        </p:nvSpPr>
        <p:spPr>
          <a:xfrm>
            <a:off x="10087530" y="-746889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Oval 13"/>
          <p:cNvSpPr/>
          <p:nvPr/>
        </p:nvSpPr>
        <p:spPr>
          <a:xfrm>
            <a:off x="10823969" y="-45785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Oval 14"/>
          <p:cNvSpPr/>
          <p:nvPr/>
        </p:nvSpPr>
        <p:spPr>
          <a:xfrm>
            <a:off x="9699477" y="-32715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/>
          <p:cNvSpPr/>
          <p:nvPr/>
        </p:nvSpPr>
        <p:spPr>
          <a:xfrm>
            <a:off x="4979137" y="-45198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Oval 16"/>
          <p:cNvSpPr/>
          <p:nvPr/>
        </p:nvSpPr>
        <p:spPr>
          <a:xfrm>
            <a:off x="8996197" y="-45198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Oval 17"/>
          <p:cNvSpPr/>
          <p:nvPr/>
        </p:nvSpPr>
        <p:spPr>
          <a:xfrm>
            <a:off x="11544579" y="-33853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Oval 18"/>
          <p:cNvSpPr/>
          <p:nvPr/>
        </p:nvSpPr>
        <p:spPr>
          <a:xfrm>
            <a:off x="2618170" y="-53906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Oval 19"/>
          <p:cNvSpPr/>
          <p:nvPr/>
        </p:nvSpPr>
        <p:spPr>
          <a:xfrm>
            <a:off x="7182343" y="-380355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Oval 20"/>
          <p:cNvSpPr/>
          <p:nvPr/>
        </p:nvSpPr>
        <p:spPr>
          <a:xfrm>
            <a:off x="8108816" y="-570811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Oval 21"/>
          <p:cNvSpPr/>
          <p:nvPr/>
        </p:nvSpPr>
        <p:spPr>
          <a:xfrm>
            <a:off x="5789236" y="-313258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871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3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3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3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2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3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3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2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3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3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2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3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3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2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2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Comparison Results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3212185"/>
              </p:ext>
            </p:extLst>
          </p:nvPr>
        </p:nvGraphicFramePr>
        <p:xfrm>
          <a:off x="1033756" y="3060700"/>
          <a:ext cx="9790212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1702"/>
                <a:gridCol w="1631702"/>
                <a:gridCol w="1631702"/>
                <a:gridCol w="1631702"/>
                <a:gridCol w="1631702"/>
                <a:gridCol w="1631702"/>
              </a:tblGrid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One-R (First Try)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One-R </a:t>
                      </a:r>
                      <a:r>
                        <a:rPr lang="en-SG" dirty="0" smtClean="0"/>
                        <a:t>(Second</a:t>
                      </a:r>
                      <a:r>
                        <a:rPr lang="en-SG" baseline="0" dirty="0" smtClean="0"/>
                        <a:t> Try</a:t>
                      </a:r>
                      <a:r>
                        <a:rPr lang="en-SG" dirty="0" smtClean="0"/>
                        <a:t>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One-R (WEKA)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Decision</a:t>
                      </a:r>
                      <a:r>
                        <a:rPr lang="en-SG" baseline="0" dirty="0" smtClean="0"/>
                        <a:t> Tree / J48 (WEKA)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Bayesian</a:t>
                      </a:r>
                      <a:r>
                        <a:rPr lang="en-SG" baseline="0" dirty="0" smtClean="0"/>
                        <a:t> (WEKA)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Time Taken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0.03s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0.039</a:t>
                      </a:r>
                      <a:r>
                        <a:rPr lang="en-SG" baseline="0" dirty="0" smtClean="0"/>
                        <a:t> 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0.05</a:t>
                      </a:r>
                      <a:r>
                        <a:rPr lang="en-SG" baseline="0" dirty="0" smtClean="0"/>
                        <a:t> 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0.19 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0.09 s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Error</a:t>
                      </a:r>
                      <a:r>
                        <a:rPr lang="en-SG" baseline="0" dirty="0" smtClean="0"/>
                        <a:t> rate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17.97%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16.85 %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16.85%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1.12%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1.12%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Correctly Classified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146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148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148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176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176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Incorrectly Classified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32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30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30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2</a:t>
                      </a:r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525" y="6029209"/>
            <a:ext cx="895475" cy="82879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530984" y="-56096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Oval 7"/>
          <p:cNvSpPr/>
          <p:nvPr/>
        </p:nvSpPr>
        <p:spPr>
          <a:xfrm>
            <a:off x="1770671" y="-394311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val 8"/>
          <p:cNvSpPr/>
          <p:nvPr/>
        </p:nvSpPr>
        <p:spPr>
          <a:xfrm>
            <a:off x="1033756" y="-414631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/>
          <p:cNvSpPr/>
          <p:nvPr/>
        </p:nvSpPr>
        <p:spPr>
          <a:xfrm>
            <a:off x="6523368" y="-54511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Oval 10"/>
          <p:cNvSpPr/>
          <p:nvPr/>
        </p:nvSpPr>
        <p:spPr>
          <a:xfrm>
            <a:off x="3552219" y="-45198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Oval 11"/>
          <p:cNvSpPr/>
          <p:nvPr/>
        </p:nvSpPr>
        <p:spPr>
          <a:xfrm>
            <a:off x="4408820" y="-53906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Oval 12"/>
          <p:cNvSpPr/>
          <p:nvPr/>
        </p:nvSpPr>
        <p:spPr>
          <a:xfrm>
            <a:off x="10087530" y="-746889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Oval 13"/>
          <p:cNvSpPr/>
          <p:nvPr/>
        </p:nvSpPr>
        <p:spPr>
          <a:xfrm>
            <a:off x="10823969" y="-45785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Oval 14"/>
          <p:cNvSpPr/>
          <p:nvPr/>
        </p:nvSpPr>
        <p:spPr>
          <a:xfrm>
            <a:off x="9699477" y="-32715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/>
          <p:cNvSpPr/>
          <p:nvPr/>
        </p:nvSpPr>
        <p:spPr>
          <a:xfrm>
            <a:off x="4979137" y="-45198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Oval 16"/>
          <p:cNvSpPr/>
          <p:nvPr/>
        </p:nvSpPr>
        <p:spPr>
          <a:xfrm>
            <a:off x="8996197" y="-45198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Oval 17"/>
          <p:cNvSpPr/>
          <p:nvPr/>
        </p:nvSpPr>
        <p:spPr>
          <a:xfrm>
            <a:off x="11544579" y="-33853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Oval 18"/>
          <p:cNvSpPr/>
          <p:nvPr/>
        </p:nvSpPr>
        <p:spPr>
          <a:xfrm>
            <a:off x="2618170" y="-53906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Oval 19"/>
          <p:cNvSpPr/>
          <p:nvPr/>
        </p:nvSpPr>
        <p:spPr>
          <a:xfrm>
            <a:off x="7182343" y="-380355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Oval 20"/>
          <p:cNvSpPr/>
          <p:nvPr/>
        </p:nvSpPr>
        <p:spPr>
          <a:xfrm>
            <a:off x="8108816" y="-570811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Oval 21"/>
          <p:cNvSpPr/>
          <p:nvPr/>
        </p:nvSpPr>
        <p:spPr>
          <a:xfrm>
            <a:off x="5789236" y="-313258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307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3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3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3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2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3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3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2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3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3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2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3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3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2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2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Overview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761413" cy="3578359"/>
          </a:xfrm>
        </p:spPr>
        <p:txBody>
          <a:bodyPr>
            <a:normAutofit fontScale="92500" lnSpcReduction="10000"/>
          </a:bodyPr>
          <a:lstStyle/>
          <a:p>
            <a:r>
              <a:rPr lang="en-SG" dirty="0" smtClean="0"/>
              <a:t>Aims and Objectives</a:t>
            </a:r>
          </a:p>
          <a:p>
            <a:r>
              <a:rPr lang="en-SG" dirty="0" smtClean="0"/>
              <a:t>Chosen Dataset</a:t>
            </a:r>
          </a:p>
          <a:p>
            <a:r>
              <a:rPr lang="en-SG" dirty="0" smtClean="0"/>
              <a:t>Data Mining Area</a:t>
            </a:r>
          </a:p>
          <a:p>
            <a:r>
              <a:rPr lang="en-SG" dirty="0" smtClean="0"/>
              <a:t>Chosen Data Mining Algorithm</a:t>
            </a:r>
          </a:p>
          <a:p>
            <a:r>
              <a:rPr lang="en-SG" dirty="0" smtClean="0"/>
              <a:t>Strength and Weakness</a:t>
            </a:r>
          </a:p>
          <a:p>
            <a:r>
              <a:rPr lang="en-SG" dirty="0" smtClean="0"/>
              <a:t>Design and Implementation</a:t>
            </a:r>
          </a:p>
          <a:p>
            <a:r>
              <a:rPr lang="en-SG" dirty="0" smtClean="0"/>
              <a:t>Assumptions for </a:t>
            </a:r>
            <a:r>
              <a:rPr lang="en-SG" dirty="0"/>
              <a:t>Our One R</a:t>
            </a:r>
            <a:endParaRPr lang="en-SG" dirty="0" smtClean="0"/>
          </a:p>
          <a:p>
            <a:r>
              <a:rPr lang="en-SG" dirty="0" smtClean="0"/>
              <a:t>Comparison</a:t>
            </a:r>
          </a:p>
          <a:p>
            <a:r>
              <a:rPr lang="en-SG" dirty="0" smtClean="0"/>
              <a:t>Further Improvement</a:t>
            </a:r>
          </a:p>
          <a:p>
            <a:r>
              <a:rPr lang="en-SG" dirty="0" smtClean="0"/>
              <a:t>Conclusion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051" y="6048262"/>
            <a:ext cx="885949" cy="8097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919" y="2767868"/>
            <a:ext cx="2788092" cy="341399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30984" y="-56096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/>
          <p:cNvSpPr/>
          <p:nvPr/>
        </p:nvSpPr>
        <p:spPr>
          <a:xfrm>
            <a:off x="1770671" y="-394311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Oval 10"/>
          <p:cNvSpPr/>
          <p:nvPr/>
        </p:nvSpPr>
        <p:spPr>
          <a:xfrm>
            <a:off x="1033756" y="-414631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Oval 11"/>
          <p:cNvSpPr/>
          <p:nvPr/>
        </p:nvSpPr>
        <p:spPr>
          <a:xfrm>
            <a:off x="6523368" y="-54511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Oval 12"/>
          <p:cNvSpPr/>
          <p:nvPr/>
        </p:nvSpPr>
        <p:spPr>
          <a:xfrm>
            <a:off x="3552219" y="-45198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Oval 13"/>
          <p:cNvSpPr/>
          <p:nvPr/>
        </p:nvSpPr>
        <p:spPr>
          <a:xfrm>
            <a:off x="4408820" y="-53906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Oval 14"/>
          <p:cNvSpPr/>
          <p:nvPr/>
        </p:nvSpPr>
        <p:spPr>
          <a:xfrm>
            <a:off x="10087530" y="-746889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/>
          <p:cNvSpPr/>
          <p:nvPr/>
        </p:nvSpPr>
        <p:spPr>
          <a:xfrm>
            <a:off x="10823969" y="-45785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Oval 16"/>
          <p:cNvSpPr/>
          <p:nvPr/>
        </p:nvSpPr>
        <p:spPr>
          <a:xfrm>
            <a:off x="9699477" y="-32715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Oval 17"/>
          <p:cNvSpPr/>
          <p:nvPr/>
        </p:nvSpPr>
        <p:spPr>
          <a:xfrm>
            <a:off x="4979137" y="-45198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Oval 18"/>
          <p:cNvSpPr/>
          <p:nvPr/>
        </p:nvSpPr>
        <p:spPr>
          <a:xfrm>
            <a:off x="8996197" y="-45198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Oval 19"/>
          <p:cNvSpPr/>
          <p:nvPr/>
        </p:nvSpPr>
        <p:spPr>
          <a:xfrm>
            <a:off x="11544579" y="-33853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Oval 20"/>
          <p:cNvSpPr/>
          <p:nvPr/>
        </p:nvSpPr>
        <p:spPr>
          <a:xfrm>
            <a:off x="2618170" y="-53906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Oval 21"/>
          <p:cNvSpPr/>
          <p:nvPr/>
        </p:nvSpPr>
        <p:spPr>
          <a:xfrm>
            <a:off x="7182343" y="-380355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Oval 22"/>
          <p:cNvSpPr/>
          <p:nvPr/>
        </p:nvSpPr>
        <p:spPr>
          <a:xfrm>
            <a:off x="8108816" y="-570811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Oval 23"/>
          <p:cNvSpPr/>
          <p:nvPr/>
        </p:nvSpPr>
        <p:spPr>
          <a:xfrm>
            <a:off x="5789236" y="-313258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243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3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3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2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3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2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3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3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2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3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3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2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3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3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2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2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7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Further Improvement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Adding Net </a:t>
            </a:r>
            <a:r>
              <a:rPr lang="en-SG" dirty="0"/>
              <a:t>Class Weight (Gaya </a:t>
            </a:r>
            <a:r>
              <a:rPr lang="en-SG" dirty="0" err="1"/>
              <a:t>Buddhinath</a:t>
            </a:r>
            <a:r>
              <a:rPr lang="en-SG" dirty="0"/>
              <a:t> and Damien </a:t>
            </a:r>
            <a:r>
              <a:rPr lang="en-SG" dirty="0" smtClean="0"/>
              <a:t>Derry, </a:t>
            </a:r>
            <a:r>
              <a:rPr lang="en-SG" dirty="0" err="1" smtClean="0"/>
              <a:t>n.d.</a:t>
            </a:r>
            <a:r>
              <a:rPr lang="en-SG" dirty="0" smtClean="0"/>
              <a:t>)</a:t>
            </a:r>
          </a:p>
          <a:p>
            <a:pPr lvl="1"/>
            <a:r>
              <a:rPr lang="en-SG" dirty="0" smtClean="0"/>
              <a:t>When there is two or more classes give the same error rate.</a:t>
            </a:r>
          </a:p>
          <a:p>
            <a:pPr lvl="1"/>
            <a:r>
              <a:rPr lang="en-SG" dirty="0" smtClean="0"/>
              <a:t>We calculate those classes to find out the highest NCW</a:t>
            </a:r>
            <a:r>
              <a:rPr lang="en-SG" dirty="0"/>
              <a:t> </a:t>
            </a:r>
            <a:r>
              <a:rPr lang="en-SG" dirty="0" smtClean="0"/>
              <a:t>to be the best rule.</a:t>
            </a:r>
          </a:p>
          <a:p>
            <a:pPr lvl="1"/>
            <a:r>
              <a:rPr lang="en-SG" dirty="0" smtClean="0"/>
              <a:t>This will improve the accuracy a bit.</a:t>
            </a:r>
          </a:p>
          <a:p>
            <a:pPr lvl="1"/>
            <a:endParaRPr lang="en-S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209" y="6000630"/>
            <a:ext cx="828791" cy="8573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296" y="4311650"/>
            <a:ext cx="2200794" cy="23193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99402" y="4190432"/>
            <a:ext cx="5318085" cy="214873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530984" y="-56096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/>
          <p:cNvSpPr/>
          <p:nvPr/>
        </p:nvSpPr>
        <p:spPr>
          <a:xfrm>
            <a:off x="1770671" y="-394311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Oval 10"/>
          <p:cNvSpPr/>
          <p:nvPr/>
        </p:nvSpPr>
        <p:spPr>
          <a:xfrm>
            <a:off x="1033756" y="-414631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Oval 11"/>
          <p:cNvSpPr/>
          <p:nvPr/>
        </p:nvSpPr>
        <p:spPr>
          <a:xfrm>
            <a:off x="6523368" y="-54511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Oval 12"/>
          <p:cNvSpPr/>
          <p:nvPr/>
        </p:nvSpPr>
        <p:spPr>
          <a:xfrm>
            <a:off x="3552219" y="-45198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Oval 13"/>
          <p:cNvSpPr/>
          <p:nvPr/>
        </p:nvSpPr>
        <p:spPr>
          <a:xfrm>
            <a:off x="4408820" y="-53906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Oval 14"/>
          <p:cNvSpPr/>
          <p:nvPr/>
        </p:nvSpPr>
        <p:spPr>
          <a:xfrm>
            <a:off x="10087530" y="-746889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/>
          <p:cNvSpPr/>
          <p:nvPr/>
        </p:nvSpPr>
        <p:spPr>
          <a:xfrm>
            <a:off x="10823969" y="-45785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Oval 16"/>
          <p:cNvSpPr/>
          <p:nvPr/>
        </p:nvSpPr>
        <p:spPr>
          <a:xfrm>
            <a:off x="9699477" y="-32715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Oval 17"/>
          <p:cNvSpPr/>
          <p:nvPr/>
        </p:nvSpPr>
        <p:spPr>
          <a:xfrm>
            <a:off x="4979137" y="-45198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Oval 18"/>
          <p:cNvSpPr/>
          <p:nvPr/>
        </p:nvSpPr>
        <p:spPr>
          <a:xfrm>
            <a:off x="8996197" y="-45198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Oval 19"/>
          <p:cNvSpPr/>
          <p:nvPr/>
        </p:nvSpPr>
        <p:spPr>
          <a:xfrm>
            <a:off x="11544579" y="-33853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Oval 20"/>
          <p:cNvSpPr/>
          <p:nvPr/>
        </p:nvSpPr>
        <p:spPr>
          <a:xfrm>
            <a:off x="2618170" y="-53906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Oval 21"/>
          <p:cNvSpPr/>
          <p:nvPr/>
        </p:nvSpPr>
        <p:spPr>
          <a:xfrm>
            <a:off x="7182343" y="-380355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Oval 22"/>
          <p:cNvSpPr/>
          <p:nvPr/>
        </p:nvSpPr>
        <p:spPr>
          <a:xfrm>
            <a:off x="8108816" y="-570811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Oval 23"/>
          <p:cNvSpPr/>
          <p:nvPr/>
        </p:nvSpPr>
        <p:spPr>
          <a:xfrm>
            <a:off x="5789236" y="-313258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125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3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3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2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3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2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3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3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2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3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3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2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3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3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2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2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Conclusion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One R is faster than other algorithms, yet accurate.</a:t>
            </a:r>
          </a:p>
          <a:p>
            <a:r>
              <a:rPr lang="en-SG" dirty="0" smtClean="0"/>
              <a:t>It is simple and easy to be implemented.</a:t>
            </a:r>
          </a:p>
          <a:p>
            <a:r>
              <a:rPr lang="en-SG" dirty="0" smtClean="0"/>
              <a:t>It is less accurate compared to other more complex algorithms such as decision tree</a:t>
            </a:r>
            <a:r>
              <a:rPr lang="en-SG" dirty="0"/>
              <a:t> </a:t>
            </a:r>
            <a:r>
              <a:rPr lang="en-SG" dirty="0" smtClean="0"/>
              <a:t>and Bayesian.</a:t>
            </a:r>
          </a:p>
          <a:p>
            <a:r>
              <a:rPr lang="en-SG" dirty="0" smtClean="0"/>
              <a:t>It is difficult to improve One R algorithm due to its simplicity.</a:t>
            </a:r>
          </a:p>
          <a:p>
            <a:endParaRPr lang="en-SG" dirty="0" smtClean="0"/>
          </a:p>
          <a:p>
            <a:endParaRPr lang="en-S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7946" y="6019800"/>
            <a:ext cx="924054" cy="8287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557" y="3952991"/>
            <a:ext cx="2895600" cy="28956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530984" y="-56096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val 8"/>
          <p:cNvSpPr/>
          <p:nvPr/>
        </p:nvSpPr>
        <p:spPr>
          <a:xfrm>
            <a:off x="1770671" y="-394311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/>
          <p:cNvSpPr/>
          <p:nvPr/>
        </p:nvSpPr>
        <p:spPr>
          <a:xfrm>
            <a:off x="1033756" y="-414631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Oval 10"/>
          <p:cNvSpPr/>
          <p:nvPr/>
        </p:nvSpPr>
        <p:spPr>
          <a:xfrm>
            <a:off x="6523368" y="-54511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Oval 11"/>
          <p:cNvSpPr/>
          <p:nvPr/>
        </p:nvSpPr>
        <p:spPr>
          <a:xfrm>
            <a:off x="3552219" y="-45198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Oval 12"/>
          <p:cNvSpPr/>
          <p:nvPr/>
        </p:nvSpPr>
        <p:spPr>
          <a:xfrm>
            <a:off x="4408820" y="-53906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Oval 13"/>
          <p:cNvSpPr/>
          <p:nvPr/>
        </p:nvSpPr>
        <p:spPr>
          <a:xfrm>
            <a:off x="10087530" y="-746889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Oval 14"/>
          <p:cNvSpPr/>
          <p:nvPr/>
        </p:nvSpPr>
        <p:spPr>
          <a:xfrm>
            <a:off x="10823969" y="-45785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/>
          <p:cNvSpPr/>
          <p:nvPr/>
        </p:nvSpPr>
        <p:spPr>
          <a:xfrm>
            <a:off x="9699477" y="-32715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Oval 16"/>
          <p:cNvSpPr/>
          <p:nvPr/>
        </p:nvSpPr>
        <p:spPr>
          <a:xfrm>
            <a:off x="4979137" y="-45198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Oval 17"/>
          <p:cNvSpPr/>
          <p:nvPr/>
        </p:nvSpPr>
        <p:spPr>
          <a:xfrm>
            <a:off x="8996197" y="-45198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Oval 18"/>
          <p:cNvSpPr/>
          <p:nvPr/>
        </p:nvSpPr>
        <p:spPr>
          <a:xfrm>
            <a:off x="11544579" y="-33853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Oval 19"/>
          <p:cNvSpPr/>
          <p:nvPr/>
        </p:nvSpPr>
        <p:spPr>
          <a:xfrm>
            <a:off x="2618170" y="-53906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Oval 20"/>
          <p:cNvSpPr/>
          <p:nvPr/>
        </p:nvSpPr>
        <p:spPr>
          <a:xfrm>
            <a:off x="7182343" y="-380355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Oval 21"/>
          <p:cNvSpPr/>
          <p:nvPr/>
        </p:nvSpPr>
        <p:spPr>
          <a:xfrm>
            <a:off x="8108816" y="-570811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Oval 22"/>
          <p:cNvSpPr/>
          <p:nvPr/>
        </p:nvSpPr>
        <p:spPr>
          <a:xfrm>
            <a:off x="5789236" y="-313258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089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3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3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3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2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3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3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2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3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3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2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3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3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2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2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370" y="2348345"/>
            <a:ext cx="4509655" cy="45096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References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>
                <a:hlinkClick r:id="rId3"/>
              </a:rPr>
              <a:t>http://</a:t>
            </a:r>
            <a:r>
              <a:rPr lang="en-SG" dirty="0" smtClean="0">
                <a:hlinkClick r:id="rId3"/>
              </a:rPr>
              <a:t>archive.ics.uci.edu/ml/datasets/Wine</a:t>
            </a:r>
            <a:endParaRPr lang="en-SG" dirty="0" smtClean="0"/>
          </a:p>
          <a:p>
            <a:r>
              <a:rPr lang="en-SG" dirty="0">
                <a:hlinkClick r:id="rId4"/>
              </a:rPr>
              <a:t>http://</a:t>
            </a:r>
            <a:r>
              <a:rPr lang="en-SG" dirty="0" smtClean="0">
                <a:hlinkClick r:id="rId4"/>
              </a:rPr>
              <a:t>www.saedsayad.com/oner.htm</a:t>
            </a:r>
            <a:endParaRPr lang="en-SG" dirty="0" smtClean="0"/>
          </a:p>
          <a:p>
            <a:r>
              <a:rPr lang="en-SG" dirty="0">
                <a:hlinkClick r:id="rId5"/>
              </a:rPr>
              <a:t>http://www.buddhinath.net/OtherLinks/Documents/Improved%20OneR%20Algorithm.pdf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051" y="6000630"/>
            <a:ext cx="885949" cy="8573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865" y="4790941"/>
            <a:ext cx="2067059" cy="2067059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530984" y="-56096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/>
          <p:cNvSpPr/>
          <p:nvPr/>
        </p:nvSpPr>
        <p:spPr>
          <a:xfrm>
            <a:off x="1770671" y="-394311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Oval 10"/>
          <p:cNvSpPr/>
          <p:nvPr/>
        </p:nvSpPr>
        <p:spPr>
          <a:xfrm>
            <a:off x="1033756" y="-414631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Oval 11"/>
          <p:cNvSpPr/>
          <p:nvPr/>
        </p:nvSpPr>
        <p:spPr>
          <a:xfrm>
            <a:off x="6523368" y="-54511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Oval 12"/>
          <p:cNvSpPr/>
          <p:nvPr/>
        </p:nvSpPr>
        <p:spPr>
          <a:xfrm>
            <a:off x="3552219" y="-45198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Oval 13"/>
          <p:cNvSpPr/>
          <p:nvPr/>
        </p:nvSpPr>
        <p:spPr>
          <a:xfrm>
            <a:off x="4408820" y="-53906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Oval 14"/>
          <p:cNvSpPr/>
          <p:nvPr/>
        </p:nvSpPr>
        <p:spPr>
          <a:xfrm>
            <a:off x="10087530" y="-746889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/>
          <p:cNvSpPr/>
          <p:nvPr/>
        </p:nvSpPr>
        <p:spPr>
          <a:xfrm>
            <a:off x="10823969" y="-45785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Oval 16"/>
          <p:cNvSpPr/>
          <p:nvPr/>
        </p:nvSpPr>
        <p:spPr>
          <a:xfrm>
            <a:off x="9699477" y="-32715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Oval 17"/>
          <p:cNvSpPr/>
          <p:nvPr/>
        </p:nvSpPr>
        <p:spPr>
          <a:xfrm>
            <a:off x="4979137" y="-45198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Oval 18"/>
          <p:cNvSpPr/>
          <p:nvPr/>
        </p:nvSpPr>
        <p:spPr>
          <a:xfrm>
            <a:off x="8996197" y="-45198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Oval 19"/>
          <p:cNvSpPr/>
          <p:nvPr/>
        </p:nvSpPr>
        <p:spPr>
          <a:xfrm>
            <a:off x="11544579" y="-33853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Oval 20"/>
          <p:cNvSpPr/>
          <p:nvPr/>
        </p:nvSpPr>
        <p:spPr>
          <a:xfrm>
            <a:off x="2618170" y="-53906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Oval 21"/>
          <p:cNvSpPr/>
          <p:nvPr/>
        </p:nvSpPr>
        <p:spPr>
          <a:xfrm>
            <a:off x="7182343" y="-380355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Oval 22"/>
          <p:cNvSpPr/>
          <p:nvPr/>
        </p:nvSpPr>
        <p:spPr>
          <a:xfrm>
            <a:off x="8108816" y="-570811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Oval 23"/>
          <p:cNvSpPr/>
          <p:nvPr/>
        </p:nvSpPr>
        <p:spPr>
          <a:xfrm>
            <a:off x="5789236" y="-313258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924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3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3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2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3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2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3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3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2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3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3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2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3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3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2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2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3094107"/>
              </p:ext>
            </p:extLst>
          </p:nvPr>
        </p:nvGraphicFramePr>
        <p:xfrm>
          <a:off x="1760260" y="2783804"/>
          <a:ext cx="87614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30984" y="-56096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Oval 6"/>
          <p:cNvSpPr/>
          <p:nvPr/>
        </p:nvSpPr>
        <p:spPr>
          <a:xfrm>
            <a:off x="1770671" y="-394311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Oval 7"/>
          <p:cNvSpPr/>
          <p:nvPr/>
        </p:nvSpPr>
        <p:spPr>
          <a:xfrm>
            <a:off x="1033756" y="-414631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val 8"/>
          <p:cNvSpPr/>
          <p:nvPr/>
        </p:nvSpPr>
        <p:spPr>
          <a:xfrm>
            <a:off x="6523368" y="-54511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/>
          <p:cNvSpPr/>
          <p:nvPr/>
        </p:nvSpPr>
        <p:spPr>
          <a:xfrm>
            <a:off x="3552219" y="-45198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Oval 10"/>
          <p:cNvSpPr/>
          <p:nvPr/>
        </p:nvSpPr>
        <p:spPr>
          <a:xfrm>
            <a:off x="4408820" y="-53906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Oval 11"/>
          <p:cNvSpPr/>
          <p:nvPr/>
        </p:nvSpPr>
        <p:spPr>
          <a:xfrm>
            <a:off x="10087530" y="-746889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Oval 12"/>
          <p:cNvSpPr/>
          <p:nvPr/>
        </p:nvSpPr>
        <p:spPr>
          <a:xfrm>
            <a:off x="10823969" y="-45785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Oval 13"/>
          <p:cNvSpPr/>
          <p:nvPr/>
        </p:nvSpPr>
        <p:spPr>
          <a:xfrm>
            <a:off x="9699477" y="-32715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Oval 14"/>
          <p:cNvSpPr/>
          <p:nvPr/>
        </p:nvSpPr>
        <p:spPr>
          <a:xfrm>
            <a:off x="4979137" y="-45198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/>
          <p:cNvSpPr/>
          <p:nvPr/>
        </p:nvSpPr>
        <p:spPr>
          <a:xfrm>
            <a:off x="8996197" y="-45198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Oval 16"/>
          <p:cNvSpPr/>
          <p:nvPr/>
        </p:nvSpPr>
        <p:spPr>
          <a:xfrm>
            <a:off x="11544579" y="-33853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Oval 17"/>
          <p:cNvSpPr/>
          <p:nvPr/>
        </p:nvSpPr>
        <p:spPr>
          <a:xfrm>
            <a:off x="2618170" y="-53906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Oval 18"/>
          <p:cNvSpPr/>
          <p:nvPr/>
        </p:nvSpPr>
        <p:spPr>
          <a:xfrm>
            <a:off x="7182343" y="-380355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Oval 19"/>
          <p:cNvSpPr/>
          <p:nvPr/>
        </p:nvSpPr>
        <p:spPr>
          <a:xfrm>
            <a:off x="8108816" y="-570811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Oval 20"/>
          <p:cNvSpPr/>
          <p:nvPr/>
        </p:nvSpPr>
        <p:spPr>
          <a:xfrm>
            <a:off x="5789236" y="-313258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164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xit" presetSubtype="4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xit" presetSubtype="4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3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" presetClass="exit" presetSubtype="4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2" presetClass="exit" presetSubtype="4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000"/>
                            </p:stCondLst>
                            <p:childTnLst>
                              <p:par>
                                <p:cTn id="30" presetID="2" presetClass="exit" presetSubtype="4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3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000"/>
                            </p:stCondLst>
                            <p:childTnLst>
                              <p:par>
                                <p:cTn id="35" presetID="2" presetClass="exit" presetSubtype="4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2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4000"/>
                            </p:stCondLst>
                            <p:childTnLst>
                              <p:par>
                                <p:cTn id="40" presetID="2" presetClass="exit" presetSubtype="4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0"/>
                            </p:stCondLst>
                            <p:childTnLst>
                              <p:par>
                                <p:cTn id="45" presetID="2" presetClass="exit" presetSubtype="4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3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3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8000"/>
                            </p:stCondLst>
                            <p:childTnLst>
                              <p:par>
                                <p:cTn id="50" presetID="2" presetClass="exit" presetSubtype="4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2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0"/>
                            </p:stCondLst>
                            <p:childTnLst>
                              <p:par>
                                <p:cTn id="55" presetID="2" presetClass="exit" presetSubtype="4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1000"/>
                            </p:stCondLst>
                            <p:childTnLst>
                              <p:par>
                                <p:cTn id="60" presetID="2" presetClass="exit" presetSubtype="4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3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3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4000"/>
                            </p:stCondLst>
                            <p:childTnLst>
                              <p:par>
                                <p:cTn id="65" presetID="2" presetClass="exit" presetSubtype="4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2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2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6000"/>
                            </p:stCondLst>
                            <p:childTnLst>
                              <p:par>
                                <p:cTn id="70" presetID="2" presetClass="exit" presetSubtype="4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7000"/>
                            </p:stCondLst>
                            <p:childTnLst>
                              <p:par>
                                <p:cTn id="75" presetID="2" presetClass="exit" presetSubtype="4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3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3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0"/>
                            </p:stCondLst>
                            <p:childTnLst>
                              <p:par>
                                <p:cTn id="80" presetID="2" presetClass="exit" presetSubtype="4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1" dur="2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2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Aims and Objectives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Choosing the appropriate algorithm for the chosen datasets.</a:t>
            </a:r>
          </a:p>
          <a:p>
            <a:r>
              <a:rPr lang="en-SG" dirty="0" smtClean="0"/>
              <a:t>Comparing the chosen algorithm with other algorithms.</a:t>
            </a:r>
          </a:p>
          <a:p>
            <a:r>
              <a:rPr lang="en-SG" dirty="0" smtClean="0"/>
              <a:t>Creating the Java program that implements the chosen algorithm.</a:t>
            </a:r>
          </a:p>
          <a:p>
            <a:r>
              <a:rPr lang="en-SG" dirty="0" smtClean="0"/>
              <a:t>Researching more about chosen algorithm in details</a:t>
            </a:r>
          </a:p>
          <a:p>
            <a:endParaRPr lang="en-SG" dirty="0" smtClean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051" y="6000630"/>
            <a:ext cx="885949" cy="8573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239" y="3402037"/>
            <a:ext cx="2857500" cy="2847975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530984" y="-56096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/>
          <p:cNvSpPr/>
          <p:nvPr/>
        </p:nvSpPr>
        <p:spPr>
          <a:xfrm>
            <a:off x="1770671" y="-394311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Oval 10"/>
          <p:cNvSpPr/>
          <p:nvPr/>
        </p:nvSpPr>
        <p:spPr>
          <a:xfrm>
            <a:off x="1033756" y="-414631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Oval 11"/>
          <p:cNvSpPr/>
          <p:nvPr/>
        </p:nvSpPr>
        <p:spPr>
          <a:xfrm>
            <a:off x="6523368" y="-54511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Oval 12"/>
          <p:cNvSpPr/>
          <p:nvPr/>
        </p:nvSpPr>
        <p:spPr>
          <a:xfrm>
            <a:off x="3552219" y="-45198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Oval 13"/>
          <p:cNvSpPr/>
          <p:nvPr/>
        </p:nvSpPr>
        <p:spPr>
          <a:xfrm>
            <a:off x="4408820" y="-53906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Oval 14"/>
          <p:cNvSpPr/>
          <p:nvPr/>
        </p:nvSpPr>
        <p:spPr>
          <a:xfrm>
            <a:off x="10087530" y="-746889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/>
          <p:cNvSpPr/>
          <p:nvPr/>
        </p:nvSpPr>
        <p:spPr>
          <a:xfrm>
            <a:off x="10823969" y="-45785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Oval 16"/>
          <p:cNvSpPr/>
          <p:nvPr/>
        </p:nvSpPr>
        <p:spPr>
          <a:xfrm>
            <a:off x="9699477" y="-32715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Oval 17"/>
          <p:cNvSpPr/>
          <p:nvPr/>
        </p:nvSpPr>
        <p:spPr>
          <a:xfrm>
            <a:off x="4979137" y="-45198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Oval 18"/>
          <p:cNvSpPr/>
          <p:nvPr/>
        </p:nvSpPr>
        <p:spPr>
          <a:xfrm>
            <a:off x="8996197" y="-45198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Oval 19"/>
          <p:cNvSpPr/>
          <p:nvPr/>
        </p:nvSpPr>
        <p:spPr>
          <a:xfrm>
            <a:off x="11544579" y="-33853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Oval 20"/>
          <p:cNvSpPr/>
          <p:nvPr/>
        </p:nvSpPr>
        <p:spPr>
          <a:xfrm>
            <a:off x="2618170" y="-53906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Oval 21"/>
          <p:cNvSpPr/>
          <p:nvPr/>
        </p:nvSpPr>
        <p:spPr>
          <a:xfrm>
            <a:off x="7182343" y="-380355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Oval 22"/>
          <p:cNvSpPr/>
          <p:nvPr/>
        </p:nvSpPr>
        <p:spPr>
          <a:xfrm>
            <a:off x="8108816" y="-570811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Oval 23"/>
          <p:cNvSpPr/>
          <p:nvPr/>
        </p:nvSpPr>
        <p:spPr>
          <a:xfrm>
            <a:off x="5789236" y="-313258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005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3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3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2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3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2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3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3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2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3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3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2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3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3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2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2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Chosen Dataset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97439"/>
            <a:ext cx="3314015" cy="3153356"/>
          </a:xfrm>
        </p:spPr>
        <p:txBody>
          <a:bodyPr/>
          <a:lstStyle/>
          <a:p>
            <a:r>
              <a:rPr lang="en-SG" dirty="0" smtClean="0"/>
              <a:t>Dataset: Wine</a:t>
            </a:r>
          </a:p>
          <a:p>
            <a:r>
              <a:rPr lang="en-SG" dirty="0" smtClean="0"/>
              <a:t>Attributes:</a:t>
            </a:r>
          </a:p>
          <a:p>
            <a:pPr lvl="1"/>
            <a:r>
              <a:rPr lang="en-SG" dirty="0" smtClean="0"/>
              <a:t>Alcohol</a:t>
            </a:r>
          </a:p>
          <a:p>
            <a:pPr lvl="1"/>
            <a:r>
              <a:rPr lang="en-SG" dirty="0" smtClean="0"/>
              <a:t>Malic acids</a:t>
            </a:r>
          </a:p>
          <a:p>
            <a:pPr lvl="1"/>
            <a:r>
              <a:rPr lang="en-SG" dirty="0" smtClean="0"/>
              <a:t>Ash</a:t>
            </a:r>
          </a:p>
          <a:p>
            <a:pPr lvl="1"/>
            <a:r>
              <a:rPr lang="en-SG" dirty="0" err="1" smtClean="0"/>
              <a:t>Alcalinity</a:t>
            </a:r>
            <a:r>
              <a:rPr lang="en-SG" dirty="0" smtClean="0"/>
              <a:t> of ash</a:t>
            </a:r>
          </a:p>
          <a:p>
            <a:pPr lvl="1"/>
            <a:r>
              <a:rPr lang="en-SG" dirty="0" smtClean="0"/>
              <a:t>Magnesium</a:t>
            </a:r>
          </a:p>
          <a:p>
            <a:pPr marL="457200" lvl="1" indent="0">
              <a:buNone/>
            </a:pPr>
            <a:r>
              <a:rPr lang="en-SG" dirty="0" smtClean="0"/>
              <a:t>					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599793" y="3196913"/>
            <a:ext cx="3314015" cy="1994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SG" dirty="0" smtClean="0"/>
              <a:t>Total phenols</a:t>
            </a:r>
          </a:p>
          <a:p>
            <a:pPr lvl="1"/>
            <a:r>
              <a:rPr lang="en-SG" dirty="0" err="1" smtClean="0"/>
              <a:t>Flavanoids</a:t>
            </a:r>
            <a:endParaRPr lang="en-SG" dirty="0"/>
          </a:p>
          <a:p>
            <a:pPr lvl="1"/>
            <a:r>
              <a:rPr lang="en-SG" dirty="0" err="1" smtClean="0"/>
              <a:t>Nonflavanoid</a:t>
            </a:r>
            <a:r>
              <a:rPr lang="en-SG" dirty="0" smtClean="0"/>
              <a:t> phenols</a:t>
            </a:r>
          </a:p>
          <a:p>
            <a:pPr lvl="1"/>
            <a:r>
              <a:rPr lang="en-SG" dirty="0" err="1"/>
              <a:t>Proanthocyanins</a:t>
            </a:r>
            <a:r>
              <a:rPr lang="en-SG" dirty="0"/>
              <a:t>	</a:t>
            </a:r>
          </a:p>
          <a:p>
            <a:pPr marL="457200" lvl="1" indent="0">
              <a:buNone/>
            </a:pPr>
            <a:r>
              <a:rPr lang="en-SG" dirty="0" smtClean="0"/>
              <a:t>			</a:t>
            </a:r>
            <a:endParaRPr lang="en-SG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499321" y="3205078"/>
            <a:ext cx="3314015" cy="2083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SG" dirty="0" err="1" smtClean="0"/>
              <a:t>Color</a:t>
            </a:r>
            <a:r>
              <a:rPr lang="en-SG" dirty="0" smtClean="0"/>
              <a:t> intensity</a:t>
            </a:r>
          </a:p>
          <a:p>
            <a:pPr lvl="1"/>
            <a:r>
              <a:rPr lang="en-SG" dirty="0" smtClean="0"/>
              <a:t>Hue</a:t>
            </a:r>
          </a:p>
          <a:p>
            <a:pPr lvl="1"/>
            <a:r>
              <a:rPr lang="en-SG" dirty="0" smtClean="0"/>
              <a:t>OD280/OD315 of diluted wines</a:t>
            </a:r>
          </a:p>
          <a:p>
            <a:pPr lvl="1"/>
            <a:r>
              <a:rPr lang="en-SG" dirty="0" err="1" smtClean="0"/>
              <a:t>Proline</a:t>
            </a:r>
            <a:r>
              <a:rPr lang="en-SG" dirty="0" smtClean="0"/>
              <a:t>					</a:t>
            </a:r>
            <a:endParaRPr lang="en-S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54954" y="5087155"/>
            <a:ext cx="7818657" cy="1506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Reason of Choice:</a:t>
            </a:r>
          </a:p>
          <a:p>
            <a:pPr lvl="1"/>
            <a:r>
              <a:rPr lang="en-SG" dirty="0" smtClean="0"/>
              <a:t>No missing value		</a:t>
            </a:r>
          </a:p>
          <a:p>
            <a:pPr lvl="1"/>
            <a:r>
              <a:rPr lang="en-SG" dirty="0" smtClean="0"/>
              <a:t>Standard number of instances for learning purpose</a:t>
            </a:r>
          </a:p>
          <a:p>
            <a:pPr lvl="1"/>
            <a:r>
              <a:rPr lang="en-SG" dirty="0" smtClean="0"/>
              <a:t>Commonly used for research purpose			</a:t>
            </a:r>
            <a:endParaRPr lang="en-S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525" y="6029209"/>
            <a:ext cx="895475" cy="82879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818" y="4176597"/>
            <a:ext cx="2562821" cy="2662672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530984" y="-56096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Oval 12"/>
          <p:cNvSpPr/>
          <p:nvPr/>
        </p:nvSpPr>
        <p:spPr>
          <a:xfrm>
            <a:off x="1770671" y="-394311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Oval 13"/>
          <p:cNvSpPr/>
          <p:nvPr/>
        </p:nvSpPr>
        <p:spPr>
          <a:xfrm>
            <a:off x="1033756" y="-414631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Oval 14"/>
          <p:cNvSpPr/>
          <p:nvPr/>
        </p:nvSpPr>
        <p:spPr>
          <a:xfrm>
            <a:off x="6523368" y="-54511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/>
          <p:cNvSpPr/>
          <p:nvPr/>
        </p:nvSpPr>
        <p:spPr>
          <a:xfrm>
            <a:off x="3552219" y="-45198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Oval 16"/>
          <p:cNvSpPr/>
          <p:nvPr/>
        </p:nvSpPr>
        <p:spPr>
          <a:xfrm>
            <a:off x="4408820" y="-53906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Oval 17"/>
          <p:cNvSpPr/>
          <p:nvPr/>
        </p:nvSpPr>
        <p:spPr>
          <a:xfrm>
            <a:off x="10087530" y="-746889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Oval 18"/>
          <p:cNvSpPr/>
          <p:nvPr/>
        </p:nvSpPr>
        <p:spPr>
          <a:xfrm>
            <a:off x="10823969" y="-45785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Oval 19"/>
          <p:cNvSpPr/>
          <p:nvPr/>
        </p:nvSpPr>
        <p:spPr>
          <a:xfrm>
            <a:off x="9699477" y="-32715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Oval 20"/>
          <p:cNvSpPr/>
          <p:nvPr/>
        </p:nvSpPr>
        <p:spPr>
          <a:xfrm>
            <a:off x="4979137" y="-45198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Oval 21"/>
          <p:cNvSpPr/>
          <p:nvPr/>
        </p:nvSpPr>
        <p:spPr>
          <a:xfrm>
            <a:off x="8996197" y="-45198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Oval 22"/>
          <p:cNvSpPr/>
          <p:nvPr/>
        </p:nvSpPr>
        <p:spPr>
          <a:xfrm>
            <a:off x="11544579" y="-33853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Oval 23"/>
          <p:cNvSpPr/>
          <p:nvPr/>
        </p:nvSpPr>
        <p:spPr>
          <a:xfrm>
            <a:off x="2618170" y="-53906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Oval 24"/>
          <p:cNvSpPr/>
          <p:nvPr/>
        </p:nvSpPr>
        <p:spPr>
          <a:xfrm>
            <a:off x="7182343" y="-380355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Oval 25"/>
          <p:cNvSpPr/>
          <p:nvPr/>
        </p:nvSpPr>
        <p:spPr>
          <a:xfrm>
            <a:off x="8108816" y="-570811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Oval 26"/>
          <p:cNvSpPr/>
          <p:nvPr/>
        </p:nvSpPr>
        <p:spPr>
          <a:xfrm>
            <a:off x="5789236" y="-313258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171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3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3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2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3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2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3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3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2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3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3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2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3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3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2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2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Data Mining Area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Classification</a:t>
            </a:r>
          </a:p>
          <a:p>
            <a:pPr lvl="1"/>
            <a:r>
              <a:rPr lang="en-SG" dirty="0" smtClean="0"/>
              <a:t>The process of categorizing the data into one category based on data characteristics.</a:t>
            </a:r>
          </a:p>
          <a:p>
            <a:r>
              <a:rPr lang="en-SG" dirty="0" smtClean="0"/>
              <a:t>Some Classification Algorithm </a:t>
            </a:r>
          </a:p>
          <a:p>
            <a:pPr lvl="1"/>
            <a:r>
              <a:rPr lang="en-SG" dirty="0" smtClean="0"/>
              <a:t>One R</a:t>
            </a:r>
          </a:p>
          <a:p>
            <a:pPr lvl="1"/>
            <a:r>
              <a:rPr lang="en-SG" dirty="0" smtClean="0"/>
              <a:t>Decision Tree</a:t>
            </a:r>
          </a:p>
          <a:p>
            <a:pPr lvl="1"/>
            <a:r>
              <a:rPr lang="en-SG" dirty="0" smtClean="0"/>
              <a:t>Bayesian Classification</a:t>
            </a:r>
          </a:p>
          <a:p>
            <a:pPr lvl="1"/>
            <a:r>
              <a:rPr lang="en-SG" dirty="0" smtClean="0"/>
              <a:t>Back propagation</a:t>
            </a:r>
          </a:p>
          <a:p>
            <a:pPr lvl="1"/>
            <a:r>
              <a:rPr lang="en-SG" dirty="0" smtClean="0"/>
              <a:t>K-nearest neighbour Classification	</a:t>
            </a:r>
          </a:p>
          <a:p>
            <a:pPr lvl="1"/>
            <a:endParaRPr lang="en-SG" dirty="0" smtClean="0"/>
          </a:p>
          <a:p>
            <a:pPr lvl="1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7946" y="6029209"/>
            <a:ext cx="924054" cy="8287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309" y="3467499"/>
            <a:ext cx="4762231" cy="3390501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530984" y="-56096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val 8"/>
          <p:cNvSpPr/>
          <p:nvPr/>
        </p:nvSpPr>
        <p:spPr>
          <a:xfrm>
            <a:off x="1770671" y="-394311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/>
          <p:cNvSpPr/>
          <p:nvPr/>
        </p:nvSpPr>
        <p:spPr>
          <a:xfrm>
            <a:off x="1033756" y="-414631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Oval 10"/>
          <p:cNvSpPr/>
          <p:nvPr/>
        </p:nvSpPr>
        <p:spPr>
          <a:xfrm>
            <a:off x="6523368" y="-54511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Oval 11"/>
          <p:cNvSpPr/>
          <p:nvPr/>
        </p:nvSpPr>
        <p:spPr>
          <a:xfrm>
            <a:off x="3552219" y="-45198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Oval 12"/>
          <p:cNvSpPr/>
          <p:nvPr/>
        </p:nvSpPr>
        <p:spPr>
          <a:xfrm>
            <a:off x="4408820" y="-53906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Oval 13"/>
          <p:cNvSpPr/>
          <p:nvPr/>
        </p:nvSpPr>
        <p:spPr>
          <a:xfrm>
            <a:off x="10087530" y="-746889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Oval 14"/>
          <p:cNvSpPr/>
          <p:nvPr/>
        </p:nvSpPr>
        <p:spPr>
          <a:xfrm>
            <a:off x="10823969" y="-45785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/>
          <p:cNvSpPr/>
          <p:nvPr/>
        </p:nvSpPr>
        <p:spPr>
          <a:xfrm>
            <a:off x="9699477" y="-32715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Oval 16"/>
          <p:cNvSpPr/>
          <p:nvPr/>
        </p:nvSpPr>
        <p:spPr>
          <a:xfrm>
            <a:off x="4979137" y="-45198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Oval 17"/>
          <p:cNvSpPr/>
          <p:nvPr/>
        </p:nvSpPr>
        <p:spPr>
          <a:xfrm>
            <a:off x="8996197" y="-45198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Oval 18"/>
          <p:cNvSpPr/>
          <p:nvPr/>
        </p:nvSpPr>
        <p:spPr>
          <a:xfrm>
            <a:off x="11544579" y="-33853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Oval 19"/>
          <p:cNvSpPr/>
          <p:nvPr/>
        </p:nvSpPr>
        <p:spPr>
          <a:xfrm>
            <a:off x="2618170" y="-53906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Oval 20"/>
          <p:cNvSpPr/>
          <p:nvPr/>
        </p:nvSpPr>
        <p:spPr>
          <a:xfrm>
            <a:off x="7182343" y="-380355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Oval 21"/>
          <p:cNvSpPr/>
          <p:nvPr/>
        </p:nvSpPr>
        <p:spPr>
          <a:xfrm>
            <a:off x="8108816" y="-570811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Oval 22"/>
          <p:cNvSpPr/>
          <p:nvPr/>
        </p:nvSpPr>
        <p:spPr>
          <a:xfrm>
            <a:off x="5789236" y="-313258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977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3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3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3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2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3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3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2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3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3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2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3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3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2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2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Chosen Data Mining Algorithm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761413" cy="2967306"/>
          </a:xfrm>
        </p:spPr>
        <p:txBody>
          <a:bodyPr>
            <a:normAutofit/>
          </a:bodyPr>
          <a:lstStyle/>
          <a:p>
            <a:r>
              <a:rPr lang="en-SG" dirty="0" smtClean="0"/>
              <a:t>Chosen Algorithm:</a:t>
            </a:r>
          </a:p>
          <a:p>
            <a:pPr lvl="1"/>
            <a:r>
              <a:rPr lang="en-SG" dirty="0" smtClean="0"/>
              <a:t>One R Algorithm</a:t>
            </a:r>
          </a:p>
          <a:p>
            <a:r>
              <a:rPr lang="en-SG" dirty="0" smtClean="0"/>
              <a:t>Reason of Choice:</a:t>
            </a:r>
          </a:p>
          <a:p>
            <a:pPr lvl="1"/>
            <a:r>
              <a:rPr lang="en-SG" dirty="0" smtClean="0"/>
              <a:t>Simple Algorithm</a:t>
            </a:r>
          </a:p>
          <a:p>
            <a:pPr lvl="1"/>
            <a:r>
              <a:rPr lang="en-SG" dirty="0" smtClean="0"/>
              <a:t>Frequently used for learning purpose</a:t>
            </a:r>
          </a:p>
          <a:p>
            <a:pPr lvl="1"/>
            <a:r>
              <a:rPr lang="en-SG" dirty="0" smtClean="0"/>
              <a:t>Easy to implement</a:t>
            </a:r>
          </a:p>
          <a:p>
            <a:pPr lvl="1"/>
            <a:endParaRPr lang="en-SG" dirty="0" smtClean="0"/>
          </a:p>
          <a:p>
            <a:pPr lvl="1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337" y="2985342"/>
            <a:ext cx="5548402" cy="22036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051" y="6010157"/>
            <a:ext cx="885949" cy="847843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530984" y="-56096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val 8"/>
          <p:cNvSpPr/>
          <p:nvPr/>
        </p:nvSpPr>
        <p:spPr>
          <a:xfrm>
            <a:off x="1770671" y="-394311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/>
          <p:cNvSpPr/>
          <p:nvPr/>
        </p:nvSpPr>
        <p:spPr>
          <a:xfrm>
            <a:off x="1033756" y="-414631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Oval 10"/>
          <p:cNvSpPr/>
          <p:nvPr/>
        </p:nvSpPr>
        <p:spPr>
          <a:xfrm>
            <a:off x="6523368" y="-54511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Oval 11"/>
          <p:cNvSpPr/>
          <p:nvPr/>
        </p:nvSpPr>
        <p:spPr>
          <a:xfrm>
            <a:off x="3552219" y="-45198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Oval 12"/>
          <p:cNvSpPr/>
          <p:nvPr/>
        </p:nvSpPr>
        <p:spPr>
          <a:xfrm>
            <a:off x="4408820" y="-53906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Oval 13"/>
          <p:cNvSpPr/>
          <p:nvPr/>
        </p:nvSpPr>
        <p:spPr>
          <a:xfrm>
            <a:off x="10087530" y="-746889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Oval 14"/>
          <p:cNvSpPr/>
          <p:nvPr/>
        </p:nvSpPr>
        <p:spPr>
          <a:xfrm>
            <a:off x="10823969" y="-45785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/>
          <p:cNvSpPr/>
          <p:nvPr/>
        </p:nvSpPr>
        <p:spPr>
          <a:xfrm>
            <a:off x="9699477" y="-32715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Oval 16"/>
          <p:cNvSpPr/>
          <p:nvPr/>
        </p:nvSpPr>
        <p:spPr>
          <a:xfrm>
            <a:off x="4979137" y="-45198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Oval 17"/>
          <p:cNvSpPr/>
          <p:nvPr/>
        </p:nvSpPr>
        <p:spPr>
          <a:xfrm>
            <a:off x="8996197" y="-45198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Oval 18"/>
          <p:cNvSpPr/>
          <p:nvPr/>
        </p:nvSpPr>
        <p:spPr>
          <a:xfrm>
            <a:off x="11544579" y="-33853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Oval 19"/>
          <p:cNvSpPr/>
          <p:nvPr/>
        </p:nvSpPr>
        <p:spPr>
          <a:xfrm>
            <a:off x="2618170" y="-53906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Oval 20"/>
          <p:cNvSpPr/>
          <p:nvPr/>
        </p:nvSpPr>
        <p:spPr>
          <a:xfrm>
            <a:off x="7182343" y="-380355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Oval 21"/>
          <p:cNvSpPr/>
          <p:nvPr/>
        </p:nvSpPr>
        <p:spPr>
          <a:xfrm>
            <a:off x="8108816" y="-570811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Oval 22"/>
          <p:cNvSpPr/>
          <p:nvPr/>
        </p:nvSpPr>
        <p:spPr>
          <a:xfrm>
            <a:off x="5789236" y="-313258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939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3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3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3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2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3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3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2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3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3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2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3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3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2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2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Strength and Weakness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Strength</a:t>
            </a:r>
          </a:p>
          <a:p>
            <a:pPr lvl="1"/>
            <a:r>
              <a:rPr lang="en-SG" dirty="0" smtClean="0"/>
              <a:t>Easy to implement</a:t>
            </a:r>
          </a:p>
          <a:p>
            <a:pPr lvl="1"/>
            <a:r>
              <a:rPr lang="en-SG" dirty="0" smtClean="0"/>
              <a:t>Fast </a:t>
            </a:r>
          </a:p>
          <a:p>
            <a:pPr lvl="1"/>
            <a:r>
              <a:rPr lang="en-SG" dirty="0" smtClean="0"/>
              <a:t>Good accuracy</a:t>
            </a:r>
          </a:p>
          <a:p>
            <a:pPr lvl="1"/>
            <a:r>
              <a:rPr lang="en-SG" dirty="0" smtClean="0"/>
              <a:t>Able to handling missing value</a:t>
            </a:r>
          </a:p>
          <a:p>
            <a:r>
              <a:rPr lang="en-SG" dirty="0" smtClean="0"/>
              <a:t>Weakness</a:t>
            </a:r>
          </a:p>
          <a:p>
            <a:pPr lvl="1"/>
            <a:r>
              <a:rPr lang="en-SG" dirty="0" smtClean="0"/>
              <a:t>Less accurate than other complex algorithms</a:t>
            </a:r>
          </a:p>
          <a:p>
            <a:pPr lvl="1"/>
            <a:r>
              <a:rPr lang="en-SG" dirty="0" smtClean="0"/>
              <a:t>No handling exception method when selecting an attribute when error rates are equal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7946" y="6019800"/>
            <a:ext cx="924054" cy="8287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363" y="2603500"/>
            <a:ext cx="3153177" cy="2469989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530984" y="-56096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val 8"/>
          <p:cNvSpPr/>
          <p:nvPr/>
        </p:nvSpPr>
        <p:spPr>
          <a:xfrm>
            <a:off x="1770671" y="-394311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/>
          <p:cNvSpPr/>
          <p:nvPr/>
        </p:nvSpPr>
        <p:spPr>
          <a:xfrm>
            <a:off x="1033756" y="-414631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Oval 10"/>
          <p:cNvSpPr/>
          <p:nvPr/>
        </p:nvSpPr>
        <p:spPr>
          <a:xfrm>
            <a:off x="6523368" y="-54511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Oval 11"/>
          <p:cNvSpPr/>
          <p:nvPr/>
        </p:nvSpPr>
        <p:spPr>
          <a:xfrm>
            <a:off x="3552219" y="-45198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Oval 12"/>
          <p:cNvSpPr/>
          <p:nvPr/>
        </p:nvSpPr>
        <p:spPr>
          <a:xfrm>
            <a:off x="4408820" y="-53906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Oval 13"/>
          <p:cNvSpPr/>
          <p:nvPr/>
        </p:nvSpPr>
        <p:spPr>
          <a:xfrm>
            <a:off x="10087530" y="-746889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Oval 14"/>
          <p:cNvSpPr/>
          <p:nvPr/>
        </p:nvSpPr>
        <p:spPr>
          <a:xfrm>
            <a:off x="10823969" y="-45785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/>
          <p:cNvSpPr/>
          <p:nvPr/>
        </p:nvSpPr>
        <p:spPr>
          <a:xfrm>
            <a:off x="9699477" y="-32715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Oval 16"/>
          <p:cNvSpPr/>
          <p:nvPr/>
        </p:nvSpPr>
        <p:spPr>
          <a:xfrm>
            <a:off x="4979137" y="-45198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Oval 17"/>
          <p:cNvSpPr/>
          <p:nvPr/>
        </p:nvSpPr>
        <p:spPr>
          <a:xfrm>
            <a:off x="8996197" y="-45198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Oval 18"/>
          <p:cNvSpPr/>
          <p:nvPr/>
        </p:nvSpPr>
        <p:spPr>
          <a:xfrm>
            <a:off x="11544579" y="-33853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Oval 19"/>
          <p:cNvSpPr/>
          <p:nvPr/>
        </p:nvSpPr>
        <p:spPr>
          <a:xfrm>
            <a:off x="2618170" y="-53906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Oval 20"/>
          <p:cNvSpPr/>
          <p:nvPr/>
        </p:nvSpPr>
        <p:spPr>
          <a:xfrm>
            <a:off x="7182343" y="-380355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Oval 21"/>
          <p:cNvSpPr/>
          <p:nvPr/>
        </p:nvSpPr>
        <p:spPr>
          <a:xfrm>
            <a:off x="8108816" y="-570811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Oval 22"/>
          <p:cNvSpPr/>
          <p:nvPr/>
        </p:nvSpPr>
        <p:spPr>
          <a:xfrm>
            <a:off x="5789236" y="-313258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278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3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3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3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2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3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3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2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3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3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2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3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3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2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2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Design and Implementation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761413" cy="3909842"/>
          </a:xfrm>
        </p:spPr>
        <p:txBody>
          <a:bodyPr>
            <a:normAutofit fontScale="92500" lnSpcReduction="10000"/>
          </a:bodyPr>
          <a:lstStyle/>
          <a:p>
            <a:r>
              <a:rPr lang="en-SG" dirty="0" smtClean="0"/>
              <a:t>Programming Language: Java</a:t>
            </a:r>
          </a:p>
          <a:p>
            <a:r>
              <a:rPr lang="en-SG" dirty="0" smtClean="0"/>
              <a:t>Programming environment : </a:t>
            </a:r>
            <a:r>
              <a:rPr lang="en-SG" dirty="0" err="1" smtClean="0"/>
              <a:t>Netbeans</a:t>
            </a:r>
            <a:r>
              <a:rPr lang="en-SG" dirty="0" smtClean="0"/>
              <a:t> IDE 7.4 &amp; JDK 1.7</a:t>
            </a:r>
          </a:p>
          <a:p>
            <a:r>
              <a:rPr lang="en-SG" dirty="0" smtClean="0"/>
              <a:t>The output of program:</a:t>
            </a:r>
          </a:p>
          <a:p>
            <a:pPr lvl="1"/>
            <a:r>
              <a:rPr lang="en-SG" dirty="0" smtClean="0"/>
              <a:t>Number of Attributes</a:t>
            </a:r>
          </a:p>
          <a:p>
            <a:pPr lvl="1"/>
            <a:r>
              <a:rPr lang="en-SG" dirty="0" smtClean="0"/>
              <a:t>Number of Records</a:t>
            </a:r>
          </a:p>
          <a:p>
            <a:pPr lvl="1"/>
            <a:r>
              <a:rPr lang="en-SG" dirty="0" smtClean="0"/>
              <a:t>Best Rule</a:t>
            </a:r>
          </a:p>
          <a:p>
            <a:pPr lvl="1"/>
            <a:r>
              <a:rPr lang="en-SG" dirty="0" smtClean="0"/>
              <a:t>Error Rate</a:t>
            </a:r>
          </a:p>
          <a:p>
            <a:pPr lvl="1"/>
            <a:r>
              <a:rPr lang="en-SG" dirty="0" smtClean="0"/>
              <a:t>Rule</a:t>
            </a:r>
          </a:p>
          <a:p>
            <a:pPr lvl="1"/>
            <a:r>
              <a:rPr lang="en-SG" dirty="0" smtClean="0"/>
              <a:t>Correctly classified instances</a:t>
            </a:r>
          </a:p>
          <a:p>
            <a:pPr lvl="1"/>
            <a:r>
              <a:rPr lang="en-SG" dirty="0" smtClean="0"/>
              <a:t>Incorrectly classified instances</a:t>
            </a:r>
          </a:p>
          <a:p>
            <a:pPr lvl="1"/>
            <a:r>
              <a:rPr lang="en-SG" dirty="0" smtClean="0"/>
              <a:t>Time taken</a:t>
            </a:r>
          </a:p>
          <a:p>
            <a:pPr lvl="1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525" y="6029209"/>
            <a:ext cx="895475" cy="8287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745" y="3288720"/>
            <a:ext cx="3224622" cy="3224622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530984" y="-56096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/>
          <p:cNvSpPr/>
          <p:nvPr/>
        </p:nvSpPr>
        <p:spPr>
          <a:xfrm>
            <a:off x="1770671" y="-394311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Oval 10"/>
          <p:cNvSpPr/>
          <p:nvPr/>
        </p:nvSpPr>
        <p:spPr>
          <a:xfrm>
            <a:off x="1033756" y="-414631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Oval 11"/>
          <p:cNvSpPr/>
          <p:nvPr/>
        </p:nvSpPr>
        <p:spPr>
          <a:xfrm>
            <a:off x="6523368" y="-54511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Oval 12"/>
          <p:cNvSpPr/>
          <p:nvPr/>
        </p:nvSpPr>
        <p:spPr>
          <a:xfrm>
            <a:off x="3552219" y="-45198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Oval 13"/>
          <p:cNvSpPr/>
          <p:nvPr/>
        </p:nvSpPr>
        <p:spPr>
          <a:xfrm>
            <a:off x="4408820" y="-53906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Oval 14"/>
          <p:cNvSpPr/>
          <p:nvPr/>
        </p:nvSpPr>
        <p:spPr>
          <a:xfrm>
            <a:off x="10087530" y="-746889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/>
          <p:cNvSpPr/>
          <p:nvPr/>
        </p:nvSpPr>
        <p:spPr>
          <a:xfrm>
            <a:off x="10823969" y="-45785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Oval 16"/>
          <p:cNvSpPr/>
          <p:nvPr/>
        </p:nvSpPr>
        <p:spPr>
          <a:xfrm>
            <a:off x="9699477" y="-32715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Oval 17"/>
          <p:cNvSpPr/>
          <p:nvPr/>
        </p:nvSpPr>
        <p:spPr>
          <a:xfrm>
            <a:off x="4979137" y="-45198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Oval 18"/>
          <p:cNvSpPr/>
          <p:nvPr/>
        </p:nvSpPr>
        <p:spPr>
          <a:xfrm>
            <a:off x="8996197" y="-45198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Oval 19"/>
          <p:cNvSpPr/>
          <p:nvPr/>
        </p:nvSpPr>
        <p:spPr>
          <a:xfrm>
            <a:off x="11544579" y="-33853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Oval 20"/>
          <p:cNvSpPr/>
          <p:nvPr/>
        </p:nvSpPr>
        <p:spPr>
          <a:xfrm>
            <a:off x="2618170" y="-53906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Oval 21"/>
          <p:cNvSpPr/>
          <p:nvPr/>
        </p:nvSpPr>
        <p:spPr>
          <a:xfrm>
            <a:off x="7182343" y="-380355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Oval 22"/>
          <p:cNvSpPr/>
          <p:nvPr/>
        </p:nvSpPr>
        <p:spPr>
          <a:xfrm>
            <a:off x="8108816" y="-570811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Oval 23"/>
          <p:cNvSpPr/>
          <p:nvPr/>
        </p:nvSpPr>
        <p:spPr>
          <a:xfrm>
            <a:off x="5789236" y="-313258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651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3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3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2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3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2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3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3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2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3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3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2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3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3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2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2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Assumptions for Our One 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To use our program, the dataset should be:</a:t>
            </a:r>
          </a:p>
          <a:p>
            <a:pPr lvl="1"/>
            <a:r>
              <a:rPr lang="en-SG" dirty="0" smtClean="0"/>
              <a:t>Attribute value of the dataset should be numerical.</a:t>
            </a:r>
          </a:p>
          <a:p>
            <a:pPr lvl="1"/>
            <a:r>
              <a:rPr lang="en-SG" dirty="0" smtClean="0"/>
              <a:t>Class category should be categorical and first column.</a:t>
            </a:r>
          </a:p>
          <a:p>
            <a:pPr lvl="1"/>
            <a:r>
              <a:rPr lang="en-SG" dirty="0" smtClean="0"/>
              <a:t>The first line should be attribute header.</a:t>
            </a:r>
          </a:p>
          <a:p>
            <a:pPr lvl="1"/>
            <a:r>
              <a:rPr lang="en-SG" dirty="0" smtClean="0"/>
              <a:t>The separator should be comma (“,”).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051" y="6019800"/>
            <a:ext cx="885949" cy="8287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136" y="2917536"/>
            <a:ext cx="3212404" cy="3102264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530984" y="-56096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val 8"/>
          <p:cNvSpPr/>
          <p:nvPr/>
        </p:nvSpPr>
        <p:spPr>
          <a:xfrm>
            <a:off x="1770671" y="-394311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/>
          <p:cNvSpPr/>
          <p:nvPr/>
        </p:nvSpPr>
        <p:spPr>
          <a:xfrm>
            <a:off x="1033756" y="-414631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Oval 10"/>
          <p:cNvSpPr/>
          <p:nvPr/>
        </p:nvSpPr>
        <p:spPr>
          <a:xfrm>
            <a:off x="6523368" y="-54511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Oval 11"/>
          <p:cNvSpPr/>
          <p:nvPr/>
        </p:nvSpPr>
        <p:spPr>
          <a:xfrm>
            <a:off x="3552219" y="-45198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Oval 12"/>
          <p:cNvSpPr/>
          <p:nvPr/>
        </p:nvSpPr>
        <p:spPr>
          <a:xfrm>
            <a:off x="4408820" y="-53906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Oval 13"/>
          <p:cNvSpPr/>
          <p:nvPr/>
        </p:nvSpPr>
        <p:spPr>
          <a:xfrm>
            <a:off x="10087530" y="-746889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Oval 14"/>
          <p:cNvSpPr/>
          <p:nvPr/>
        </p:nvSpPr>
        <p:spPr>
          <a:xfrm>
            <a:off x="10823969" y="-45785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/>
          <p:cNvSpPr/>
          <p:nvPr/>
        </p:nvSpPr>
        <p:spPr>
          <a:xfrm>
            <a:off x="9699477" y="-32715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Oval 16"/>
          <p:cNvSpPr/>
          <p:nvPr/>
        </p:nvSpPr>
        <p:spPr>
          <a:xfrm>
            <a:off x="4979137" y="-45198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Oval 17"/>
          <p:cNvSpPr/>
          <p:nvPr/>
        </p:nvSpPr>
        <p:spPr>
          <a:xfrm>
            <a:off x="8996197" y="-45198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Oval 18"/>
          <p:cNvSpPr/>
          <p:nvPr/>
        </p:nvSpPr>
        <p:spPr>
          <a:xfrm>
            <a:off x="11544579" y="-33853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Oval 19"/>
          <p:cNvSpPr/>
          <p:nvPr/>
        </p:nvSpPr>
        <p:spPr>
          <a:xfrm>
            <a:off x="2618170" y="-539063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Oval 20"/>
          <p:cNvSpPr/>
          <p:nvPr/>
        </p:nvSpPr>
        <p:spPr>
          <a:xfrm>
            <a:off x="7182343" y="-380355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Oval 21"/>
          <p:cNvSpPr/>
          <p:nvPr/>
        </p:nvSpPr>
        <p:spPr>
          <a:xfrm>
            <a:off x="8108816" y="-570811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Oval 22"/>
          <p:cNvSpPr/>
          <p:nvPr/>
        </p:nvSpPr>
        <p:spPr>
          <a:xfrm>
            <a:off x="5789236" y="-313258"/>
            <a:ext cx="70945" cy="6778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27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285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3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3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3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2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3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3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2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3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3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2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3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3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2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2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643</TotalTime>
  <Words>637</Words>
  <Application>Microsoft Office PowerPoint</Application>
  <PresentationFormat>Widescreen</PresentationFormat>
  <Paragraphs>176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Candara</vt:lpstr>
      <vt:lpstr>Arial</vt:lpstr>
      <vt:lpstr>Calibri</vt:lpstr>
      <vt:lpstr>Wingdings 3</vt:lpstr>
      <vt:lpstr>Ion Boardroom</vt:lpstr>
      <vt:lpstr>    Wine Datasets    CP 3300 – Data Mining and Knowledge Discovery</vt:lpstr>
      <vt:lpstr>Overview</vt:lpstr>
      <vt:lpstr>Aims and Objectives</vt:lpstr>
      <vt:lpstr>Chosen Dataset</vt:lpstr>
      <vt:lpstr>Data Mining Area</vt:lpstr>
      <vt:lpstr>Chosen Data Mining Algorithm</vt:lpstr>
      <vt:lpstr>Strength and Weakness</vt:lpstr>
      <vt:lpstr>Design and Implementation</vt:lpstr>
      <vt:lpstr>Assumptions for Our One R</vt:lpstr>
      <vt:lpstr>Comparison</vt:lpstr>
      <vt:lpstr>Our Program First Try (One R)</vt:lpstr>
      <vt:lpstr>Our Program Second Try (One R)</vt:lpstr>
      <vt:lpstr>WEKA Tools (One R)</vt:lpstr>
      <vt:lpstr>WEKA Tools (Decision Tree / J48)</vt:lpstr>
      <vt:lpstr>WEKA Tools (Decision Tree / J48)</vt:lpstr>
      <vt:lpstr>WEKA Tools (Bayesian Classification)</vt:lpstr>
      <vt:lpstr>WEKA Tools (Bayesian Classification)</vt:lpstr>
      <vt:lpstr>WEKA Tools (Bayesian Classification)</vt:lpstr>
      <vt:lpstr>Comparison Results</vt:lpstr>
      <vt:lpstr>Further Improvement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 Datasets    CP 3300 – Data Mining and Knowledge Discovery</dc:title>
  <dc:creator>Hery Kang</dc:creator>
  <cp:lastModifiedBy>Hery Kang</cp:lastModifiedBy>
  <cp:revision>53</cp:revision>
  <dcterms:created xsi:type="dcterms:W3CDTF">2013-12-28T05:18:21Z</dcterms:created>
  <dcterms:modified xsi:type="dcterms:W3CDTF">2013-12-30T13:27:12Z</dcterms:modified>
</cp:coreProperties>
</file>