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424" r:id="rId3"/>
    <p:sldId id="263" r:id="rId4"/>
    <p:sldId id="428" r:id="rId5"/>
    <p:sldId id="413" r:id="rId6"/>
    <p:sldId id="394" r:id="rId7"/>
    <p:sldId id="396" r:id="rId8"/>
    <p:sldId id="398" r:id="rId9"/>
    <p:sldId id="406" r:id="rId10"/>
    <p:sldId id="429" r:id="rId11"/>
    <p:sldId id="355" r:id="rId12"/>
    <p:sldId id="408" r:id="rId13"/>
    <p:sldId id="383" r:id="rId14"/>
    <p:sldId id="451" r:id="rId15"/>
    <p:sldId id="454" r:id="rId16"/>
    <p:sldId id="443" r:id="rId17"/>
    <p:sldId id="360" r:id="rId18"/>
    <p:sldId id="430" r:id="rId19"/>
    <p:sldId id="410" r:id="rId2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396" autoAdjust="0"/>
  </p:normalViewPr>
  <p:slideViewPr>
    <p:cSldViewPr>
      <p:cViewPr>
        <p:scale>
          <a:sx n="64" d="100"/>
          <a:sy n="64" d="100"/>
        </p:scale>
        <p:origin x="-156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43C67-0DAA-4B0D-BA8F-80BE783CEC98}" type="doc">
      <dgm:prSet loTypeId="urn:microsoft.com/office/officeart/2005/8/layout/funnel1" loCatId="process" qsTypeId="urn:microsoft.com/office/officeart/2005/8/quickstyle/simple1#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DBB031-2053-404F-9F44-8A5CBAA18F3E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Affective</a:t>
          </a:r>
          <a:endParaRPr lang="en-US" sz="18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65D480-EAE1-484A-A4F7-7AEBC605ADA0}" type="parTrans" cxnId="{BC018AD7-BD12-463D-8DD2-70CE2909DF6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5E30E0-6660-4D9B-BDFD-6D34F16CADD0}" type="sibTrans" cxnId="{BC018AD7-BD12-463D-8DD2-70CE2909DF6E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84C45A-3F4A-4DA5-8987-59BBF77B03B9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Cognitive</a:t>
          </a:r>
          <a:endParaRPr lang="en-US" sz="18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B0BBFE-71D3-4E26-BFF0-EED6E3EC683F}" type="parTrans" cxnId="{2B2C3299-32FB-4405-BD18-C174D6FAF903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26F258-C543-4501-813F-6C80C1350FF7}" type="sibTrans" cxnId="{2B2C3299-32FB-4405-BD18-C174D6FAF903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338905-1F75-454E-9A35-E125FA6C7458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Behavioral</a:t>
          </a:r>
          <a:endParaRPr lang="en-US" sz="18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41C63A-850C-423D-B852-42DC2996307C}" type="parTrans" cxnId="{D82D1579-D930-4BBF-A7CF-DF3052303C2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6024F5-A0AD-4A92-9BAA-DFB370E6C07B}" type="sibTrans" cxnId="{D82D1579-D930-4BBF-A7CF-DF3052303C29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7632A7-0A43-4BD7-9FD3-C08BDB9392F2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Attitude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23B9EA-D7BA-4BFE-97C0-B295D221AEDA}" type="parTrans" cxnId="{A7173262-C4D4-41AB-B690-4EA07702171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A622F8-6758-41BB-A17A-3108FB0AF704}" type="sibTrans" cxnId="{A7173262-C4D4-41AB-B690-4EA07702171B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F436B2-8933-4258-9C80-39DC31F2D782}" type="pres">
      <dgm:prSet presAssocID="{53143C67-0DAA-4B0D-BA8F-80BE783CEC9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F3EEC3-BB5E-4EAE-8B67-28022E79CAD4}" type="pres">
      <dgm:prSet presAssocID="{53143C67-0DAA-4B0D-BA8F-80BE783CEC98}" presName="ellipse" presStyleLbl="trBgShp" presStyleIdx="0" presStyleCnt="1"/>
      <dgm:spPr>
        <a:solidFill>
          <a:srgbClr val="336699">
            <a:alpha val="53000"/>
          </a:srgbClr>
        </a:solidFill>
      </dgm:spPr>
    </dgm:pt>
    <dgm:pt modelId="{95218064-B2BD-45B3-B56E-8DB9B26D532D}" type="pres">
      <dgm:prSet presAssocID="{53143C67-0DAA-4B0D-BA8F-80BE783CEC98}" presName="arrow1" presStyleLbl="fgShp" presStyleIdx="0" presStyleCnt="1"/>
      <dgm:spPr>
        <a:solidFill>
          <a:srgbClr val="336699"/>
        </a:solidFill>
      </dgm:spPr>
    </dgm:pt>
    <dgm:pt modelId="{B71E9A82-2A0A-4C2C-935A-2ED5D462ED53}" type="pres">
      <dgm:prSet presAssocID="{53143C67-0DAA-4B0D-BA8F-80BE783CEC9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95114-72A8-4B3D-AD35-4CF2F5ECBFCC}" type="pres">
      <dgm:prSet presAssocID="{2484C45A-3F4A-4DA5-8987-59BBF77B03B9}" presName="item1" presStyleLbl="node1" presStyleIdx="0" presStyleCnt="3" custScaleX="1832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333A1-3002-481E-BB67-A0DBF8295FFE}" type="pres">
      <dgm:prSet presAssocID="{BD338905-1F75-454E-9A35-E125FA6C7458}" presName="item2" presStyleLbl="node1" presStyleIdx="1" presStyleCnt="3" custScaleX="147805" custLinFactNeighborX="-12791" custLinFactNeighborY="8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1C85E-61FA-4D8A-AD64-55BFF6821477}" type="pres">
      <dgm:prSet presAssocID="{0C7632A7-0A43-4BD7-9FD3-C08BDB9392F2}" presName="item3" presStyleLbl="node1" presStyleIdx="2" presStyleCnt="3" custScaleX="140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202C2-1942-4B56-87D1-D51AFD125F48}" type="pres">
      <dgm:prSet presAssocID="{53143C67-0DAA-4B0D-BA8F-80BE783CEC98}" presName="funnel" presStyleLbl="trAlignAcc1" presStyleIdx="0" presStyleCnt="1" custScaleX="149709" custScaleY="112763" custLinFactNeighborX="1414" custLinFactNeighborY="17345"/>
      <dgm:spPr>
        <a:solidFill>
          <a:schemeClr val="lt1">
            <a:hueOff val="0"/>
            <a:satOff val="0"/>
            <a:lumOff val="0"/>
            <a:alpha val="15000"/>
          </a:schemeClr>
        </a:solidFill>
      </dgm:spPr>
    </dgm:pt>
  </dgm:ptLst>
  <dgm:cxnLst>
    <dgm:cxn modelId="{BC018AD7-BD12-463D-8DD2-70CE2909DF6E}" srcId="{53143C67-0DAA-4B0D-BA8F-80BE783CEC98}" destId="{00DBB031-2053-404F-9F44-8A5CBAA18F3E}" srcOrd="0" destOrd="0" parTransId="{3D65D480-EAE1-484A-A4F7-7AEBC605ADA0}" sibTransId="{CC5E30E0-6660-4D9B-BDFD-6D34F16CADD0}"/>
    <dgm:cxn modelId="{307403F9-4FA5-4BF3-A8AE-DE108DBCC7C2}" type="presOf" srcId="{2484C45A-3F4A-4DA5-8987-59BBF77B03B9}" destId="{B97333A1-3002-481E-BB67-A0DBF8295FFE}" srcOrd="0" destOrd="0" presId="urn:microsoft.com/office/officeart/2005/8/layout/funnel1"/>
    <dgm:cxn modelId="{2B2C3299-32FB-4405-BD18-C174D6FAF903}" srcId="{53143C67-0DAA-4B0D-BA8F-80BE783CEC98}" destId="{2484C45A-3F4A-4DA5-8987-59BBF77B03B9}" srcOrd="1" destOrd="0" parTransId="{28B0BBFE-71D3-4E26-BFF0-EED6E3EC683F}" sibTransId="{5D26F258-C543-4501-813F-6C80C1350FF7}"/>
    <dgm:cxn modelId="{D82D1579-D930-4BBF-A7CF-DF3052303C29}" srcId="{53143C67-0DAA-4B0D-BA8F-80BE783CEC98}" destId="{BD338905-1F75-454E-9A35-E125FA6C7458}" srcOrd="2" destOrd="0" parTransId="{9441C63A-850C-423D-B852-42DC2996307C}" sibTransId="{6E6024F5-A0AD-4A92-9BAA-DFB370E6C07B}"/>
    <dgm:cxn modelId="{6A031976-7A20-4228-9FFF-45C9606F65CC}" type="presOf" srcId="{0C7632A7-0A43-4BD7-9FD3-C08BDB9392F2}" destId="{B71E9A82-2A0A-4C2C-935A-2ED5D462ED53}" srcOrd="0" destOrd="0" presId="urn:microsoft.com/office/officeart/2005/8/layout/funnel1"/>
    <dgm:cxn modelId="{3E60E734-9E57-4F39-AF28-C7EE8DD4D1E7}" type="presOf" srcId="{BD338905-1F75-454E-9A35-E125FA6C7458}" destId="{E3095114-72A8-4B3D-AD35-4CF2F5ECBFCC}" srcOrd="0" destOrd="0" presId="urn:microsoft.com/office/officeart/2005/8/layout/funnel1"/>
    <dgm:cxn modelId="{A7173262-C4D4-41AB-B690-4EA07702171B}" srcId="{53143C67-0DAA-4B0D-BA8F-80BE783CEC98}" destId="{0C7632A7-0A43-4BD7-9FD3-C08BDB9392F2}" srcOrd="3" destOrd="0" parTransId="{D423B9EA-D7BA-4BFE-97C0-B295D221AEDA}" sibTransId="{94A622F8-6758-41BB-A17A-3108FB0AF704}"/>
    <dgm:cxn modelId="{F4C31007-FF11-4BAE-AC6C-8F7B2E99E36B}" type="presOf" srcId="{00DBB031-2053-404F-9F44-8A5CBAA18F3E}" destId="{9131C85E-61FA-4D8A-AD64-55BFF6821477}" srcOrd="0" destOrd="0" presId="urn:microsoft.com/office/officeart/2005/8/layout/funnel1"/>
    <dgm:cxn modelId="{C8E127E0-EDDC-4142-BC14-A344ED5082C6}" type="presOf" srcId="{53143C67-0DAA-4B0D-BA8F-80BE783CEC98}" destId="{9FF436B2-8933-4258-9C80-39DC31F2D782}" srcOrd="0" destOrd="0" presId="urn:microsoft.com/office/officeart/2005/8/layout/funnel1"/>
    <dgm:cxn modelId="{1818B886-BDCC-4014-AB48-8FE56F49039C}" type="presParOf" srcId="{9FF436B2-8933-4258-9C80-39DC31F2D782}" destId="{B3F3EEC3-BB5E-4EAE-8B67-28022E79CAD4}" srcOrd="0" destOrd="0" presId="urn:microsoft.com/office/officeart/2005/8/layout/funnel1"/>
    <dgm:cxn modelId="{D64449AD-38B1-4820-8D0D-A1E563D0686C}" type="presParOf" srcId="{9FF436B2-8933-4258-9C80-39DC31F2D782}" destId="{95218064-B2BD-45B3-B56E-8DB9B26D532D}" srcOrd="1" destOrd="0" presId="urn:microsoft.com/office/officeart/2005/8/layout/funnel1"/>
    <dgm:cxn modelId="{80EF6DF2-7629-4BF7-97DB-100C27758CF6}" type="presParOf" srcId="{9FF436B2-8933-4258-9C80-39DC31F2D782}" destId="{B71E9A82-2A0A-4C2C-935A-2ED5D462ED53}" srcOrd="2" destOrd="0" presId="urn:microsoft.com/office/officeart/2005/8/layout/funnel1"/>
    <dgm:cxn modelId="{B14B8334-5DE6-4A95-BB6A-12EE01669011}" type="presParOf" srcId="{9FF436B2-8933-4258-9C80-39DC31F2D782}" destId="{E3095114-72A8-4B3D-AD35-4CF2F5ECBFCC}" srcOrd="3" destOrd="0" presId="urn:microsoft.com/office/officeart/2005/8/layout/funnel1"/>
    <dgm:cxn modelId="{2024B587-A882-4271-A959-CCE56A3091EC}" type="presParOf" srcId="{9FF436B2-8933-4258-9C80-39DC31F2D782}" destId="{B97333A1-3002-481E-BB67-A0DBF8295FFE}" srcOrd="4" destOrd="0" presId="urn:microsoft.com/office/officeart/2005/8/layout/funnel1"/>
    <dgm:cxn modelId="{E9BE1827-0BD2-44A5-8C01-B50D380B300E}" type="presParOf" srcId="{9FF436B2-8933-4258-9C80-39DC31F2D782}" destId="{9131C85E-61FA-4D8A-AD64-55BFF6821477}" srcOrd="5" destOrd="0" presId="urn:microsoft.com/office/officeart/2005/8/layout/funnel1"/>
    <dgm:cxn modelId="{5325D166-B7C7-4C18-A878-BE84C168CD64}" type="presParOf" srcId="{9FF436B2-8933-4258-9C80-39DC31F2D782}" destId="{D48202C2-1942-4B56-87D1-D51AFD125F4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3EEC3-BB5E-4EAE-8B67-28022E79CAD4}">
      <dsp:nvSpPr>
        <dsp:cNvPr id="0" name=""/>
        <dsp:cNvSpPr/>
      </dsp:nvSpPr>
      <dsp:spPr>
        <a:xfrm>
          <a:off x="1322800" y="227085"/>
          <a:ext cx="2907982" cy="1009904"/>
        </a:xfrm>
        <a:prstGeom prst="ellipse">
          <a:avLst/>
        </a:prstGeom>
        <a:solidFill>
          <a:srgbClr val="336699">
            <a:alpha val="53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18064-B2BD-45B3-B56E-8DB9B26D532D}">
      <dsp:nvSpPr>
        <dsp:cNvPr id="0" name=""/>
        <dsp:cNvSpPr/>
      </dsp:nvSpPr>
      <dsp:spPr>
        <a:xfrm>
          <a:off x="2499518" y="2699997"/>
          <a:ext cx="563562" cy="360680"/>
        </a:xfrm>
        <a:prstGeom prst="downArrow">
          <a:avLst/>
        </a:prstGeom>
        <a:solidFill>
          <a:srgbClr val="3366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E9A82-2A0A-4C2C-935A-2ED5D462ED53}">
      <dsp:nvSpPr>
        <dsp:cNvPr id="0" name=""/>
        <dsp:cNvSpPr/>
      </dsp:nvSpPr>
      <dsp:spPr>
        <a:xfrm>
          <a:off x="1428750" y="2988541"/>
          <a:ext cx="27051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Attitude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28750" y="2988541"/>
        <a:ext cx="2705100" cy="676275"/>
      </dsp:txXfrm>
    </dsp:sp>
    <dsp:sp modelId="{E3095114-72A8-4B3D-AD35-4CF2F5ECBFCC}">
      <dsp:nvSpPr>
        <dsp:cNvPr id="0" name=""/>
        <dsp:cNvSpPr/>
      </dsp:nvSpPr>
      <dsp:spPr>
        <a:xfrm>
          <a:off x="1957814" y="1314986"/>
          <a:ext cx="1858870" cy="1014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Behavioral</a:t>
          </a:r>
          <a:endParaRPr lang="en-US" sz="1800" kern="12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0039" y="1463543"/>
        <a:ext cx="1314420" cy="717298"/>
      </dsp:txXfrm>
    </dsp:sp>
    <dsp:sp modelId="{B97333A1-3002-481E-BB67-A0DBF8295FFE}">
      <dsp:nvSpPr>
        <dsp:cNvPr id="0" name=""/>
        <dsp:cNvSpPr/>
      </dsp:nvSpPr>
      <dsp:spPr>
        <a:xfrm>
          <a:off x="1281951" y="636149"/>
          <a:ext cx="1499352" cy="1014412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Cognitive</a:t>
          </a:r>
          <a:endParaRPr lang="en-US" sz="18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01526" y="784706"/>
        <a:ext cx="1060202" cy="717298"/>
      </dsp:txXfrm>
    </dsp:sp>
    <dsp:sp modelId="{9131C85E-61FA-4D8A-AD64-55BFF6821477}">
      <dsp:nvSpPr>
        <dsp:cNvPr id="0" name=""/>
        <dsp:cNvSpPr/>
      </dsp:nvSpPr>
      <dsp:spPr>
        <a:xfrm>
          <a:off x="2485072" y="308688"/>
          <a:ext cx="1426527" cy="1014412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Affective</a:t>
          </a:r>
          <a:endParaRPr lang="en-US" sz="1800" kern="1200" dirty="0"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3982" y="457245"/>
        <a:ext cx="1008707" cy="717298"/>
      </dsp:txXfrm>
    </dsp:sp>
    <dsp:sp modelId="{D48202C2-1942-4B56-87D1-D51AFD125F48}">
      <dsp:nvSpPr>
        <dsp:cNvPr id="0" name=""/>
        <dsp:cNvSpPr/>
      </dsp:nvSpPr>
      <dsp:spPr>
        <a:xfrm>
          <a:off x="463554" y="379903"/>
          <a:ext cx="4724741" cy="2846995"/>
        </a:xfrm>
        <a:prstGeom prst="funnel">
          <a:avLst/>
        </a:prstGeom>
        <a:solidFill>
          <a:schemeClr val="lt1">
            <a:hueOff val="0"/>
            <a:satOff val="0"/>
            <a:lumOff val="0"/>
            <a:alpha val="15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07170-BD0F-433C-9D87-4861E7A2D7E2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AB79C-2625-435D-A438-21B293AAA0ED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306EA98D-5FB7-4309-9F44-2BE3E4174D0D}" type="slidenum">
              <a:rPr lang="en-US" altLang="ko-KR">
                <a:latin typeface="Calibri" pitchFamily="34" charset="0"/>
              </a:rPr>
              <a:pPr/>
              <a:t>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10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AB79C-2625-435D-A438-21B293AAA0E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3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B49AAF9-A585-43BA-8D8C-B57D55D37243}" type="slidenum">
              <a:rPr lang="en-US" altLang="ko-KR">
                <a:latin typeface="Calibri" pitchFamily="34" charset="0"/>
              </a:rPr>
              <a:pPr/>
              <a:t>11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94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B49AAF9-A585-43BA-8D8C-B57D55D37243}" type="slidenum">
              <a:rPr lang="en-US" altLang="ko-KR">
                <a:latin typeface="Calibri" pitchFamily="34" charset="0"/>
              </a:rPr>
              <a:pPr/>
              <a:t>12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1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B49AAF9-A585-43BA-8D8C-B57D55D37243}" type="slidenum">
              <a:rPr lang="en-US" altLang="ko-KR">
                <a:latin typeface="Calibri" pitchFamily="34" charset="0"/>
              </a:rPr>
              <a:pPr/>
              <a:t>13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7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AB79C-2625-435D-A438-21B293AAA0E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5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AB79C-2625-435D-A438-21B293AAA0E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67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AB79C-2625-435D-A438-21B293AAA0E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94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FF108F9B-C261-4C72-9B35-ECA1CC5125F3}" type="slidenum">
              <a:rPr lang="en-US" altLang="ko-KR">
                <a:latin typeface="Calibri" pitchFamily="34" charset="0"/>
              </a:rPr>
              <a:pPr/>
              <a:t>17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57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100" dirty="0" smtClean="0">
              <a:latin typeface="Times New Roman" pitchFamily="18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7FD740-A58A-47B8-AD6D-B9EBADCBEE2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AE461D-39FC-4C5B-8367-1349D0B985E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3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AB79C-2625-435D-A438-21B293AAA0E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4FC20D50-82AC-4412-8EF5-8D0E47C31C5E}" type="slidenum">
              <a:rPr lang="en-US" altLang="ko-KR">
                <a:latin typeface="Calibri" pitchFamily="34" charset="0"/>
              </a:rPr>
              <a:pPr/>
              <a:t>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1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endParaRPr lang="en-US" altLang="ko-KR" dirty="0" smtClean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A2C686B2-3FAA-4A01-AB86-85BED14E822C}" type="slidenum">
              <a:rPr lang="en-US" altLang="ko-KR">
                <a:latin typeface="Calibri" pitchFamily="34" charset="0"/>
              </a:rPr>
              <a:pPr/>
              <a:t>4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3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AB79C-2625-435D-A438-21B293AAA0E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5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996671F7-6A42-4090-9A8B-9EAC45D268F9}" type="slidenum">
              <a:rPr lang="en-US" altLang="ko-KR">
                <a:latin typeface="Calibri" pitchFamily="34" charset="0"/>
              </a:rPr>
              <a:pPr/>
              <a:t>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2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4A241700-9894-4C4C-9899-7BA46A4F9244}" type="slidenum">
              <a:rPr lang="en-US" altLang="ko-KR">
                <a:latin typeface="Calibri" pitchFamily="34" charset="0"/>
              </a:rPr>
              <a:pPr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2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sz="1200" dirty="0" smtClean="0">
              <a:ea typeface="굴림" pitchFamily="50" charset="-127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D6A4B221-0F70-4A20-BA34-A86C8E103162}" type="slidenum">
              <a:rPr lang="en-US" altLang="ko-KR">
                <a:latin typeface="Calibri" pitchFamily="34" charset="0"/>
              </a:rPr>
              <a:pPr/>
              <a:t>8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2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AB79C-2625-435D-A438-21B293AAA0E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9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9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57200" y="6173788"/>
            <a:ext cx="52546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GB">
              <a:latin typeface="Arial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09575" y="6307138"/>
            <a:ext cx="4792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굴림" pitchFamily="50" charset="-127"/>
              </a:rPr>
              <a:t>Copyright © 2013 Pearson Education</a:t>
            </a:r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5194FA3A-6495-46DF-9CC5-C11151AC2BDF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46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5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0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1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0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0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98A4-2289-435B-93C7-30C8222F1F0F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A02A-7B9E-4A66-8623-E4D89717F386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0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300" dirty="0" smtClean="0">
                <a:ea typeface="굴림" pitchFamily="50" charset="-127"/>
              </a:rPr>
              <a:t>Attitudes and Job Satisfaction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72D92045-41AF-4BBC-BCBB-63B2E9DC4C50}" type="slidenum">
              <a:rPr lang="en-US" altLang="ko-KR">
                <a:solidFill>
                  <a:srgbClr val="FFFFFF"/>
                </a:solidFill>
              </a:rPr>
              <a:pPr/>
              <a:t>1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6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Impact of satisfaction on </a:t>
            </a:r>
            <a:br>
              <a:rPr lang="en-US" altLang="ko-KR" dirty="0"/>
            </a:br>
            <a:r>
              <a:rPr lang="en-US" altLang="ko-KR" dirty="0"/>
              <a:t>employees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Job Satisfaction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			 Job Performance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			 OCB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		 Customer Satisfaction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		 Absenteeism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		 Turnover</a:t>
            </a:r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		 Workplace Deviance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82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Job Satisfaction</a:t>
            </a:r>
            <a:endParaRPr lang="en-US" sz="36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71463" y="2057400"/>
            <a:ext cx="8229600" cy="3962400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Pay influences job satisfaction only to a point.</a:t>
            </a:r>
          </a:p>
          <a:p>
            <a:pPr lvl="1">
              <a:buFont typeface="Wingdings" pitchFamily="2" charset="2"/>
              <a:buNone/>
            </a:pPr>
            <a:endParaRPr lang="en-US" altLang="ko-KR" sz="21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6B2C38A9-8EB8-4571-8E39-9BA469285D89}" type="slidenum">
              <a:rPr lang="en-US" altLang="ko-KR">
                <a:solidFill>
                  <a:srgbClr val="FFFFFF"/>
                </a:solidFill>
              </a:rPr>
              <a:pPr/>
              <a:t>11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Job Satisfaction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6B2C38A9-8EB8-4571-8E39-9BA469285D89}" type="slidenum">
              <a:rPr lang="en-US" altLang="ko-KR">
                <a:solidFill>
                  <a:srgbClr val="FFFFFF"/>
                </a:solidFill>
              </a:rPr>
              <a:pPr/>
              <a:t>12</a:t>
            </a:fld>
            <a:endParaRPr lang="en-US" altLang="ko-KR">
              <a:solidFill>
                <a:srgbClr val="FFFF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1539081"/>
            <a:ext cx="745236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6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Job Satisfaction</a:t>
            </a:r>
            <a:endParaRPr lang="en-US" sz="36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71463" y="2057400"/>
            <a:ext cx="8229600" cy="3962400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Pay influences job satisfaction only to a point.</a:t>
            </a:r>
          </a:p>
          <a:p>
            <a:pPr lvl="1"/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$40,000 per year (in the U.S.) </a:t>
            </a:r>
          </a:p>
          <a:p>
            <a:pPr lvl="1"/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Money may bring happiness, but not necessarily job satisfaction.</a:t>
            </a:r>
          </a:p>
          <a:p>
            <a:pPr lvl="1">
              <a:buFont typeface="Wingdings" pitchFamily="2" charset="2"/>
              <a:buNone/>
            </a:pPr>
            <a:endParaRPr lang="en-US" altLang="ko-KR" sz="21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6B2C38A9-8EB8-4571-8E39-9BA469285D89}" type="slidenum">
              <a:rPr lang="en-US" altLang="ko-KR">
                <a:solidFill>
                  <a:srgbClr val="FFFFFF"/>
                </a:solidFill>
              </a:rPr>
              <a:pPr/>
              <a:t>13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Other factors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Age </a:t>
            </a:r>
          </a:p>
          <a:p>
            <a:pPr lvl="1"/>
            <a:r>
              <a:rPr lang="en-US" altLang="ko-KR" dirty="0" smtClean="0"/>
              <a:t>Young &gt; old  </a:t>
            </a:r>
            <a:endParaRPr lang="en-US" altLang="ko-KR" dirty="0"/>
          </a:p>
          <a:p>
            <a:r>
              <a:rPr lang="en-US" altLang="ko-KR" dirty="0" smtClean="0"/>
              <a:t>Personality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1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factors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Job Conditions</a:t>
            </a:r>
          </a:p>
          <a:p>
            <a:pPr lvl="1"/>
            <a:r>
              <a:rPr lang="en-US" altLang="ko-KR" dirty="0" smtClean="0"/>
              <a:t>Nature of the work</a:t>
            </a:r>
          </a:p>
          <a:p>
            <a:pPr lvl="1"/>
            <a:r>
              <a:rPr lang="en-US" altLang="ko-KR" dirty="0" smtClean="0"/>
              <a:t>Social interactions </a:t>
            </a:r>
          </a:p>
          <a:p>
            <a:pPr lvl="1"/>
            <a:r>
              <a:rPr lang="en-US" altLang="ko-KR" dirty="0" smtClean="0"/>
              <a:t>Supervision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70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factors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1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3981A160-9E0E-407C-BE68-36823A7E7FEF}" type="slidenum">
              <a:rPr lang="en-US" altLang="ko-KR">
                <a:solidFill>
                  <a:srgbClr val="FFFFFF"/>
                </a:solidFill>
              </a:rPr>
              <a:pPr/>
              <a:t>17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45065" name="TextBox 9"/>
          <p:cNvSpPr txBox="1">
            <a:spLocks noChangeArrowheads="1"/>
          </p:cNvSpPr>
          <p:nvPr/>
        </p:nvSpPr>
        <p:spPr bwMode="auto">
          <a:xfrm>
            <a:off x="3022600" y="3051175"/>
            <a:ext cx="2636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altLang="ko-KR">
                <a:ea typeface="굴림" pitchFamily="50" charset="-127"/>
              </a:rPr>
              <a:t>Insert Exhibit 3-3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1444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600" dirty="0"/>
              <a:t>Other </a:t>
            </a:r>
            <a:r>
              <a:rPr lang="en-US" altLang="ko-KR" sz="3600" dirty="0" smtClean="0"/>
              <a:t>factors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81669" y="1129500"/>
            <a:ext cx="232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Culture</a:t>
            </a:r>
            <a:endParaRPr lang="ko-KR" alt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" y="1639253"/>
            <a:ext cx="743712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67640"/>
            <a:ext cx="7519744" cy="1270635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dirty="0" smtClean="0"/>
              <a:t>Employee Responses to Dissatisfaction </a:t>
            </a:r>
            <a:endParaRPr lang="en-US" sz="3200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3-</a:t>
            </a:r>
            <a:fld id="{39A80738-F847-4214-919D-F5DE6774874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" y="1920875"/>
            <a:ext cx="7620000" cy="438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4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144462"/>
            <a:ext cx="8107680" cy="1333817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Implications for Managers</a:t>
            </a:r>
            <a:endParaRPr lang="en-US" sz="4400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67640" y="1325880"/>
            <a:ext cx="8229600" cy="5196839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r>
              <a:rPr lang="en-US"/>
              <a:t>3-</a:t>
            </a:r>
            <a:fld id="{4DE5B474-3CA8-460C-A5A2-B4339839559D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Attitudes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Evaluating statements or judgments concerning objects, people, or events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Why do we care?</a:t>
            </a:r>
          </a:p>
          <a:p>
            <a:pPr lvl="1"/>
            <a:r>
              <a:rPr lang="en-US" altLang="ko-KR" dirty="0"/>
              <a:t>Attitudes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/>
              <a:t>Behavior </a:t>
            </a:r>
          </a:p>
          <a:p>
            <a:pPr lvl="2"/>
            <a:r>
              <a:rPr lang="en-US" altLang="ko-KR" dirty="0" smtClean="0"/>
              <a:t>Performance, </a:t>
            </a:r>
            <a:r>
              <a:rPr lang="en-US" altLang="ko-KR" dirty="0" err="1" smtClean="0"/>
              <a:t>absenteesm</a:t>
            </a:r>
            <a:r>
              <a:rPr lang="en-US" altLang="ko-KR" dirty="0" smtClean="0"/>
              <a:t>, turnover, OCB,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…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20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Three </a:t>
            </a:r>
            <a:br>
              <a:rPr lang="en-US" sz="3600" dirty="0" smtClean="0"/>
            </a:br>
            <a:r>
              <a:rPr lang="en-US" sz="3600" dirty="0" smtClean="0"/>
              <a:t>Components of an Attitude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3EF02B23-2420-4843-A76E-075A4A3E6910}" type="slidenum">
              <a:rPr lang="en-US" altLang="ko-KR">
                <a:solidFill>
                  <a:srgbClr val="FFFFFF"/>
                </a:solidFill>
              </a:rPr>
              <a:pPr/>
              <a:t>3</a:t>
            </a:fld>
            <a:endParaRPr lang="en-US" altLang="ko-KR">
              <a:solidFill>
                <a:srgbClr val="FFFFFF"/>
              </a:solidFill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266450224"/>
              </p:ext>
            </p:extLst>
          </p:nvPr>
        </p:nvGraphicFramePr>
        <p:xfrm>
          <a:off x="1517316" y="2749550"/>
          <a:ext cx="55626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ounded Rectangular Callout 10"/>
          <p:cNvSpPr/>
          <p:nvPr/>
        </p:nvSpPr>
        <p:spPr bwMode="auto">
          <a:xfrm>
            <a:off x="6660232" y="3095624"/>
            <a:ext cx="2483768" cy="1557512"/>
          </a:xfrm>
          <a:prstGeom prst="wedgeRoundRectCallout">
            <a:avLst>
              <a:gd name="adj1" fmla="val -99664"/>
              <a:gd name="adj2" fmla="val -11798"/>
              <a:gd name="adj3" fmla="val 16667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emotional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 feeling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segment of an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attitude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79512" y="4653136"/>
            <a:ext cx="2362200" cy="1143000"/>
          </a:xfrm>
          <a:prstGeom prst="wedgeRoundRectCallout">
            <a:avLst>
              <a:gd name="adj1" fmla="val 64082"/>
              <a:gd name="adj2" fmla="val -93252"/>
              <a:gd name="adj3" fmla="val 16667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opinion or belief segment of an attitude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722609" y="5124450"/>
            <a:ext cx="3414464" cy="1295400"/>
          </a:xfrm>
          <a:prstGeom prst="wedgeRoundRectCallout">
            <a:avLst>
              <a:gd name="adj1" fmla="val -72262"/>
              <a:gd name="adj2" fmla="val -54187"/>
              <a:gd name="adj3" fmla="val 16667"/>
            </a:avLst>
          </a:prstGeom>
          <a:solidFill>
            <a:srgbClr val="336699">
              <a:alpha val="3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intention to behave in a certain way toward someone or something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Does Behavior Always Follow From </a:t>
            </a:r>
            <a:br>
              <a:rPr lang="en-US" sz="3600" dirty="0" smtClean="0"/>
            </a:br>
            <a:r>
              <a:rPr lang="en-US" sz="3600" dirty="0" smtClean="0"/>
              <a:t>Attitudes?</a:t>
            </a:r>
            <a:endParaRPr lang="en-US" sz="36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Consistency seeking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Incompatibility </a:t>
            </a: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uncomfortable feeling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			     trying to reduce CD</a:t>
            </a:r>
            <a:endParaRPr lang="en-US" altLang="ko-KR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dirty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endParaRPr lang="en-US" altLang="ko-KR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0F89965A-076C-481F-88F1-A15CB790EC46}" type="slidenum">
              <a:rPr lang="en-US" altLang="ko-KR">
                <a:solidFill>
                  <a:srgbClr val="FFFFFF"/>
                </a:solidFill>
              </a:rPr>
              <a:pPr/>
              <a:t>4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Job Attitudes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Job satisfaction</a:t>
            </a:r>
          </a:p>
          <a:p>
            <a:pPr lvl="1"/>
            <a:r>
              <a:rPr lang="en-US" altLang="ko-KR" dirty="0" smtClean="0"/>
              <a:t>Positive feeling about job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dirty="0" smtClean="0"/>
              <a:t>Major </a:t>
            </a:r>
            <a:r>
              <a:rPr lang="en-US" altLang="ko-KR" sz="3600" dirty="0"/>
              <a:t>Job Attitudes</a:t>
            </a:r>
            <a:endParaRPr lang="en-US" sz="36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801813"/>
            <a:ext cx="8229600" cy="4481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latin typeface="Helvetica"/>
                <a:ea typeface="Helvetica"/>
                <a:cs typeface="Helvetica"/>
              </a:rPr>
              <a:t>Job Involvement</a:t>
            </a:r>
          </a:p>
          <a:p>
            <a:pPr>
              <a:lnSpc>
                <a:spcPct val="90000"/>
              </a:lnSpc>
            </a:pPr>
            <a:endParaRPr lang="en-US" altLang="ko-KR" dirty="0" smtClean="0">
              <a:latin typeface="Helvetica"/>
              <a:ea typeface="Helvetica"/>
              <a:cs typeface="Helvetica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latin typeface="Helvetica"/>
                <a:ea typeface="Helvetica"/>
                <a:cs typeface="Helvetica"/>
              </a:rPr>
              <a:t>Psychological Empowerment</a:t>
            </a:r>
          </a:p>
          <a:p>
            <a:pPr lvl="1">
              <a:lnSpc>
                <a:spcPct val="90000"/>
              </a:lnSpc>
            </a:pPr>
            <a:endParaRPr lang="en-US" altLang="ko-KR" sz="2400" dirty="0">
              <a:latin typeface="Helvetica"/>
              <a:ea typeface="굴림" pitchFamily="50" charset="-127"/>
              <a:cs typeface="Helvetica"/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altLang="ko-KR" dirty="0" smtClean="0">
                <a:latin typeface="Arial" pitchFamily="34" charset="0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Job performance, OCB</a:t>
            </a:r>
            <a:endParaRPr lang="en-US" altLang="ko-KR" dirty="0" smtClean="0">
              <a:latin typeface="Helvetica"/>
              <a:ea typeface="굴림" pitchFamily="50" charset="-127"/>
              <a:cs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720D0B09-9313-4859-8A68-CB558D475DF1}" type="slidenum">
              <a:rPr lang="en-US" altLang="ko-KR">
                <a:solidFill>
                  <a:srgbClr val="FFFFFF"/>
                </a:solidFill>
              </a:rPr>
              <a:pPr/>
              <a:t>6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dirty="0" smtClean="0"/>
              <a:t>Major </a:t>
            </a:r>
            <a:r>
              <a:rPr lang="en-US" altLang="ko-KR" sz="3600" dirty="0"/>
              <a:t>Job Attitudes</a:t>
            </a:r>
            <a:endParaRPr lang="en-US" sz="36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835150"/>
            <a:ext cx="8229600" cy="4481513"/>
          </a:xfrm>
        </p:spPr>
        <p:txBody>
          <a:bodyPr/>
          <a:lstStyle/>
          <a:p>
            <a:r>
              <a:rPr lang="en-US" altLang="ko-KR" dirty="0" smtClean="0">
                <a:latin typeface="Helvetica"/>
                <a:ea typeface="Helvetica"/>
                <a:cs typeface="Helvetica"/>
              </a:rPr>
              <a:t>Organizational Commitment</a:t>
            </a:r>
          </a:p>
          <a:p>
            <a:pPr lvl="1"/>
            <a:r>
              <a:rPr lang="en-US" altLang="ko-KR" sz="2400" dirty="0" smtClean="0">
                <a:latin typeface="Helvetica"/>
                <a:ea typeface="Helvetica"/>
                <a:cs typeface="Helvetica"/>
              </a:rPr>
              <a:t>Identifying with a particular organization and its goals</a:t>
            </a:r>
          </a:p>
          <a:p>
            <a:pPr lvl="1"/>
            <a:endParaRPr lang="en-US" altLang="ko-KR" sz="2400" dirty="0"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en-US" altLang="ko-KR" sz="2800" dirty="0" smtClean="0">
                <a:latin typeface="Helvetica"/>
                <a:ea typeface="Helvetica"/>
                <a:cs typeface="Helvetica"/>
                <a:sym typeface="Wingdings" panose="05000000000000000000" pitchFamily="2" charset="2"/>
              </a:rPr>
              <a:t></a:t>
            </a:r>
            <a:r>
              <a:rPr lang="en-US" altLang="ko-KR" sz="2000" dirty="0" smtClean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  <a:sym typeface="Wingdings" panose="05000000000000000000" pitchFamily="2" charset="2"/>
              </a:rPr>
              <a:t> </a:t>
            </a:r>
            <a:endParaRPr lang="en-US" altLang="ko-KR" sz="2000" dirty="0">
              <a:ea typeface="굴림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Helvetica"/>
              <a:ea typeface="Helvetica"/>
              <a:cs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0C1944E3-2F4D-4163-AFF8-FB7836262291}" type="slidenum">
              <a:rPr lang="en-US" altLang="ko-KR">
                <a:solidFill>
                  <a:srgbClr val="FFFFFF"/>
                </a:solidFill>
              </a:rPr>
              <a:pPr/>
              <a:t>7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dirty="0" smtClean="0"/>
              <a:t>Major </a:t>
            </a:r>
            <a:r>
              <a:rPr lang="en-US" altLang="ko-KR" sz="3600" dirty="0"/>
              <a:t>Job Attitudes</a:t>
            </a:r>
            <a:endParaRPr lang="en-US" sz="36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71463" y="2057400"/>
            <a:ext cx="8229600" cy="39624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Helvetica"/>
                <a:cs typeface="Helvetica"/>
              </a:rPr>
              <a:t>Perceived Organizational Support (POS)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 smtClean="0">
                <a:latin typeface="Helvetica"/>
                <a:cs typeface="Helvetica"/>
              </a:rPr>
              <a:t>employees believe the organization values them</a:t>
            </a:r>
          </a:p>
          <a:p>
            <a:pPr lvl="1" fontAlgn="auto">
              <a:spcAft>
                <a:spcPts val="0"/>
              </a:spcAft>
              <a:defRPr/>
            </a:pPr>
            <a:endParaRPr lang="en-US" sz="2400" dirty="0">
              <a:latin typeface="Helvetica"/>
              <a:cs typeface="Helvetica"/>
            </a:endParaRPr>
          </a:p>
          <a:p>
            <a:pPr marL="0" indent="0">
              <a:buNone/>
              <a:defRPr/>
            </a:pPr>
            <a:r>
              <a:rPr lang="en-US" dirty="0" smtClean="0">
                <a:latin typeface="Helvetica"/>
                <a:cs typeface="Helvetica"/>
                <a:sym typeface="Wingdings" panose="05000000000000000000" pitchFamily="2" charset="2"/>
              </a:rPr>
              <a:t></a:t>
            </a:r>
            <a:endParaRPr lang="en-US" dirty="0" smtClean="0">
              <a:latin typeface="Helvetica"/>
              <a:cs typeface="Helvetic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3-</a:t>
            </a:r>
            <a:fld id="{D3A79C7C-7E20-4C17-AE8C-07DD9DD9B8CD}" type="slidenum">
              <a:rPr lang="en-US" altLang="ko-KR">
                <a:solidFill>
                  <a:srgbClr val="FFFFFF"/>
                </a:solidFill>
              </a:rPr>
              <a:pPr/>
              <a:t>8</a:t>
            </a:fld>
            <a:endParaRPr lang="en-US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Job Satisfaction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A positive feeling about a job resulting from an evaluation of its characteristics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891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259</Words>
  <Application>Microsoft Office PowerPoint</Application>
  <PresentationFormat>Presentación en pantalla (4:3)</PresentationFormat>
  <Paragraphs>110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Office 테마</vt:lpstr>
      <vt:lpstr>Attitudes and Job Satisfaction</vt:lpstr>
      <vt:lpstr>Attitudes</vt:lpstr>
      <vt:lpstr>Three  Components of an Attitude</vt:lpstr>
      <vt:lpstr>Does Behavior Always Follow From  Attitudes?</vt:lpstr>
      <vt:lpstr>Major Job Attitudes</vt:lpstr>
      <vt:lpstr>Major Job Attitudes</vt:lpstr>
      <vt:lpstr>Major Job Attitudes</vt:lpstr>
      <vt:lpstr>Major Job Attitudes</vt:lpstr>
      <vt:lpstr>Job Satisfaction</vt:lpstr>
      <vt:lpstr>The Impact of satisfaction on  employees</vt:lpstr>
      <vt:lpstr>Job Satisfaction</vt:lpstr>
      <vt:lpstr>Job Satisfaction</vt:lpstr>
      <vt:lpstr>Job Satisfaction</vt:lpstr>
      <vt:lpstr>Other factors</vt:lpstr>
      <vt:lpstr>Other factors</vt:lpstr>
      <vt:lpstr>Other factors</vt:lpstr>
      <vt:lpstr> </vt:lpstr>
      <vt:lpstr>Employee Responses to Dissatisfaction </vt:lpstr>
      <vt:lpstr>Implications for Managers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Usuario Portatil</cp:lastModifiedBy>
  <cp:revision>157</cp:revision>
  <cp:lastPrinted>2017-03-29T01:55:02Z</cp:lastPrinted>
  <dcterms:created xsi:type="dcterms:W3CDTF">2013-02-26T10:53:10Z</dcterms:created>
  <dcterms:modified xsi:type="dcterms:W3CDTF">2019-04-24T11:02:12Z</dcterms:modified>
</cp:coreProperties>
</file>