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00" r:id="rId4"/>
    <p:sldId id="332" r:id="rId5"/>
    <p:sldId id="544" r:id="rId6"/>
    <p:sldId id="549" r:id="rId7"/>
    <p:sldId id="588" r:id="rId8"/>
    <p:sldId id="573" r:id="rId9"/>
    <p:sldId id="413" r:id="rId10"/>
    <p:sldId id="587" r:id="rId11"/>
    <p:sldId id="295" r:id="rId12"/>
    <p:sldId id="296" r:id="rId13"/>
    <p:sldId id="514" r:id="rId14"/>
    <p:sldId id="297" r:id="rId1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79930" autoAdjust="0"/>
  </p:normalViewPr>
  <p:slideViewPr>
    <p:cSldViewPr>
      <p:cViewPr varScale="1">
        <p:scale>
          <a:sx n="77" d="100"/>
          <a:sy n="77" d="100"/>
        </p:scale>
        <p:origin x="-10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8CB0D-1891-40AA-AB12-B8EFA5BDA9E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EA536-1684-49FA-AFAD-5938C412F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7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A536-1684-49FA-AFAD-5938C412FFE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1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7C015608-00F6-44FE-88DA-75FB1FB7914A}" type="slidenum">
              <a:rPr lang="en-US" altLang="ko-KR">
                <a:latin typeface="Calibri" pitchFamily="34" charset="0"/>
              </a:rPr>
              <a:pPr/>
              <a:t>10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12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7C015608-00F6-44FE-88DA-75FB1FB7914A}" type="slidenum">
              <a:rPr lang="en-US" altLang="ko-KR">
                <a:latin typeface="Calibri" pitchFamily="34" charset="0"/>
              </a:rPr>
              <a:pPr/>
              <a:t>11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35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DD53F96-5284-4E88-B1A5-DBBDD35FA194}" type="slidenum">
              <a:rPr lang="en-US" altLang="ko-KR">
                <a:latin typeface="Calibri" pitchFamily="34" charset="0"/>
              </a:rPr>
              <a:pPr/>
              <a:t>12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24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7C015608-00F6-44FE-88DA-75FB1FB7914A}" type="slidenum">
              <a:rPr lang="en-US" altLang="ko-KR">
                <a:latin typeface="Calibri" pitchFamily="34" charset="0"/>
              </a:rPr>
              <a:pPr/>
              <a:t>13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45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D0463AF-C894-4AB7-8435-44ED252AA971}" type="slidenum">
              <a:rPr lang="en-US" altLang="ko-KR">
                <a:latin typeface="Calibri" pitchFamily="34" charset="0"/>
              </a:rPr>
              <a:pPr/>
              <a:t>14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94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A536-1684-49FA-AFAD-5938C412FF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2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A536-1684-49FA-AFAD-5938C412FF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3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A536-1684-49FA-AFAD-5938C412FF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4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9A59F8A7-B448-40C7-BC77-114AC8B099E9}" type="slidenum">
              <a:rPr lang="en-US" altLang="ko-KR">
                <a:latin typeface="Calibri" pitchFamily="34" charset="0"/>
              </a:rPr>
              <a:pPr/>
              <a:t>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33049EF5-5FF5-4C1D-B184-DD7C00E9DBF5}" type="slidenum">
              <a:rPr lang="en-US" altLang="ko-KR">
                <a:latin typeface="Calibri" pitchFamily="34" charset="0"/>
              </a:rPr>
              <a:pPr/>
              <a:t>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8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A958A771-FECB-476F-99E3-47D97B62AB48}" type="slidenum">
              <a:rPr lang="en-US" altLang="ko-KR">
                <a:latin typeface="Calibri" pitchFamily="34" charset="0"/>
              </a:rPr>
              <a:pPr/>
              <a:t>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92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A536-1684-49FA-AFAD-5938C412FF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6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3EB4474-9B4E-452E-8B07-D2EF05800B99}" type="slidenum">
              <a:rPr lang="en-US" altLang="ko-KR">
                <a:latin typeface="Calibri" pitchFamily="34" charset="0"/>
              </a:rPr>
              <a:pPr/>
              <a:t>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2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7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43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57200" y="6356350"/>
            <a:ext cx="46847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GB">
              <a:latin typeface="Arial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381000" y="6356350"/>
            <a:ext cx="39862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en-US" altLang="ko-KR">
                <a:solidFill>
                  <a:srgbClr val="FFFFFF"/>
                </a:solidFill>
                <a:latin typeface="Arial" charset="0"/>
                <a:ea typeface="굴림" charset="-127"/>
              </a:rPr>
              <a:t>Copyright © 2013 Pearson Education</a:t>
            </a:r>
            <a:endParaRPr lang="en-GB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D871467D-3537-4B3C-9D49-B16129A721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47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3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9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1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1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7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1F58-21E7-4968-A76B-06A5F37E318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D47D-A94D-4E52-B905-BB7C009D4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7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14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b="0" dirty="0" smtClean="0">
                <a:effectLst/>
                <a:latin typeface="Arial Narrow" pitchFamily="34" charset="0"/>
                <a:ea typeface="굴림" charset="-127"/>
              </a:rPr>
              <a:t>Global Implications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11-</a:t>
            </a:r>
            <a:fld id="{7728B3C5-E3C5-49B8-84B8-A2C82ECE083B}" type="slidenum">
              <a:rPr lang="en-US" altLang="ko-KR">
                <a:solidFill>
                  <a:srgbClr val="FFFFFF"/>
                </a:solidFill>
              </a:rPr>
              <a:pPr/>
              <a:t>10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0120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4538662"/>
          </a:xfrm>
        </p:spPr>
        <p:txBody>
          <a:bodyPr/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Cultural Barriers: </a:t>
            </a:r>
          </a:p>
          <a:p>
            <a:pPr lvl="1"/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</a:rPr>
              <a:t>Semantics</a:t>
            </a:r>
          </a:p>
          <a:p>
            <a:pPr lvl="2"/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No equivalent words</a:t>
            </a:r>
            <a:endParaRPr lang="en-US" altLang="ko-KR" sz="20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Connotations </a:t>
            </a:r>
          </a:p>
          <a:p>
            <a:pPr lvl="2"/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Different meaning</a:t>
            </a:r>
          </a:p>
          <a:p>
            <a:pPr lvl="1"/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</a:rPr>
              <a:t>Tone differences</a:t>
            </a:r>
          </a:p>
          <a:p>
            <a:pPr lvl="1"/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Differences in methods for resolving conflicts</a:t>
            </a:r>
            <a:endParaRPr lang="en-US" altLang="ko-KR" sz="24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lvl="1"/>
            <a:endParaRPr lang="en-US" altLang="ko-KR" dirty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b="0" dirty="0" smtClean="0">
                <a:effectLst/>
                <a:latin typeface="Arial Narrow" pitchFamily="34" charset="0"/>
                <a:ea typeface="굴림" charset="-127"/>
              </a:rPr>
              <a:t>Global Implications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11-</a:t>
            </a:r>
            <a:fld id="{7728B3C5-E3C5-49B8-84B8-A2C82ECE083B}" type="slidenum">
              <a:rPr lang="en-US" altLang="ko-KR">
                <a:solidFill>
                  <a:srgbClr val="FFFFFF"/>
                </a:solidFill>
              </a:rPr>
              <a:pPr/>
              <a:t>11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0120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4538662"/>
          </a:xfrm>
        </p:spPr>
        <p:txBody>
          <a:bodyPr/>
          <a:lstStyle/>
          <a:p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Cultural Barriers: </a:t>
            </a:r>
          </a:p>
          <a:p>
            <a:pPr lvl="1"/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High context vs. Low context</a:t>
            </a:r>
          </a:p>
          <a:p>
            <a:pPr lvl="1"/>
            <a:endParaRPr lang="en-US" altLang="ko-KR" dirty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dirty="0">
                <a:latin typeface="Arial Narrow" pitchFamily="34" charset="0"/>
                <a:ea typeface="굴림" charset="-127"/>
              </a:rPr>
              <a:t>Global Implications</a:t>
            </a:r>
            <a:endParaRPr lang="en-US" altLang="ko-KR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11-</a:t>
            </a:r>
            <a:fld id="{985604DC-7905-4EEC-8D9E-4FCC3B7D8055}" type="slidenum">
              <a:rPr lang="en-US" altLang="ko-KR">
                <a:solidFill>
                  <a:srgbClr val="FFFFFF"/>
                </a:solidFill>
              </a:rPr>
              <a:pPr/>
              <a:t>12</a:t>
            </a:fld>
            <a:endParaRPr lang="en-US" altLang="ko-KR">
              <a:solidFill>
                <a:srgbClr val="FFFFFF"/>
              </a:solidFill>
            </a:endParaRPr>
          </a:p>
        </p:txBody>
      </p:sp>
      <p:pic>
        <p:nvPicPr>
          <p:cNvPr id="921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949450"/>
            <a:ext cx="776605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8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b="0" dirty="0" smtClean="0">
                <a:effectLst/>
                <a:latin typeface="Arial Narrow" pitchFamily="34" charset="0"/>
                <a:ea typeface="굴림" charset="-127"/>
              </a:rPr>
              <a:t>Global Implications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11-</a:t>
            </a:r>
            <a:fld id="{7728B3C5-E3C5-49B8-84B8-A2C82ECE083B}" type="slidenum">
              <a:rPr lang="en-US" altLang="ko-KR">
                <a:solidFill>
                  <a:srgbClr val="FFFFFF"/>
                </a:solidFill>
              </a:rPr>
              <a:pPr/>
              <a:t>13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0120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4538662"/>
          </a:xfrm>
        </p:spPr>
        <p:txBody>
          <a:bodyPr>
            <a:normAutofit/>
          </a:bodyPr>
          <a:lstStyle/>
          <a:p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Cultural Barriers: </a:t>
            </a:r>
          </a:p>
          <a:p>
            <a:pPr lvl="1"/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High context vs. Low context</a:t>
            </a:r>
          </a:p>
          <a:p>
            <a:pPr lvl="1"/>
            <a:endParaRPr lang="en-US" altLang="ko-KR" dirty="0"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High context cultures: </a:t>
            </a:r>
          </a:p>
          <a:p>
            <a:pPr lvl="1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pPr lvl="1"/>
            <a:endParaRPr lang="en-US" altLang="ko-KR" dirty="0"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Low context cultures: </a:t>
            </a:r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4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dirty="0">
                <a:latin typeface="Arial Narrow" pitchFamily="34" charset="0"/>
                <a:ea typeface="굴림" charset="-127"/>
              </a:rPr>
              <a:t>Global Implications</a:t>
            </a:r>
            <a:endParaRPr lang="en-US" altLang="ko-KR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11-</a:t>
            </a:r>
            <a:fld id="{8688B47B-E4EA-4BAD-B295-D6726F29F78A}" type="slidenum">
              <a:rPr lang="en-US" altLang="ko-KR">
                <a:solidFill>
                  <a:srgbClr val="FFFFFF"/>
                </a:solidFill>
              </a:rPr>
              <a:pPr/>
              <a:t>14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4216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4538662"/>
          </a:xfrm>
        </p:spPr>
        <p:txBody>
          <a:bodyPr/>
          <a:lstStyle/>
          <a:p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A Cultural Guide </a:t>
            </a:r>
          </a:p>
        </p:txBody>
      </p:sp>
    </p:spTree>
    <p:extLst>
      <p:ext uri="{BB962C8B-B14F-4D97-AF65-F5344CB8AC3E}">
        <p14:creationId xmlns:p14="http://schemas.microsoft.com/office/powerpoint/2010/main" val="2537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Major portion of our lives in workplaces</a:t>
            </a:r>
          </a:p>
          <a:p>
            <a:pPr lvl="1"/>
            <a:r>
              <a:rPr lang="en-US" altLang="ko-KR" dirty="0" smtClean="0"/>
              <a:t>About 70% of time </a:t>
            </a:r>
          </a:p>
          <a:p>
            <a:pPr lvl="2"/>
            <a:r>
              <a:rPr lang="en-US" altLang="ko-KR" dirty="0" smtClean="0"/>
              <a:t>reading, writing, speaking, listening, etc.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Critical for career success</a:t>
            </a:r>
          </a:p>
        </p:txBody>
      </p:sp>
    </p:spTree>
    <p:extLst>
      <p:ext uri="{BB962C8B-B14F-4D97-AF65-F5344CB8AC3E}">
        <p14:creationId xmlns:p14="http://schemas.microsoft.com/office/powerpoint/2010/main" val="425685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/>
              <a:t>Transferring and understanding meaning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Perfect communication </a:t>
            </a:r>
          </a:p>
          <a:p>
            <a:pPr lvl="1"/>
            <a:r>
              <a:rPr lang="en-US" altLang="ko-KR" dirty="0" smtClean="0"/>
              <a:t>Sender and receiver share same mental picture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86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Direction of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571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Downward</a:t>
            </a:r>
          </a:p>
          <a:p>
            <a:pPr lvl="1"/>
            <a:r>
              <a:rPr lang="en-US" altLang="ko-KR" dirty="0" smtClean="0"/>
              <a:t>Instruction</a:t>
            </a:r>
          </a:p>
          <a:p>
            <a:pPr lvl="1"/>
            <a:r>
              <a:rPr lang="en-US" altLang="ko-KR" dirty="0" smtClean="0"/>
              <a:t>Repeat, seek feedback</a:t>
            </a:r>
          </a:p>
          <a:p>
            <a:r>
              <a:rPr lang="en-US" altLang="ko-KR" dirty="0" smtClean="0"/>
              <a:t>Upward</a:t>
            </a:r>
          </a:p>
          <a:p>
            <a:pPr lvl="1"/>
            <a:r>
              <a:rPr lang="en-US" altLang="ko-KR" dirty="0" smtClean="0"/>
              <a:t>feedback, Informing progress and problems</a:t>
            </a:r>
          </a:p>
          <a:p>
            <a:pPr lvl="1"/>
            <a:r>
              <a:rPr lang="en-US" altLang="ko-KR" dirty="0" smtClean="0"/>
              <a:t>Prepare agenda, communicate in headlines</a:t>
            </a:r>
          </a:p>
          <a:p>
            <a:r>
              <a:rPr lang="en-US" altLang="ko-KR" dirty="0" smtClean="0"/>
              <a:t>Lateral</a:t>
            </a:r>
          </a:p>
          <a:p>
            <a:pPr lvl="1"/>
            <a:r>
              <a:rPr lang="en-US" altLang="ko-KR" dirty="0" smtClean="0"/>
              <a:t>Coordination</a:t>
            </a:r>
          </a:p>
          <a:p>
            <a:pPr lvl="1"/>
            <a:r>
              <a:rPr lang="en-US" altLang="ko-KR" dirty="0" smtClean="0"/>
              <a:t>Save time vs. conflicts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44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11-</a:t>
            </a:r>
            <a:fld id="{34324144-AC27-4752-AADC-C24B46733D6B}" type="slidenum">
              <a:rPr lang="en-US" altLang="ko-KR">
                <a:solidFill>
                  <a:srgbClr val="FFFFFF"/>
                </a:solidFill>
              </a:rPr>
              <a:pPr/>
              <a:t>5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638" y="500063"/>
            <a:ext cx="1141412" cy="646112"/>
          </a:xfrm>
          <a:prstGeom prst="rect">
            <a:avLst/>
          </a:prstGeom>
          <a:noFill/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/>
            <a:endParaRPr lang="en-GB" sz="3600" i="1">
              <a:latin typeface="Arial Narrow" pitchFamily="34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marL="457200" indent="-457200"/>
            <a:r>
              <a:rPr lang="en-US" altLang="ko-KR" b="0" dirty="0" smtClean="0">
                <a:effectLst/>
                <a:latin typeface="Arial Narrow" pitchFamily="34" charset="0"/>
                <a:ea typeface="굴림" charset="-127"/>
              </a:rPr>
              <a:t>Three Common Small-Group Networks</a:t>
            </a:r>
          </a:p>
        </p:txBody>
      </p:sp>
      <p:pic>
        <p:nvPicPr>
          <p:cNvPr id="55305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19902" r="3978" b="6710"/>
          <a:stretch/>
        </p:blipFill>
        <p:spPr bwMode="auto">
          <a:xfrm>
            <a:off x="832206" y="2845942"/>
            <a:ext cx="7346023" cy="294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5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11-</a:t>
            </a:r>
            <a:fld id="{27589BFA-1885-45C0-9703-9C6E52B3EC54}" type="slidenum">
              <a:rPr lang="en-US" altLang="ko-KR">
                <a:solidFill>
                  <a:srgbClr val="FFFFFF"/>
                </a:solidFill>
              </a:rPr>
              <a:pPr/>
              <a:t>6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7352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marL="457200" indent="-457200"/>
            <a:r>
              <a:rPr lang="en-US" altLang="ko-KR" dirty="0" smtClean="0">
                <a:latin typeface="Arial Narrow" pitchFamily="34" charset="0"/>
                <a:ea typeface="굴림" charset="-127"/>
              </a:rPr>
              <a:t>Small-Group Networks and </a:t>
            </a:r>
            <a:br>
              <a:rPr lang="en-US" altLang="ko-KR" dirty="0" smtClean="0">
                <a:latin typeface="Arial Narrow" pitchFamily="34" charset="0"/>
                <a:ea typeface="굴림" charset="-127"/>
              </a:rPr>
            </a:br>
            <a:r>
              <a:rPr lang="en-US" altLang="ko-KR" dirty="0" smtClean="0">
                <a:latin typeface="Arial Narrow" pitchFamily="34" charset="0"/>
                <a:ea typeface="굴림" charset="-127"/>
              </a:rPr>
              <a:t>Effective Criteria</a:t>
            </a:r>
            <a:endParaRPr lang="en-US" altLang="ko-KR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pic>
        <p:nvPicPr>
          <p:cNvPr id="5735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23711" r="5511" b="10700"/>
          <a:stretch/>
        </p:blipFill>
        <p:spPr bwMode="auto">
          <a:xfrm>
            <a:off x="945222" y="3298004"/>
            <a:ext cx="7304926" cy="18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4345702"/>
            <a:ext cx="7920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Higher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606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11-</a:t>
            </a:r>
            <a:fld id="{2DC4573A-640D-4F49-AAEF-9340F8C82FCB}" type="slidenum">
              <a:rPr lang="en-US" altLang="ko-KR">
                <a:solidFill>
                  <a:srgbClr val="FFFFFF"/>
                </a:solidFill>
              </a:rPr>
              <a:pPr/>
              <a:t>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638" y="500063"/>
            <a:ext cx="1141412" cy="646112"/>
          </a:xfrm>
          <a:prstGeom prst="rect">
            <a:avLst/>
          </a:prstGeom>
          <a:noFill/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/>
            <a:endParaRPr lang="en-GB" sz="3600" i="1">
              <a:latin typeface="Arial Narrow" pitchFamily="34" charset="0"/>
            </a:endParaRPr>
          </a:p>
        </p:txBody>
      </p:sp>
      <p:sp>
        <p:nvSpPr>
          <p:cNvPr id="59399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ko-KR" b="0" dirty="0" smtClean="0">
                <a:effectLst/>
                <a:latin typeface="Arial" charset="0"/>
                <a:ea typeface="굴림" charset="-127"/>
                <a:cs typeface="Arial" charset="0"/>
              </a:rPr>
              <a:t>Interpersonal Communication</a:t>
            </a:r>
          </a:p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Grapevine (rumor)</a:t>
            </a:r>
            <a:endParaRPr lang="en-US" altLang="ko-KR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lvl="1"/>
            <a:endParaRPr lang="en-US" altLang="ko-KR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59401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marL="457200" indent="-457200"/>
            <a:r>
              <a:rPr lang="en-US" altLang="ko-KR" b="0" dirty="0" smtClean="0">
                <a:effectLst/>
                <a:latin typeface="Arial Narrow" pitchFamily="34" charset="0"/>
                <a:ea typeface="굴림" charset="-127"/>
              </a:rPr>
              <a:t>Organizational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133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Channel Richness &amp;</a:t>
            </a:r>
            <a:br>
              <a:rPr lang="en-US" altLang="ko-KR" dirty="0" smtClean="0"/>
            </a:br>
            <a:r>
              <a:rPr lang="en-US" altLang="ko-KR" dirty="0" smtClean="0"/>
              <a:t>Choice of Communication Method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013" y="1772817"/>
            <a:ext cx="8671611" cy="38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1766266" y="5387757"/>
            <a:ext cx="5616624" cy="129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7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dirty="0">
                <a:latin typeface="Arial Narrow" pitchFamily="34" charset="0"/>
                <a:ea typeface="굴림" charset="-127"/>
              </a:rPr>
              <a:t>Choice of Communication Channel</a:t>
            </a:r>
            <a:endParaRPr lang="en-US" altLang="ko-KR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11-</a:t>
            </a:r>
            <a:fld id="{9BDCF205-9A4E-4073-B2AD-8678BDFFDEA6}" type="slidenum">
              <a:rPr lang="en-US" altLang="ko-KR">
                <a:solidFill>
                  <a:srgbClr val="FFFFFF"/>
                </a:solidFill>
              </a:rPr>
              <a:pPr/>
              <a:t>9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5784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4538662"/>
          </a:xfrm>
        </p:spPr>
        <p:txBody>
          <a:bodyPr>
            <a:normAutofit/>
          </a:bodyPr>
          <a:lstStyle/>
          <a:p>
            <a:r>
              <a:rPr lang="en-US" altLang="ko-KR" sz="2400" b="0" dirty="0" smtClean="0">
                <a:effectLst/>
                <a:latin typeface="Arial" charset="0"/>
                <a:ea typeface="굴림" charset="-127"/>
                <a:cs typeface="Arial" charset="0"/>
              </a:rPr>
              <a:t>Channel Richness</a:t>
            </a:r>
          </a:p>
          <a:p>
            <a:pPr lvl="1"/>
            <a:r>
              <a:rPr lang="en-US" altLang="ko-KR" sz="2000" b="0" dirty="0" smtClean="0">
                <a:effectLst/>
                <a:latin typeface="Arial" charset="0"/>
                <a:ea typeface="굴림" charset="-127"/>
                <a:cs typeface="Arial" charset="0"/>
              </a:rPr>
              <a:t>The amount of information that can be transmitted during communication </a:t>
            </a:r>
          </a:p>
          <a:p>
            <a:pPr lvl="2"/>
            <a:endParaRPr lang="en-US" altLang="ko-KR" sz="1800" dirty="0" smtClean="0">
              <a:latin typeface="Arial" charset="0"/>
              <a:ea typeface="굴림" charset="-127"/>
              <a:cs typeface="Arial" charset="0"/>
            </a:endParaRPr>
          </a:p>
          <a:p>
            <a:pPr lvl="2"/>
            <a:r>
              <a:rPr lang="en-US" altLang="ko-KR" sz="1800" dirty="0" smtClean="0">
                <a:latin typeface="Arial" charset="0"/>
                <a:ea typeface="굴림" charset="-127"/>
                <a:cs typeface="Arial" charset="0"/>
              </a:rPr>
              <a:t>Rich Channel</a:t>
            </a:r>
          </a:p>
          <a:p>
            <a:pPr lvl="3"/>
            <a:r>
              <a:rPr lang="en-US" altLang="ko-KR" sz="1600" dirty="0" smtClean="0">
                <a:latin typeface="Arial" charset="0"/>
                <a:ea typeface="굴림" charset="-127"/>
                <a:cs typeface="Arial" charset="0"/>
              </a:rPr>
              <a:t>Multiple information cues </a:t>
            </a:r>
          </a:p>
          <a:p>
            <a:pPr lvl="3"/>
            <a:r>
              <a:rPr lang="en-US" altLang="ko-KR" sz="1600" b="0" dirty="0" smtClean="0">
                <a:effectLst/>
                <a:latin typeface="Arial" charset="0"/>
                <a:ea typeface="굴림" charset="-127"/>
                <a:cs typeface="Arial" charset="0"/>
              </a:rPr>
              <a:t>Immediate feedback</a:t>
            </a:r>
            <a:r>
              <a:rPr lang="en-US" altLang="ko-KR" sz="1600" dirty="0">
                <a:latin typeface="Arial" charset="0"/>
                <a:ea typeface="굴림" charset="-127"/>
                <a:cs typeface="Arial" charset="0"/>
              </a:rPr>
              <a:t> </a:t>
            </a:r>
            <a:endParaRPr lang="en-US" altLang="ko-KR" sz="1600" dirty="0" smtClean="0">
              <a:latin typeface="Arial" charset="0"/>
              <a:ea typeface="굴림" charset="-127"/>
              <a:cs typeface="Arial" charset="0"/>
            </a:endParaRPr>
          </a:p>
          <a:p>
            <a:pPr lvl="3"/>
            <a:r>
              <a:rPr lang="en-US" altLang="ko-KR" sz="1600" dirty="0" smtClean="0">
                <a:latin typeface="Arial" charset="0"/>
                <a:ea typeface="굴림" charset="-127"/>
                <a:cs typeface="Arial" charset="0"/>
              </a:rPr>
              <a:t>Non-verbal communication</a:t>
            </a:r>
            <a:r>
              <a:rPr lang="en-US" altLang="ko-KR" sz="1600" b="0" dirty="0" smtClean="0">
                <a:effectLst/>
                <a:latin typeface="Arial" charset="0"/>
                <a:ea typeface="굴림" charset="-127"/>
                <a:cs typeface="Arial" charset="0"/>
              </a:rPr>
              <a:t> </a:t>
            </a:r>
          </a:p>
          <a:p>
            <a:pPr lvl="2"/>
            <a:endParaRPr lang="en-US" altLang="ko-KR" sz="1800" dirty="0" smtClean="0">
              <a:latin typeface="Arial" charset="0"/>
              <a:ea typeface="굴림" charset="-127"/>
              <a:cs typeface="Arial" charset="0"/>
            </a:endParaRPr>
          </a:p>
          <a:p>
            <a:pPr lvl="2"/>
            <a:r>
              <a:rPr lang="en-US" altLang="ko-KR" sz="1800" dirty="0" smtClean="0">
                <a:latin typeface="Arial" charset="0"/>
                <a:ea typeface="굴림" charset="-127"/>
                <a:cs typeface="Arial" charset="0"/>
              </a:rPr>
              <a:t>Richer Channel is better</a:t>
            </a:r>
            <a:r>
              <a:rPr lang="en-US" altLang="ko-KR" sz="1800" dirty="0">
                <a:latin typeface="Arial" charset="0"/>
                <a:ea typeface="굴림" charset="-127"/>
                <a:cs typeface="Arial" charset="0"/>
              </a:rPr>
              <a:t> </a:t>
            </a:r>
            <a:r>
              <a:rPr lang="en-US" altLang="ko-KR" sz="1800" dirty="0" smtClean="0">
                <a:latin typeface="Arial" charset="0"/>
                <a:ea typeface="굴림" charset="-127"/>
                <a:cs typeface="Arial" charset="0"/>
              </a:rPr>
              <a:t>when contents are</a:t>
            </a:r>
          </a:p>
          <a:p>
            <a:pPr lvl="3"/>
            <a:r>
              <a:rPr lang="en-US" altLang="ko-KR" sz="1600" dirty="0" smtClean="0">
                <a:latin typeface="Arial" charset="0"/>
                <a:ea typeface="굴림" charset="-127"/>
                <a:cs typeface="Arial" charset="0"/>
              </a:rPr>
              <a:t>Ambiguous</a:t>
            </a:r>
          </a:p>
          <a:p>
            <a:pPr lvl="3"/>
            <a:r>
              <a:rPr lang="en-US" altLang="ko-KR" sz="1600" dirty="0" smtClean="0">
                <a:latin typeface="Arial" charset="0"/>
                <a:ea typeface="굴림" charset="-127"/>
                <a:cs typeface="Arial" charset="0"/>
              </a:rPr>
              <a:t>Complicated</a:t>
            </a:r>
          </a:p>
          <a:p>
            <a:pPr lvl="3"/>
            <a:r>
              <a:rPr lang="en-US" altLang="ko-KR" sz="1600" dirty="0" smtClean="0">
                <a:latin typeface="Arial" charset="0"/>
                <a:ea typeface="굴림" charset="-127"/>
                <a:cs typeface="Arial" charset="0"/>
              </a:rPr>
              <a:t>Non-routine</a:t>
            </a:r>
          </a:p>
        </p:txBody>
      </p:sp>
    </p:spTree>
    <p:extLst>
      <p:ext uri="{BB962C8B-B14F-4D97-AF65-F5344CB8AC3E}">
        <p14:creationId xmlns:p14="http://schemas.microsoft.com/office/powerpoint/2010/main" val="3587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206</Words>
  <Application>Microsoft Office PowerPoint</Application>
  <PresentationFormat>화면 슬라이드 쇼(4:3)</PresentationFormat>
  <Paragraphs>88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Communication</vt:lpstr>
      <vt:lpstr>Communication</vt:lpstr>
      <vt:lpstr>Communication</vt:lpstr>
      <vt:lpstr>Direction of Communication</vt:lpstr>
      <vt:lpstr>Three Common Small-Group Networks</vt:lpstr>
      <vt:lpstr>Small-Group Networks and  Effective Criteria</vt:lpstr>
      <vt:lpstr>Organizational Communication</vt:lpstr>
      <vt:lpstr>Channel Richness &amp; Choice of Communication Method</vt:lpstr>
      <vt:lpstr>Choice of Communication Channel</vt:lpstr>
      <vt:lpstr>Global Implications</vt:lpstr>
      <vt:lpstr>Global Implications</vt:lpstr>
      <vt:lpstr>Global Implications</vt:lpstr>
      <vt:lpstr>Global Implications</vt:lpstr>
      <vt:lpstr>Global Implications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119</cp:revision>
  <cp:lastPrinted>2016-11-18T04:59:06Z</cp:lastPrinted>
  <dcterms:created xsi:type="dcterms:W3CDTF">2013-04-29T01:19:33Z</dcterms:created>
  <dcterms:modified xsi:type="dcterms:W3CDTF">2017-09-15T04:15:22Z</dcterms:modified>
</cp:coreProperties>
</file>