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03" r:id="rId3"/>
    <p:sldId id="350" r:id="rId4"/>
    <p:sldId id="352" r:id="rId5"/>
    <p:sldId id="426" r:id="rId6"/>
    <p:sldId id="436" r:id="rId7"/>
    <p:sldId id="337" r:id="rId8"/>
    <p:sldId id="364" r:id="rId9"/>
    <p:sldId id="307" r:id="rId10"/>
    <p:sldId id="393" r:id="rId11"/>
    <p:sldId id="397" r:id="rId12"/>
    <p:sldId id="377" r:id="rId13"/>
    <p:sldId id="379" r:id="rId14"/>
    <p:sldId id="385" r:id="rId15"/>
    <p:sldId id="309" r:id="rId16"/>
    <p:sldId id="388" r:id="rId17"/>
    <p:sldId id="310" r:id="rId18"/>
    <p:sldId id="400" r:id="rId19"/>
    <p:sldId id="412" r:id="rId20"/>
    <p:sldId id="38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889" autoAdjust="0"/>
  </p:normalViewPr>
  <p:slideViewPr>
    <p:cSldViewPr>
      <p:cViewPr varScale="1">
        <p:scale>
          <a:sx n="77" d="100"/>
          <a:sy n="77" d="100"/>
        </p:scale>
        <p:origin x="-102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F4A5F-221D-4004-A192-7C07635F050D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0CD8E-CC57-46AA-A4E6-663F22717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9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0CD8E-CC57-46AA-A4E6-663F22717AC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274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0CD8E-CC57-46AA-A4E6-663F22717AC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158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32181F67-577F-4A1E-8F8A-E9770442C181}" type="slidenum">
              <a:rPr lang="en-US" altLang="ko-KR">
                <a:latin typeface="Calibri" pitchFamily="34" charset="0"/>
              </a:rPr>
              <a:pPr/>
              <a:t>13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002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0CD8E-CC57-46AA-A4E6-663F22717AC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303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83E40DB5-F7BE-42E7-8AF9-CBC36904D7A9}" type="slidenum">
              <a:rPr lang="en-US" altLang="ko-KR">
                <a:latin typeface="Calibri" pitchFamily="34" charset="0"/>
              </a:rPr>
              <a:pPr/>
              <a:t>15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53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0CD8E-CC57-46AA-A4E6-663F22717AC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303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B3D098FE-203A-4B48-884A-03E1BB703DA3}" type="slidenum">
              <a:rPr lang="en-US" altLang="ko-KR">
                <a:latin typeface="Calibri" pitchFamily="34" charset="0"/>
              </a:rPr>
              <a:pPr/>
              <a:t>17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547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B3D098FE-203A-4B48-884A-03E1BB703DA3}" type="slidenum">
              <a:rPr lang="en-US" altLang="ko-KR">
                <a:latin typeface="Calibri" pitchFamily="34" charset="0"/>
              </a:rPr>
              <a:pPr/>
              <a:t>18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72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0CD8E-CC57-46AA-A4E6-663F22717AC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26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0CD8E-CC57-46AA-A4E6-663F22717AC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714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A2D1E312-CF1F-47DC-A7FF-4C70453BA588}" type="slidenum">
              <a:rPr lang="en-US" altLang="ko-KR">
                <a:latin typeface="Calibri" pitchFamily="34" charset="0"/>
              </a:rPr>
              <a:pPr/>
              <a:t>2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737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A2D1E312-CF1F-47DC-A7FF-4C70453BA588}" type="slidenum">
              <a:rPr lang="en-US" altLang="ko-KR">
                <a:latin typeface="Calibri" pitchFamily="34" charset="0"/>
              </a:rPr>
              <a:pPr/>
              <a:t>3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685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0CD8E-CC57-46AA-A4E6-663F22717AC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442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0CD8E-CC57-46AA-A4E6-663F22717AC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42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2558AC2E-2CD5-4768-8D08-BB71A3E85FB0}" type="slidenum">
              <a:rPr lang="en-US" altLang="ko-KR">
                <a:latin typeface="Calibri" pitchFamily="34" charset="0"/>
              </a:rPr>
              <a:pPr/>
              <a:t>7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588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0CD8E-CC57-46AA-A4E6-663F22717AC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98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7E9C251A-5EC7-4A60-BA17-1AA3AEDE1B3F}" type="slidenum">
              <a:rPr lang="en-US" altLang="ko-KR">
                <a:latin typeface="Calibri" pitchFamily="34" charset="0"/>
              </a:rPr>
              <a:pPr/>
              <a:t>9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328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0CD8E-CC57-46AA-A4E6-663F22717AC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8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ADF4-A036-4F85-B25E-C06A5E9ECE3C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B08-0220-4507-8C07-67B17486E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ADF4-A036-4F85-B25E-C06A5E9ECE3C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B08-0220-4507-8C07-67B17486E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93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ADF4-A036-4F85-B25E-C06A5E9ECE3C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B08-0220-4507-8C07-67B17486E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587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1584325"/>
            <a:ext cx="9144000" cy="44450"/>
            <a:chOff x="0" y="1613647"/>
            <a:chExt cx="9144000" cy="45291"/>
          </a:xfrm>
        </p:grpSpPr>
        <p:cxnSp>
          <p:nvCxnSpPr>
            <p:cNvPr id="5" name="Straight Connector 7"/>
            <p:cNvCxnSpPr/>
            <p:nvPr/>
          </p:nvCxnSpPr>
          <p:spPr>
            <a:xfrm>
              <a:off x="0" y="1657321"/>
              <a:ext cx="9144000" cy="1617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8"/>
            <p:cNvCxnSpPr/>
            <p:nvPr/>
          </p:nvCxnSpPr>
          <p:spPr>
            <a:xfrm>
              <a:off x="0" y="1613647"/>
              <a:ext cx="9144000" cy="16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409575" y="6346825"/>
            <a:ext cx="41862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>
              <a:defRPr>
                <a:solidFill>
                  <a:schemeClr val="tx1"/>
                </a:solidFill>
                <a:latin typeface="Corbel" pitchFamily="34" charset="0"/>
              </a:defRPr>
            </a:lvl2pPr>
            <a:lvl3pPr>
              <a:defRPr>
                <a:solidFill>
                  <a:schemeClr val="tx1"/>
                </a:solidFill>
                <a:latin typeface="Corbel" pitchFamily="34" charset="0"/>
              </a:defRPr>
            </a:lvl3pPr>
            <a:lvl4pPr>
              <a:defRPr>
                <a:solidFill>
                  <a:schemeClr val="tx1"/>
                </a:solidFill>
                <a:latin typeface="Corbel" pitchFamily="34" charset="0"/>
              </a:defRPr>
            </a:lvl4pPr>
            <a:lvl5pPr>
              <a:defRPr>
                <a:solidFill>
                  <a:schemeClr val="tx1"/>
                </a:solidFill>
                <a:latin typeface="Corbe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r>
              <a:rPr lang="en-US" altLang="ko-KR">
                <a:solidFill>
                  <a:srgbClr val="FFFFFF"/>
                </a:solidFill>
                <a:latin typeface="Arial" charset="0"/>
                <a:ea typeface="굴림" charset="-127"/>
              </a:rPr>
              <a:t>Copyright © 2013 Pearson Education</a:t>
            </a:r>
            <a:endParaRPr lang="en-GB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1-</a:t>
            </a:r>
            <a:fld id="{C0B7A16C-E96A-4C32-A395-A51D0488F3B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29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ADF4-A036-4F85-B25E-C06A5E9ECE3C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B08-0220-4507-8C07-67B17486E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85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ADF4-A036-4F85-B25E-C06A5E9ECE3C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B08-0220-4507-8C07-67B17486E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92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ADF4-A036-4F85-B25E-C06A5E9ECE3C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B08-0220-4507-8C07-67B17486E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ADF4-A036-4F85-B25E-C06A5E9ECE3C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B08-0220-4507-8C07-67B17486E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9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ADF4-A036-4F85-B25E-C06A5E9ECE3C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B08-0220-4507-8C07-67B17486E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05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ADF4-A036-4F85-B25E-C06A5E9ECE3C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B08-0220-4507-8C07-67B17486E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56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ADF4-A036-4F85-B25E-C06A5E9ECE3C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B08-0220-4507-8C07-67B17486E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35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ADF4-A036-4F85-B25E-C06A5E9ECE3C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B08-0220-4507-8C07-67B17486E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29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2ADF4-A036-4F85-B25E-C06A5E9ECE3C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D7B08-0220-4507-8C07-67B17486E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80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Conflict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762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Conflict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Stage 1: Potential opposition or incompatibility </a:t>
            </a:r>
          </a:p>
          <a:p>
            <a:pPr lvl="1"/>
            <a:r>
              <a:rPr lang="en-US" altLang="ko-KR" dirty="0" smtClean="0"/>
              <a:t>Communication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Structure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Personal Variable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46981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Conflict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Stage 2: Cognition and Personalization </a:t>
            </a:r>
          </a:p>
          <a:p>
            <a:pPr lvl="1"/>
            <a:r>
              <a:rPr lang="en-US" altLang="ko-KR" dirty="0" smtClean="0"/>
              <a:t>Perceived conflict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Felt </a:t>
            </a:r>
            <a:r>
              <a:rPr lang="en-US" altLang="ko-KR" dirty="0" smtClean="0"/>
              <a:t>conflict 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Conflict issue is defined as win-win or zero-sum </a:t>
            </a:r>
          </a:p>
        </p:txBody>
      </p:sp>
    </p:spTree>
    <p:extLst>
      <p:ext uri="{BB962C8B-B14F-4D97-AF65-F5344CB8AC3E}">
        <p14:creationId xmlns:p14="http://schemas.microsoft.com/office/powerpoint/2010/main" val="117671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Conflict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Stage 3: Intentions</a:t>
            </a:r>
          </a:p>
          <a:p>
            <a:pPr lvl="1"/>
            <a:r>
              <a:rPr lang="en-US" altLang="ko-KR" dirty="0" smtClean="0"/>
              <a:t>Decisions to act in a certain way 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095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 bwMode="auto">
          <a:xfrm>
            <a:off x="627063" y="0"/>
            <a:ext cx="8229600" cy="1438275"/>
          </a:xfrm>
        </p:spPr>
        <p:txBody>
          <a:bodyPr/>
          <a:lstStyle/>
          <a:p>
            <a:pPr hangingPunct="0"/>
            <a:r>
              <a:rPr lang="en-US" altLang="ko-KR" dirty="0"/>
              <a:t>Conflict Process</a:t>
            </a:r>
            <a:endParaRPr lang="en-US" altLang="ko-KR" b="0" dirty="0" smtClean="0">
              <a:effectLst/>
              <a:latin typeface="Arial Narrow" pitchFamily="34" charset="0"/>
              <a:ea typeface="굴림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14-</a:t>
            </a:r>
            <a:fld id="{B6BE4A83-964C-4075-BB4E-BEE5A0F3E3E3}" type="slidenum">
              <a:rPr lang="en-US" altLang="ko-KR">
                <a:solidFill>
                  <a:srgbClr val="FFFFFF"/>
                </a:solidFill>
              </a:rPr>
              <a:pPr/>
              <a:t>13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9420225" y="6613525"/>
            <a:ext cx="260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FF"/>
                </a:solidFill>
                <a:latin typeface="Corbel" pitchFamily="34" charset="0"/>
                <a:ea typeface="굴림" charset="-127"/>
              </a:rPr>
              <a:t>1</a:t>
            </a:r>
            <a:endParaRPr lang="en-US" altLang="ko-KR">
              <a:latin typeface="Corbel" pitchFamily="34" charset="0"/>
              <a:ea typeface="굴림" charset="-127"/>
            </a:endParaRPr>
          </a:p>
        </p:txBody>
      </p:sp>
      <p:pic>
        <p:nvPicPr>
          <p:cNvPr id="36873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41"/>
          <a:stretch/>
        </p:blipFill>
        <p:spPr bwMode="auto">
          <a:xfrm>
            <a:off x="0" y="332657"/>
            <a:ext cx="9036495" cy="6280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20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Conflict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Stage 4: Behavior</a:t>
            </a:r>
          </a:p>
          <a:p>
            <a:pPr lvl="1"/>
            <a:r>
              <a:rPr lang="en-US" altLang="ko-KR" dirty="0" smtClean="0"/>
              <a:t>Dynamic process of interaction</a:t>
            </a:r>
          </a:p>
          <a:p>
            <a:pPr lvl="2"/>
            <a:r>
              <a:rPr lang="en-US" altLang="ko-KR" dirty="0" smtClean="0"/>
              <a:t>E.g., arguing, threatening, etc. 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943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 bwMode="auto">
          <a:xfrm>
            <a:off x="627063" y="0"/>
            <a:ext cx="8229600" cy="1438275"/>
          </a:xfrm>
        </p:spPr>
        <p:txBody>
          <a:bodyPr/>
          <a:lstStyle/>
          <a:p>
            <a:pPr hangingPunct="0"/>
            <a:r>
              <a:rPr lang="en-US" altLang="ko-KR" dirty="0"/>
              <a:t>Conflict Process</a:t>
            </a:r>
            <a:endParaRPr lang="en-US" altLang="ko-KR" b="0" dirty="0" smtClean="0">
              <a:effectLst/>
              <a:latin typeface="Arial Narrow" pitchFamily="34" charset="0"/>
              <a:ea typeface="굴림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14-</a:t>
            </a:r>
            <a:fld id="{9971CA97-B597-49FF-A97A-70070F0785A2}" type="slidenum">
              <a:rPr lang="en-US" altLang="ko-KR">
                <a:solidFill>
                  <a:srgbClr val="FFFFFF"/>
                </a:solidFill>
              </a:rPr>
              <a:pPr/>
              <a:t>15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9420225" y="6613525"/>
            <a:ext cx="260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FF"/>
                </a:solidFill>
                <a:latin typeface="Corbel" pitchFamily="34" charset="0"/>
                <a:ea typeface="굴림" charset="-127"/>
              </a:rPr>
              <a:t>1</a:t>
            </a:r>
            <a:endParaRPr lang="en-US" altLang="ko-KR">
              <a:latin typeface="Corbel" pitchFamily="34" charset="0"/>
              <a:ea typeface="굴림" charset="-127"/>
            </a:endParaRPr>
          </a:p>
        </p:txBody>
      </p:sp>
      <p:pic>
        <p:nvPicPr>
          <p:cNvPr id="38921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87"/>
          <a:stretch/>
        </p:blipFill>
        <p:spPr bwMode="auto">
          <a:xfrm>
            <a:off x="107505" y="1628800"/>
            <a:ext cx="8856984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55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Conflict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Stage 4: Behavior</a:t>
            </a:r>
          </a:p>
          <a:p>
            <a:pPr lvl="1"/>
            <a:r>
              <a:rPr lang="en-US" altLang="ko-KR" dirty="0" smtClean="0"/>
              <a:t>Dynamic process of interaction</a:t>
            </a:r>
          </a:p>
          <a:p>
            <a:pPr lvl="2"/>
            <a:r>
              <a:rPr lang="en-US" altLang="ko-KR" dirty="0" smtClean="0"/>
              <a:t>E.g., arguing, threatening, etc. 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Conflict Management</a:t>
            </a:r>
          </a:p>
          <a:p>
            <a:pPr lvl="2"/>
            <a:r>
              <a:rPr lang="en-US" altLang="ko-KR" dirty="0" smtClean="0"/>
              <a:t>De-escalate or encourage conflict by behavioral techniques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5966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 bwMode="auto">
          <a:xfrm>
            <a:off x="627063" y="0"/>
            <a:ext cx="8229600" cy="1438275"/>
          </a:xfrm>
        </p:spPr>
        <p:txBody>
          <a:bodyPr/>
          <a:lstStyle/>
          <a:p>
            <a:pPr hangingPunct="0"/>
            <a:endParaRPr lang="en-US" altLang="ko-KR" b="0" dirty="0" smtClean="0">
              <a:effectLst/>
              <a:latin typeface="Arial Narrow" pitchFamily="34" charset="0"/>
              <a:ea typeface="굴림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14-</a:t>
            </a:r>
            <a:fld id="{ED8DC144-FF32-4CDC-8EDE-91EF505838CA}" type="slidenum">
              <a:rPr lang="en-US" altLang="ko-KR">
                <a:solidFill>
                  <a:srgbClr val="FFFFFF"/>
                </a:solidFill>
              </a:rPr>
              <a:pPr/>
              <a:t>17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9420225" y="6613525"/>
            <a:ext cx="260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FF"/>
                </a:solidFill>
                <a:latin typeface="Corbel" pitchFamily="34" charset="0"/>
                <a:ea typeface="굴림" charset="-127"/>
              </a:rPr>
              <a:t>1</a:t>
            </a:r>
            <a:endParaRPr lang="en-US" altLang="ko-KR">
              <a:latin typeface="Corbel" pitchFamily="34" charset="0"/>
              <a:ea typeface="굴림" charset="-127"/>
            </a:endParaRPr>
          </a:p>
        </p:txBody>
      </p:sp>
      <p:pic>
        <p:nvPicPr>
          <p:cNvPr id="40969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" t="9378" r="1570" b="32252"/>
          <a:stretch/>
        </p:blipFill>
        <p:spPr bwMode="auto">
          <a:xfrm>
            <a:off x="0" y="476672"/>
            <a:ext cx="9144000" cy="5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01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 bwMode="auto">
          <a:xfrm>
            <a:off x="627063" y="0"/>
            <a:ext cx="8229600" cy="1438275"/>
          </a:xfrm>
        </p:spPr>
        <p:txBody>
          <a:bodyPr/>
          <a:lstStyle/>
          <a:p>
            <a:pPr hangingPunct="0"/>
            <a:endParaRPr lang="en-US" altLang="ko-KR" b="0" dirty="0" smtClean="0">
              <a:effectLst/>
              <a:latin typeface="Arial Narrow" pitchFamily="34" charset="0"/>
              <a:ea typeface="굴림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14-</a:t>
            </a:r>
            <a:fld id="{ED8DC144-FF32-4CDC-8EDE-91EF505838CA}" type="slidenum">
              <a:rPr lang="en-US" altLang="ko-KR">
                <a:solidFill>
                  <a:srgbClr val="FFFFFF"/>
                </a:solidFill>
              </a:rPr>
              <a:pPr/>
              <a:t>18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9420225" y="6613525"/>
            <a:ext cx="260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FF"/>
                </a:solidFill>
                <a:latin typeface="Corbel" pitchFamily="34" charset="0"/>
                <a:ea typeface="굴림" charset="-127"/>
              </a:rPr>
              <a:t>1</a:t>
            </a:r>
            <a:endParaRPr lang="en-US" altLang="ko-KR">
              <a:latin typeface="Corbel" pitchFamily="34" charset="0"/>
              <a:ea typeface="굴림" charset="-127"/>
            </a:endParaRPr>
          </a:p>
        </p:txBody>
      </p:sp>
      <p:pic>
        <p:nvPicPr>
          <p:cNvPr id="40969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" t="66782" r="1570" b="6546"/>
          <a:stretch/>
        </p:blipFill>
        <p:spPr bwMode="auto">
          <a:xfrm>
            <a:off x="0" y="1412776"/>
            <a:ext cx="914400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61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Conflict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Stage 5: Outcomes</a:t>
            </a:r>
          </a:p>
          <a:p>
            <a:pPr lvl="1"/>
            <a:r>
              <a:rPr lang="en-US" altLang="ko-KR" dirty="0" smtClean="0"/>
              <a:t>Functional </a:t>
            </a:r>
            <a:r>
              <a:rPr lang="en-US" altLang="ko-KR" dirty="0" smtClean="0"/>
              <a:t>outcomes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Dysfunctional </a:t>
            </a:r>
            <a:r>
              <a:rPr lang="en-US" altLang="ko-KR" dirty="0" smtClean="0"/>
              <a:t>outcomes </a:t>
            </a:r>
          </a:p>
        </p:txBody>
      </p:sp>
    </p:spTree>
    <p:extLst>
      <p:ext uri="{BB962C8B-B14F-4D97-AF65-F5344CB8AC3E}">
        <p14:creationId xmlns:p14="http://schemas.microsoft.com/office/powerpoint/2010/main" val="249550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 bwMode="auto">
          <a:xfrm>
            <a:off x="627063" y="0"/>
            <a:ext cx="8229600" cy="1438275"/>
          </a:xfrm>
        </p:spPr>
        <p:txBody>
          <a:bodyPr/>
          <a:lstStyle/>
          <a:p>
            <a:pPr hangingPunct="0"/>
            <a:r>
              <a:rPr lang="en-US" altLang="ko-KR" b="0" dirty="0" smtClean="0">
                <a:effectLst/>
                <a:latin typeface="Arial" pitchFamily="34" charset="0"/>
                <a:ea typeface="굴림" charset="-127"/>
                <a:cs typeface="Arial" pitchFamily="34" charset="0"/>
              </a:rPr>
              <a:t>Definition</a:t>
            </a:r>
            <a:r>
              <a:rPr lang="ko-KR" altLang="en-US" b="0" dirty="0" smtClean="0">
                <a:effectLst/>
                <a:latin typeface="Arial" pitchFamily="34" charset="0"/>
                <a:ea typeface="굴림" charset="-127"/>
                <a:cs typeface="Arial" pitchFamily="34" charset="0"/>
              </a:rPr>
              <a:t> </a:t>
            </a: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of Conflict</a:t>
            </a:r>
            <a:endParaRPr lang="en-US" altLang="ko-KR" b="0" dirty="0" smtClean="0">
              <a:effectLst/>
              <a:latin typeface="Arial" pitchFamily="34" charset="0"/>
              <a:ea typeface="굴림" charset="-127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14-</a:t>
            </a:r>
            <a:fld id="{D54ACC3B-7BE0-434D-99B5-41172BE44BC5}" type="slidenum">
              <a:rPr lang="en-US" altLang="ko-KR">
                <a:solidFill>
                  <a:srgbClr val="FFFFFF"/>
                </a:solidFill>
              </a:rPr>
              <a:pPr/>
              <a:t>2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20488" name="Content Placeholder 13"/>
          <p:cNvSpPr>
            <a:spLocks noGrp="1"/>
          </p:cNvSpPr>
          <p:nvPr>
            <p:ph idx="1"/>
          </p:nvPr>
        </p:nvSpPr>
        <p:spPr bwMode="auto">
          <a:xfrm>
            <a:off x="457200" y="1817688"/>
            <a:ext cx="8229600" cy="39624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ffectLst/>
                <a:latin typeface="Arial" charset="0"/>
                <a:ea typeface="굴림" charset="-127"/>
                <a:cs typeface="Arial" charset="0"/>
              </a:rPr>
              <a:t>Definition of Conflict</a:t>
            </a:r>
          </a:p>
          <a:p>
            <a:pPr lvl="1"/>
            <a:r>
              <a:rPr lang="en-US" altLang="ko-KR" dirty="0" smtClean="0">
                <a:effectLst/>
                <a:latin typeface="Arial" charset="0"/>
                <a:ea typeface="굴림" charset="-127"/>
                <a:cs typeface="Arial" charset="0"/>
              </a:rPr>
              <a:t>A process that begins when one party perceives that another party has negatively affected, or is about to negatively affect, something that the first party cares about. </a:t>
            </a:r>
          </a:p>
          <a:p>
            <a:pPr marL="457200" lvl="1" indent="0">
              <a:buNone/>
            </a:pPr>
            <a:endParaRPr lang="en-US" altLang="ko-KR" dirty="0" smtClean="0">
              <a:latin typeface="Arial" charset="0"/>
              <a:ea typeface="굴림" charset="-127"/>
              <a:cs typeface="Arial" charset="0"/>
            </a:endParaRPr>
          </a:p>
        </p:txBody>
      </p:sp>
      <p:sp>
        <p:nvSpPr>
          <p:cNvPr id="20489" name="Rectangle 7"/>
          <p:cNvSpPr>
            <a:spLocks noChangeArrowheads="1"/>
          </p:cNvSpPr>
          <p:nvPr/>
        </p:nvSpPr>
        <p:spPr bwMode="auto">
          <a:xfrm>
            <a:off x="9420225" y="6613525"/>
            <a:ext cx="260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FF"/>
                </a:solidFill>
                <a:latin typeface="Corbel" pitchFamily="34" charset="0"/>
                <a:ea typeface="굴림" charset="-127"/>
              </a:rPr>
              <a:t>1</a:t>
            </a:r>
            <a:endParaRPr lang="en-US" altLang="ko-KR">
              <a:latin typeface="Corbel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1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Managing functional conflicts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as </a:t>
            </a:r>
            <a:r>
              <a:rPr lang="en-US" altLang="ko-KR" dirty="0"/>
              <a:t>a manager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Recognizing disagreement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Open discussion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Emphasize shared interests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579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 bwMode="auto">
          <a:xfrm>
            <a:off x="627063" y="0"/>
            <a:ext cx="8229600" cy="1438275"/>
          </a:xfrm>
        </p:spPr>
        <p:txBody>
          <a:bodyPr/>
          <a:lstStyle/>
          <a:p>
            <a:pPr hangingPunct="0"/>
            <a:r>
              <a:rPr lang="en-US" altLang="ko-KR" b="0" dirty="0" smtClean="0">
                <a:effectLst/>
                <a:latin typeface="Arial" pitchFamily="34" charset="0"/>
                <a:ea typeface="굴림" charset="-127"/>
                <a:cs typeface="Arial" pitchFamily="34" charset="0"/>
              </a:rPr>
              <a:t>Views </a:t>
            </a: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of Conflict</a:t>
            </a:r>
            <a:endParaRPr lang="en-US" altLang="ko-KR" b="0" dirty="0" smtClean="0">
              <a:effectLst/>
              <a:latin typeface="Arial" pitchFamily="34" charset="0"/>
              <a:ea typeface="굴림" charset="-127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14-</a:t>
            </a:r>
            <a:fld id="{D54ACC3B-7BE0-434D-99B5-41172BE44BC5}" type="slidenum">
              <a:rPr lang="en-US" altLang="ko-KR">
                <a:solidFill>
                  <a:srgbClr val="FFFFFF"/>
                </a:solidFill>
              </a:rPr>
              <a:pPr/>
              <a:t>3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20488" name="Content Placeholder 13"/>
          <p:cNvSpPr>
            <a:spLocks noGrp="1"/>
          </p:cNvSpPr>
          <p:nvPr>
            <p:ph idx="1"/>
          </p:nvPr>
        </p:nvSpPr>
        <p:spPr bwMode="auto">
          <a:xfrm>
            <a:off x="457200" y="1817688"/>
            <a:ext cx="8229600" cy="39624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ffectLst/>
                <a:latin typeface="Arial" charset="0"/>
                <a:ea typeface="굴림" charset="-127"/>
                <a:cs typeface="Arial" charset="0"/>
              </a:rPr>
              <a:t>Is conflict always harmful?</a:t>
            </a:r>
          </a:p>
          <a:p>
            <a:endParaRPr lang="en-US" altLang="ko-KR" dirty="0">
              <a:latin typeface="Arial" charset="0"/>
              <a:ea typeface="굴림" charset="-127"/>
              <a:cs typeface="Arial" charset="0"/>
            </a:endParaRPr>
          </a:p>
          <a:p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How can we prevent harmful effect of conflict?</a:t>
            </a:r>
          </a:p>
        </p:txBody>
      </p:sp>
      <p:sp>
        <p:nvSpPr>
          <p:cNvPr id="20489" name="Rectangle 7"/>
          <p:cNvSpPr>
            <a:spLocks noChangeArrowheads="1"/>
          </p:cNvSpPr>
          <p:nvPr/>
        </p:nvSpPr>
        <p:spPr bwMode="auto">
          <a:xfrm>
            <a:off x="9420225" y="6613525"/>
            <a:ext cx="260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FF"/>
                </a:solidFill>
                <a:latin typeface="Corbel" pitchFamily="34" charset="0"/>
                <a:ea typeface="굴림" charset="-127"/>
              </a:rPr>
              <a:t>1</a:t>
            </a:r>
            <a:endParaRPr lang="en-US" altLang="ko-KR">
              <a:latin typeface="Corbel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11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Views of Conflict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Traditional View of Conflict</a:t>
            </a:r>
          </a:p>
          <a:p>
            <a:pPr lvl="1"/>
            <a:r>
              <a:rPr lang="en-US" altLang="ko-KR" dirty="0">
                <a:latin typeface="Arial" charset="0"/>
                <a:ea typeface="굴림" charset="-127"/>
                <a:cs typeface="Arial" charset="0"/>
              </a:rPr>
              <a:t>Conflicts are bad and should be avoided.</a:t>
            </a:r>
          </a:p>
          <a:p>
            <a:pPr lvl="1"/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Conflict is dysfunctional </a:t>
            </a:r>
            <a:r>
              <a:rPr lang="en-US" altLang="ko-KR" dirty="0">
                <a:latin typeface="Arial" charset="0"/>
                <a:ea typeface="굴림" charset="-127"/>
                <a:cs typeface="Arial" charset="0"/>
              </a:rPr>
              <a:t>outcome resulting from </a:t>
            </a:r>
            <a:endParaRPr lang="en-US" altLang="ko-KR" dirty="0" smtClean="0">
              <a:latin typeface="Arial" charset="0"/>
              <a:ea typeface="굴림" charset="-127"/>
              <a:cs typeface="Arial" charset="0"/>
            </a:endParaRPr>
          </a:p>
          <a:p>
            <a:pPr lvl="2"/>
            <a:endParaRPr lang="en-US" altLang="ko-KR" dirty="0" smtClean="0">
              <a:latin typeface="Arial" charset="0"/>
              <a:ea typeface="굴림" charset="-127"/>
              <a:cs typeface="Arial" charset="0"/>
            </a:endParaRPr>
          </a:p>
          <a:p>
            <a:pPr lvl="2"/>
            <a:endParaRPr lang="en-US" altLang="ko-KR" dirty="0" smtClean="0">
              <a:latin typeface="Arial" charset="0"/>
              <a:ea typeface="굴림" charset="-127"/>
              <a:cs typeface="Arial" charset="0"/>
            </a:endParaRPr>
          </a:p>
          <a:p>
            <a:pPr lvl="2"/>
            <a:endParaRPr lang="en-US" altLang="ko-KR" dirty="0" smtClean="0">
              <a:latin typeface="Arial" charset="0"/>
              <a:ea typeface="굴림" charset="-127"/>
              <a:cs typeface="Arial" charset="0"/>
            </a:endParaRPr>
          </a:p>
          <a:p>
            <a:pPr lvl="1"/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Solution </a:t>
            </a:r>
          </a:p>
        </p:txBody>
      </p:sp>
    </p:spTree>
    <p:extLst>
      <p:ext uri="{BB962C8B-B14F-4D97-AF65-F5344CB8AC3E}">
        <p14:creationId xmlns:p14="http://schemas.microsoft.com/office/powerpoint/2010/main" val="207423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Views of Conflict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Traditional View of Conflict</a:t>
            </a:r>
          </a:p>
          <a:p>
            <a:pPr lvl="1"/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Problem with this view?</a:t>
            </a:r>
          </a:p>
        </p:txBody>
      </p:sp>
    </p:spTree>
    <p:extLst>
      <p:ext uri="{BB962C8B-B14F-4D97-AF65-F5344CB8AC3E}">
        <p14:creationId xmlns:p14="http://schemas.microsoft.com/office/powerpoint/2010/main" val="139508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Views of Conflict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Interactionist</a:t>
            </a:r>
            <a:r>
              <a:rPr lang="en-US" altLang="ko-KR" dirty="0" smtClean="0"/>
              <a:t> View of Conflict</a:t>
            </a:r>
          </a:p>
          <a:p>
            <a:pPr lvl="1"/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Minimal level of conflict can help</a:t>
            </a:r>
          </a:p>
          <a:p>
            <a:pPr lvl="1"/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Why?</a:t>
            </a:r>
          </a:p>
          <a:p>
            <a:pPr lvl="1"/>
            <a:endParaRPr lang="en-US" altLang="ko-KR" dirty="0" smtClean="0">
              <a:latin typeface="Arial" charset="0"/>
              <a:ea typeface="굴림" charset="-127"/>
              <a:cs typeface="Arial" charset="0"/>
            </a:endParaRPr>
          </a:p>
          <a:p>
            <a:pPr lvl="1"/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Two </a:t>
            </a:r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different types of conflict</a:t>
            </a:r>
          </a:p>
          <a:p>
            <a:pPr lvl="2"/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Functional </a:t>
            </a:r>
            <a:r>
              <a:rPr lang="en-US" altLang="ko-KR" dirty="0">
                <a:latin typeface="Arial" charset="0"/>
                <a:ea typeface="굴림" charset="-127"/>
                <a:cs typeface="Arial" charset="0"/>
              </a:rPr>
              <a:t>conflict: </a:t>
            </a:r>
            <a:endParaRPr lang="en-US" altLang="ko-KR" dirty="0" smtClean="0">
              <a:latin typeface="Arial" charset="0"/>
              <a:ea typeface="굴림" charset="-127"/>
              <a:cs typeface="Arial" charset="0"/>
            </a:endParaRPr>
          </a:p>
          <a:p>
            <a:pPr lvl="2"/>
            <a:endParaRPr lang="en-US" altLang="ko-KR" dirty="0" smtClean="0">
              <a:latin typeface="Arial" charset="0"/>
              <a:ea typeface="굴림" charset="-127"/>
              <a:cs typeface="Arial" charset="0"/>
            </a:endParaRPr>
          </a:p>
          <a:p>
            <a:pPr lvl="2"/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Dysfunctional </a:t>
            </a:r>
            <a:r>
              <a:rPr lang="en-US" altLang="ko-KR" dirty="0">
                <a:latin typeface="Arial" charset="0"/>
                <a:ea typeface="굴림" charset="-127"/>
                <a:cs typeface="Arial" charset="0"/>
              </a:rPr>
              <a:t>(destructive) conflict: </a:t>
            </a:r>
            <a:endParaRPr lang="en-US" altLang="ko-KR" dirty="0" smtClean="0">
              <a:latin typeface="Arial" charset="0"/>
              <a:ea typeface="굴림" charset="-127"/>
              <a:cs typeface="Arial" charset="0"/>
            </a:endParaRPr>
          </a:p>
          <a:p>
            <a:pPr lvl="2"/>
            <a:endParaRPr lang="en-US" altLang="ko-KR" dirty="0" smtClean="0"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4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 bwMode="auto">
          <a:xfrm>
            <a:off x="627063" y="0"/>
            <a:ext cx="8229600" cy="1438275"/>
          </a:xfrm>
        </p:spPr>
        <p:txBody>
          <a:bodyPr>
            <a:normAutofit/>
          </a:bodyPr>
          <a:lstStyle/>
          <a:p>
            <a:pPr hangingPunct="0"/>
            <a:r>
              <a:rPr lang="en-US" altLang="ko-KR" dirty="0"/>
              <a:t>Views of Conflict</a:t>
            </a:r>
            <a:endParaRPr lang="en-US" altLang="ko-KR" b="0" dirty="0" smtClean="0">
              <a:effectLst/>
              <a:latin typeface="Arial Narrow" pitchFamily="34" charset="0"/>
              <a:ea typeface="굴림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14-</a:t>
            </a:r>
            <a:fld id="{990638BE-C2B0-417B-AC97-AC973BB8AEDF}" type="slidenum">
              <a:rPr lang="en-US" altLang="ko-KR">
                <a:solidFill>
                  <a:srgbClr val="FFFFFF"/>
                </a:solidFill>
              </a:rPr>
              <a:pPr/>
              <a:t>7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26632" name="Content Placeholder 13"/>
          <p:cNvSpPr>
            <a:spLocks noGrp="1"/>
          </p:cNvSpPr>
          <p:nvPr>
            <p:ph idx="1"/>
          </p:nvPr>
        </p:nvSpPr>
        <p:spPr bwMode="auto">
          <a:xfrm>
            <a:off x="457200" y="1649413"/>
            <a:ext cx="8559800" cy="4964112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>
                <a:effectLst/>
                <a:latin typeface="Arial" charset="0"/>
                <a:ea typeface="굴림" charset="-127"/>
                <a:cs typeface="Arial" charset="0"/>
              </a:rPr>
              <a:t>Task conflict: </a:t>
            </a:r>
          </a:p>
          <a:p>
            <a:pPr lvl="1"/>
            <a:endParaRPr lang="en-US" altLang="ko-KR" dirty="0" smtClean="0">
              <a:effectLst/>
              <a:latin typeface="Arial" charset="0"/>
              <a:ea typeface="굴림" charset="-127"/>
              <a:cs typeface="Arial" charset="0"/>
            </a:endParaRPr>
          </a:p>
          <a:p>
            <a:pPr lvl="1"/>
            <a:endParaRPr lang="en-US" altLang="ko-KR" dirty="0" smtClean="0">
              <a:effectLst/>
              <a:latin typeface="Arial" charset="0"/>
              <a:ea typeface="굴림" charset="-127"/>
              <a:cs typeface="Arial" charset="0"/>
            </a:endParaRPr>
          </a:p>
          <a:p>
            <a:pPr lvl="1"/>
            <a:r>
              <a:rPr lang="en-US" altLang="ko-KR" dirty="0" smtClean="0">
                <a:effectLst/>
                <a:latin typeface="Arial" charset="0"/>
                <a:ea typeface="굴림" charset="-127"/>
                <a:cs typeface="Arial" charset="0"/>
              </a:rPr>
              <a:t>Relationship conflict: </a:t>
            </a:r>
          </a:p>
          <a:p>
            <a:pPr lvl="1"/>
            <a:endParaRPr lang="en-US" altLang="ko-KR" dirty="0" smtClean="0">
              <a:effectLst/>
              <a:latin typeface="Arial" charset="0"/>
              <a:ea typeface="굴림" charset="-127"/>
              <a:cs typeface="Arial" charset="0"/>
            </a:endParaRPr>
          </a:p>
          <a:p>
            <a:pPr lvl="1"/>
            <a:endParaRPr lang="en-US" altLang="ko-KR" dirty="0" smtClean="0">
              <a:effectLst/>
              <a:latin typeface="Arial" charset="0"/>
              <a:ea typeface="굴림" charset="-127"/>
              <a:cs typeface="Arial" charset="0"/>
            </a:endParaRPr>
          </a:p>
          <a:p>
            <a:pPr lvl="1"/>
            <a:r>
              <a:rPr lang="en-US" altLang="ko-KR" dirty="0" smtClean="0">
                <a:effectLst/>
                <a:latin typeface="Arial" charset="0"/>
                <a:ea typeface="굴림" charset="-127"/>
                <a:cs typeface="Arial" charset="0"/>
              </a:rPr>
              <a:t>Process conflict: </a:t>
            </a:r>
          </a:p>
        </p:txBody>
      </p:sp>
      <p:sp>
        <p:nvSpPr>
          <p:cNvPr id="26633" name="Rectangle 7"/>
          <p:cNvSpPr>
            <a:spLocks noChangeArrowheads="1"/>
          </p:cNvSpPr>
          <p:nvPr/>
        </p:nvSpPr>
        <p:spPr bwMode="auto">
          <a:xfrm>
            <a:off x="9420225" y="6613525"/>
            <a:ext cx="260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FF"/>
                </a:solidFill>
                <a:latin typeface="Corbel" pitchFamily="34" charset="0"/>
                <a:ea typeface="굴림" charset="-127"/>
              </a:rPr>
              <a:t>1</a:t>
            </a:r>
            <a:endParaRPr lang="en-US" altLang="ko-KR">
              <a:latin typeface="Corbel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7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Views of Conflict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Task and </a:t>
            </a:r>
            <a:r>
              <a:rPr lang="en-US" altLang="ko-KR" dirty="0"/>
              <a:t>p</a:t>
            </a:r>
            <a:r>
              <a:rPr lang="en-US" altLang="ko-KR" dirty="0" smtClean="0"/>
              <a:t>rocess Conflict can be functional when </a:t>
            </a:r>
            <a:r>
              <a:rPr lang="en-US" altLang="ko-KR" dirty="0" smtClean="0"/>
              <a:t>…..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40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 bwMode="auto">
          <a:xfrm>
            <a:off x="627063" y="0"/>
            <a:ext cx="8229600" cy="1438275"/>
          </a:xfrm>
        </p:spPr>
        <p:txBody>
          <a:bodyPr/>
          <a:lstStyle/>
          <a:p>
            <a:pPr hangingPunct="0"/>
            <a:r>
              <a:rPr lang="en-US" altLang="ko-KR" b="0" dirty="0" smtClean="0">
                <a:effectLst/>
                <a:latin typeface="Arial Narrow" pitchFamily="34" charset="0"/>
                <a:ea typeface="굴림" charset="-127"/>
              </a:rPr>
              <a:t>Conflict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14-</a:t>
            </a:r>
            <a:fld id="{51E1DF9B-4D91-480F-8BB0-5F0EB0114009}" type="slidenum">
              <a:rPr lang="en-US" altLang="ko-KR">
                <a:solidFill>
                  <a:srgbClr val="FFFFFF"/>
                </a:solidFill>
              </a:rPr>
              <a:pPr/>
              <a:t>9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9420225" y="6613525"/>
            <a:ext cx="260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FF"/>
                </a:solidFill>
                <a:latin typeface="Corbel" pitchFamily="34" charset="0"/>
                <a:ea typeface="굴림" charset="-127"/>
              </a:rPr>
              <a:t>1</a:t>
            </a:r>
            <a:endParaRPr lang="en-US" altLang="ko-KR">
              <a:latin typeface="Corbel" pitchFamily="34" charset="0"/>
              <a:ea typeface="굴림" charset="-127"/>
            </a:endParaRPr>
          </a:p>
        </p:txBody>
      </p:sp>
      <p:pic>
        <p:nvPicPr>
          <p:cNvPr id="3482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965325"/>
            <a:ext cx="8677275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4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292</Words>
  <Application>Microsoft Office PowerPoint</Application>
  <PresentationFormat>화면 슬라이드 쇼(4:3)</PresentationFormat>
  <Paragraphs>115</Paragraphs>
  <Slides>20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Conflict</vt:lpstr>
      <vt:lpstr>Definition of Conflict</vt:lpstr>
      <vt:lpstr>Views of Conflict</vt:lpstr>
      <vt:lpstr>Views of Conflict</vt:lpstr>
      <vt:lpstr>Views of Conflict</vt:lpstr>
      <vt:lpstr>Views of Conflict</vt:lpstr>
      <vt:lpstr>Views of Conflict</vt:lpstr>
      <vt:lpstr>Views of Conflict</vt:lpstr>
      <vt:lpstr>Conflict Process</vt:lpstr>
      <vt:lpstr>Conflict Process</vt:lpstr>
      <vt:lpstr>Conflict Process</vt:lpstr>
      <vt:lpstr>Conflict Process</vt:lpstr>
      <vt:lpstr>Conflict Process</vt:lpstr>
      <vt:lpstr>Conflict Process</vt:lpstr>
      <vt:lpstr>Conflict Process</vt:lpstr>
      <vt:lpstr>Conflict Process</vt:lpstr>
      <vt:lpstr>PowerPoint 프레젠테이션</vt:lpstr>
      <vt:lpstr>PowerPoint 프레젠테이션</vt:lpstr>
      <vt:lpstr>Conflict Process</vt:lpstr>
      <vt:lpstr>Managing functional conflicts  as a manager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Conflict and Negotiation</dc:title>
  <dc:creator>user</dc:creator>
  <cp:lastModifiedBy>user</cp:lastModifiedBy>
  <cp:revision>66</cp:revision>
  <dcterms:created xsi:type="dcterms:W3CDTF">2013-05-19T14:22:24Z</dcterms:created>
  <dcterms:modified xsi:type="dcterms:W3CDTF">2017-09-15T04:46:48Z</dcterms:modified>
</cp:coreProperties>
</file>