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365" r:id="rId4"/>
    <p:sldId id="428" r:id="rId5"/>
    <p:sldId id="264" r:id="rId6"/>
    <p:sldId id="445" r:id="rId7"/>
    <p:sldId id="446" r:id="rId8"/>
    <p:sldId id="447" r:id="rId9"/>
    <p:sldId id="449" r:id="rId10"/>
    <p:sldId id="399" r:id="rId11"/>
    <p:sldId id="448" r:id="rId12"/>
    <p:sldId id="435" r:id="rId13"/>
    <p:sldId id="424" r:id="rId14"/>
    <p:sldId id="451" r:id="rId15"/>
    <p:sldId id="441" r:id="rId16"/>
    <p:sldId id="442" r:id="rId17"/>
    <p:sldId id="443" r:id="rId18"/>
    <p:sldId id="45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47" autoAdjust="0"/>
  </p:normalViewPr>
  <p:slideViewPr>
    <p:cSldViewPr>
      <p:cViewPr varScale="1">
        <p:scale>
          <a:sx n="77" d="100"/>
          <a:sy n="77" d="100"/>
        </p:scale>
        <p:origin x="-102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2AC94-3A35-443C-9ADF-29041A996685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311B3-4EA0-41B7-B2E1-7AE3C0CD6B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0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11B3-4EA0-41B7-B2E1-7AE3C0CD6B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595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altLang="ko-KR" sz="1000" dirty="0" smtClean="0">
              <a:latin typeface="Arial" charset="0"/>
              <a:ea typeface="굴림" charset="-127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0BA704F2-4B78-4B8A-953C-7F6B31554867}" type="slidenum">
              <a:rPr lang="en-US" altLang="ko-KR">
                <a:latin typeface="Calibri" pitchFamily="34" charset="0"/>
              </a:rPr>
              <a:pPr/>
              <a:t>10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16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11B3-4EA0-41B7-B2E1-7AE3C0CD6B4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825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11B3-4EA0-41B7-B2E1-7AE3C0CD6B4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47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11B3-4EA0-41B7-B2E1-7AE3C0CD6B4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81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11B3-4EA0-41B7-B2E1-7AE3C0CD6B4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64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ko-KR" dirty="0" smtClean="0">
              <a:latin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11B3-4EA0-41B7-B2E1-7AE3C0CD6B4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96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11B3-4EA0-41B7-B2E1-7AE3C0CD6B4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3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70EBAE32-87C5-4C40-9123-6CECA7394AE5}" type="slidenum">
              <a:rPr lang="en-US" altLang="ko-KR">
                <a:latin typeface="Calibri" pitchFamily="34" charset="0"/>
              </a:rPr>
              <a:pPr/>
              <a:t>2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50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latin typeface="Arial" charset="0"/>
              <a:ea typeface="굴림" charset="-127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DFAC6F2C-D726-42EA-8672-5FE86BE43EAF}" type="slidenum">
              <a:rPr lang="en-US" altLang="ko-KR">
                <a:latin typeface="Calibri" pitchFamily="34" charset="0"/>
              </a:rPr>
              <a:pPr/>
              <a:t>3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11B3-4EA0-41B7-B2E1-7AE3C0CD6B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0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ea typeface="굴림" charset="-127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ED2AD48C-5837-4C7C-80F8-50F36AC485F8}" type="slidenum">
              <a:rPr lang="en-US" altLang="ko-KR">
                <a:latin typeface="Calibri" pitchFamily="34" charset="0"/>
              </a:rPr>
              <a:pPr/>
              <a:t>5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7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latin typeface="Arial" charset="0"/>
              <a:ea typeface="굴림" charset="-127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B1469361-3736-4C04-A1E3-2E8E740B8A2D}" type="slidenum">
              <a:rPr lang="en-US" altLang="ko-KR">
                <a:latin typeface="Calibri" pitchFamily="34" charset="0"/>
              </a:rPr>
              <a:pPr/>
              <a:t>6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14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 dirty="0" smtClean="0">
              <a:latin typeface="Arial" charset="0"/>
              <a:ea typeface="굴림" charset="-127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fld id="{6A59B1CC-7AB7-4E38-A483-07924A5E280B}" type="slidenum">
              <a:rPr lang="en-US" altLang="ko-KR">
                <a:latin typeface="Calibri" pitchFamily="34" charset="0"/>
              </a:rPr>
              <a:pPr/>
              <a:t>7</a:t>
            </a:fld>
            <a:endParaRPr lang="en-US" altLang="ko-KR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83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11B3-4EA0-41B7-B2E1-7AE3C0CD6B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81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11B3-4EA0-41B7-B2E1-7AE3C0CD6B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8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1175-E903-426A-BF24-257102EABF9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BA3B-442F-40AA-8F9F-0B2D820C2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1175-E903-426A-BF24-257102EABF9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BA3B-442F-40AA-8F9F-0B2D820C2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1175-E903-426A-BF24-257102EABF9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BA3B-442F-40AA-8F9F-0B2D820C2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4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5" name="Straight Connector 7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8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457200" y="6375400"/>
            <a:ext cx="451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>
              <a:defRPr>
                <a:solidFill>
                  <a:schemeClr val="tx1"/>
                </a:solidFill>
                <a:latin typeface="Corbel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itchFamily="34" charset="0"/>
              </a:defRPr>
            </a:lvl4pPr>
            <a:lvl5pPr>
              <a:defRPr>
                <a:solidFill>
                  <a:schemeClr val="tx1"/>
                </a:solidFill>
                <a:latin typeface="Corbe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endParaRPr lang="en-GB">
              <a:latin typeface="Arial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381000" y="6365875"/>
            <a:ext cx="451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>
              <a:defRPr>
                <a:solidFill>
                  <a:schemeClr val="tx1"/>
                </a:solidFill>
                <a:latin typeface="Corbel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itchFamily="34" charset="0"/>
              </a:defRPr>
            </a:lvl4pPr>
            <a:lvl5pPr>
              <a:defRPr>
                <a:solidFill>
                  <a:schemeClr val="tx1"/>
                </a:solidFill>
                <a:latin typeface="Corbe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ct val="50000"/>
              </a:spcBef>
            </a:pPr>
            <a:r>
              <a:rPr lang="en-US" altLang="ko-KR">
                <a:solidFill>
                  <a:srgbClr val="FFFFFF"/>
                </a:solidFill>
                <a:latin typeface="Arial" charset="0"/>
                <a:ea typeface="굴림" charset="-127"/>
              </a:rPr>
              <a:t>Copyright © 2013 Pearson Education</a:t>
            </a:r>
            <a:endParaRPr lang="en-GB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1-</a:t>
            </a:r>
            <a:fld id="{A63C8C4B-D603-44A5-930C-2DC6D414B7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675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1175-E903-426A-BF24-257102EABF9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BA3B-442F-40AA-8F9F-0B2D820C2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9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1175-E903-426A-BF24-257102EABF9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BA3B-442F-40AA-8F9F-0B2D820C2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60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1175-E903-426A-BF24-257102EABF9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BA3B-442F-40AA-8F9F-0B2D820C2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6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1175-E903-426A-BF24-257102EABF9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BA3B-442F-40AA-8F9F-0B2D820C2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0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1175-E903-426A-BF24-257102EABF9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BA3B-442F-40AA-8F9F-0B2D820C2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1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1175-E903-426A-BF24-257102EABF9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BA3B-442F-40AA-8F9F-0B2D820C2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1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1175-E903-426A-BF24-257102EABF9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BA3B-442F-40AA-8F9F-0B2D820C2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4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1175-E903-426A-BF24-257102EABF9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BA3B-442F-40AA-8F9F-0B2D820C2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1175-E903-426A-BF24-257102EABF99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3BA3B-442F-40AA-8F9F-0B2D820C2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8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Emotions and Moods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91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173788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4-</a:t>
            </a:r>
            <a:fld id="{6B21CD02-AE27-4CAE-A1FE-EA9B44B6ED22}" type="slidenum">
              <a:rPr lang="en-US" altLang="ko-KR">
                <a:solidFill>
                  <a:srgbClr val="FFFFFF"/>
                </a:solidFill>
              </a:rPr>
              <a:pPr/>
              <a:t>10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28638" y="1878013"/>
            <a:ext cx="3683322" cy="4478337"/>
          </a:xfrm>
        </p:spPr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b="0" dirty="0" smtClean="0"/>
              <a:t>Personality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Affect Intensity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Time of Day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Day of the Week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Weather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Illusory correlation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96479" y="260648"/>
            <a:ext cx="6430962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Arial Narrow" pitchFamily="34" charset="0"/>
                <a:ea typeface="굴림" charset="-127"/>
              </a:rPr>
              <a:t>Sources of Emotions and Moods</a:t>
            </a:r>
            <a:endParaRPr lang="en-US" altLang="ko-KR" dirty="0" smtClean="0">
              <a:latin typeface="Arial Narrow" pitchFamily="34" charset="0"/>
              <a:ea typeface="굴림" charset="-127"/>
            </a:endParaRP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4860032" y="1878013"/>
            <a:ext cx="4176464" cy="4979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2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ts val="6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dirty="0" smtClean="0"/>
              <a:t>Stress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Social Activities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Exercise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dirty="0" smtClean="0"/>
              <a:t>Sleep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Age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10119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Understanding and using emotion effectively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0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Emotional Intelligence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Emotional Intelligence</a:t>
            </a:r>
          </a:p>
          <a:p>
            <a:pPr lvl="1"/>
            <a:r>
              <a:rPr lang="en-US" altLang="ko-KR" dirty="0" smtClean="0"/>
              <a:t>Identify </a:t>
            </a:r>
          </a:p>
          <a:p>
            <a:pPr lvl="1"/>
            <a:r>
              <a:rPr lang="en-US" altLang="ko-KR" dirty="0" smtClean="0"/>
              <a:t>Empathize</a:t>
            </a:r>
          </a:p>
          <a:p>
            <a:pPr lvl="1"/>
            <a:r>
              <a:rPr lang="en-US" altLang="ko-KR" dirty="0" smtClean="0"/>
              <a:t>Control </a:t>
            </a:r>
          </a:p>
          <a:p>
            <a:r>
              <a:rPr lang="en-US" altLang="ko-KR" dirty="0" smtClean="0"/>
              <a:t>Influence</a:t>
            </a:r>
            <a:endParaRPr lang="en-US" altLang="ko-KR" dirty="0"/>
          </a:p>
          <a:p>
            <a:pPr lvl="1"/>
            <a:r>
              <a:rPr lang="en-US" altLang="ko-KR" dirty="0" smtClean="0"/>
              <a:t>Communication</a:t>
            </a:r>
          </a:p>
          <a:p>
            <a:pPr lvl="1"/>
            <a:r>
              <a:rPr lang="en-US" altLang="ko-KR" dirty="0" smtClean="0"/>
              <a:t>Leadership </a:t>
            </a:r>
          </a:p>
          <a:p>
            <a:pPr lvl="1"/>
            <a:r>
              <a:rPr lang="en-US" altLang="ko-KR" dirty="0" smtClean="0"/>
              <a:t>Negotiation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00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Emotional Labor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 employee’s expression of organizationally desired emotions during interpersonal interactions at work</a:t>
            </a:r>
          </a:p>
          <a:p>
            <a:r>
              <a:rPr lang="en-US" altLang="ko-KR" sz="2800" dirty="0" smtClean="0"/>
              <a:t>Types </a:t>
            </a:r>
            <a:r>
              <a:rPr lang="en-US" altLang="ko-KR" sz="2800" dirty="0"/>
              <a:t>of Emotions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200" dirty="0"/>
              <a:t>Felt: 		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2200" dirty="0"/>
              <a:t>Displayed: 	</a:t>
            </a:r>
          </a:p>
          <a:p>
            <a:r>
              <a:rPr lang="en-US" altLang="ko-KR" sz="2800" dirty="0"/>
              <a:t>Emotional </a:t>
            </a:r>
            <a:r>
              <a:rPr lang="en-US" altLang="ko-KR" sz="2800" dirty="0" smtClean="0"/>
              <a:t>Dissonance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17856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Emotional Labor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dirty="0" smtClean="0"/>
              <a:t>Displaying fake emotions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Surface acting: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 smtClean="0"/>
              <a:t>hiding one’s inner feelings and forgoing emotional expressions in response to display rules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Deep acting: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 smtClean="0"/>
              <a:t>trying to modify one’s true inner feelings based on display rules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/>
              <a:t>Difficulty?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299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Effects of Emotion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cs typeface="Arial" pitchFamily="34" charset="0"/>
              </a:rPr>
              <a:t>Selection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cs typeface="Arial" pitchFamily="34" charset="0"/>
              </a:rPr>
              <a:t>Hiring factor</a:t>
            </a:r>
            <a:endParaRPr lang="en-US" altLang="ko-KR" dirty="0">
              <a:ea typeface="굴림" pitchFamily="50" charset="-127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  <a:cs typeface="Arial" pitchFamily="34" charset="0"/>
              </a:rPr>
              <a:t>Decision </a:t>
            </a:r>
            <a:r>
              <a:rPr lang="en-US" altLang="ko-KR" dirty="0" smtClean="0">
                <a:ea typeface="굴림" pitchFamily="50" charset="-127"/>
                <a:cs typeface="Arial" pitchFamily="34" charset="0"/>
              </a:rPr>
              <a:t>Making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cs typeface="Arial" pitchFamily="34" charset="0"/>
              </a:rPr>
              <a:t>Positive mood  </a:t>
            </a:r>
            <a:r>
              <a:rPr lang="en-US" altLang="ko-KR" dirty="0" smtClean="0">
                <a:ea typeface="굴림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ea typeface="굴림" pitchFamily="50" charset="-127"/>
                <a:cs typeface="Arial" pitchFamily="34" charset="0"/>
              </a:rPr>
              <a:t>better decisions</a:t>
            </a:r>
            <a:endParaRPr lang="en-US" altLang="ko-KR" dirty="0">
              <a:ea typeface="굴림" pitchFamily="50" charset="-127"/>
              <a:cs typeface="Arial" pitchFamily="34" charset="0"/>
            </a:endParaRPr>
          </a:p>
          <a:p>
            <a:r>
              <a:rPr lang="en-US" altLang="ko-KR" dirty="0" smtClean="0">
                <a:ea typeface="굴림" pitchFamily="50" charset="-127"/>
                <a:cs typeface="Arial" pitchFamily="34" charset="0"/>
              </a:rPr>
              <a:t>Creativity</a:t>
            </a:r>
          </a:p>
          <a:p>
            <a:pPr lvl="1"/>
            <a:r>
              <a:rPr lang="en-US" altLang="ko-KR" dirty="0" smtClean="0">
                <a:ea typeface="굴림" pitchFamily="50" charset="-127"/>
                <a:cs typeface="Arial" pitchFamily="34" charset="0"/>
              </a:rPr>
              <a:t>Positive </a:t>
            </a:r>
            <a:r>
              <a:rPr lang="en-US" altLang="ko-KR" dirty="0">
                <a:ea typeface="굴림" pitchFamily="50" charset="-127"/>
                <a:cs typeface="Arial" pitchFamily="34" charset="0"/>
              </a:rPr>
              <a:t>mood </a:t>
            </a:r>
            <a:r>
              <a:rPr lang="en-US" altLang="ko-KR" dirty="0" smtClean="0">
                <a:ea typeface="굴림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ea typeface="굴림" pitchFamily="50" charset="-127"/>
                <a:cs typeface="Arial" pitchFamily="34" charset="0"/>
              </a:rPr>
              <a:t>flexibility</a:t>
            </a:r>
            <a:r>
              <a:rPr lang="en-US" altLang="ko-KR" dirty="0">
                <a:ea typeface="굴림" pitchFamily="50" charset="-127"/>
                <a:cs typeface="Arial" pitchFamily="34" charset="0"/>
              </a:rPr>
              <a:t>, openness, and creativity.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17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Effects of Emotion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cs typeface="Arial" pitchFamily="34" charset="0"/>
              </a:rPr>
              <a:t>Motivation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cs typeface="Arial" pitchFamily="34" charset="0"/>
              </a:rPr>
              <a:t>Positive mood </a:t>
            </a:r>
            <a:r>
              <a:rPr lang="en-US" altLang="ko-KR" dirty="0" smtClean="0">
                <a:ea typeface="굴림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ea typeface="굴림" pitchFamily="50" charset="-127"/>
                <a:cs typeface="Arial" pitchFamily="34" charset="0"/>
              </a:rPr>
              <a:t>expectations of success</a:t>
            </a: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  <a:cs typeface="Arial" pitchFamily="34" charset="0"/>
              </a:rPr>
              <a:t>Leadership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itchFamily="50" charset="-127"/>
                <a:cs typeface="Arial" pitchFamily="34" charset="0"/>
              </a:rPr>
              <a:t>EI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itchFamily="50" charset="-127"/>
                <a:cs typeface="Arial" pitchFamily="34" charset="0"/>
              </a:rPr>
              <a:t>Use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itchFamily="50" charset="-127"/>
                <a:cs typeface="Arial" pitchFamily="34" charset="0"/>
              </a:rPr>
              <a:t>Negotiation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itchFamily="50" charset="-127"/>
                <a:cs typeface="Arial" pitchFamily="34" charset="0"/>
              </a:rPr>
              <a:t>Use &amp; protect</a:t>
            </a:r>
          </a:p>
          <a:p>
            <a:pPr marL="857250" lvl="2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7339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Effects of Emotion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cs typeface="Arial"/>
              </a:rPr>
              <a:t>Customer </a:t>
            </a:r>
            <a:r>
              <a:rPr lang="en-US" altLang="ko-KR" dirty="0" smtClean="0">
                <a:cs typeface="Arial"/>
              </a:rPr>
              <a:t>Service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>
                <a:cs typeface="Arial"/>
              </a:rPr>
              <a:t>Emotion </a:t>
            </a:r>
            <a:r>
              <a:rPr lang="en-US" altLang="ko-KR" dirty="0" smtClean="0">
                <a:cs typeface="Arial"/>
                <a:sym typeface="Wingdings" panose="05000000000000000000" pitchFamily="2" charset="2"/>
              </a:rPr>
              <a:t> service  customer satisfaction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>
                <a:cs typeface="Arial"/>
                <a:sym typeface="Wingdings" panose="05000000000000000000" pitchFamily="2" charset="2"/>
              </a:rPr>
              <a:t>Emotional contagion: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ko-KR" dirty="0" smtClean="0">
                <a:cs typeface="Arial"/>
                <a:sym typeface="Wingdings" panose="05000000000000000000" pitchFamily="2" charset="2"/>
              </a:rPr>
              <a:t>process by which peoples’ emotions are caused by the emotions of others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>
                <a:cs typeface="Arial"/>
              </a:rPr>
              <a:t>Job </a:t>
            </a:r>
            <a:r>
              <a:rPr lang="en-US" altLang="ko-KR" dirty="0">
                <a:cs typeface="Arial"/>
              </a:rPr>
              <a:t>Attitudes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 smtClean="0">
                <a:cs typeface="Arial"/>
              </a:rPr>
              <a:t>Interaction between mood and job attitudes</a:t>
            </a:r>
          </a:p>
          <a:p>
            <a:pPr lvl="1">
              <a:lnSpc>
                <a:spcPct val="120000"/>
              </a:lnSpc>
              <a:defRPr/>
            </a:pPr>
            <a:endParaRPr lang="en-US" altLang="ko-KR" dirty="0">
              <a:cs typeface="Arial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cs typeface="Arial"/>
              </a:rPr>
              <a:t>Deviant Workplace Behaviors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>
                <a:cs typeface="Arial"/>
              </a:rPr>
              <a:t>Negative </a:t>
            </a:r>
            <a:r>
              <a:rPr lang="en-US" altLang="ko-KR" dirty="0" smtClean="0">
                <a:cs typeface="Arial"/>
              </a:rPr>
              <a:t>emotions </a:t>
            </a:r>
            <a:r>
              <a:rPr lang="en-US" altLang="ko-KR" dirty="0" smtClean="0">
                <a:cs typeface="Arial"/>
                <a:sym typeface="Wingdings" panose="05000000000000000000" pitchFamily="2" charset="2"/>
              </a:rPr>
              <a:t> DWB</a:t>
            </a:r>
          </a:p>
          <a:p>
            <a:pPr lvl="1">
              <a:lnSpc>
                <a:spcPct val="120000"/>
              </a:lnSpc>
              <a:defRPr/>
            </a:pPr>
            <a:endParaRPr lang="en-US" altLang="ko-KR" dirty="0">
              <a:cs typeface="Arial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dirty="0" smtClean="0">
                <a:cs typeface="Arial"/>
              </a:rPr>
              <a:t>Safety </a:t>
            </a:r>
            <a:r>
              <a:rPr lang="en-US" altLang="ko-KR" dirty="0">
                <a:cs typeface="Arial"/>
              </a:rPr>
              <a:t>and Injury at Work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>
                <a:cs typeface="Arial"/>
              </a:rPr>
              <a:t>Don’t do dangerous work when in a bad mood.</a:t>
            </a:r>
          </a:p>
          <a:p>
            <a:pPr lvl="1">
              <a:lnSpc>
                <a:spcPct val="80000"/>
              </a:lnSpc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79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influence moods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7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600" dirty="0"/>
              <a:t>Emotions and Moods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173788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4-</a:t>
            </a:r>
            <a:fld id="{5B45E4C9-9911-465D-9638-B559AB5049D5}" type="slidenum">
              <a:rPr lang="en-US" altLang="ko-KR">
                <a:solidFill>
                  <a:srgbClr val="FFFFFF"/>
                </a:solidFill>
              </a:rPr>
              <a:pPr/>
              <a:t>2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9550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3000" dirty="0" smtClean="0">
                <a:latin typeface="Arial" charset="0"/>
                <a:ea typeface="굴림" charset="-127"/>
                <a:cs typeface="Arial" charset="0"/>
              </a:rPr>
              <a:t>The “Myth of Rationality”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Believed </a:t>
            </a:r>
            <a:r>
              <a:rPr lang="en-US" altLang="ko-KR" sz="2400" dirty="0">
                <a:latin typeface="Arial" charset="0"/>
                <a:ea typeface="굴림" charset="-127"/>
                <a:cs typeface="Arial" charset="0"/>
              </a:rPr>
              <a:t>to be </a:t>
            </a:r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disruptive and counterproductive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  <a:sym typeface="Wingdings" panose="05000000000000000000" pitchFamily="2" charset="2"/>
              </a:rPr>
              <a:t>Tried to make </a:t>
            </a:r>
            <a:r>
              <a:rPr lang="en-US" altLang="ko-KR" sz="2400" dirty="0" smtClean="0">
                <a:latin typeface="Arial" charset="0"/>
                <a:ea typeface="굴림" charset="-127"/>
                <a:cs typeface="Arial" charset="0"/>
              </a:rPr>
              <a:t>emotion-free workplace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à"/>
            </a:pPr>
            <a:endParaRPr lang="en-US" altLang="ko-KR" sz="2400" dirty="0" smtClean="0">
              <a:latin typeface="Arial" charset="0"/>
              <a:ea typeface="굴림" charset="-127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3000" dirty="0">
                <a:latin typeface="Arial" charset="0"/>
                <a:ea typeface="굴림" charset="-127"/>
                <a:cs typeface="Arial" charset="0"/>
              </a:rPr>
              <a:t>Emotions cannot be separated from the workplace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latin typeface="Arial" charset="0"/>
                <a:ea typeface="굴림" charset="-127"/>
                <a:cs typeface="Arial" charset="0"/>
              </a:rPr>
              <a:t>Importance influence on decision-making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latin typeface="Arial" charset="0"/>
                <a:ea typeface="굴림" charset="-127"/>
                <a:cs typeface="Arial" charset="0"/>
              </a:rPr>
              <a:t>Can be both positive and negative</a:t>
            </a:r>
          </a:p>
          <a:p>
            <a:pPr lvl="1">
              <a:lnSpc>
                <a:spcPct val="90000"/>
              </a:lnSpc>
            </a:pPr>
            <a:endParaRPr lang="en-US" altLang="ko-KR" dirty="0">
              <a:latin typeface="Arial" charset="0"/>
              <a:ea typeface="굴림" charset="-127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3000" dirty="0">
                <a:latin typeface="Arial" charset="0"/>
                <a:ea typeface="굴림" charset="-127"/>
                <a:cs typeface="Arial" charset="0"/>
              </a:rPr>
              <a:t>Big topic in OB research currently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latin typeface="Arial" charset="0"/>
                <a:ea typeface="굴림" charset="-127"/>
                <a:cs typeface="Arial" charset="0"/>
              </a:rPr>
              <a:t>How to understand and utilize emotions?</a:t>
            </a:r>
          </a:p>
          <a:p>
            <a:pPr marL="57150" indent="0">
              <a:lnSpc>
                <a:spcPct val="90000"/>
              </a:lnSpc>
              <a:buNone/>
            </a:pPr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6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15"/>
          <p:cNvSpPr/>
          <p:nvPr/>
        </p:nvSpPr>
        <p:spPr>
          <a:xfrm>
            <a:off x="5464883" y="3120097"/>
            <a:ext cx="800682" cy="110445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2954242" y="3120097"/>
            <a:ext cx="800682" cy="110445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173788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4-</a:t>
            </a:r>
            <a:fld id="{07AFE767-F979-43F2-89F7-51F6EF1A1BBE}" type="slidenum">
              <a:rPr lang="en-US" altLang="ko-KR">
                <a:solidFill>
                  <a:srgbClr val="FFFFFF"/>
                </a:solidFill>
              </a:rPr>
              <a:pPr/>
              <a:t>3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11200" y="-20638"/>
            <a:ext cx="8229600" cy="1438276"/>
          </a:xfrm>
          <a:prstGeom prst="rect">
            <a:avLst/>
          </a:prstGeom>
        </p:spPr>
        <p:txBody>
          <a:bodyPr anchor="ctr"/>
          <a:lstStyle/>
          <a:p>
            <a:pPr algn="ctr" defTabSz="914400" fontAlgn="auto">
              <a:spcAft>
                <a:spcPts val="0"/>
              </a:spcAft>
              <a:defRPr/>
            </a:pPr>
            <a:r>
              <a:rPr lang="en-US" sz="3600" dirty="0" smtClean="0">
                <a:latin typeface="Arial Narrow"/>
                <a:ea typeface="+mj-ea"/>
                <a:cs typeface="Arial Narrow"/>
              </a:rPr>
              <a:t>The Functions of Emotions</a:t>
            </a:r>
            <a:endParaRPr lang="en-US" sz="3600" dirty="0">
              <a:latin typeface="Arial Narrow"/>
              <a:ea typeface="+mj-ea"/>
              <a:cs typeface="Arial Narrow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51265" y="2181306"/>
            <a:ext cx="5113462" cy="7178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rgbClr val="FF0000"/>
                </a:solidFill>
              </a:rPr>
              <a:t>Decision-Making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56243" y="4224556"/>
            <a:ext cx="2650535" cy="7731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</a:rPr>
              <a:t>Thinking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343835" y="4224556"/>
            <a:ext cx="2650535" cy="77312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</a:rPr>
              <a:t>Feeling</a:t>
            </a:r>
          </a:p>
        </p:txBody>
      </p:sp>
    </p:spTree>
    <p:extLst>
      <p:ext uri="{BB962C8B-B14F-4D97-AF65-F5344CB8AC3E}">
        <p14:creationId xmlns:p14="http://schemas.microsoft.com/office/powerpoint/2010/main" val="29473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Influence of Emotions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84" y="1844824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Creativity</a:t>
            </a:r>
          </a:p>
          <a:p>
            <a:r>
              <a:rPr lang="en-US" altLang="ko-KR" dirty="0" smtClean="0"/>
              <a:t>Motivation</a:t>
            </a:r>
          </a:p>
          <a:p>
            <a:r>
              <a:rPr lang="en-US" altLang="ko-KR" dirty="0" smtClean="0"/>
              <a:t>Job satisfaction</a:t>
            </a:r>
          </a:p>
          <a:p>
            <a:r>
              <a:rPr lang="en-US" altLang="ko-KR" dirty="0" smtClean="0"/>
              <a:t>Job involvement</a:t>
            </a:r>
          </a:p>
          <a:p>
            <a:r>
              <a:rPr lang="en-US" altLang="ko-KR" dirty="0" smtClean="0"/>
              <a:t>Deviant behavior</a:t>
            </a:r>
          </a:p>
          <a:p>
            <a:r>
              <a:rPr lang="en-US" altLang="ko-KR" dirty="0" smtClean="0"/>
              <a:t>Job safety &amp; injury</a:t>
            </a:r>
          </a:p>
          <a:p>
            <a:r>
              <a:rPr lang="en-US" altLang="ko-KR" dirty="0"/>
              <a:t>Communication</a:t>
            </a:r>
          </a:p>
          <a:p>
            <a:r>
              <a:rPr lang="en-US" altLang="ko-KR" dirty="0"/>
              <a:t>Leadership</a:t>
            </a:r>
          </a:p>
          <a:p>
            <a:r>
              <a:rPr lang="en-US" altLang="ko-KR" dirty="0"/>
              <a:t>Negotiation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20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600" dirty="0"/>
              <a:t>Emotions and Moods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173788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4-</a:t>
            </a:r>
            <a:fld id="{4C56FE29-415B-4A8A-95FE-810C4EE83674}" type="slidenum">
              <a:rPr lang="en-US" altLang="ko-KR">
                <a:solidFill>
                  <a:srgbClr val="FFFFFF"/>
                </a:solidFill>
              </a:rPr>
              <a:pPr/>
              <a:t>5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22536" name="TextBox 11"/>
          <p:cNvSpPr txBox="1">
            <a:spLocks noChangeArrowheads="1"/>
          </p:cNvSpPr>
          <p:nvPr/>
        </p:nvSpPr>
        <p:spPr bwMode="auto">
          <a:xfrm>
            <a:off x="3027363" y="3486150"/>
            <a:ext cx="314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altLang="ko-KR">
                <a:ea typeface="굴림" charset="-127"/>
              </a:rPr>
              <a:t>Insert Exhibit 4-1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438275"/>
            <a:ext cx="7356475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0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600" dirty="0"/>
              <a:t>Emotions and Moods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173788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4-</a:t>
            </a:r>
            <a:fld id="{3D203C05-5207-4FF3-96DD-69639C0853B1}" type="slidenum">
              <a:rPr lang="en-US" altLang="ko-KR">
                <a:solidFill>
                  <a:srgbClr val="FFFFFF"/>
                </a:solidFill>
              </a:rPr>
              <a:pPr/>
              <a:t>6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28638" y="1878013"/>
            <a:ext cx="8229600" cy="4478337"/>
          </a:xfrm>
        </p:spPr>
        <p:txBody>
          <a:bodyPr/>
          <a:lstStyle/>
          <a:p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Six basic emotions:</a:t>
            </a:r>
          </a:p>
          <a:p>
            <a:pPr marL="914400" lvl="1" indent="-457200">
              <a:buClrTx/>
              <a:buFont typeface="Calibri" pitchFamily="34" charset="0"/>
              <a:buAutoNum type="arabicPeriod"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Anger</a:t>
            </a:r>
          </a:p>
          <a:p>
            <a:pPr marL="914400" lvl="1" indent="-457200">
              <a:buClrTx/>
              <a:buFont typeface="Calibri" pitchFamily="34" charset="0"/>
              <a:buAutoNum type="arabicPeriod"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Fear</a:t>
            </a:r>
          </a:p>
          <a:p>
            <a:pPr marL="914400" lvl="1" indent="-457200">
              <a:buClrTx/>
              <a:buFont typeface="Calibri" pitchFamily="34" charset="0"/>
              <a:buAutoNum type="arabicPeriod"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Sadness</a:t>
            </a:r>
          </a:p>
          <a:p>
            <a:pPr marL="914400" lvl="1" indent="-457200">
              <a:buClrTx/>
              <a:buFont typeface="Calibri" pitchFamily="34" charset="0"/>
              <a:buAutoNum type="arabicPeriod"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Happiness</a:t>
            </a:r>
          </a:p>
          <a:p>
            <a:pPr marL="914400" lvl="1" indent="-457200">
              <a:buClrTx/>
              <a:buFont typeface="Calibri" pitchFamily="34" charset="0"/>
              <a:buAutoNum type="arabicPeriod"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Disgust</a:t>
            </a:r>
          </a:p>
          <a:p>
            <a:pPr marL="914400" lvl="1" indent="-457200">
              <a:buClrTx/>
              <a:buFont typeface="Calibri" pitchFamily="34" charset="0"/>
              <a:buAutoNum type="arabicPeriod"/>
            </a:pPr>
            <a:r>
              <a:rPr lang="en-US" altLang="ko-KR" sz="2800" dirty="0" smtClean="0">
                <a:latin typeface="Arial" charset="0"/>
                <a:ea typeface="굴림" charset="-127"/>
                <a:cs typeface="Arial" charset="0"/>
              </a:rPr>
              <a:t>Surprise</a:t>
            </a:r>
          </a:p>
          <a:p>
            <a:pPr marL="914400" lvl="1" indent="-457200">
              <a:buClrTx/>
              <a:buFont typeface="Wingdings" pitchFamily="2" charset="2"/>
              <a:buNone/>
            </a:pPr>
            <a:endParaRPr lang="en-US" altLang="ko-KR" dirty="0" smtClean="0">
              <a:latin typeface="Arial" charset="0"/>
              <a:ea typeface="굴림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382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600" dirty="0"/>
              <a:t>Emotions and Moods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173788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FFFF"/>
                </a:solidFill>
              </a:rPr>
              <a:t>4-</a:t>
            </a:r>
            <a:fld id="{4E0CFA1A-E76B-4505-B924-C164B678264A}" type="slidenum">
              <a:rPr lang="en-US" altLang="ko-KR">
                <a:solidFill>
                  <a:srgbClr val="FFFFFF"/>
                </a:solidFill>
              </a:rPr>
              <a:pPr/>
              <a:t>7</a:t>
            </a:fld>
            <a:endParaRPr lang="en-US" altLang="ko-KR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28638" y="1878013"/>
            <a:ext cx="8229600" cy="11985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Emotions may be placed along a spectrum of emotion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5739" y="4042799"/>
            <a:ext cx="6932523" cy="572432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6636" name="TextBox 8"/>
          <p:cNvSpPr txBox="1">
            <a:spLocks noChangeArrowheads="1"/>
          </p:cNvSpPr>
          <p:nvPr/>
        </p:nvSpPr>
        <p:spPr bwMode="auto">
          <a:xfrm>
            <a:off x="1138238" y="4121150"/>
            <a:ext cx="1412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Happiness</a:t>
            </a:r>
          </a:p>
        </p:txBody>
      </p:sp>
      <p:sp>
        <p:nvSpPr>
          <p:cNvPr id="26637" name="TextBox 9"/>
          <p:cNvSpPr txBox="1">
            <a:spLocks noChangeArrowheads="1"/>
          </p:cNvSpPr>
          <p:nvPr/>
        </p:nvSpPr>
        <p:spPr bwMode="auto">
          <a:xfrm>
            <a:off x="2622550" y="4121150"/>
            <a:ext cx="1411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Surprise</a:t>
            </a:r>
          </a:p>
        </p:txBody>
      </p:sp>
      <p:sp>
        <p:nvSpPr>
          <p:cNvPr id="26638" name="TextBox 10"/>
          <p:cNvSpPr txBox="1">
            <a:spLocks noChangeArrowheads="1"/>
          </p:cNvSpPr>
          <p:nvPr/>
        </p:nvSpPr>
        <p:spPr bwMode="auto">
          <a:xfrm>
            <a:off x="3825875" y="4121150"/>
            <a:ext cx="1411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Fear</a:t>
            </a:r>
          </a:p>
        </p:txBody>
      </p:sp>
      <p:sp>
        <p:nvSpPr>
          <p:cNvPr id="26639" name="TextBox 11"/>
          <p:cNvSpPr txBox="1">
            <a:spLocks noChangeArrowheads="1"/>
          </p:cNvSpPr>
          <p:nvPr/>
        </p:nvSpPr>
        <p:spPr bwMode="auto">
          <a:xfrm>
            <a:off x="4819650" y="4121150"/>
            <a:ext cx="1412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Sadness</a:t>
            </a:r>
          </a:p>
        </p:txBody>
      </p:sp>
      <p:sp>
        <p:nvSpPr>
          <p:cNvPr id="26640" name="TextBox 12"/>
          <p:cNvSpPr txBox="1">
            <a:spLocks noChangeArrowheads="1"/>
          </p:cNvSpPr>
          <p:nvPr/>
        </p:nvSpPr>
        <p:spPr bwMode="auto">
          <a:xfrm>
            <a:off x="6226175" y="4121150"/>
            <a:ext cx="1412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ea typeface="굴림" charset="-127"/>
              </a:rPr>
              <a:t>Anger</a:t>
            </a:r>
          </a:p>
        </p:txBody>
      </p:sp>
      <p:sp>
        <p:nvSpPr>
          <p:cNvPr id="26641" name="TextBox 14"/>
          <p:cNvSpPr txBox="1">
            <a:spLocks noChangeArrowheads="1"/>
          </p:cNvSpPr>
          <p:nvPr/>
        </p:nvSpPr>
        <p:spPr bwMode="auto">
          <a:xfrm>
            <a:off x="7150100" y="4121150"/>
            <a:ext cx="1411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altLang="ko-KR">
                <a:solidFill>
                  <a:srgbClr val="FF0000"/>
                </a:solidFill>
                <a:ea typeface="굴림" charset="-127"/>
              </a:rPr>
              <a:t>Disgust</a:t>
            </a:r>
          </a:p>
        </p:txBody>
      </p:sp>
    </p:spTree>
    <p:extLst>
      <p:ext uri="{BB962C8B-B14F-4D97-AF65-F5344CB8AC3E}">
        <p14:creationId xmlns:p14="http://schemas.microsoft.com/office/powerpoint/2010/main" val="42638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Emotions and Moods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622425"/>
            <a:ext cx="7359650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96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Emotions and Moods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Emotion when nothing particular going on?</a:t>
            </a:r>
          </a:p>
        </p:txBody>
      </p:sp>
    </p:spTree>
    <p:extLst>
      <p:ext uri="{BB962C8B-B14F-4D97-AF65-F5344CB8AC3E}">
        <p14:creationId xmlns:p14="http://schemas.microsoft.com/office/powerpoint/2010/main" val="344247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349</Words>
  <Application>Microsoft Office PowerPoint</Application>
  <PresentationFormat>화면 슬라이드 쇼(4:3)</PresentationFormat>
  <Paragraphs>134</Paragraphs>
  <Slides>18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Emotions and Moods</vt:lpstr>
      <vt:lpstr>Emotions and Moods</vt:lpstr>
      <vt:lpstr>PowerPoint 프레젠테이션</vt:lpstr>
      <vt:lpstr>Influence of Emotions</vt:lpstr>
      <vt:lpstr>Emotions and Moods</vt:lpstr>
      <vt:lpstr>Emotions and Moods</vt:lpstr>
      <vt:lpstr>Emotions and Moods</vt:lpstr>
      <vt:lpstr>Emotions and Moods</vt:lpstr>
      <vt:lpstr>Emotions and Moods</vt:lpstr>
      <vt:lpstr>Sources of Emotions and Moods</vt:lpstr>
      <vt:lpstr>Understanding and using emotion effectively</vt:lpstr>
      <vt:lpstr>Emotional Intelligence </vt:lpstr>
      <vt:lpstr>Emotional Labor</vt:lpstr>
      <vt:lpstr>Emotional Labor</vt:lpstr>
      <vt:lpstr>Effects of Emotion</vt:lpstr>
      <vt:lpstr>Effects of Emotion</vt:lpstr>
      <vt:lpstr>Effects of Emotion</vt:lpstr>
      <vt:lpstr>How to influence moods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116</cp:revision>
  <dcterms:created xsi:type="dcterms:W3CDTF">2013-04-10T02:05:35Z</dcterms:created>
  <dcterms:modified xsi:type="dcterms:W3CDTF">2017-09-15T03:45:50Z</dcterms:modified>
</cp:coreProperties>
</file>