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471" r:id="rId4"/>
    <p:sldId id="493" r:id="rId5"/>
    <p:sldId id="472" r:id="rId6"/>
    <p:sldId id="498" r:id="rId7"/>
    <p:sldId id="527" r:id="rId8"/>
    <p:sldId id="528" r:id="rId9"/>
    <p:sldId id="529" r:id="rId10"/>
    <p:sldId id="530" r:id="rId11"/>
    <p:sldId id="531" r:id="rId1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77" d="100"/>
          <a:sy n="77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C94EB-331F-4F92-BB72-B5D02E41342C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7E431-F09A-4DA5-8E04-2739C6EDB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3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95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4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3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3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0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9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9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E431-F09A-4DA5-8E04-2739C6EDBC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6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3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4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8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7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7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F7B5D-269D-4106-99E3-E724E68E4863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CD10-A080-4095-AEFC-1EA4347F6C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8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Foundations of </a:t>
            </a:r>
            <a:br>
              <a:rPr lang="en-US" altLang="ko-KR" dirty="0" smtClean="0"/>
            </a:br>
            <a:r>
              <a:rPr lang="en-US" altLang="ko-KR" dirty="0" smtClean="0"/>
              <a:t>Group Behavior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77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Alternative Model for Temporary Groups with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Punctuated Equilibrium Model </a:t>
            </a:r>
          </a:p>
          <a:p>
            <a:pPr lvl="1"/>
            <a:r>
              <a:rPr lang="en-US" altLang="ko-KR" dirty="0" smtClean="0"/>
              <a:t>A set of phases that temporary groups go through that involves transitions between inertia and 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6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Alternative Model for Temporary Groups with Deadline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82800"/>
            <a:ext cx="7343775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ko-KR" b="0" dirty="0" smtClean="0">
                <a:effectLst/>
                <a:latin typeface="Arial" pitchFamily="34" charset="0"/>
                <a:ea typeface="ＭＳ Ｐゴシック" pitchFamily="34" charset="-128"/>
              </a:rPr>
              <a:t>wo or more individuals, interacting and interdependent, who have come together to achieve particular objectives.</a:t>
            </a:r>
          </a:p>
          <a:p>
            <a:endParaRPr lang="en-US" altLang="ko-KR" b="0" dirty="0" smtClean="0">
              <a:effectLst/>
              <a:latin typeface="Arial" pitchFamily="34" charset="0"/>
              <a:ea typeface="ＭＳ Ｐゴシック" pitchFamily="34" charset="-128"/>
            </a:endParaRPr>
          </a:p>
          <a:p>
            <a:r>
              <a:rPr lang="en-US" altLang="ko-KR" dirty="0" smtClean="0">
                <a:latin typeface="Arial" pitchFamily="34" charset="0"/>
                <a:ea typeface="ＭＳ Ｐゴシック" pitchFamily="34" charset="-128"/>
              </a:rPr>
              <a:t>Formal groups</a:t>
            </a:r>
          </a:p>
          <a:p>
            <a:pPr lvl="1"/>
            <a:r>
              <a:rPr lang="en-US" altLang="ko-KR" dirty="0" smtClean="0">
                <a:latin typeface="Arial" pitchFamily="34" charset="0"/>
                <a:ea typeface="ＭＳ Ｐゴシック" pitchFamily="34" charset="-128"/>
              </a:rPr>
              <a:t>By organization </a:t>
            </a:r>
            <a:endParaRPr lang="en-US" altLang="ko-KR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altLang="ko-KR" dirty="0">
                <a:latin typeface="Arial" pitchFamily="34" charset="0"/>
                <a:ea typeface="ＭＳ Ｐゴシック" pitchFamily="34" charset="-128"/>
              </a:rPr>
              <a:t>Informal </a:t>
            </a:r>
            <a:r>
              <a:rPr lang="en-US" altLang="ko-KR" dirty="0" smtClean="0">
                <a:latin typeface="Arial" pitchFamily="34" charset="0"/>
                <a:ea typeface="ＭＳ Ｐゴシック" pitchFamily="34" charset="-128"/>
              </a:rPr>
              <a:t>groups</a:t>
            </a:r>
          </a:p>
          <a:p>
            <a:pPr lvl="1"/>
            <a:r>
              <a:rPr lang="en-US" altLang="ko-KR" dirty="0" smtClean="0">
                <a:latin typeface="Arial" pitchFamily="34" charset="0"/>
                <a:ea typeface="ＭＳ Ｐゴシック" pitchFamily="34" charset="-128"/>
              </a:rPr>
              <a:t>Need for social contact </a:t>
            </a:r>
            <a:endParaRPr lang="en-US" altLang="ko-KR" dirty="0">
              <a:latin typeface="Arial" pitchFamily="34" charset="0"/>
              <a:ea typeface="ＭＳ Ｐゴシック" pitchFamily="34" charset="-128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3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Social Identity Theory</a:t>
            </a:r>
          </a:p>
          <a:p>
            <a:pPr lvl="1"/>
            <a:r>
              <a:rPr lang="en-US" altLang="ko-KR" dirty="0" smtClean="0"/>
              <a:t>Individual’s </a:t>
            </a:r>
            <a:r>
              <a:rPr lang="en-US" altLang="ko-KR" dirty="0"/>
              <a:t>self-concept is derived from perceived membership in a relevant social </a:t>
            </a:r>
            <a:r>
              <a:rPr lang="en-US" altLang="ko-KR" dirty="0" smtClean="0"/>
              <a:t>group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Formation of the concept of “we-ness”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84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Social Identity Theory</a:t>
            </a:r>
          </a:p>
          <a:p>
            <a:pPr lvl="1"/>
            <a:r>
              <a:rPr lang="en-US" altLang="ko-KR" dirty="0" err="1" smtClean="0"/>
              <a:t>Ingroup</a:t>
            </a:r>
            <a:r>
              <a:rPr lang="en-US" altLang="ko-KR" dirty="0" smtClean="0"/>
              <a:t> vs. outgroup</a:t>
            </a:r>
          </a:p>
          <a:p>
            <a:pPr lvl="1"/>
            <a:r>
              <a:rPr lang="en-US" altLang="ko-KR" dirty="0" err="1" smtClean="0"/>
              <a:t>Ingroup</a:t>
            </a:r>
            <a:r>
              <a:rPr lang="en-US" altLang="ko-KR" dirty="0" smtClean="0"/>
              <a:t> favoritism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3573016"/>
            <a:ext cx="4034010" cy="23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When do people develop a social identity?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48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promote</a:t>
            </a:r>
          </a:p>
        </p:txBody>
      </p:sp>
    </p:spTree>
    <p:extLst>
      <p:ext uri="{BB962C8B-B14F-4D97-AF65-F5344CB8AC3E}">
        <p14:creationId xmlns:p14="http://schemas.microsoft.com/office/powerpoint/2010/main" val="335764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Stages of Group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511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Five-Stage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87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Stages of Group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5116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Forming: chaos </a:t>
            </a:r>
          </a:p>
          <a:p>
            <a:r>
              <a:rPr lang="en-US" altLang="ko-KR" sz="2400" dirty="0" smtClean="0"/>
              <a:t>Storming: conflict</a:t>
            </a:r>
          </a:p>
          <a:p>
            <a:r>
              <a:rPr lang="en-US" altLang="ko-KR" sz="2400" dirty="0" smtClean="0"/>
              <a:t>Norming: stable</a:t>
            </a:r>
          </a:p>
          <a:p>
            <a:r>
              <a:rPr lang="en-US" altLang="ko-KR" sz="2400" dirty="0" smtClean="0"/>
              <a:t>Performing: functional </a:t>
            </a:r>
            <a:r>
              <a:rPr lang="en-US" altLang="ko-KR" sz="2000" dirty="0" smtClean="0"/>
              <a:t>(final stage for continuous)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Adjourning: break up</a:t>
            </a:r>
            <a:endParaRPr lang="ko-KR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128792" cy="237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9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Stages of Group Development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5116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Different pace</a:t>
            </a:r>
            <a:endParaRPr lang="en-US" altLang="ko-KR" b="0" dirty="0" smtClean="0">
              <a:effectLst/>
              <a:latin typeface="Arial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ko-KR" sz="2600" b="0" dirty="0" smtClean="0">
                <a:effectLst/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Performing stage </a:t>
            </a:r>
            <a:r>
              <a:rPr lang="en-US" altLang="ko-KR" sz="2600" dirty="0" smtClean="0"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more rapidly </a:t>
            </a:r>
          </a:p>
          <a:p>
            <a:pPr lvl="1"/>
            <a:endParaRPr lang="en-US" altLang="ko-KR" sz="2600" dirty="0" smtClean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6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Simultaneous </a:t>
            </a:r>
            <a:r>
              <a:rPr lang="en-US" altLang="ko-KR" sz="26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stages </a:t>
            </a:r>
          </a:p>
          <a:p>
            <a:pPr lvl="1"/>
            <a:r>
              <a:rPr lang="en-US" altLang="ko-KR" sz="260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Backward</a:t>
            </a:r>
            <a:endParaRPr lang="ko-KR" altLang="en-US" sz="2600" dirty="0"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608" y="4478002"/>
            <a:ext cx="7128792" cy="237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0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167</Words>
  <Application>Microsoft Office PowerPoint</Application>
  <PresentationFormat>화면 슬라이드 쇼(4:3)</PresentationFormat>
  <Paragraphs>49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Foundations of  Group Behavior 1</vt:lpstr>
      <vt:lpstr>Group</vt:lpstr>
      <vt:lpstr>Group</vt:lpstr>
      <vt:lpstr>Group</vt:lpstr>
      <vt:lpstr>Group</vt:lpstr>
      <vt:lpstr>Group</vt:lpstr>
      <vt:lpstr>Stages of Group Development</vt:lpstr>
      <vt:lpstr>Stages of Group Development</vt:lpstr>
      <vt:lpstr>Stages of Group Development</vt:lpstr>
      <vt:lpstr>Alternative Model for Temporary Groups with Deadline</vt:lpstr>
      <vt:lpstr>Alternative Model for Temporary Groups with Deadline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145</cp:revision>
  <cp:lastPrinted>2016-11-03T05:04:11Z</cp:lastPrinted>
  <dcterms:created xsi:type="dcterms:W3CDTF">2013-06-03T00:33:43Z</dcterms:created>
  <dcterms:modified xsi:type="dcterms:W3CDTF">2017-09-15T03:53:09Z</dcterms:modified>
</cp:coreProperties>
</file>