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32" r:id="rId3"/>
    <p:sldId id="533" r:id="rId4"/>
    <p:sldId id="545" r:id="rId5"/>
    <p:sldId id="546" r:id="rId6"/>
    <p:sldId id="548" r:id="rId7"/>
    <p:sldId id="549" r:id="rId8"/>
    <p:sldId id="550" r:id="rId9"/>
    <p:sldId id="553" r:id="rId10"/>
    <p:sldId id="554" r:id="rId11"/>
    <p:sldId id="555" r:id="rId12"/>
    <p:sldId id="535" r:id="rId13"/>
    <p:sldId id="537" r:id="rId14"/>
    <p:sldId id="541" r:id="rId15"/>
    <p:sldId id="542" r:id="rId16"/>
    <p:sldId id="544" r:id="rId17"/>
    <p:sldId id="562" r:id="rId1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86" autoAdjust="0"/>
  </p:normalViewPr>
  <p:slideViewPr>
    <p:cSldViewPr>
      <p:cViewPr varScale="1">
        <p:scale>
          <a:sx n="77" d="100"/>
          <a:sy n="77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C94EB-331F-4F92-BB72-B5D02E41342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7E431-F09A-4DA5-8E04-2739C6EDB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3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95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7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2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32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0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31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88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71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8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4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0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5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14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6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6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3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4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8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8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7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7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8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Foundations of </a:t>
            </a:r>
            <a:br>
              <a:rPr lang="en-US" altLang="ko-KR" dirty="0" smtClean="0"/>
            </a:br>
            <a:r>
              <a:rPr lang="en-US" altLang="ko-KR" dirty="0" smtClean="0"/>
              <a:t>Group Behavior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77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socially defined position or rank given to groups or group members</a:t>
            </a:r>
          </a:p>
          <a:p>
            <a:endParaRPr lang="en-US" altLang="ko-KR" dirty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tatus characteristics theory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Control resources and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Ability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Personal Characteristics 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60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Norms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Group </a:t>
            </a:r>
            <a:r>
              <a:rPr lang="en-US" altLang="ko-KR" sz="2800" dirty="0" smtClean="0"/>
              <a:t>interaction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Inequity </a:t>
            </a:r>
            <a:endParaRPr lang="en-US" altLang="ko-KR" sz="2800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27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Social loafing </a:t>
            </a:r>
          </a:p>
          <a:p>
            <a:pPr lvl="1"/>
            <a:r>
              <a:rPr lang="en-US" altLang="ko-KR" dirty="0" smtClean="0"/>
              <a:t>The tendency for individuals to expend less effort when working collectively than when working individually </a:t>
            </a:r>
          </a:p>
          <a:p>
            <a:pPr lvl="1"/>
            <a:r>
              <a:rPr lang="en-US" altLang="ko-KR" dirty="0" smtClean="0"/>
              <a:t>More members 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Higher total productivity 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Lower individual productivity</a:t>
            </a:r>
          </a:p>
          <a:p>
            <a:pPr lvl="1"/>
            <a:r>
              <a:rPr lang="en-US" altLang="ko-KR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65429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Social loafing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Ways to prevent</a:t>
            </a:r>
          </a:p>
        </p:txBody>
      </p:sp>
    </p:spTree>
    <p:extLst>
      <p:ext uri="{BB962C8B-B14F-4D97-AF65-F5344CB8AC3E}">
        <p14:creationId xmlns:p14="http://schemas.microsoft.com/office/powerpoint/2010/main" val="247099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Cohesiveness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degree to which group members are attracted to each other and are motivated to stay in the group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	 group productivity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825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Cohesiveness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516" y="1772816"/>
            <a:ext cx="8301932" cy="431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5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Cohesiveness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Ways to encourage </a:t>
            </a:r>
          </a:p>
        </p:txBody>
      </p:sp>
    </p:spTree>
    <p:extLst>
      <p:ext uri="{BB962C8B-B14F-4D97-AF65-F5344CB8AC3E}">
        <p14:creationId xmlns:p14="http://schemas.microsoft.com/office/powerpoint/2010/main" val="367059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Diversity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extent to which members of a group are similar to or different from, one another</a:t>
            </a:r>
          </a:p>
          <a:p>
            <a:r>
              <a:rPr lang="en-US" altLang="ko-KR" dirty="0" smtClean="0"/>
              <a:t>Impact of Diversity </a:t>
            </a:r>
          </a:p>
        </p:txBody>
      </p:sp>
    </p:spTree>
    <p:extLst>
      <p:ext uri="{BB962C8B-B14F-4D97-AF65-F5344CB8AC3E}">
        <p14:creationId xmlns:p14="http://schemas.microsoft.com/office/powerpoint/2010/main" val="42896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Group properties:</a:t>
            </a:r>
          </a:p>
          <a:p>
            <a:pPr lvl="1"/>
            <a:r>
              <a:rPr lang="en-US" altLang="ko-KR" dirty="0" smtClean="0"/>
              <a:t>Shape &amp; explain  </a:t>
            </a:r>
          </a:p>
          <a:p>
            <a:pPr lvl="1"/>
            <a:r>
              <a:rPr lang="en-US" altLang="ko-KR" dirty="0" smtClean="0"/>
              <a:t>Individual behavior within the group</a:t>
            </a:r>
          </a:p>
          <a:p>
            <a:pPr lvl="1"/>
            <a:r>
              <a:rPr lang="en-US" altLang="ko-KR" dirty="0" smtClean="0"/>
              <a:t>Performance of the group</a:t>
            </a:r>
          </a:p>
        </p:txBody>
      </p:sp>
    </p:spTree>
    <p:extLst>
      <p:ext uri="{BB962C8B-B14F-4D97-AF65-F5344CB8AC3E}">
        <p14:creationId xmlns:p14="http://schemas.microsoft.com/office/powerpoint/2010/main" val="406316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Role</a:t>
            </a:r>
          </a:p>
          <a:p>
            <a:r>
              <a:rPr lang="en-US" altLang="ko-KR" dirty="0" smtClean="0"/>
              <a:t>Norms</a:t>
            </a:r>
          </a:p>
          <a:p>
            <a:r>
              <a:rPr lang="en-US" altLang="ko-KR" dirty="0" smtClean="0"/>
              <a:t>Status</a:t>
            </a:r>
          </a:p>
          <a:p>
            <a:r>
              <a:rPr lang="en-US" altLang="ko-KR" dirty="0" smtClean="0"/>
              <a:t>Size</a:t>
            </a:r>
          </a:p>
          <a:p>
            <a:r>
              <a:rPr lang="en-US" altLang="ko-KR" dirty="0" smtClean="0"/>
              <a:t>Cohesiveness</a:t>
            </a:r>
          </a:p>
          <a:p>
            <a:r>
              <a:rPr lang="en-US" altLang="ko-KR" dirty="0" smtClean="0"/>
              <a:t>Diversity</a:t>
            </a:r>
          </a:p>
        </p:txBody>
      </p:sp>
    </p:spTree>
    <p:extLst>
      <p:ext uri="{BB962C8B-B14F-4D97-AF65-F5344CB8AC3E}">
        <p14:creationId xmlns:p14="http://schemas.microsoft.com/office/powerpoint/2010/main" val="34537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set of expected behavior patterns attributed to someone occupying a given position in a social unit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505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Role perception: </a:t>
            </a:r>
          </a:p>
          <a:p>
            <a:pPr lvl="1"/>
            <a:r>
              <a:rPr lang="en-US" altLang="ko-KR" dirty="0" smtClean="0"/>
              <a:t>An individual’s view of how he or she is supposed to act in a given situation</a:t>
            </a:r>
          </a:p>
          <a:p>
            <a:r>
              <a:rPr lang="en-US" altLang="ko-KR" dirty="0" smtClean="0"/>
              <a:t>Role expectation:</a:t>
            </a:r>
          </a:p>
          <a:p>
            <a:pPr lvl="1"/>
            <a:r>
              <a:rPr lang="en-US" altLang="ko-KR" dirty="0" smtClean="0"/>
              <a:t>The way others believe a person should act in a given situation </a:t>
            </a:r>
          </a:p>
        </p:txBody>
      </p:sp>
    </p:spTree>
    <p:extLst>
      <p:ext uri="{BB962C8B-B14F-4D97-AF65-F5344CB8AC3E}">
        <p14:creationId xmlns:p14="http://schemas.microsoft.com/office/powerpoint/2010/main" val="338255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Psychological Contract:</a:t>
            </a:r>
          </a:p>
          <a:p>
            <a:pPr lvl="1"/>
            <a:r>
              <a:rPr lang="en-US" altLang="ko-KR" dirty="0" smtClean="0"/>
              <a:t>An unwritten agreement </a:t>
            </a:r>
            <a:r>
              <a:rPr lang="en-US" altLang="ko-KR" dirty="0"/>
              <a:t>about what management expects from an employee and vice versa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Violation </a:t>
            </a:r>
            <a:r>
              <a:rPr lang="en-US" altLang="ko-KR" dirty="0">
                <a:sym typeface="Wingdings" pitchFamily="2" charset="2"/>
              </a:rPr>
              <a:t> negative impacts (high turnover, low productivity, etc.)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451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Role </a:t>
            </a:r>
            <a:r>
              <a:rPr lang="en-US" altLang="ko-KR" dirty="0"/>
              <a:t>Conflict: </a:t>
            </a:r>
          </a:p>
          <a:p>
            <a:pPr lvl="1"/>
            <a:r>
              <a:rPr lang="en-US" altLang="ko-KR" dirty="0"/>
              <a:t>A situation in which an individual is confronted by divergent role expectations </a:t>
            </a:r>
          </a:p>
        </p:txBody>
      </p:sp>
    </p:spTree>
    <p:extLst>
      <p:ext uri="{BB962C8B-B14F-4D97-AF65-F5344CB8AC3E}">
        <p14:creationId xmlns:p14="http://schemas.microsoft.com/office/powerpoint/2010/main" val="37412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Acceptable standards of behavior within a group that are shared by the group’s members</a:t>
            </a:r>
          </a:p>
          <a:p>
            <a:pPr lvl="1"/>
            <a:r>
              <a:rPr lang="en-US" altLang="ko-KR" dirty="0" smtClean="0"/>
              <a:t>A set of “dos” and “don’ts”</a:t>
            </a:r>
          </a:p>
          <a:p>
            <a:pPr lvl="2"/>
            <a:r>
              <a:rPr lang="en-US" altLang="ko-KR" sz="1800" dirty="0" smtClean="0"/>
              <a:t>Performance norm</a:t>
            </a:r>
          </a:p>
          <a:p>
            <a:pPr lvl="2"/>
            <a:r>
              <a:rPr lang="en-US" altLang="ko-KR" sz="1800" dirty="0" smtClean="0"/>
              <a:t>Appearance norm (dress code)</a:t>
            </a:r>
          </a:p>
          <a:p>
            <a:pPr lvl="2"/>
            <a:r>
              <a:rPr lang="en-US" altLang="ko-KR" sz="1800" dirty="0" smtClean="0"/>
              <a:t>Social arrangement norm</a:t>
            </a:r>
          </a:p>
          <a:p>
            <a:pPr lvl="2"/>
            <a:r>
              <a:rPr lang="en-US" altLang="ko-KR" sz="1800" dirty="0" smtClean="0"/>
              <a:t>Resource allocation norm</a:t>
            </a:r>
          </a:p>
          <a:p>
            <a:pPr lvl="1"/>
            <a:r>
              <a:rPr lang="en-US" altLang="ko-KR" sz="2400" dirty="0"/>
              <a:t>Violation </a:t>
            </a:r>
            <a:r>
              <a:rPr lang="en-US" altLang="ko-KR" sz="2400" dirty="0" smtClean="0">
                <a:sym typeface="Wingdings" pitchFamily="2" charset="2"/>
              </a:rPr>
              <a:t> ostracism</a:t>
            </a:r>
            <a:endParaRPr lang="ko-KR" altLang="en-US" sz="2400" dirty="0" smtClean="0"/>
          </a:p>
          <a:p>
            <a:pPr lvl="1"/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27802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Conformity</a:t>
            </a:r>
          </a:p>
          <a:p>
            <a:pPr lvl="1"/>
            <a:r>
              <a:rPr lang="en-US" altLang="ko-KR" dirty="0" smtClean="0"/>
              <a:t>The adjustment of one’s behavior to align with the norms of the group</a:t>
            </a:r>
          </a:p>
          <a:p>
            <a:pPr lvl="1"/>
            <a:r>
              <a:rPr lang="en-US" altLang="ko-KR" dirty="0" smtClean="0"/>
              <a:t>Conformity pressure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05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310</Words>
  <Application>Microsoft Office PowerPoint</Application>
  <PresentationFormat>화면 슬라이드 쇼(4:3)</PresentationFormat>
  <Paragraphs>92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Foundations of  Group Behavior 2</vt:lpstr>
      <vt:lpstr>Group Properties</vt:lpstr>
      <vt:lpstr>Group Properties</vt:lpstr>
      <vt:lpstr>Roles</vt:lpstr>
      <vt:lpstr>Role</vt:lpstr>
      <vt:lpstr>Role</vt:lpstr>
      <vt:lpstr>Role</vt:lpstr>
      <vt:lpstr>Norms</vt:lpstr>
      <vt:lpstr>Norms</vt:lpstr>
      <vt:lpstr>Status</vt:lpstr>
      <vt:lpstr>Status</vt:lpstr>
      <vt:lpstr>Size</vt:lpstr>
      <vt:lpstr>Size</vt:lpstr>
      <vt:lpstr>Cohesiveness</vt:lpstr>
      <vt:lpstr>Cohesiveness</vt:lpstr>
      <vt:lpstr>Cohesiveness</vt:lpstr>
      <vt:lpstr>Diversity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147</cp:revision>
  <cp:lastPrinted>2016-11-03T05:04:11Z</cp:lastPrinted>
  <dcterms:created xsi:type="dcterms:W3CDTF">2013-06-03T00:33:43Z</dcterms:created>
  <dcterms:modified xsi:type="dcterms:W3CDTF">2017-09-15T04:08:16Z</dcterms:modified>
</cp:coreProperties>
</file>