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64" r:id="rId3"/>
    <p:sldId id="798" r:id="rId4"/>
    <p:sldId id="846" r:id="rId5"/>
    <p:sldId id="778" r:id="rId6"/>
    <p:sldId id="779" r:id="rId7"/>
    <p:sldId id="783" r:id="rId8"/>
    <p:sldId id="696" r:id="rId9"/>
    <p:sldId id="871" r:id="rId10"/>
    <p:sldId id="828" r:id="rId11"/>
    <p:sldId id="830" r:id="rId12"/>
    <p:sldId id="831" r:id="rId13"/>
    <p:sldId id="832" r:id="rId14"/>
    <p:sldId id="833" r:id="rId15"/>
    <p:sldId id="834" r:id="rId1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74719" autoAdjust="0"/>
  </p:normalViewPr>
  <p:slideViewPr>
    <p:cSldViewPr>
      <p:cViewPr varScale="1">
        <p:scale>
          <a:sx n="78" d="100"/>
          <a:sy n="78" d="100"/>
        </p:scale>
        <p:origin x="-78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91DD4-1DDA-44CC-A5DD-B3C9E1D09C5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2F07-6A3E-4C92-8CA7-0C70184D21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54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12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53907E60-8237-44A0-A315-F5A73B8D9B43}" type="slidenum">
              <a:rPr lang="en-US" altLang="ko-KR">
                <a:latin typeface="Calibri" pitchFamily="34" charset="0"/>
              </a:rPr>
              <a:pPr/>
              <a:t>14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81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83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08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72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0DA86E2F-5D65-482B-9CF4-03835F467437}" type="slidenum">
              <a:rPr lang="en-US" altLang="ko-KR">
                <a:latin typeface="Calibri" pitchFamily="34" charset="0"/>
              </a:rPr>
              <a:pPr/>
              <a:t>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84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0DA86E2F-5D65-482B-9CF4-03835F467437}" type="slidenum">
              <a:rPr lang="en-US" altLang="ko-KR">
                <a:latin typeface="Calibri" pitchFamily="34" charset="0"/>
              </a:rPr>
              <a:pPr/>
              <a:t>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82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0DA86E2F-5D65-482B-9CF4-03835F467437}" type="slidenum">
              <a:rPr lang="en-US" altLang="ko-KR">
                <a:latin typeface="Calibri" pitchFamily="34" charset="0"/>
              </a:rPr>
              <a:pPr/>
              <a:t>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4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97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93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73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7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4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5" name="Straight Connector 7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8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390525" y="6375400"/>
            <a:ext cx="4816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>
              <a:defRPr>
                <a:solidFill>
                  <a:schemeClr val="tx1"/>
                </a:solidFill>
                <a:latin typeface="Corbel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itchFamily="34" charset="0"/>
              </a:defRPr>
            </a:lvl4pPr>
            <a:lvl5pPr>
              <a:defRPr>
                <a:solidFill>
                  <a:schemeClr val="tx1"/>
                </a:solidFill>
                <a:latin typeface="Corbe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r>
              <a:rPr lang="en-US" altLang="ko-KR">
                <a:solidFill>
                  <a:srgbClr val="FFFFFF"/>
                </a:solidFill>
                <a:latin typeface="Arial" charset="0"/>
                <a:ea typeface="굴림" charset="-127"/>
              </a:rPr>
              <a:t>Copyright © 2013 Pearson Education</a:t>
            </a:r>
            <a:endParaRPr lang="en-GB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E06EFCF9-E73C-421F-B6FB-F5E52A2038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78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2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20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0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0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9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7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4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Leadership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82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Contingency Theories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Leadership effectiveness differs in different situations</a:t>
            </a:r>
          </a:p>
          <a:p>
            <a:endParaRPr lang="en-US" altLang="ko-KR" dirty="0"/>
          </a:p>
          <a:p>
            <a:r>
              <a:rPr lang="en-US" altLang="ko-KR" dirty="0" smtClean="0"/>
              <a:t>Leadership type + situation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93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Contingency Theories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Fiedler Model </a:t>
            </a:r>
          </a:p>
          <a:p>
            <a:pPr lvl="1"/>
            <a:r>
              <a:rPr lang="en-US" altLang="ko-KR" dirty="0" smtClean="0"/>
              <a:t>Matching individual’s leadership style with situation </a:t>
            </a:r>
          </a:p>
          <a:p>
            <a:pPr lvl="1"/>
            <a:r>
              <a:rPr lang="en-US" altLang="ko-KR" dirty="0" smtClean="0"/>
              <a:t>Predict the leadership effectiveness in a particular situation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49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Fiedler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Leadership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864648" y="1628801"/>
            <a:ext cx="4027831" cy="464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2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ts val="6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Situation </a:t>
            </a:r>
          </a:p>
        </p:txBody>
      </p:sp>
      <p:sp>
        <p:nvSpPr>
          <p:cNvPr id="6" name="오른쪽 중괄호 5"/>
          <p:cNvSpPr/>
          <p:nvPr/>
        </p:nvSpPr>
        <p:spPr>
          <a:xfrm rot="5400000">
            <a:off x="4010386" y="2144374"/>
            <a:ext cx="792088" cy="49685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51720" y="5135413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Leadership Effectiveness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4057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Fiedler Model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51520" y="1628801"/>
            <a:ext cx="8640959" cy="464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2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ts val="6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Situation </a:t>
            </a:r>
          </a:p>
          <a:p>
            <a:r>
              <a:rPr lang="en-US" altLang="ko-KR" sz="2400" dirty="0" smtClean="0"/>
              <a:t>Leader-member </a:t>
            </a:r>
            <a:r>
              <a:rPr lang="en-US" altLang="ko-KR" sz="2400" dirty="0" smtClean="0"/>
              <a:t>relations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Task Structure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Position power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75737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0"/>
            <a:ext cx="8229600" cy="14382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Fiedler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12-</a:t>
            </a:r>
            <a:fld id="{BF7BA14B-E37B-4CA1-98FA-96F0F01F5E8F}" type="slidenum">
              <a:rPr lang="en-US" altLang="ko-KR">
                <a:solidFill>
                  <a:srgbClr val="FFFFFF"/>
                </a:solidFill>
              </a:rPr>
              <a:pPr/>
              <a:t>14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9420225" y="6613525"/>
            <a:ext cx="260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FF"/>
                </a:solidFill>
                <a:latin typeface="Corbel" pitchFamily="34" charset="0"/>
                <a:ea typeface="굴림" charset="-127"/>
              </a:rPr>
              <a:t>1</a:t>
            </a:r>
            <a:endParaRPr lang="en-US" altLang="ko-KR">
              <a:latin typeface="Corbel" pitchFamily="34" charset="0"/>
              <a:ea typeface="굴림" charset="-127"/>
            </a:endParaRPr>
          </a:p>
        </p:txBody>
      </p:sp>
      <p:pic>
        <p:nvPicPr>
          <p:cNvPr id="49161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80" y="50341"/>
            <a:ext cx="9120916" cy="683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3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Fiedler Model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51520" y="1628801"/>
            <a:ext cx="8640959" cy="464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2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ts val="6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Implication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4270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Leadership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Are all managers leaders?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726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Leadership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Leadership</a:t>
            </a:r>
          </a:p>
          <a:p>
            <a:r>
              <a:rPr lang="en-US" altLang="ko-KR" dirty="0" smtClean="0"/>
              <a:t>The ability to influence a group toward the achievement of a vision or set of goals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580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Determinants of effective leadership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Trait vs. Behavior</a:t>
            </a:r>
          </a:p>
        </p:txBody>
      </p:sp>
    </p:spTree>
    <p:extLst>
      <p:ext uri="{BB962C8B-B14F-4D97-AF65-F5344CB8AC3E}">
        <p14:creationId xmlns:p14="http://schemas.microsoft.com/office/powerpoint/2010/main" val="358587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0"/>
            <a:ext cx="8229600" cy="14382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Trait </a:t>
            </a:r>
            <a:r>
              <a:rPr lang="en-US" dirty="0"/>
              <a:t>theories of </a:t>
            </a:r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12-</a:t>
            </a:r>
            <a:fld id="{11A09C53-FF49-4282-A240-E4B2F6F85D01}" type="slidenum">
              <a:rPr lang="en-US" altLang="ko-KR">
                <a:solidFill>
                  <a:srgbClr val="FFFFFF"/>
                </a:solidFill>
              </a:rPr>
              <a:pPr/>
              <a:t>5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6632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17688"/>
            <a:ext cx="8229600" cy="39624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/>
                <a:latin typeface="Arial" charset="0"/>
                <a:ea typeface="굴림" charset="-127"/>
                <a:cs typeface="Arial" charset="0"/>
              </a:rPr>
              <a:t>Big Five personality framework</a:t>
            </a: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O</a:t>
            </a:r>
          </a:p>
          <a:p>
            <a:pPr lvl="1"/>
            <a:r>
              <a:rPr lang="en-US" altLang="ko-KR" dirty="0" smtClean="0">
                <a:effectLst/>
                <a:latin typeface="Arial" charset="0"/>
                <a:ea typeface="굴림" charset="-127"/>
                <a:cs typeface="Arial" charset="0"/>
              </a:rPr>
              <a:t>C</a:t>
            </a: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E</a:t>
            </a:r>
          </a:p>
          <a:p>
            <a:pPr lvl="1"/>
            <a:r>
              <a:rPr lang="en-US" altLang="ko-KR" dirty="0" smtClean="0">
                <a:effectLst/>
                <a:latin typeface="Arial" charset="0"/>
                <a:ea typeface="굴림" charset="-127"/>
                <a:cs typeface="Arial" charset="0"/>
              </a:rPr>
              <a:t>A</a:t>
            </a: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N</a:t>
            </a:r>
            <a:endParaRPr lang="en-US" altLang="ko-KR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9420225" y="6613525"/>
            <a:ext cx="260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FF"/>
                </a:solidFill>
                <a:latin typeface="Corbel" pitchFamily="34" charset="0"/>
                <a:ea typeface="굴림" charset="-127"/>
              </a:rPr>
              <a:t>1</a:t>
            </a:r>
            <a:endParaRPr lang="en-US" altLang="ko-KR">
              <a:latin typeface="Corbel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9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0"/>
            <a:ext cx="8229600" cy="14382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Trait </a:t>
            </a:r>
            <a:r>
              <a:rPr lang="en-US" dirty="0"/>
              <a:t>theories of </a:t>
            </a:r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12-</a:t>
            </a:r>
            <a:fld id="{11A09C53-FF49-4282-A240-E4B2F6F85D01}" type="slidenum">
              <a:rPr lang="en-US" altLang="ko-KR">
                <a:solidFill>
                  <a:srgbClr val="FFFFFF"/>
                </a:solidFill>
              </a:rPr>
              <a:pPr/>
              <a:t>6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6632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17688"/>
            <a:ext cx="8229600" cy="39624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Emotional Intelligence (EI)</a:t>
            </a: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Use own and others’ feelings effectively</a:t>
            </a:r>
          </a:p>
          <a:p>
            <a:pPr lvl="1"/>
            <a:endParaRPr lang="en-US" altLang="ko-KR" dirty="0" smtClean="0">
              <a:effectLst/>
              <a:latin typeface="Arial" charset="0"/>
              <a:ea typeface="굴림" charset="-127"/>
              <a:cs typeface="Arial" charset="0"/>
              <a:sym typeface="Wingdings" pitchFamily="2" charset="2"/>
            </a:endParaRPr>
          </a:p>
          <a:p>
            <a:endParaRPr lang="en-US" altLang="ko-KR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9420225" y="6613525"/>
            <a:ext cx="260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FF"/>
                </a:solidFill>
                <a:latin typeface="Corbel" pitchFamily="34" charset="0"/>
                <a:ea typeface="굴림" charset="-127"/>
              </a:rPr>
              <a:t>1</a:t>
            </a:r>
            <a:endParaRPr lang="en-US" altLang="ko-KR">
              <a:latin typeface="Corbel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6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0"/>
            <a:ext cx="8229600" cy="14382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Trait </a:t>
            </a:r>
            <a:r>
              <a:rPr lang="en-US" dirty="0"/>
              <a:t>theories of </a:t>
            </a:r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12-</a:t>
            </a:r>
            <a:fld id="{11A09C53-FF49-4282-A240-E4B2F6F85D01}" type="slidenum">
              <a:rPr lang="en-US" altLang="ko-KR">
                <a:solidFill>
                  <a:srgbClr val="FFFFFF"/>
                </a:solidFill>
              </a:rPr>
              <a:pPr/>
              <a:t>7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6632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17687"/>
            <a:ext cx="8229600" cy="493394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" charset="0"/>
                <a:ea typeface="굴림" charset="-127"/>
                <a:cs typeface="Arial" charset="0"/>
                <a:sym typeface="Wingdings" pitchFamily="2" charset="2"/>
              </a:rPr>
              <a:t>Trait theories </a:t>
            </a:r>
          </a:p>
          <a:p>
            <a:endParaRPr lang="en-US" altLang="ko-KR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9420225" y="6613525"/>
            <a:ext cx="260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FF"/>
                </a:solidFill>
                <a:latin typeface="Corbel" pitchFamily="34" charset="0"/>
                <a:ea typeface="굴림" charset="-127"/>
              </a:rPr>
              <a:t>1</a:t>
            </a:r>
            <a:endParaRPr lang="en-US" altLang="ko-KR">
              <a:latin typeface="Corbel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6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Behavioral Theories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525963"/>
          </a:xfrm>
        </p:spPr>
        <p:txBody>
          <a:bodyPr/>
          <a:lstStyle/>
          <a:p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Ohio State Study</a:t>
            </a:r>
            <a:endParaRPr lang="en-US" altLang="ko-KR" dirty="0">
              <a:latin typeface="Arial" charset="0"/>
              <a:ea typeface="굴림" charset="-127"/>
              <a:cs typeface="Arial" charset="0"/>
            </a:endParaRPr>
          </a:p>
          <a:p>
            <a:pPr lvl="1"/>
            <a:endParaRPr lang="en-US" altLang="ko-KR" dirty="0" smtClean="0">
              <a:latin typeface="Arial" charset="0"/>
              <a:ea typeface="굴림" charset="-127"/>
              <a:cs typeface="Arial" charset="0"/>
            </a:endParaRPr>
          </a:p>
          <a:p>
            <a:pPr lvl="1"/>
            <a:endParaRPr lang="en-US" altLang="ko-KR" dirty="0" smtClean="0">
              <a:latin typeface="Arial" charset="0"/>
              <a:ea typeface="굴림" charset="-127"/>
              <a:cs typeface="Arial" charset="0"/>
            </a:endParaRP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44008" y="1628801"/>
            <a:ext cx="3898776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2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ts val="6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U of Michigan study</a:t>
            </a:r>
          </a:p>
          <a:p>
            <a:pPr lvl="1"/>
            <a:endParaRPr lang="en-US" altLang="ko-KR" dirty="0" smtClean="0">
              <a:latin typeface="Arial" charset="0"/>
              <a:ea typeface="굴림" charset="-127"/>
              <a:cs typeface="Arial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31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Behavioral Theories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Trait vs. Behavior</a:t>
            </a:r>
          </a:p>
          <a:p>
            <a:r>
              <a:rPr lang="en-US" altLang="ko-KR" dirty="0" smtClean="0"/>
              <a:t>Selection vs. training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40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158</Words>
  <Application>Microsoft Office PowerPoint</Application>
  <PresentationFormat>화면 슬라이드 쇼(4:3)</PresentationFormat>
  <Paragraphs>69</Paragraphs>
  <Slides>15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Leadership 1</vt:lpstr>
      <vt:lpstr>Leadership</vt:lpstr>
      <vt:lpstr>Leadership</vt:lpstr>
      <vt:lpstr>Determinants of effective leadership </vt:lpstr>
      <vt:lpstr>Trait theories of leadership</vt:lpstr>
      <vt:lpstr>Trait theories of leadership</vt:lpstr>
      <vt:lpstr>Trait theories of leadership</vt:lpstr>
      <vt:lpstr>Behavioral Theories</vt:lpstr>
      <vt:lpstr>Behavioral Theories</vt:lpstr>
      <vt:lpstr>Contingency Theories</vt:lpstr>
      <vt:lpstr>Contingency Theories</vt:lpstr>
      <vt:lpstr>Fiedler Model</vt:lpstr>
      <vt:lpstr>Fiedler Model</vt:lpstr>
      <vt:lpstr>Fiedler Model</vt:lpstr>
      <vt:lpstr>Fiedler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189</cp:revision>
  <cp:lastPrinted>2016-11-25T05:02:42Z</cp:lastPrinted>
  <dcterms:created xsi:type="dcterms:W3CDTF">2013-05-05T11:38:35Z</dcterms:created>
  <dcterms:modified xsi:type="dcterms:W3CDTF">2017-09-15T04:22:23Z</dcterms:modified>
</cp:coreProperties>
</file>