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835" r:id="rId3"/>
    <p:sldId id="836" r:id="rId4"/>
    <p:sldId id="837" r:id="rId5"/>
    <p:sldId id="838" r:id="rId6"/>
    <p:sldId id="839" r:id="rId7"/>
    <p:sldId id="840" r:id="rId8"/>
    <p:sldId id="862" r:id="rId9"/>
    <p:sldId id="863" r:id="rId10"/>
    <p:sldId id="864" r:id="rId11"/>
    <p:sldId id="865" r:id="rId12"/>
    <p:sldId id="866" r:id="rId13"/>
    <p:sldId id="867" r:id="rId14"/>
    <p:sldId id="868" r:id="rId15"/>
    <p:sldId id="869" r:id="rId16"/>
    <p:sldId id="870" r:id="rId17"/>
    <p:sldId id="841" r:id="rId18"/>
    <p:sldId id="842" r:id="rId19"/>
    <p:sldId id="843" r:id="rId20"/>
    <p:sldId id="844" r:id="rId21"/>
    <p:sldId id="845" r:id="rId22"/>
    <p:sldId id="858" r:id="rId23"/>
    <p:sldId id="859" r:id="rId24"/>
    <p:sldId id="860" r:id="rId25"/>
    <p:sldId id="861" r:id="rId2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4719" autoAdjust="0"/>
  </p:normalViewPr>
  <p:slideViewPr>
    <p:cSldViewPr>
      <p:cViewPr varScale="1">
        <p:scale>
          <a:sx n="78" d="100"/>
          <a:sy n="78" d="100"/>
        </p:scale>
        <p:origin x="-7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91DD4-1DDA-44CC-A5DD-B3C9E1D09C5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2F07-6A3E-4C92-8CA7-0C70184D2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54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44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7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4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25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Vision</a:t>
            </a:r>
          </a:p>
          <a:p>
            <a:pPr lvl="1"/>
            <a:r>
              <a:rPr lang="en-US" altLang="ko-KR" dirty="0" smtClean="0"/>
              <a:t>Set an example </a:t>
            </a:r>
          </a:p>
          <a:p>
            <a:pPr lvl="1"/>
            <a:r>
              <a:rPr lang="en-US" altLang="ko-KR" dirty="0" smtClean="0"/>
              <a:t>Courageous behavior </a:t>
            </a:r>
            <a:r>
              <a:rPr lang="en-US" altLang="ko-KR" dirty="0" smtClean="0">
                <a:sym typeface="Wingdings" pitchFamily="2" charset="2"/>
              </a:rPr>
              <a:t> emotion-inducing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7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58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Sometimes focus on self-interest </a:t>
            </a:r>
          </a:p>
          <a:p>
            <a:pPr lvl="2"/>
            <a:r>
              <a:rPr lang="en-US" altLang="ko-KR" dirty="0" smtClean="0"/>
              <a:t>Get more compensations</a:t>
            </a:r>
          </a:p>
          <a:p>
            <a:pPr lvl="1"/>
            <a:r>
              <a:rPr lang="en-US" altLang="ko-KR" dirty="0" smtClean="0"/>
              <a:t>Can be dangerous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29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Transactional leaders: </a:t>
            </a:r>
          </a:p>
          <a:p>
            <a:pPr lvl="1"/>
            <a:r>
              <a:rPr lang="en-US" altLang="ko-KR" sz="1200" dirty="0" smtClean="0"/>
              <a:t>leaders who guide or motivate their followers in the direction of established goals by </a:t>
            </a:r>
            <a:r>
              <a:rPr lang="en-US" altLang="ko-KR" sz="1200" dirty="0" smtClean="0">
                <a:solidFill>
                  <a:srgbClr val="FF0000"/>
                </a:solidFill>
              </a:rPr>
              <a:t>clarifying role and task requirements </a:t>
            </a:r>
          </a:p>
          <a:p>
            <a:pPr lvl="2"/>
            <a:r>
              <a:rPr lang="en-US" altLang="ko-KR" sz="1200" dirty="0" smtClean="0"/>
              <a:t>Exchange reward for effort</a:t>
            </a:r>
          </a:p>
          <a:p>
            <a:pPr lvl="2"/>
            <a:r>
              <a:rPr lang="en-US" altLang="ko-KR" sz="1200" dirty="0" smtClean="0"/>
              <a:t>Monitor </a:t>
            </a:r>
          </a:p>
          <a:p>
            <a:pPr lvl="2"/>
            <a:r>
              <a:rPr lang="en-US" altLang="ko-KR" sz="1200" dirty="0" smtClean="0"/>
              <a:t>Less involvement of leaders</a:t>
            </a:r>
          </a:p>
          <a:p>
            <a:pPr lvl="2"/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Transformational leaders: </a:t>
            </a:r>
          </a:p>
          <a:p>
            <a:pPr lvl="1"/>
            <a:r>
              <a:rPr lang="en-US" altLang="ko-KR" sz="1200" dirty="0" smtClean="0"/>
              <a:t>leaders who </a:t>
            </a:r>
            <a:r>
              <a:rPr lang="en-US" altLang="ko-KR" sz="1200" dirty="0" smtClean="0">
                <a:solidFill>
                  <a:srgbClr val="FF0000"/>
                </a:solidFill>
              </a:rPr>
              <a:t>inspire followers to excel their own self-interests</a:t>
            </a:r>
            <a:r>
              <a:rPr lang="en-US" altLang="ko-KR" sz="1200" dirty="0" smtClean="0"/>
              <a:t> and who are capable of having a </a:t>
            </a:r>
            <a:r>
              <a:rPr lang="en-US" altLang="ko-KR" sz="1200" dirty="0" smtClean="0">
                <a:solidFill>
                  <a:srgbClr val="FF0000"/>
                </a:solidFill>
              </a:rPr>
              <a:t>profound and extraordinary effect </a:t>
            </a:r>
            <a:r>
              <a:rPr lang="en-US" altLang="ko-KR" sz="1200" dirty="0" smtClean="0"/>
              <a:t>on followers </a:t>
            </a:r>
          </a:p>
          <a:p>
            <a:pPr lvl="2"/>
            <a:r>
              <a:rPr lang="en-US" altLang="ko-KR" sz="1200" dirty="0" smtClean="0"/>
              <a:t>Pay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attention to the concerns and needs of individual followers</a:t>
            </a:r>
          </a:p>
          <a:p>
            <a:pPr lvl="2"/>
            <a:r>
              <a:rPr lang="en-US" altLang="ko-KR" sz="1200" dirty="0" smtClean="0"/>
              <a:t>Suggest new ways to see the problems</a:t>
            </a:r>
          </a:p>
          <a:p>
            <a:pPr lvl="2"/>
            <a:r>
              <a:rPr lang="en-US" altLang="ko-KR" sz="1200" dirty="0" smtClean="0"/>
              <a:t>Inspire followers to put out extra effort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38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16FAFE26-E9BF-4076-9F1C-D35F231281A2}" type="slidenum">
              <a:rPr lang="en-US" altLang="ko-KR">
                <a:latin typeface="Calibri" pitchFamily="34" charset="0"/>
              </a:rPr>
              <a:pPr/>
              <a:t>18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49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 smtClean="0">
                <a:latin typeface="Arial" charset="0"/>
                <a:ea typeface="굴림" charset="-127"/>
                <a:cs typeface="Arial" charset="0"/>
              </a:rPr>
              <a:t>How Transformational Leadership Works?</a:t>
            </a:r>
          </a:p>
          <a:p>
            <a:r>
              <a:rPr lang="en-US" altLang="ko-KR" sz="1200" dirty="0" smtClean="0">
                <a:latin typeface="Arial" charset="0"/>
                <a:ea typeface="굴림" charset="-127"/>
                <a:cs typeface="Arial" charset="0"/>
              </a:rPr>
              <a:t>	Creativity</a:t>
            </a:r>
          </a:p>
          <a:p>
            <a:r>
              <a:rPr lang="en-US" altLang="ko-KR" sz="1200" dirty="0" smtClean="0">
                <a:latin typeface="Arial" charset="0"/>
                <a:ea typeface="굴림" charset="-127"/>
                <a:cs typeface="Arial" charset="0"/>
              </a:rPr>
              <a:t>	Decentralization of responsibility. </a:t>
            </a:r>
          </a:p>
          <a:p>
            <a:r>
              <a:rPr lang="en-US" altLang="ko-KR" sz="1200" dirty="0" smtClean="0">
                <a:latin typeface="Arial" charset="0"/>
                <a:ea typeface="굴림" charset="-127"/>
                <a:cs typeface="Arial" charset="0"/>
              </a:rPr>
              <a:t>	Propensity to take risks.</a:t>
            </a:r>
          </a:p>
          <a:p>
            <a:r>
              <a:rPr lang="en-US" altLang="ko-KR" sz="1200" dirty="0" smtClean="0">
                <a:latin typeface="Arial" charset="0"/>
                <a:ea typeface="굴림" charset="-127"/>
                <a:cs typeface="Arial" charset="0"/>
              </a:rPr>
              <a:t>	Compensation is geared toward long-term results.</a:t>
            </a:r>
          </a:p>
          <a:p>
            <a:r>
              <a:rPr lang="en-US" altLang="ko-KR" sz="1200" dirty="0" smtClean="0">
                <a:latin typeface="Arial" charset="0"/>
                <a:ea typeface="굴림" charset="-127"/>
                <a:cs typeface="Arial" charset="0"/>
              </a:rPr>
              <a:t>	Building consensus among group members.</a:t>
            </a:r>
          </a:p>
          <a:p>
            <a:r>
              <a:rPr lang="en-US" altLang="ko-KR" sz="1200" dirty="0" smtClean="0">
                <a:latin typeface="Arial" charset="0"/>
                <a:ea typeface="굴림" charset="-127"/>
                <a:cs typeface="Arial" charset="0"/>
              </a:rPr>
              <a:t>	Increase follower self-efficacy, giving the group a “can do” spirit. </a:t>
            </a: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03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TF is more effective….. 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Small organizations vs. big organizations </a:t>
            </a:r>
          </a:p>
          <a:p>
            <a:pPr lvl="2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When leaders directly supervise 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High power distance and collectivism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Can be focused on Individual or group</a:t>
            </a:r>
          </a:p>
          <a:p>
            <a:pPr lvl="2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Higher productivity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09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100" dirty="0" smtClean="0">
                <a:latin typeface="Arial" charset="0"/>
                <a:ea typeface="굴림" charset="-127"/>
                <a:cs typeface="Arial" charset="0"/>
              </a:rPr>
              <a:t>Four types of transformational leadership are not always more effective than transactional leadership </a:t>
            </a:r>
          </a:p>
          <a:p>
            <a:r>
              <a:rPr lang="en-US" altLang="ko-KR" sz="12100" dirty="0" smtClean="0">
                <a:latin typeface="Arial" charset="0"/>
                <a:ea typeface="굴림" charset="-127"/>
                <a:cs typeface="Arial" charset="0"/>
              </a:rPr>
              <a:t>Compared to transactional leadership, stronger relationship with </a:t>
            </a:r>
          </a:p>
          <a:p>
            <a:pPr lvl="2"/>
            <a:r>
              <a:rPr lang="en-US" altLang="ko-KR" sz="12100" dirty="0" smtClean="0">
                <a:latin typeface="Arial" charset="0"/>
                <a:ea typeface="굴림" charset="-127"/>
                <a:cs typeface="Arial" charset="0"/>
              </a:rPr>
              <a:t>lower turnover rates, </a:t>
            </a:r>
          </a:p>
          <a:p>
            <a:pPr lvl="2"/>
            <a:r>
              <a:rPr lang="en-US" altLang="ko-KR" sz="12100" dirty="0" smtClean="0">
                <a:latin typeface="Arial" charset="0"/>
                <a:ea typeface="굴림" charset="-127"/>
                <a:cs typeface="Arial" charset="0"/>
              </a:rPr>
              <a:t>higher productivity, </a:t>
            </a:r>
          </a:p>
          <a:p>
            <a:pPr lvl="2"/>
            <a:r>
              <a:rPr lang="en-US" altLang="ko-KR" sz="12100" dirty="0" smtClean="0">
                <a:latin typeface="Arial" charset="0"/>
                <a:ea typeface="굴림" charset="-127"/>
                <a:cs typeface="Arial" charset="0"/>
              </a:rPr>
              <a:t>lower employee stress, </a:t>
            </a:r>
          </a:p>
          <a:p>
            <a:pPr lvl="2"/>
            <a:r>
              <a:rPr lang="en-US" altLang="ko-KR" sz="12100" dirty="0" smtClean="0">
                <a:latin typeface="Arial" charset="0"/>
                <a:ea typeface="굴림" charset="-127"/>
                <a:cs typeface="Arial" charset="0"/>
              </a:rPr>
              <a:t>higher employee satisfaction</a:t>
            </a:r>
          </a:p>
          <a:p>
            <a:endParaRPr lang="en-US" altLang="ko-KR" sz="12100" dirty="0" smtClean="0"/>
          </a:p>
          <a:p>
            <a:r>
              <a:rPr lang="en-US" altLang="ko-KR" sz="9600" dirty="0" smtClean="0">
                <a:latin typeface="Arial" charset="0"/>
                <a:ea typeface="굴림" charset="-127"/>
                <a:cs typeface="Arial" charset="0"/>
              </a:rPr>
              <a:t>Transformational leadership are not always more effective than transactional leadership </a:t>
            </a:r>
          </a:p>
          <a:p>
            <a:r>
              <a:rPr lang="en-US" altLang="ko-KR" sz="9600" dirty="0" smtClean="0"/>
              <a:t>Transactional + transformational </a:t>
            </a:r>
          </a:p>
          <a:p>
            <a:endParaRPr lang="ko-KR" altLang="en-US" sz="12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91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1200" dirty="0" smtClean="0"/>
              <a:t>Linking ethics and leadership</a:t>
            </a:r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Know who they are, know what they believe in and value, and act on those values and beliefs openly and frankly</a:t>
            </a:r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Followers consider them ethical, and trustworthy </a:t>
            </a:r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Behaviors</a:t>
            </a:r>
          </a:p>
          <a:p>
            <a:pPr lvl="2"/>
            <a:r>
              <a:rPr lang="en-US" altLang="ko-KR" sz="1200" dirty="0" smtClean="0"/>
              <a:t>Share information</a:t>
            </a:r>
          </a:p>
          <a:p>
            <a:pPr lvl="2"/>
            <a:r>
              <a:rPr lang="en-US" altLang="ko-KR" sz="1200" dirty="0" smtClean="0"/>
              <a:t>Encourage open communication</a:t>
            </a:r>
          </a:p>
          <a:p>
            <a:pPr lvl="2"/>
            <a:r>
              <a:rPr lang="en-US" altLang="ko-KR" sz="1200" dirty="0" smtClean="0"/>
              <a:t>Stick to their ideals and values</a:t>
            </a:r>
          </a:p>
          <a:p>
            <a:pPr lvl="1"/>
            <a:r>
              <a:rPr lang="en-US" altLang="ko-KR" sz="1200" dirty="0" smtClean="0"/>
              <a:t>Effects</a:t>
            </a:r>
          </a:p>
          <a:p>
            <a:pPr lvl="2"/>
            <a:r>
              <a:rPr lang="en-US" altLang="ko-KR" sz="1200" dirty="0" smtClean="0"/>
              <a:t>Higher faith on leader, higher OCB, higher ethical standards  </a:t>
            </a: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40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1200" dirty="0" smtClean="0"/>
              <a:t>Linking ethics and leadership</a:t>
            </a:r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Know who they are, know what they believe in and value, and act on those values and beliefs openly and frankly</a:t>
            </a:r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Followers consider them ethical, and trustworthy </a:t>
            </a:r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Behaviors</a:t>
            </a:r>
          </a:p>
          <a:p>
            <a:pPr lvl="2"/>
            <a:r>
              <a:rPr lang="en-US" altLang="ko-KR" sz="1200" dirty="0" smtClean="0"/>
              <a:t>Share information</a:t>
            </a:r>
          </a:p>
          <a:p>
            <a:pPr lvl="2"/>
            <a:r>
              <a:rPr lang="en-US" altLang="ko-KR" sz="1200" dirty="0" smtClean="0"/>
              <a:t>Encourage open communication</a:t>
            </a:r>
          </a:p>
          <a:p>
            <a:pPr lvl="2"/>
            <a:r>
              <a:rPr lang="en-US" altLang="ko-KR" sz="1200" dirty="0" smtClean="0"/>
              <a:t>Stick to their ideals and values</a:t>
            </a:r>
          </a:p>
          <a:p>
            <a:pPr lvl="1"/>
            <a:r>
              <a:rPr lang="en-US" altLang="ko-KR" sz="1200" dirty="0" smtClean="0"/>
              <a:t>Effects</a:t>
            </a:r>
          </a:p>
          <a:p>
            <a:pPr lvl="2"/>
            <a:r>
              <a:rPr lang="en-US" altLang="ko-KR" sz="1200" dirty="0" smtClean="0"/>
              <a:t>Higher faith on leader, higher OCB, higher ethical standards  </a:t>
            </a: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68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Going beyond leader’s own interest and focusing on opportunities to help followers grow and develop</a:t>
            </a:r>
          </a:p>
          <a:p>
            <a:r>
              <a:rPr lang="en-US" altLang="ko-KR" dirty="0" smtClean="0"/>
              <a:t>Behaviors</a:t>
            </a:r>
          </a:p>
          <a:p>
            <a:pPr lvl="1"/>
            <a:r>
              <a:rPr lang="en-US" altLang="ko-KR" dirty="0" smtClean="0"/>
              <a:t>Listening, emphasizing, persuading, developing follower’s potential</a:t>
            </a:r>
          </a:p>
          <a:p>
            <a:r>
              <a:rPr lang="en-US" altLang="ko-KR" dirty="0" smtClean="0"/>
              <a:t>Effects</a:t>
            </a:r>
          </a:p>
          <a:p>
            <a:pPr lvl="1"/>
            <a:r>
              <a:rPr lang="en-US" altLang="ko-KR" dirty="0" smtClean="0"/>
              <a:t>Increase follower well-being, commitment to the leader, self-efficacy, perceptions of justice, creativity, OCB, team potency (a belief that their team has above-average skills and abilities) 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93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Going beyond leader’s own interest and focusing on opportunities to help followers grow and develop</a:t>
            </a:r>
          </a:p>
          <a:p>
            <a:r>
              <a:rPr lang="en-US" altLang="ko-KR" dirty="0" smtClean="0"/>
              <a:t>Behaviors</a:t>
            </a:r>
          </a:p>
          <a:p>
            <a:pPr lvl="1"/>
            <a:r>
              <a:rPr lang="en-US" altLang="ko-KR" dirty="0" smtClean="0"/>
              <a:t>Listening, emphasizing, persuading, developing follower’s potential</a:t>
            </a:r>
          </a:p>
          <a:p>
            <a:r>
              <a:rPr lang="en-US" altLang="ko-KR" dirty="0" smtClean="0"/>
              <a:t>Effects</a:t>
            </a:r>
          </a:p>
          <a:p>
            <a:pPr lvl="1"/>
            <a:r>
              <a:rPr lang="en-US" altLang="ko-KR" dirty="0" smtClean="0"/>
              <a:t>Increase follower well-being, commitment to the leader, self-efficacy, perceptions of justice, creativity, OCB, team potency (a belief that their team has above-average skills and abilities) 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3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6FC44154-97BA-4D9B-A196-5D29701DD06D}" type="slidenum">
              <a:rPr lang="en-US" altLang="ko-KR">
                <a:latin typeface="Calibri" pitchFamily="34" charset="0"/>
              </a:rPr>
              <a:pPr/>
              <a:t>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8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Leaders tend to develop different relationships with different followers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In-group vs. out-group </a:t>
            </a:r>
          </a:p>
          <a:p>
            <a:pPr lvl="1"/>
            <a:r>
              <a:rPr lang="en-US" altLang="ko-KR" dirty="0" smtClean="0"/>
              <a:t>In-group: trusted, more attention, receive special privileges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What determine in-group?</a:t>
            </a:r>
          </a:p>
          <a:p>
            <a:pPr marL="1200150" lvl="2" indent="-342900"/>
            <a:r>
              <a:rPr lang="en-US" altLang="ko-KR" dirty="0" smtClean="0"/>
              <a:t>Similarity: demographic, attitude, personality,  educational background, etc.</a:t>
            </a:r>
          </a:p>
          <a:p>
            <a:pPr marL="1200150" lvl="2" indent="-342900"/>
            <a:r>
              <a:rPr lang="en-US" altLang="ko-KR" dirty="0" smtClean="0"/>
              <a:t>High ability </a:t>
            </a:r>
          </a:p>
          <a:p>
            <a:pPr marL="1200150" lvl="2" indent="-342900"/>
            <a:r>
              <a:rPr lang="en-US" altLang="ko-KR" dirty="0" smtClean="0"/>
              <a:t>Extraverted personality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3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Leaders tend to develop different relationships with different followers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In-group vs. out-group </a:t>
            </a:r>
          </a:p>
          <a:p>
            <a:pPr lvl="1"/>
            <a:r>
              <a:rPr lang="en-US" altLang="ko-KR" dirty="0" smtClean="0"/>
              <a:t>In-group: trusted, more attention, receive special privileges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What determine in-group?</a:t>
            </a:r>
          </a:p>
          <a:p>
            <a:pPr marL="1200150" lvl="2" indent="-342900"/>
            <a:r>
              <a:rPr lang="en-US" altLang="ko-KR" dirty="0" smtClean="0"/>
              <a:t>Similarity: demographic, attitude, personality,  educational background, etc.</a:t>
            </a:r>
          </a:p>
          <a:p>
            <a:pPr marL="1200150" lvl="2" indent="-342900"/>
            <a:r>
              <a:rPr lang="en-US" altLang="ko-KR" dirty="0" smtClean="0"/>
              <a:t>High ability </a:t>
            </a:r>
          </a:p>
          <a:p>
            <a:pPr marL="1200150" lvl="2" indent="-342900"/>
            <a:r>
              <a:rPr lang="en-US" altLang="ko-KR" dirty="0" smtClean="0"/>
              <a:t>Extraverted personality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1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Consequences (In-group members)</a:t>
            </a:r>
          </a:p>
          <a:p>
            <a:pPr lvl="2"/>
            <a:r>
              <a:rPr lang="en-US" altLang="ko-KR" dirty="0" smtClean="0"/>
              <a:t>Satisfaction</a:t>
            </a:r>
          </a:p>
          <a:p>
            <a:pPr lvl="2"/>
            <a:r>
              <a:rPr lang="en-US" altLang="ko-KR" dirty="0" smtClean="0"/>
              <a:t>OCB</a:t>
            </a:r>
          </a:p>
          <a:p>
            <a:pPr lvl="2"/>
            <a:r>
              <a:rPr lang="en-US" altLang="ko-KR" dirty="0" smtClean="0"/>
              <a:t>Higher performance ratings</a:t>
            </a:r>
          </a:p>
          <a:p>
            <a:pPr lvl="3"/>
            <a:r>
              <a:rPr lang="en-US" altLang="ko-KR" dirty="0" smtClean="0"/>
              <a:t>Self-fulfilling (Pygmalion effect) </a:t>
            </a:r>
          </a:p>
          <a:p>
            <a:r>
              <a:rPr lang="en-US" altLang="ko-KR" dirty="0" smtClean="0"/>
              <a:t>Consequences of extreme LMX </a:t>
            </a:r>
          </a:p>
          <a:p>
            <a:pPr lvl="1"/>
            <a:r>
              <a:rPr lang="en-US" altLang="ko-KR" dirty="0" smtClean="0"/>
              <a:t>Negative work attitudes</a:t>
            </a:r>
          </a:p>
          <a:p>
            <a:pPr lvl="1"/>
            <a:r>
              <a:rPr lang="en-US" altLang="ko-KR" dirty="0" smtClean="0"/>
              <a:t>High withdrawal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43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Managerial Implications?</a:t>
            </a:r>
          </a:p>
          <a:p>
            <a:pPr lvl="1"/>
            <a:r>
              <a:rPr lang="en-US" altLang="ko-KR" dirty="0" smtClean="0"/>
              <a:t>Leaders</a:t>
            </a:r>
          </a:p>
          <a:p>
            <a:pPr lvl="2"/>
            <a:r>
              <a:rPr lang="en-US" altLang="ko-KR" dirty="0" smtClean="0"/>
              <a:t>Do not engage in extreme LMX </a:t>
            </a:r>
          </a:p>
          <a:p>
            <a:pPr lvl="1"/>
            <a:r>
              <a:rPr lang="en-US" altLang="ko-KR" dirty="0" smtClean="0"/>
              <a:t>Followers</a:t>
            </a:r>
          </a:p>
          <a:p>
            <a:pPr lvl="2"/>
            <a:r>
              <a:rPr lang="en-US" altLang="ko-KR" dirty="0" smtClean="0"/>
              <a:t>Increase competence </a:t>
            </a:r>
          </a:p>
          <a:p>
            <a:pPr lvl="2"/>
            <a:r>
              <a:rPr lang="en-US" altLang="ko-KR" dirty="0" smtClean="0"/>
              <a:t>Act extraverted to your leader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6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28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https://www.youtube.com/watch?v=3vDWWy4CMhE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2F07-6A3E-4C92-8CA7-0C70184D21A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81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7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390525" y="6375400"/>
            <a:ext cx="4816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r>
              <a:rPr lang="en-US" altLang="ko-KR">
                <a:solidFill>
                  <a:srgbClr val="FFFFFF"/>
                </a:solidFill>
                <a:latin typeface="Arial" charset="0"/>
                <a:ea typeface="굴림" charset="-127"/>
              </a:rPr>
              <a:t>Copyright © 2013 Pearson Education</a:t>
            </a:r>
            <a:endParaRPr lang="en-GB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E06EFCF9-E73C-421F-B6FB-F5E52A2038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78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2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0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0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0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7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072A-8015-4720-8D40-06AA7DCA66B9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CFD5-FD50-4272-B494-4627C9871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4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Leadership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82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Charismatic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Charismatic leadership theory</a:t>
            </a:r>
          </a:p>
          <a:p>
            <a:pPr lvl="1"/>
            <a:r>
              <a:rPr lang="en-US" altLang="ko-KR" dirty="0" smtClean="0"/>
              <a:t>Followers attribute heroic or extraordinary leadership abilities when they observe certain behaviors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617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Charismatic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Charismatic leadership theory</a:t>
            </a:r>
          </a:p>
          <a:p>
            <a:pPr lvl="1"/>
            <a:r>
              <a:rPr lang="en-US" altLang="ko-KR" dirty="0" smtClean="0"/>
              <a:t>Followers attribute heroic or extraordinary leadership abilities when they observe certain behaviors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What behaviors?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06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Key Characteristics of Charismatic </a:t>
            </a:r>
            <a:r>
              <a:rPr lang="en-US" altLang="ko-KR" dirty="0"/>
              <a:t>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" t="23652" r="2251" b="17951"/>
          <a:stretch/>
        </p:blipFill>
        <p:spPr bwMode="auto">
          <a:xfrm>
            <a:off x="251794" y="1988840"/>
            <a:ext cx="8549089" cy="298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90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Charismatic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Trait and Behavior</a:t>
            </a:r>
          </a:p>
          <a:p>
            <a:pPr lvl="1"/>
            <a:r>
              <a:rPr lang="en-US" altLang="ko-KR" dirty="0" smtClean="0"/>
              <a:t>Trait </a:t>
            </a:r>
          </a:p>
          <a:p>
            <a:pPr lvl="2"/>
            <a:r>
              <a:rPr lang="en-US" altLang="ko-KR" dirty="0" smtClean="0"/>
              <a:t>Extraverted</a:t>
            </a:r>
            <a:r>
              <a:rPr lang="en-US" altLang="ko-KR" dirty="0"/>
              <a:t>, self-confidence, achievement oriented, etc.</a:t>
            </a:r>
          </a:p>
          <a:p>
            <a:pPr lvl="1"/>
            <a:r>
              <a:rPr lang="en-US" altLang="ko-KR" dirty="0" smtClean="0"/>
              <a:t> Behavior</a:t>
            </a:r>
          </a:p>
          <a:p>
            <a:pPr lvl="2"/>
            <a:r>
              <a:rPr lang="en-US" altLang="ko-KR" sz="2000" dirty="0" smtClean="0"/>
              <a:t>Optimistic </a:t>
            </a:r>
            <a:r>
              <a:rPr lang="en-US" altLang="ko-KR" sz="2000" dirty="0"/>
              <a:t>view, passion, communicating with whole </a:t>
            </a:r>
            <a:r>
              <a:rPr lang="en-US" altLang="ko-KR" sz="2000" dirty="0" smtClean="0"/>
              <a:t>body</a:t>
            </a:r>
          </a:p>
          <a:p>
            <a:pPr lvl="2"/>
            <a:r>
              <a:rPr lang="en-US" altLang="ko-KR" sz="2000" dirty="0" smtClean="0"/>
              <a:t>Make good ties with followers</a:t>
            </a:r>
          </a:p>
          <a:p>
            <a:pPr lvl="2"/>
            <a:r>
              <a:rPr lang="en-US" altLang="ko-KR" sz="2000" dirty="0" smtClean="0"/>
              <a:t>Appeal </a:t>
            </a:r>
            <a:r>
              <a:rPr lang="en-US" altLang="ko-KR" sz="2000" dirty="0"/>
              <a:t>to followers’ emotions</a:t>
            </a:r>
            <a:endParaRPr lang="ko-KR" altLang="en-US" sz="2000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477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Charismatic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 to become charismatic</a:t>
            </a:r>
          </a:p>
          <a:p>
            <a:pPr lvl="1"/>
            <a:r>
              <a:rPr lang="en-US" altLang="ko-KR" dirty="0" smtClean="0"/>
              <a:t>Vision</a:t>
            </a:r>
          </a:p>
          <a:p>
            <a:pPr lvl="1"/>
            <a:r>
              <a:rPr lang="en-US" altLang="ko-KR" dirty="0" smtClean="0"/>
              <a:t>Set an example </a:t>
            </a:r>
          </a:p>
          <a:p>
            <a:pPr lvl="1"/>
            <a:r>
              <a:rPr lang="en-US" altLang="ko-KR" dirty="0" smtClean="0"/>
              <a:t>Courageous behavior</a:t>
            </a:r>
            <a:r>
              <a:rPr lang="en-US" altLang="ko-KR" dirty="0" smtClean="0">
                <a:sym typeface="Wingdings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70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Charismatic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Situation </a:t>
            </a:r>
            <a:endParaRPr lang="en-US" altLang="ko-KR" dirty="0"/>
          </a:p>
          <a:p>
            <a:pPr lvl="1"/>
            <a:r>
              <a:rPr lang="en-US" altLang="ko-KR" sz="2400" dirty="0" smtClean="0"/>
              <a:t>Uncertain and stressful situation </a:t>
            </a:r>
          </a:p>
          <a:p>
            <a:pPr lvl="1"/>
            <a:r>
              <a:rPr lang="en-US" altLang="ko-KR" sz="2400" dirty="0" smtClean="0"/>
              <a:t>Sense of crisis</a:t>
            </a:r>
          </a:p>
          <a:p>
            <a:pPr lvl="1"/>
            <a:r>
              <a:rPr lang="en-US" altLang="ko-KR" sz="2400" dirty="0" smtClean="0"/>
              <a:t>Top-level </a:t>
            </a:r>
            <a:r>
              <a:rPr lang="en-US" altLang="ko-KR" sz="2400" dirty="0"/>
              <a:t>rather than lower-level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14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Charismatic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Dark side of Charismatic Leadership </a:t>
            </a:r>
          </a:p>
          <a:p>
            <a:pPr lvl="1"/>
            <a:r>
              <a:rPr lang="en-US" altLang="ko-KR" dirty="0" smtClean="0"/>
              <a:t>Sometimes </a:t>
            </a:r>
            <a:r>
              <a:rPr lang="en-US" altLang="ko-KR" dirty="0"/>
              <a:t>focus on </a:t>
            </a:r>
            <a:r>
              <a:rPr lang="en-US" altLang="ko-KR" dirty="0" smtClean="0"/>
              <a:t>self-interest </a:t>
            </a:r>
          </a:p>
          <a:p>
            <a:pPr lvl="1"/>
            <a:r>
              <a:rPr lang="en-US" altLang="ko-KR" dirty="0" smtClean="0"/>
              <a:t>Can be dangerous 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29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Transactional vs. Transformational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Transactional leaders: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</a:rPr>
              <a:t>larify roles and task requirements </a:t>
            </a:r>
          </a:p>
          <a:p>
            <a:pPr lvl="2"/>
            <a:r>
              <a:rPr lang="en-US" altLang="ko-KR" dirty="0" smtClean="0"/>
              <a:t>Reward for effort</a:t>
            </a:r>
          </a:p>
          <a:p>
            <a:pPr lvl="2"/>
            <a:r>
              <a:rPr lang="en-US" altLang="ko-KR" dirty="0" smtClean="0"/>
              <a:t>Monitor </a:t>
            </a:r>
          </a:p>
          <a:p>
            <a:pPr lvl="2"/>
            <a:r>
              <a:rPr lang="en-US" altLang="ko-KR" dirty="0" smtClean="0"/>
              <a:t>Less involvement of leaders</a:t>
            </a:r>
          </a:p>
          <a:p>
            <a:pPr lvl="2"/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Transformational leaders: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nspire </a:t>
            </a:r>
            <a:r>
              <a:rPr lang="en-US" altLang="ko-KR" dirty="0">
                <a:solidFill>
                  <a:srgbClr val="FF0000"/>
                </a:solidFill>
              </a:rPr>
              <a:t>followers to excel their own self-interests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Pay</a:t>
            </a:r>
            <a:r>
              <a:rPr lang="ko-KR" altLang="en-US" dirty="0" smtClean="0"/>
              <a:t> </a:t>
            </a:r>
            <a:r>
              <a:rPr lang="en-US" altLang="ko-KR" dirty="0"/>
              <a:t>attention to </a:t>
            </a:r>
            <a:r>
              <a:rPr lang="en-US" altLang="ko-KR" dirty="0" smtClean="0"/>
              <a:t>followers’ concerns </a:t>
            </a:r>
            <a:r>
              <a:rPr lang="en-US" altLang="ko-KR" dirty="0"/>
              <a:t>and </a:t>
            </a:r>
            <a:r>
              <a:rPr lang="en-US" altLang="ko-KR" dirty="0" smtClean="0"/>
              <a:t>needs</a:t>
            </a:r>
            <a:endParaRPr lang="en-US" altLang="ko-KR" dirty="0"/>
          </a:p>
          <a:p>
            <a:pPr lvl="2"/>
            <a:r>
              <a:rPr lang="en-US" altLang="ko-KR" dirty="0"/>
              <a:t>Suggest new ways to see the problems</a:t>
            </a:r>
          </a:p>
          <a:p>
            <a:pPr lvl="2"/>
            <a:r>
              <a:rPr lang="en-US" altLang="ko-KR" dirty="0"/>
              <a:t>Inspire followers to put out extra effort</a:t>
            </a:r>
            <a:endParaRPr lang="ko-KR" altLang="en-US" dirty="0"/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8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1"/>
            <a:ext cx="8229600" cy="1124744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Transactional vs. Transformational</a:t>
            </a:r>
            <a:endParaRPr lang="en-US" altLang="ko-KR" sz="4000" dirty="0" smtClean="0">
              <a:effectLst>
                <a:outerShdw blurRad="38100" dist="38100" dir="2700000" algn="tl">
                  <a:srgbClr val="0064E2"/>
                </a:outerShdw>
              </a:effectLst>
              <a:latin typeface="Arial Narrow" pitchFamily="34" charset="0"/>
              <a:ea typeface="굴림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12-</a:t>
            </a:r>
            <a:fld id="{33006AE3-61FD-41F9-8C19-11CEFD8A16F0}" type="slidenum">
              <a:rPr lang="en-US" altLang="ko-KR">
                <a:solidFill>
                  <a:srgbClr val="FFFFFF"/>
                </a:solidFill>
              </a:rPr>
              <a:pPr/>
              <a:t>18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  <p:pic>
        <p:nvPicPr>
          <p:cNvPr id="7578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640960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3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Transformational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How Transformational Leadership Works?</a:t>
            </a:r>
          </a:p>
          <a:p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Creativity</a:t>
            </a:r>
            <a:endParaRPr lang="en-US" altLang="ko-KR" sz="2000" dirty="0">
              <a:latin typeface="Arial" charset="0"/>
              <a:ea typeface="굴림" charset="-127"/>
              <a:cs typeface="Arial" charset="0"/>
            </a:endParaRPr>
          </a:p>
          <a:p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Decentralization </a:t>
            </a:r>
            <a:endParaRPr lang="en-US" altLang="ko-KR" sz="2000" dirty="0">
              <a:latin typeface="Arial" charset="0"/>
              <a:ea typeface="굴림" charset="-127"/>
              <a:cs typeface="Arial" charset="0"/>
            </a:endParaRPr>
          </a:p>
          <a:p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Risk taking.</a:t>
            </a:r>
            <a:endParaRPr lang="en-US" altLang="ko-KR" sz="2000" dirty="0">
              <a:latin typeface="Arial" charset="0"/>
              <a:ea typeface="굴림" charset="-127"/>
              <a:cs typeface="Arial" charset="0"/>
            </a:endParaRPr>
          </a:p>
          <a:p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Building consensus</a:t>
            </a:r>
          </a:p>
          <a:p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Increase </a:t>
            </a:r>
            <a:r>
              <a:rPr lang="en-US" altLang="ko-KR" sz="2000" dirty="0">
                <a:latin typeface="Arial" charset="0"/>
                <a:ea typeface="굴림" charset="-127"/>
                <a:cs typeface="Arial" charset="0"/>
              </a:rPr>
              <a:t>follower </a:t>
            </a:r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self-efficacy and group-efficacy</a:t>
            </a:r>
          </a:p>
          <a:p>
            <a:r>
              <a:rPr lang="en-US" altLang="ko-KR" sz="2000" dirty="0" smtClean="0">
                <a:latin typeface="Arial" charset="0"/>
                <a:ea typeface="굴림" charset="-127"/>
                <a:cs typeface="Arial" charset="0"/>
              </a:rPr>
              <a:t>Compensation based on long-term results</a:t>
            </a:r>
            <a:endParaRPr lang="en-US" altLang="ko-KR" sz="2000" dirty="0">
              <a:latin typeface="Arial" charset="0"/>
              <a:ea typeface="굴림" charset="-127"/>
              <a:cs typeface="Arial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6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Leader-Member Exchange (LMX)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US" altLang="ko-KR" sz="2800" dirty="0"/>
              <a:t>Leaders tend to develop different relationships with different followers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3202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Transformational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TF is more effective….. 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Small organizations 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High power distance and collectivism</a:t>
            </a:r>
          </a:p>
          <a:p>
            <a:pPr lvl="1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Can be focused on Individual or group</a:t>
            </a:r>
          </a:p>
          <a:p>
            <a:pPr lvl="2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Higher productivity </a:t>
            </a:r>
          </a:p>
          <a:p>
            <a:pPr lvl="1"/>
            <a:endParaRPr lang="en-US" altLang="ko-KR" dirty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5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Transformational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Transformational</a:t>
            </a:r>
          </a:p>
          <a:p>
            <a:pPr lvl="2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lower turnover rates</a:t>
            </a:r>
          </a:p>
          <a:p>
            <a:pPr lvl="2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higher productivity</a:t>
            </a:r>
          </a:p>
          <a:p>
            <a:pPr lvl="2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lower employee stress</a:t>
            </a:r>
          </a:p>
          <a:p>
            <a:pPr lvl="2"/>
            <a:r>
              <a:rPr lang="en-US" altLang="ko-KR" dirty="0" smtClean="0">
                <a:latin typeface="Arial" charset="0"/>
                <a:ea typeface="굴림" charset="-127"/>
                <a:cs typeface="Arial" charset="0"/>
              </a:rPr>
              <a:t>higher employee satisfaction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TF not always better than TA</a:t>
            </a:r>
          </a:p>
          <a:p>
            <a:endParaRPr lang="en-US" altLang="ko-KR" dirty="0"/>
          </a:p>
          <a:p>
            <a:r>
              <a:rPr lang="en-US" altLang="ko-KR" dirty="0" smtClean="0"/>
              <a:t>TF + TA is better</a:t>
            </a:r>
            <a:endParaRPr lang="en-US" altLang="ko-KR" dirty="0"/>
          </a:p>
          <a:p>
            <a:pPr lvl="2"/>
            <a:endParaRPr lang="en-US" altLang="ko-KR" dirty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1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Authentic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Ethics and leadership</a:t>
            </a:r>
          </a:p>
          <a:p>
            <a:r>
              <a:rPr lang="en-US" altLang="ko-KR" dirty="0" smtClean="0"/>
              <a:t>Act on values and beliefs openly and frankly</a:t>
            </a:r>
          </a:p>
          <a:p>
            <a:r>
              <a:rPr lang="en-US" altLang="ko-KR" dirty="0" smtClean="0"/>
              <a:t>Followers consider them ethical, and trustworthy 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912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Authentic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Behaviors</a:t>
            </a:r>
          </a:p>
          <a:p>
            <a:pPr lvl="1"/>
            <a:r>
              <a:rPr lang="en-US" altLang="ko-KR" sz="2400" dirty="0" smtClean="0"/>
              <a:t>Share information</a:t>
            </a:r>
          </a:p>
          <a:p>
            <a:pPr lvl="1"/>
            <a:r>
              <a:rPr lang="en-US" altLang="ko-KR" sz="2400" dirty="0" smtClean="0"/>
              <a:t>Encourage open communication</a:t>
            </a:r>
          </a:p>
          <a:p>
            <a:pPr lvl="1"/>
            <a:r>
              <a:rPr lang="en-US" altLang="ko-KR" sz="2400" dirty="0" smtClean="0"/>
              <a:t>Stick to their ideals and values</a:t>
            </a:r>
          </a:p>
          <a:p>
            <a:r>
              <a:rPr lang="en-US" altLang="ko-KR" dirty="0" smtClean="0"/>
              <a:t>Effects</a:t>
            </a:r>
          </a:p>
          <a:p>
            <a:pPr lvl="1"/>
            <a:r>
              <a:rPr lang="en-US" altLang="ko-KR" sz="2400" dirty="0" smtClean="0"/>
              <a:t>Faith on leader</a:t>
            </a:r>
          </a:p>
          <a:p>
            <a:pPr lvl="1"/>
            <a:r>
              <a:rPr lang="en-US" altLang="ko-KR" sz="2400" dirty="0" smtClean="0"/>
              <a:t>OCB</a:t>
            </a:r>
          </a:p>
          <a:p>
            <a:pPr lvl="1"/>
            <a:r>
              <a:rPr lang="en-US" altLang="ko-KR" sz="2400" dirty="0" smtClean="0"/>
              <a:t>Ethical standards  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108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Servant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Going beyond leader’s own interest and focusing on opportunities to help followers grow and develop</a:t>
            </a:r>
          </a:p>
          <a:p>
            <a:r>
              <a:rPr lang="en-US" altLang="ko-KR" sz="2800" dirty="0" smtClean="0"/>
              <a:t>Behaviors</a:t>
            </a:r>
          </a:p>
          <a:p>
            <a:pPr lvl="1"/>
            <a:r>
              <a:rPr lang="en-US" altLang="ko-KR" sz="2400" dirty="0" smtClean="0"/>
              <a:t>Listening</a:t>
            </a:r>
          </a:p>
          <a:p>
            <a:pPr lvl="1"/>
            <a:r>
              <a:rPr lang="en-US" altLang="ko-KR" sz="2400" dirty="0" smtClean="0"/>
              <a:t>Emphasizing</a:t>
            </a:r>
          </a:p>
          <a:p>
            <a:pPr lvl="1"/>
            <a:r>
              <a:rPr lang="en-US" altLang="ko-KR" sz="2400" dirty="0" smtClean="0"/>
              <a:t>Persuading</a:t>
            </a:r>
          </a:p>
          <a:p>
            <a:pPr lvl="1"/>
            <a:r>
              <a:rPr lang="en-US" altLang="ko-KR" sz="2400" dirty="0" smtClean="0"/>
              <a:t>Developing follower’s potential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02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Servant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Effects</a:t>
            </a:r>
          </a:p>
          <a:p>
            <a:pPr lvl="1"/>
            <a:r>
              <a:rPr lang="en-US" altLang="ko-KR" dirty="0" smtClean="0"/>
              <a:t>Self-efficacy</a:t>
            </a:r>
          </a:p>
          <a:p>
            <a:pPr lvl="1"/>
            <a:r>
              <a:rPr lang="en-US" altLang="ko-KR" dirty="0"/>
              <a:t>Creativity</a:t>
            </a:r>
          </a:p>
          <a:p>
            <a:pPr lvl="1"/>
            <a:r>
              <a:rPr lang="en-US" altLang="ko-KR" dirty="0"/>
              <a:t>Commitment to the leader</a:t>
            </a:r>
          </a:p>
          <a:p>
            <a:pPr lvl="1"/>
            <a:r>
              <a:rPr lang="en-US" altLang="ko-KR" dirty="0" smtClean="0"/>
              <a:t>Justice perception</a:t>
            </a:r>
          </a:p>
          <a:p>
            <a:pPr lvl="1"/>
            <a:r>
              <a:rPr lang="en-US" altLang="ko-KR" dirty="0" smtClean="0"/>
              <a:t>OCB</a:t>
            </a:r>
          </a:p>
          <a:p>
            <a:pPr lvl="1"/>
            <a:r>
              <a:rPr lang="en-US" altLang="ko-KR" dirty="0" smtClean="0"/>
              <a:t>Follower </a:t>
            </a:r>
            <a:r>
              <a:rPr lang="en-US" altLang="ko-KR" dirty="0"/>
              <a:t>well-being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27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Leader-Member </a:t>
            </a:r>
            <a:r>
              <a:rPr lang="en-US" altLang="ko-KR" dirty="0" smtClean="0"/>
              <a:t>Exchange(LMX)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76975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12-</a:t>
            </a:r>
            <a:fld id="{2C8BF5DB-7E0E-482C-8C6E-E02015E413EF}" type="slidenum">
              <a:rPr lang="en-US" altLang="ko-KR">
                <a:solidFill>
                  <a:srgbClr val="FFFFFF"/>
                </a:solidFill>
              </a:rPr>
              <a:pPr/>
              <a:t>3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5544" name="Rectangle 7"/>
          <p:cNvSpPr>
            <a:spLocks noChangeArrowheads="1"/>
          </p:cNvSpPr>
          <p:nvPr/>
        </p:nvSpPr>
        <p:spPr bwMode="auto">
          <a:xfrm>
            <a:off x="9420225" y="6613525"/>
            <a:ext cx="260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FF"/>
                </a:solidFill>
                <a:latin typeface="Corbel" pitchFamily="34" charset="0"/>
                <a:ea typeface="굴림" charset="-127"/>
              </a:rPr>
              <a:t>1</a:t>
            </a:r>
            <a:endParaRPr lang="en-US" altLang="ko-KR">
              <a:latin typeface="Corbel" pitchFamily="34" charset="0"/>
              <a:ea typeface="굴림" charset="-127"/>
            </a:endParaRPr>
          </a:p>
        </p:txBody>
      </p:sp>
      <p:pic>
        <p:nvPicPr>
          <p:cNvPr id="6554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117725"/>
            <a:ext cx="7877175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4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Leader-Member Exchange (LMX)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In-group vs. out-group </a:t>
            </a:r>
          </a:p>
          <a:p>
            <a:r>
              <a:rPr lang="en-US" altLang="ko-KR" sz="2800" dirty="0" smtClean="0"/>
              <a:t>Why? </a:t>
            </a:r>
          </a:p>
          <a:p>
            <a:pPr marL="1200150" lvl="2" indent="-34290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85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Leader-Member Exchange (LMX)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In-group vs. out-group </a:t>
            </a:r>
          </a:p>
          <a:p>
            <a:r>
              <a:rPr lang="en-US" altLang="ko-KR" sz="2800" dirty="0" smtClean="0"/>
              <a:t>Why? </a:t>
            </a:r>
          </a:p>
          <a:p>
            <a:pPr marL="1200150" lvl="2" indent="-342900"/>
            <a:r>
              <a:rPr lang="en-US" altLang="ko-KR" dirty="0"/>
              <a:t>Similarity: demographic, attitude, personality,  educational background, etc.</a:t>
            </a:r>
          </a:p>
          <a:p>
            <a:pPr marL="1200150" lvl="2" indent="-342900"/>
            <a:r>
              <a:rPr lang="en-US" altLang="ko-KR" dirty="0"/>
              <a:t>High ability </a:t>
            </a:r>
          </a:p>
          <a:p>
            <a:pPr marL="1200150" lvl="2" indent="-342900"/>
            <a:r>
              <a:rPr lang="en-US" altLang="ko-KR" dirty="0"/>
              <a:t>Extraverted personality</a:t>
            </a:r>
          </a:p>
          <a:p>
            <a:pPr marL="1200150" lvl="2" indent="-34290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12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Leader-Member Exchange (LMX)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Consequences (In-group members)</a:t>
            </a:r>
          </a:p>
          <a:p>
            <a:pPr lvl="2"/>
            <a:r>
              <a:rPr lang="en-US" altLang="ko-KR" dirty="0"/>
              <a:t>OCB</a:t>
            </a:r>
          </a:p>
          <a:p>
            <a:pPr lvl="2"/>
            <a:r>
              <a:rPr lang="en-US" altLang="ko-KR" dirty="0"/>
              <a:t>Higher performance ratings</a:t>
            </a:r>
          </a:p>
          <a:p>
            <a:pPr lvl="3"/>
            <a:r>
              <a:rPr lang="en-US" altLang="ko-KR" dirty="0"/>
              <a:t>Self-fulfilling (Pygmalion effect) </a:t>
            </a:r>
          </a:p>
          <a:p>
            <a:r>
              <a:rPr lang="en-US" altLang="ko-KR" sz="2800" dirty="0"/>
              <a:t>Consequences of extreme LMX </a:t>
            </a:r>
          </a:p>
          <a:p>
            <a:pPr lvl="2"/>
            <a:r>
              <a:rPr lang="en-US" altLang="ko-KR" sz="2000" dirty="0"/>
              <a:t>Negative work attitudes</a:t>
            </a:r>
          </a:p>
          <a:p>
            <a:pPr lvl="2"/>
            <a:r>
              <a:rPr lang="en-US" altLang="ko-KR" sz="2000" dirty="0"/>
              <a:t>High withdrawal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6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Leader-Member Exchange (LMX)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Managerial Implications?</a:t>
            </a:r>
          </a:p>
          <a:p>
            <a:pPr lvl="1"/>
            <a:r>
              <a:rPr lang="en-US" altLang="ko-KR" dirty="0" smtClean="0"/>
              <a:t>Leaders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Followers</a:t>
            </a:r>
          </a:p>
        </p:txBody>
      </p:sp>
    </p:spTree>
    <p:extLst>
      <p:ext uri="{BB962C8B-B14F-4D97-AF65-F5344CB8AC3E}">
        <p14:creationId xmlns:p14="http://schemas.microsoft.com/office/powerpoint/2010/main" val="417965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Charismatic Leadership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011133"/>
            <a:ext cx="2495935" cy="452596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437112"/>
            <a:ext cx="2438648" cy="19666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2733675" cy="1676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006682"/>
            <a:ext cx="2247900" cy="167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142557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Charismatic Leadership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Charisma</a:t>
            </a:r>
          </a:p>
          <a:p>
            <a:pPr lvl="1"/>
            <a:r>
              <a:rPr lang="en-US" altLang="ko-KR" dirty="0" smtClean="0"/>
              <a:t>A certain quality of an individual personality, by virtue of which he or she is </a:t>
            </a:r>
            <a:r>
              <a:rPr lang="en-US" altLang="ko-KR" dirty="0" smtClean="0">
                <a:solidFill>
                  <a:srgbClr val="FF0000"/>
                </a:solidFill>
              </a:rPr>
              <a:t>set apart from ordinary people</a:t>
            </a:r>
            <a:r>
              <a:rPr lang="en-US" altLang="ko-KR" dirty="0" smtClean="0"/>
              <a:t> and treated as supernatural, superhuman, or at least specifically </a:t>
            </a:r>
            <a:r>
              <a:rPr lang="en-US" altLang="ko-KR" dirty="0" smtClean="0">
                <a:solidFill>
                  <a:srgbClr val="FF0000"/>
                </a:solidFill>
              </a:rPr>
              <a:t>exceptional powers or qualities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75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1039</Words>
  <Application>Microsoft Office PowerPoint</Application>
  <PresentationFormat>화면 슬라이드 쇼(4:3)</PresentationFormat>
  <Paragraphs>278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Leadership 2</vt:lpstr>
      <vt:lpstr>Leader-Member Exchange (LMX)</vt:lpstr>
      <vt:lpstr>Leader-Member Exchange(LMX)</vt:lpstr>
      <vt:lpstr>Leader-Member Exchange (LMX)</vt:lpstr>
      <vt:lpstr>Leader-Member Exchange (LMX)</vt:lpstr>
      <vt:lpstr>Leader-Member Exchange (LMX)</vt:lpstr>
      <vt:lpstr>Leader-Member Exchange (LMX)</vt:lpstr>
      <vt:lpstr>Charismatic Leadership</vt:lpstr>
      <vt:lpstr>Charismatic Leadership</vt:lpstr>
      <vt:lpstr>Charismatic Leadership</vt:lpstr>
      <vt:lpstr>Charismatic Leadership</vt:lpstr>
      <vt:lpstr>Key Characteristics of Charismatic Leadership</vt:lpstr>
      <vt:lpstr>Charismatic Leadership</vt:lpstr>
      <vt:lpstr>Charismatic Leadership</vt:lpstr>
      <vt:lpstr>Charismatic Leadership</vt:lpstr>
      <vt:lpstr>Charismatic Leadership</vt:lpstr>
      <vt:lpstr>Transactional vs. Transformational</vt:lpstr>
      <vt:lpstr>Transactional vs. Transformational</vt:lpstr>
      <vt:lpstr>Transformational Leadership</vt:lpstr>
      <vt:lpstr>Transformational Leadership</vt:lpstr>
      <vt:lpstr>Transformational Leadership</vt:lpstr>
      <vt:lpstr>Authentic Leadership</vt:lpstr>
      <vt:lpstr>Authentic Leadership</vt:lpstr>
      <vt:lpstr>Servant Leadership</vt:lpstr>
      <vt:lpstr>Servant Leadership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188</cp:revision>
  <cp:lastPrinted>2016-11-25T05:02:42Z</cp:lastPrinted>
  <dcterms:created xsi:type="dcterms:W3CDTF">2013-05-05T11:38:35Z</dcterms:created>
  <dcterms:modified xsi:type="dcterms:W3CDTF">2017-09-15T04:23:39Z</dcterms:modified>
</cp:coreProperties>
</file>