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92" r:id="rId4"/>
    <p:sldId id="261" r:id="rId5"/>
    <p:sldId id="300" r:id="rId6"/>
    <p:sldId id="429" r:id="rId7"/>
    <p:sldId id="440" r:id="rId8"/>
    <p:sldId id="441" r:id="rId9"/>
    <p:sldId id="354" r:id="rId10"/>
    <p:sldId id="457" r:id="rId11"/>
    <p:sldId id="445" r:id="rId12"/>
    <p:sldId id="463" r:id="rId13"/>
    <p:sldId id="464" r:id="rId14"/>
    <p:sldId id="465" r:id="rId15"/>
    <p:sldId id="466" r:id="rId16"/>
    <p:sldId id="467" r:id="rId17"/>
    <p:sldId id="456" r:id="rId18"/>
    <p:sldId id="462" r:id="rId19"/>
    <p:sldId id="451" r:id="rId20"/>
    <p:sldId id="455" r:id="rId21"/>
    <p:sldId id="468" r:id="rId22"/>
    <p:sldId id="469" r:id="rId23"/>
    <p:sldId id="47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49" autoAdjust="0"/>
  </p:normalViewPr>
  <p:slideViewPr>
    <p:cSldViewPr>
      <p:cViewPr>
        <p:scale>
          <a:sx n="67" d="100"/>
          <a:sy n="67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3AA7-F724-414B-91DD-F55E2358B90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8865-5FBE-428B-95F4-C0D2BD6CEA7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70D66C2-58F3-4732-998E-7D2B60CF0359}" type="slidenum">
              <a:rPr lang="en-US" altLang="ko-KR">
                <a:latin typeface="Calibri" pitchFamily="34" charset="0"/>
              </a:rPr>
              <a:pPr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7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C071497-D06B-4DE1-B048-68ACA9734C95}" type="slidenum">
              <a:rPr lang="en-US" altLang="ko-KR">
                <a:latin typeface="Calibri" pitchFamily="34" charset="0"/>
              </a:rPr>
              <a:pPr/>
              <a:t>15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9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95CF7BB-31DC-41FA-8647-73059F929B4C}" type="slidenum">
              <a:rPr lang="en-US" altLang="ko-KR">
                <a:latin typeface="Calibri" pitchFamily="34" charset="0"/>
              </a:rPr>
              <a:pPr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0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5DB8EF0-3545-4D7E-B24E-1E60376A6509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0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1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5DB8EF0-3545-4D7E-B24E-1E60376A6509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6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5DB8EF0-3545-4D7E-B24E-1E60376A6509}" type="slidenum">
              <a:rPr lang="en-US" altLang="ko-KR">
                <a:latin typeface="Calibri" pitchFamily="34" charset="0"/>
              </a:rPr>
              <a:pPr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7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1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5DB8EF0-3545-4D7E-B24E-1E60376A6509}" type="slidenum">
              <a:rPr lang="en-US" altLang="ko-KR">
                <a:latin typeface="Calibri" pitchFamily="34" charset="0"/>
              </a:rPr>
              <a:pPr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8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38865-5FBE-428B-95F4-C0D2BD6CEA7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6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061FED4-E305-493C-8062-B1D37DF59F49}" type="slidenum">
              <a:rPr lang="en-US" altLang="ko-KR">
                <a:latin typeface="Calibri" pitchFamily="34" charset="0"/>
              </a:rPr>
              <a:pPr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061FED4-E305-493C-8062-B1D37DF59F49}" type="slidenum">
              <a:rPr lang="en-US" altLang="ko-KR">
                <a:latin typeface="Calibri" pitchFamily="34" charset="0"/>
              </a:rPr>
              <a:pPr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2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00050" y="6365875"/>
            <a:ext cx="4360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894C2566-997B-4926-AD74-E643A83F6129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9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3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0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2033-5003-488E-877A-0245F5C73BF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E722-1D80-4E96-A396-0210023FCAF0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Motivation: From Concepts to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8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rial Narrow" pitchFamily="34" charset="0"/>
                <a:ea typeface="굴림" charset="-127"/>
              </a:rPr>
              <a:t>How can jobs be redesigned?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Job rotation</a:t>
            </a:r>
          </a:p>
          <a:p>
            <a:pPr lvl="1"/>
            <a:r>
              <a:rPr lang="en-US" altLang="ko-KR" sz="2400" dirty="0" smtClean="0"/>
              <a:t>Shifting of an employee from one task to another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4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 smtClean="0">
                <a:latin typeface="Arial Narrow" pitchFamily="34" charset="0"/>
                <a:ea typeface="굴림" charset="-127"/>
              </a:rPr>
              <a:t>Job Rotation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77C02051-0B3B-48AE-8094-D8CD1C74DCA8}" type="slidenum">
              <a:rPr lang="en-US" altLang="ko-KR">
                <a:solidFill>
                  <a:srgbClr val="FFFFFF"/>
                </a:solidFill>
              </a:rPr>
              <a:pPr/>
              <a:t>11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577974"/>
            <a:ext cx="8229600" cy="480335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Skill </a:t>
            </a:r>
            <a:r>
              <a:rPr lang="en-US" altLang="ko-KR" sz="2400" dirty="0"/>
              <a:t>variety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Task identity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Task significance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Autonomy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Feedback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24928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Job Rotation </a:t>
            </a:r>
            <a:endParaRPr lang="ko-KR" altLang="en-US" sz="2400" dirty="0"/>
          </a:p>
        </p:txBody>
      </p:sp>
      <p:sp>
        <p:nvSpPr>
          <p:cNvPr id="2" name="Right Brace 1"/>
          <p:cNvSpPr/>
          <p:nvPr/>
        </p:nvSpPr>
        <p:spPr>
          <a:xfrm>
            <a:off x="4211960" y="2060848"/>
            <a:ext cx="115212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Relational job design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jobs more pro-socially motivating</a:t>
            </a:r>
          </a:p>
          <a:p>
            <a:pPr lvl="1"/>
            <a:r>
              <a:rPr lang="en-US" altLang="ko-KR" dirty="0" smtClean="0"/>
              <a:t>Connect employees with the beneficiaries of their work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91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Alternative Work Arrangements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D36EE8CF-F6B0-419C-9F73-7DDF417076CD}" type="slidenum">
              <a:rPr lang="en-US" altLang="ko-KR">
                <a:solidFill>
                  <a:srgbClr val="FFFFFF"/>
                </a:solidFill>
              </a:rPr>
              <a:pPr/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2776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Flextime</a:t>
            </a:r>
          </a:p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Job Sharing</a:t>
            </a:r>
          </a:p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Telecommuting</a:t>
            </a:r>
          </a:p>
        </p:txBody>
      </p:sp>
    </p:spTree>
    <p:extLst>
      <p:ext uri="{BB962C8B-B14F-4D97-AF65-F5344CB8AC3E}">
        <p14:creationId xmlns:p14="http://schemas.microsoft.com/office/powerpoint/2010/main" val="19999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>
                <a:latin typeface="Arial Narrow" pitchFamily="34" charset="0"/>
                <a:ea typeface="굴림" charset="-127"/>
              </a:rPr>
              <a:t>Alternative Work Arrangements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D36EE8CF-F6B0-419C-9F73-7DDF417076CD}" type="slidenum">
              <a:rPr lang="en-US" altLang="ko-KR">
                <a:solidFill>
                  <a:srgbClr val="FFFFFF"/>
                </a:solidFill>
              </a:rPr>
              <a:pPr/>
              <a:t>14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2776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Flextime</a:t>
            </a: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Advantages</a:t>
            </a:r>
          </a:p>
          <a:p>
            <a:pPr lvl="2"/>
            <a:endParaRPr lang="en-US" altLang="ko-KR" sz="20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sz="20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10501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Alternative Work Arrangements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CDD5F76E-A89F-4356-A8A1-00CD6C23A9A2}" type="slidenum">
              <a:rPr lang="en-US" altLang="ko-KR">
                <a:solidFill>
                  <a:srgbClr val="FFFFFF"/>
                </a:solidFill>
              </a:rPr>
              <a:pPr/>
              <a:t>15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687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574088" cy="3962400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effectLst/>
                <a:latin typeface="Arial" charset="0"/>
                <a:ea typeface="굴림" charset="-127"/>
                <a:cs typeface="Arial" charset="0"/>
              </a:rPr>
              <a:t>Job Sharing </a:t>
            </a:r>
          </a:p>
          <a:p>
            <a:pPr lvl="1"/>
            <a:r>
              <a:rPr lang="en-US" altLang="ko-KR" sz="2600" dirty="0" smtClean="0">
                <a:latin typeface="Arial" charset="0"/>
                <a:ea typeface="굴림" charset="-127"/>
                <a:cs typeface="Arial" charset="0"/>
              </a:rPr>
              <a:t>Advantages:</a:t>
            </a:r>
            <a:endParaRPr lang="en-US" altLang="ko-KR" sz="26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marL="914400" lvl="2" indent="0">
              <a:buNone/>
            </a:pPr>
            <a:endParaRPr lang="en-US" altLang="ko-KR" sz="2200" b="0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marL="914400" lvl="2" indent="0">
              <a:buNone/>
            </a:pPr>
            <a:r>
              <a:rPr lang="en-US" altLang="ko-KR" sz="2200" b="0" dirty="0" smtClean="0">
                <a:effectLst/>
                <a:latin typeface="Arial" charset="0"/>
                <a:ea typeface="굴림" charset="-127"/>
                <a:cs typeface="Arial" charset="0"/>
              </a:rPr>
              <a:t> </a:t>
            </a:r>
          </a:p>
          <a:p>
            <a:pPr lvl="1"/>
            <a:r>
              <a:rPr lang="en-US" altLang="ko-KR" sz="2600" b="0" dirty="0" smtClean="0">
                <a:effectLst/>
                <a:latin typeface="Arial" charset="0"/>
                <a:ea typeface="굴림" charset="-127"/>
                <a:cs typeface="Arial" charset="0"/>
              </a:rPr>
              <a:t>Limitation: </a:t>
            </a:r>
          </a:p>
          <a:p>
            <a:endParaRPr lang="en-US" altLang="ko-KR" sz="2800" b="0" dirty="0" smtClean="0">
              <a:effectLst/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Alternative Work Arrangements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8CA80713-0C21-4A43-98F8-8BBFC48A1B3C}" type="slidenum">
              <a:rPr lang="en-US" altLang="ko-KR">
                <a:solidFill>
                  <a:srgbClr val="FFFFFF"/>
                </a:solidFill>
              </a:rPr>
              <a:pPr/>
              <a:t>16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17688"/>
            <a:ext cx="8574088" cy="3962400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effectLst/>
              </a:rPr>
              <a:t>Telecommuting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effectLst/>
              </a:rPr>
              <a:t>Advantages</a:t>
            </a:r>
            <a:endParaRPr lang="en-US" sz="2400" dirty="0">
              <a:effectLst/>
            </a:endParaRPr>
          </a:p>
          <a:p>
            <a:endParaRPr lang="en-US" altLang="ko-KR" sz="2400" dirty="0" smtClean="0"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Limitation</a:t>
            </a:r>
            <a:endParaRPr lang="en-US" altLang="ko-KR" sz="2400" dirty="0">
              <a:latin typeface="Arial" charset="0"/>
              <a:ea typeface="굴림" charset="-127"/>
              <a:cs typeface="Arial" charset="0"/>
            </a:endParaRPr>
          </a:p>
          <a:p>
            <a:endParaRPr lang="en-US" altLang="ko-KR" sz="2800" dirty="0">
              <a:latin typeface="Arial" charset="0"/>
              <a:ea typeface="굴림" charset="-127"/>
              <a:cs typeface="Arial" charset="0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3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Employee Involvement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participative process that uses employees’ input to increase their commitment to the organization’s success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26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dirty="0" smtClean="0">
                <a:latin typeface="Arial Narrow" pitchFamily="34" charset="0"/>
                <a:ea typeface="굴림" charset="-127"/>
              </a:rPr>
              <a:t>Employee Involvement</a:t>
            </a:r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77C02051-0B3B-48AE-8094-D8CD1C74DCA8}" type="slidenum">
              <a:rPr lang="en-US" altLang="ko-KR">
                <a:solidFill>
                  <a:srgbClr val="FFFFFF"/>
                </a:solidFill>
              </a:rPr>
              <a:pPr/>
              <a:t>18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577974"/>
            <a:ext cx="8229600" cy="480335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Skill </a:t>
            </a:r>
            <a:r>
              <a:rPr lang="en-US" altLang="ko-KR" sz="2400" dirty="0"/>
              <a:t>variety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Task identity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Task significance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Autonomy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Feedback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Employee Involvement</a:t>
            </a:r>
            <a:endParaRPr lang="ko-KR" alt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9872" y="370048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Employee Involvement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Participative Management:</a:t>
            </a:r>
          </a:p>
          <a:p>
            <a:pPr lvl="1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Joint decision-making</a:t>
            </a:r>
          </a:p>
          <a:p>
            <a:pPr lvl="1"/>
            <a:r>
              <a:rPr lang="en-US" altLang="ko-KR" sz="2000" dirty="0" smtClean="0"/>
              <a:t>Condition</a:t>
            </a:r>
          </a:p>
          <a:p>
            <a:pPr lvl="2"/>
            <a:r>
              <a:rPr lang="en-US" altLang="ko-KR" sz="1600" dirty="0" smtClean="0"/>
              <a:t>Competence, knowledge, trust, confidence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5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Job Characteristics Model (JCM)</a:t>
            </a:r>
          </a:p>
          <a:p>
            <a:pPr marL="800100" lvl="4" indent="-342900">
              <a:buFont typeface="Arial" pitchFamily="34" charset="0"/>
              <a:buChar char="•"/>
            </a:pPr>
            <a:r>
              <a:rPr lang="en-US" altLang="ko-KR" sz="1700" dirty="0"/>
              <a:t>Any job can be described in terms of 5 core job dimensions </a:t>
            </a:r>
          </a:p>
          <a:p>
            <a:endParaRPr lang="en-US" altLang="ko-KR" sz="2600" dirty="0" smtClean="0"/>
          </a:p>
          <a:p>
            <a:pPr marL="1371600" lvl="3" indent="0">
              <a:buNone/>
            </a:pPr>
            <a:endParaRPr lang="en-US" altLang="ko-KR" sz="17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Skill variety : 	various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Task identity: 	completion of whole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Task significance: 	substantial impact on others</a:t>
            </a:r>
            <a:endParaRPr lang="en-US" altLang="ko-KR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Autonomy: 		freedom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Feedback:            see how you are doing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36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Employee Involvement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Representative Participation</a:t>
            </a:r>
            <a:endParaRPr lang="en-US" altLang="ko-KR" sz="2400" dirty="0"/>
          </a:p>
          <a:p>
            <a:pPr lvl="1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Redistribution of </a:t>
            </a:r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power </a:t>
            </a:r>
            <a:endParaRPr lang="en-US" altLang="ko-KR" sz="2000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Symbolic </a:t>
            </a:r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effects</a:t>
            </a:r>
          </a:p>
          <a:p>
            <a:pPr lvl="1"/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Examples </a:t>
            </a:r>
          </a:p>
          <a:p>
            <a:pPr lvl="2"/>
            <a:r>
              <a:rPr lang="en-US" altLang="ko-KR" sz="1800" dirty="0" smtClean="0">
                <a:latin typeface="Arial" charset="0"/>
                <a:ea typeface="굴림" charset="-127"/>
                <a:cs typeface="Arial" charset="0"/>
              </a:rPr>
              <a:t>Works </a:t>
            </a:r>
            <a:r>
              <a:rPr lang="en-US" altLang="ko-KR" sz="1800" dirty="0">
                <a:latin typeface="Arial" charset="0"/>
                <a:ea typeface="굴림" charset="-127"/>
                <a:cs typeface="Arial" charset="0"/>
              </a:rPr>
              <a:t>councils </a:t>
            </a:r>
            <a:endParaRPr lang="en-US" altLang="ko-KR" sz="1800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r>
              <a:rPr lang="en-US" altLang="ko-KR" sz="1800" dirty="0" smtClean="0">
                <a:latin typeface="Arial" charset="0"/>
                <a:ea typeface="굴림" charset="-127"/>
                <a:cs typeface="Arial" charset="0"/>
              </a:rPr>
              <a:t>Board representatives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3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Intrinsic rewards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Employee recognition programs</a:t>
            </a:r>
          </a:p>
          <a:p>
            <a:pPr lvl="1"/>
            <a:r>
              <a:rPr lang="en-US" altLang="ko-KR" dirty="0" smtClean="0"/>
              <a:t>Important work rewards can be both intrinsic and extrinsic</a:t>
            </a:r>
          </a:p>
          <a:p>
            <a:pPr lvl="1"/>
            <a:r>
              <a:rPr lang="en-US" altLang="ko-KR" dirty="0" smtClean="0"/>
              <a:t>Employee recognition programs vs. compensation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65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Implications for managers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</a:pPr>
            <a:r>
              <a:rPr lang="en-US" altLang="ko-KR" sz="2800" dirty="0"/>
              <a:t>Recognize individual differences. </a:t>
            </a:r>
          </a:p>
          <a:p>
            <a:pPr marL="868680" lvl="1" indent="-457200">
              <a:spcBef>
                <a:spcPct val="0"/>
              </a:spcBef>
            </a:pPr>
            <a:r>
              <a:rPr lang="en-US" altLang="ko-KR" dirty="0"/>
              <a:t>Spend the time necessary to understand what’s important to each employee. </a:t>
            </a:r>
          </a:p>
          <a:p>
            <a:pPr marL="868680" lvl="1" indent="-457200">
              <a:spcBef>
                <a:spcPct val="0"/>
              </a:spcBef>
            </a:pPr>
            <a:r>
              <a:rPr lang="en-US" altLang="ko-KR" dirty="0"/>
              <a:t>Design jobs to align with individual needs and maximize their motivation potential.</a:t>
            </a:r>
          </a:p>
          <a:p>
            <a:pPr marL="457200" indent="-457200">
              <a:spcBef>
                <a:spcPct val="0"/>
              </a:spcBef>
            </a:pPr>
            <a:r>
              <a:rPr lang="en-US" altLang="ko-KR" sz="2800" dirty="0"/>
              <a:t>Use goals and feedback. </a:t>
            </a:r>
          </a:p>
          <a:p>
            <a:pPr marL="868680" lvl="1" indent="-457200">
              <a:spcBef>
                <a:spcPct val="0"/>
              </a:spcBef>
            </a:pPr>
            <a:r>
              <a:rPr lang="en-US" altLang="ko-KR" dirty="0"/>
              <a:t>You should give employees firm, specific goals, and they should get feedback on how well they are faring in pursuit of those goals.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2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Implications for managers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</a:pPr>
            <a:r>
              <a:rPr lang="en-US" altLang="ko-KR" sz="2800" dirty="0"/>
              <a:t>Allow employees to participate in decisions that affect them. </a:t>
            </a:r>
          </a:p>
          <a:p>
            <a:pPr lvl="1">
              <a:spcBef>
                <a:spcPct val="0"/>
              </a:spcBef>
            </a:pPr>
            <a:r>
              <a:rPr lang="en-US" altLang="ko-KR" dirty="0"/>
              <a:t>Employees can contribute to setting work goals, choosing their own benefits packages, and solving productivity and quality problems. 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sz="2800" dirty="0" smtClean="0"/>
              <a:t>Recognize the importance of intrinsic motivation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1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Job Characteristics Model (JCM)</a:t>
            </a:r>
          </a:p>
          <a:p>
            <a:pPr lvl="3"/>
            <a:r>
              <a:rPr lang="en-US" altLang="ko-KR" sz="1700" dirty="0" smtClean="0"/>
              <a:t>Any job can be described in terms of 5 core job dimensions </a:t>
            </a:r>
          </a:p>
          <a:p>
            <a:pPr marL="1371600" lvl="3" indent="0">
              <a:buNone/>
            </a:pPr>
            <a:endParaRPr lang="en-US" altLang="ko-KR" sz="17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Skill variety			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Task identity		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 	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Task significance	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Autonomy		          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Feedback			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0385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Relevant Theories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45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endParaRPr lang="en-US" altLang="ko-KR" sz="3200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3155C457-7538-46FF-B1CA-5CFAB4C32674}" type="slidenum">
              <a:rPr lang="en-US" altLang="ko-KR">
                <a:solidFill>
                  <a:srgbClr val="FFFFFF"/>
                </a:solidFill>
              </a:rPr>
              <a:pPr/>
              <a:t>4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2048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0" y="1412776"/>
            <a:ext cx="7302228" cy="526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Motivating Potential Score (MPS) </a:t>
            </a:r>
          </a:p>
          <a:p>
            <a:pPr lvl="1"/>
            <a:r>
              <a:rPr lang="en-US" altLang="ko-KR" sz="1600" dirty="0" smtClean="0"/>
              <a:t>(Skill </a:t>
            </a:r>
            <a:r>
              <a:rPr lang="en-US" altLang="ko-KR" sz="1600" dirty="0"/>
              <a:t>Variety + Task identity + Task </a:t>
            </a:r>
            <a:r>
              <a:rPr lang="en-US" altLang="ko-KR" sz="1600" dirty="0" smtClean="0"/>
              <a:t>significance)/3 </a:t>
            </a:r>
            <a:r>
              <a:rPr lang="en-US" altLang="ko-KR" sz="1600" dirty="0"/>
              <a:t>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Autonomy </a:t>
            </a:r>
            <a:r>
              <a:rPr lang="en-US" altLang="ko-KR" sz="1600" dirty="0" smtClean="0"/>
              <a:t>x </a:t>
            </a:r>
            <a:r>
              <a:rPr lang="en-US" altLang="ko-KR" sz="1600" dirty="0"/>
              <a:t>Feedback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MPS for Managerial = (5.6+4.7+5.8)/3 x 5.4  x 5.2 = 150.696 </a:t>
            </a:r>
          </a:p>
          <a:p>
            <a:pPr lvl="1"/>
            <a:r>
              <a:rPr lang="en-US" altLang="ko-KR" sz="1600" dirty="0" smtClean="0"/>
              <a:t>MPS for Service =          (5.0+4.7+5.7)/3 x 5.0 x 5.1 = 130.9</a:t>
            </a:r>
          </a:p>
          <a:p>
            <a:pPr lvl="1"/>
            <a:r>
              <a:rPr lang="en-US" altLang="ko-KR" sz="1600" dirty="0" smtClean="0"/>
              <a:t>MPS for Clerical  =      (4.0+4.7+5.3)/3 x 4.5 x 4.6 = 96.6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35354" r="5106" b="33508"/>
          <a:stretch/>
        </p:blipFill>
        <p:spPr>
          <a:xfrm>
            <a:off x="107504" y="2752936"/>
            <a:ext cx="874451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Motivating by Job Design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Job design</a:t>
            </a:r>
          </a:p>
          <a:p>
            <a:pPr lvl="1"/>
            <a:r>
              <a:rPr lang="en-US" altLang="ko-KR" dirty="0" smtClean="0"/>
              <a:t>They way the elements in a job are organized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5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How can jobs be redesigned?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77C02051-0B3B-48AE-8094-D8CD1C74DCA8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577974"/>
            <a:ext cx="8229600" cy="480335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Skill variety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Task identity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Task significance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Autonomy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Feedback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04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algn="l"/>
            <a:r>
              <a:rPr lang="en-US" altLang="ko-KR" sz="3200" b="0" dirty="0" smtClean="0">
                <a:effectLst/>
                <a:latin typeface="Arial Narrow" pitchFamily="34" charset="0"/>
                <a:ea typeface="굴림" charset="-127"/>
              </a:rPr>
              <a:t>How can jobs be redesigned?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8-</a:t>
            </a:r>
            <a:fld id="{77C02051-0B3B-48AE-8094-D8CD1C74DCA8}" type="slidenum">
              <a:rPr lang="en-US" altLang="ko-KR">
                <a:solidFill>
                  <a:srgbClr val="FFFFFF"/>
                </a:solidFill>
              </a:rPr>
              <a:pPr/>
              <a:t>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577974"/>
            <a:ext cx="8229600" cy="48033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job enrichment</a:t>
            </a:r>
          </a:p>
          <a:p>
            <a:pPr lvl="1"/>
            <a:r>
              <a:rPr lang="en-US" altLang="ko-KR" dirty="0" smtClean="0"/>
              <a:t>Expansion of jobs</a:t>
            </a:r>
          </a:p>
        </p:txBody>
      </p:sp>
    </p:spTree>
    <p:extLst>
      <p:ext uri="{BB962C8B-B14F-4D97-AF65-F5344CB8AC3E}">
        <p14:creationId xmlns:p14="http://schemas.microsoft.com/office/powerpoint/2010/main" val="7223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5" y="548680"/>
            <a:ext cx="8814754" cy="558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432</Words>
  <Application>Microsoft Office PowerPoint</Application>
  <PresentationFormat>Presentación en pantalla (4:3)</PresentationFormat>
  <Paragraphs>145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테마</vt:lpstr>
      <vt:lpstr>Motivation: From Concepts to Applications</vt:lpstr>
      <vt:lpstr>Presentación de PowerPoint</vt:lpstr>
      <vt:lpstr>Presentación de PowerPoint</vt:lpstr>
      <vt:lpstr>Presentación de PowerPoint</vt:lpstr>
      <vt:lpstr>Presentación de PowerPoint</vt:lpstr>
      <vt:lpstr>Motivating by Job Design</vt:lpstr>
      <vt:lpstr>How can jobs be redesigned?</vt:lpstr>
      <vt:lpstr>How can jobs be redesigned?</vt:lpstr>
      <vt:lpstr>Presentación de PowerPoint</vt:lpstr>
      <vt:lpstr>How can jobs be redesigned?</vt:lpstr>
      <vt:lpstr>Job Rotation</vt:lpstr>
      <vt:lpstr>Relational job design</vt:lpstr>
      <vt:lpstr>Alternative Work Arrangements</vt:lpstr>
      <vt:lpstr>Alternative Work Arrangements</vt:lpstr>
      <vt:lpstr>Alternative Work Arrangements</vt:lpstr>
      <vt:lpstr>Alternative Work Arrangements</vt:lpstr>
      <vt:lpstr>Employee Involvement</vt:lpstr>
      <vt:lpstr>Employee Involvement</vt:lpstr>
      <vt:lpstr>Employee Involvement</vt:lpstr>
      <vt:lpstr>Employee Involvement</vt:lpstr>
      <vt:lpstr>Intrinsic rewards</vt:lpstr>
      <vt:lpstr>Implications for managers</vt:lpstr>
      <vt:lpstr>Implications for managers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Usuario Portatil</cp:lastModifiedBy>
  <cp:revision>187</cp:revision>
  <dcterms:created xsi:type="dcterms:W3CDTF">2013-03-15T05:52:50Z</dcterms:created>
  <dcterms:modified xsi:type="dcterms:W3CDTF">2019-04-24T11:02:29Z</dcterms:modified>
</cp:coreProperties>
</file>