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9" r:id="rId2"/>
    <p:sldId id="615" r:id="rId3"/>
    <p:sldId id="633" r:id="rId4"/>
    <p:sldId id="262" r:id="rId5"/>
    <p:sldId id="263" r:id="rId6"/>
    <p:sldId id="555" r:id="rId7"/>
    <p:sldId id="312" r:id="rId8"/>
    <p:sldId id="265" r:id="rId9"/>
    <p:sldId id="421" r:id="rId10"/>
    <p:sldId id="632" r:id="rId11"/>
    <p:sldId id="572" r:id="rId12"/>
    <p:sldId id="586" r:id="rId13"/>
    <p:sldId id="269" r:id="rId14"/>
    <p:sldId id="435" r:id="rId15"/>
    <p:sldId id="436" r:id="rId16"/>
    <p:sldId id="595" r:id="rId17"/>
    <p:sldId id="626" r:id="rId18"/>
    <p:sldId id="609" r:id="rId19"/>
    <p:sldId id="27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048" autoAdjust="0"/>
  </p:normalViewPr>
  <p:slideViewPr>
    <p:cSldViewPr>
      <p:cViewPr>
        <p:scale>
          <a:sx n="66" d="100"/>
          <a:sy n="66" d="100"/>
        </p:scale>
        <p:origin x="-150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B025-A034-4A62-8886-28A0153FF6FB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9E3F7-0D9F-456C-9CC3-088D7D26236B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9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2BE3535-F8DA-4163-9A92-E80A2D45B541}" type="slidenum">
              <a:rPr lang="en-US" altLang="ko-KR">
                <a:latin typeface="Calibri" pitchFamily="34" charset="0"/>
              </a:rPr>
              <a:pPr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3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2BE3535-F8DA-4163-9A92-E80A2D45B541}" type="slidenum">
              <a:rPr lang="en-US" altLang="ko-KR">
                <a:latin typeface="Calibri" pitchFamily="34" charset="0"/>
              </a:rPr>
              <a:pPr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7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03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DDB0521-F692-4512-BB51-7C0F975A39AD}" type="slidenum">
              <a:rPr lang="en-US" altLang="ko-KR">
                <a:latin typeface="Calibri" pitchFamily="34" charset="0"/>
              </a:rPr>
              <a:pPr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474E358B-2CE8-4EFE-886E-5849CDD5E46B}" type="slidenum">
              <a:rPr lang="en-US" altLang="ko-KR">
                <a:latin typeface="Calibri" pitchFamily="34" charset="0"/>
              </a:rPr>
              <a:pPr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5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2BE3535-F8DA-4163-9A92-E80A2D45B541}" type="slidenum">
              <a:rPr lang="en-US" altLang="ko-KR">
                <a:latin typeface="Calibri" pitchFamily="34" charset="0"/>
              </a:rPr>
              <a:pPr/>
              <a:t>15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3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D9DCD47-0EAB-4C46-B59A-85F1A73FD2D9}" type="slidenum">
              <a:rPr lang="en-US" altLang="ko-KR">
                <a:latin typeface="Calibri" pitchFamily="34" charset="0"/>
              </a:rPr>
              <a:pPr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9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D9DCD47-0EAB-4C46-B59A-85F1A73FD2D9}" type="slidenum">
              <a:rPr lang="en-US" altLang="ko-KR">
                <a:latin typeface="Calibri" pitchFamily="34" charset="0"/>
              </a:rPr>
              <a:pPr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D9DCD47-0EAB-4C46-B59A-85F1A73FD2D9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90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F7AB726-1269-46E9-9632-E09DD8209046}" type="slidenum">
              <a:rPr lang="en-US" altLang="ko-KR">
                <a:latin typeface="Calibri" pitchFamily="34" charset="0"/>
              </a:rPr>
              <a:pPr/>
              <a:t>19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0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40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8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13B29310-6C47-4C79-9DCC-7CE250269812}" type="slidenum">
              <a:rPr lang="en-US" altLang="ko-KR">
                <a:latin typeface="Calibri" pitchFamily="34" charset="0"/>
              </a:rPr>
              <a:pPr/>
              <a:t>21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61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13B29310-6C47-4C79-9DCC-7CE250269812}" type="slidenum">
              <a:rPr lang="en-US" altLang="ko-KR">
                <a:latin typeface="Calibri" pitchFamily="34" charset="0"/>
              </a:rPr>
              <a:pPr/>
              <a:t>22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83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13B29310-6C47-4C79-9DCC-7CE250269812}" type="slidenum">
              <a:rPr lang="en-US" altLang="ko-KR">
                <a:latin typeface="Calibri" pitchFamily="34" charset="0"/>
              </a:rPr>
              <a:pPr/>
              <a:t>23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99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13B29310-6C47-4C79-9DCC-7CE250269812}" type="slidenum">
              <a:rPr lang="en-US" altLang="ko-KR">
                <a:latin typeface="Calibri" pitchFamily="34" charset="0"/>
              </a:rPr>
              <a:pPr/>
              <a:t>24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07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25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45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26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28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27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33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28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2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29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8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1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30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87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31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51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298DA2B-4AD1-4F37-BA4F-B978B3FD1530}" type="slidenum">
              <a:rPr lang="en-US" altLang="ko-KR">
                <a:latin typeface="Calibri" pitchFamily="34" charset="0"/>
              </a:rPr>
              <a:pPr/>
              <a:t>32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70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100" dirty="0" smtClean="0">
              <a:ea typeface="굴림" charset="-127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DC54F95-FA55-4DD2-932E-FAE38107C1DD}" type="slidenum">
              <a:rPr lang="en-US" altLang="ko-KR">
                <a:latin typeface="Calibri" pitchFamily="34" charset="0"/>
              </a:rPr>
              <a:pPr/>
              <a:t>33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42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100" dirty="0" smtClean="0">
              <a:ea typeface="굴림" charset="-127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A762AAA-70AB-4442-B6E6-3AE171A2C09E}" type="slidenum">
              <a:rPr lang="en-US" altLang="ko-KR">
                <a:latin typeface="Calibri" pitchFamily="34" charset="0"/>
              </a:rPr>
              <a:pPr/>
              <a:t>34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70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100" dirty="0" smtClean="0">
              <a:ea typeface="굴림" charset="-127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A762AAA-70AB-4442-B6E6-3AE171A2C09E}" type="slidenum">
              <a:rPr lang="en-US" altLang="ko-KR">
                <a:latin typeface="Calibri" pitchFamily="34" charset="0"/>
              </a:rPr>
              <a:pPr/>
              <a:t>35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06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100" dirty="0" smtClean="0">
              <a:ea typeface="굴림" charset="-127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514D5AD6-6E5C-47B1-B044-F74BFC0473F9}" type="slidenum">
              <a:rPr lang="en-US" altLang="ko-KR">
                <a:latin typeface="Calibri" pitchFamily="34" charset="0"/>
              </a:rPr>
              <a:pPr/>
              <a:t>36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24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100" dirty="0" smtClean="0">
              <a:ea typeface="굴림" charset="-127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A762AAA-70AB-4442-B6E6-3AE171A2C09E}" type="slidenum">
              <a:rPr lang="en-US" altLang="ko-KR">
                <a:latin typeface="Calibri" pitchFamily="34" charset="0"/>
              </a:rPr>
              <a:pPr/>
              <a:t>37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26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9412DA6-F98B-4646-B6E0-334CC03BB0D2}" type="slidenum">
              <a:rPr lang="en-US" altLang="ko-KR">
                <a:latin typeface="Calibri" pitchFamily="34" charset="0"/>
              </a:rPr>
              <a:pPr/>
              <a:t>38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111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7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CCDCF1F-E103-4466-9E35-F1CACB34DE9E}" type="slidenum">
              <a:rPr lang="en-US" altLang="ko-KR">
                <a:latin typeface="Calibri" pitchFamily="34" charset="0"/>
              </a:rPr>
              <a:pPr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50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BA34E-29E3-4062-B505-F3BBB66CFF4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6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9412DA6-F98B-4646-B6E0-334CC03BB0D2}" type="slidenum">
              <a:rPr lang="en-US" altLang="ko-KR">
                <a:latin typeface="Calibri" pitchFamily="34" charset="0"/>
              </a:rPr>
              <a:pPr/>
              <a:t>42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59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9412DA6-F98B-4646-B6E0-334CC03BB0D2}" type="slidenum">
              <a:rPr lang="en-US" altLang="ko-KR">
                <a:latin typeface="Calibri" pitchFamily="34" charset="0"/>
              </a:rPr>
              <a:pPr/>
              <a:t>43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40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1DBBFFE-3089-41A8-BEDC-56B3A57D19BD}" type="slidenum">
              <a:rPr lang="en-US" altLang="ko-KR">
                <a:latin typeface="Calibri" pitchFamily="34" charset="0"/>
              </a:rPr>
              <a:pPr/>
              <a:t>44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18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088D9AC-5DBA-4619-A15B-A97DD86B8CBD}" type="slidenum">
              <a:rPr lang="en-US" altLang="ko-KR">
                <a:latin typeface="Calibri" pitchFamily="34" charset="0"/>
              </a:rPr>
              <a:pPr/>
              <a:t>45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04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088D9AC-5DBA-4619-A15B-A97DD86B8CBD}" type="slidenum">
              <a:rPr lang="en-US" altLang="ko-KR">
                <a:latin typeface="Calibri" pitchFamily="34" charset="0"/>
              </a:rPr>
              <a:pPr/>
              <a:t>46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06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AB1FE9EE-5A67-43F2-8327-137FD97F3FDF}" type="slidenum">
              <a:rPr lang="en-US" altLang="ko-KR">
                <a:latin typeface="Calibri" pitchFamily="34" charset="0"/>
              </a:rPr>
              <a:pPr/>
              <a:t>47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89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9D84F8F-29B3-4D3B-8DE0-C2EE2778309A}" type="slidenum">
              <a:rPr lang="en-US" altLang="ko-KR">
                <a:latin typeface="Calibri" pitchFamily="34" charset="0"/>
              </a:rPr>
              <a:pPr/>
              <a:t>48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321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53A906E-83A8-4B6E-AB7B-23B4E4C81DC4}" type="slidenum">
              <a:rPr lang="en-US" altLang="ko-KR">
                <a:latin typeface="Calibri" pitchFamily="34" charset="0"/>
              </a:rPr>
              <a:pPr/>
              <a:t>50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058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53A906E-83A8-4B6E-AB7B-23B4E4C81DC4}" type="slidenum">
              <a:rPr lang="en-US" altLang="ko-KR">
                <a:latin typeface="Calibri" pitchFamily="34" charset="0"/>
              </a:rPr>
              <a:pPr/>
              <a:t>51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CCDCF1F-E103-4466-9E35-F1CACB34DE9E}" type="slidenum">
              <a:rPr lang="en-US" altLang="ko-KR">
                <a:latin typeface="Calibri" pitchFamily="34" charset="0"/>
              </a:rPr>
              <a:pPr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87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53A906E-83A8-4B6E-AB7B-23B4E4C81DC4}" type="slidenum">
              <a:rPr lang="en-US" altLang="ko-KR">
                <a:latin typeface="Calibri" pitchFamily="34" charset="0"/>
              </a:rPr>
              <a:pPr/>
              <a:t>52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23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53A906E-83A8-4B6E-AB7B-23B4E4C81DC4}" type="slidenum">
              <a:rPr lang="en-US" altLang="ko-KR">
                <a:latin typeface="Calibri" pitchFamily="34" charset="0"/>
              </a:rPr>
              <a:pPr/>
              <a:t>53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994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9E3F7-0D9F-456C-9CC3-088D7D26236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DA78295-209B-4B8B-B4CC-AC1450114E59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5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DA78295-209B-4B8B-B4CC-AC1450114E59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7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42E58EA3-B3F3-4F77-A5C3-4D39CAE1D9E1}" type="slidenum">
              <a:rPr lang="en-US" altLang="ko-KR">
                <a:latin typeface="Calibri" pitchFamily="34" charset="0"/>
              </a:rPr>
              <a:pPr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C9D6AF76-6D35-4C4D-9257-89A204B7A445}" type="slidenum">
              <a:rPr lang="en-US" altLang="ko-KR">
                <a:latin typeface="Calibri" pitchFamily="34" charset="0"/>
              </a:rPr>
              <a:pPr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0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00051" y="6373813"/>
            <a:ext cx="417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E476912F-3B15-4312-837A-854B8FDE0BBE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6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5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A008-DE37-4BC8-AC14-A6058231B2B1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596E-EE9F-4644-9CB6-97437EA5B01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Motivation Concepts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 smtClean="0"/>
              <a:t>Hierarchy of Needs &amp; </a:t>
            </a:r>
            <a:br>
              <a:rPr lang="en-US" altLang="ko-KR" sz="3200" dirty="0" smtClean="0"/>
            </a:br>
            <a:r>
              <a:rPr lang="en-US" altLang="ko-KR" sz="3200" dirty="0" smtClean="0"/>
              <a:t>Theory </a:t>
            </a:r>
            <a:r>
              <a:rPr lang="en-US" altLang="ko-KR" sz="3200" dirty="0"/>
              <a:t>X and Theory 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41961127-CB9D-42BB-AAA2-8AEA5EBE98C0}" type="slidenum">
              <a:rPr lang="en-US" altLang="ko-KR">
                <a:solidFill>
                  <a:srgbClr val="FFFFFF"/>
                </a:solidFill>
              </a:rPr>
              <a:pPr/>
              <a:t>10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072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3"/>
            <a:ext cx="4618856" cy="4655230"/>
          </a:xfrm>
        </p:spPr>
        <p:txBody>
          <a:bodyPr>
            <a:normAutofit/>
          </a:bodyPr>
          <a:lstStyle/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Theory Y </a:t>
            </a: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Theory </a:t>
            </a: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X</a:t>
            </a:r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 </a:t>
            </a:r>
          </a:p>
          <a:p>
            <a:pPr lvl="1"/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4032448" cy="394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2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Theory X and Theory 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41961127-CB9D-42BB-AAA2-8AEA5EBE98C0}" type="slidenum">
              <a:rPr lang="en-US" altLang="ko-KR">
                <a:solidFill>
                  <a:srgbClr val="FFFFFF"/>
                </a:solidFill>
              </a:rPr>
              <a:pPr/>
              <a:t>11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072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3"/>
            <a:ext cx="8229600" cy="465523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McGregor believed that 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(Theory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X</a:t>
            </a: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/ Theory Y) assumptions were more valid than 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(Theory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X/Theory Y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).</a:t>
            </a:r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Managerial Implications?</a:t>
            </a:r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32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Two-Factor Theory (Motivation-Hygiene Theory)</a:t>
            </a:r>
            <a:br>
              <a:rPr lang="en-US" altLang="ko-KR" sz="2800" dirty="0"/>
            </a:br>
            <a:r>
              <a:rPr lang="en-US" altLang="ko-KR" sz="2400" dirty="0"/>
              <a:t>(by Hertzberg)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Motivation Factors vs. Hygiene Factors</a:t>
            </a:r>
          </a:p>
          <a:p>
            <a:r>
              <a:rPr lang="en-US" altLang="ko-KR" dirty="0" smtClean="0"/>
              <a:t>Motivation</a:t>
            </a:r>
          </a:p>
          <a:p>
            <a:pPr lvl="2"/>
            <a:r>
              <a:rPr lang="en-US" altLang="ko-KR" sz="1800" dirty="0" smtClean="0"/>
              <a:t>Intrinsic</a:t>
            </a:r>
          </a:p>
          <a:p>
            <a:pPr lvl="2"/>
            <a:r>
              <a:rPr lang="en-US" altLang="ko-KR" sz="1800" dirty="0" smtClean="0"/>
              <a:t>work itself or the outcomes from it </a:t>
            </a:r>
          </a:p>
          <a:p>
            <a:pPr lvl="2"/>
            <a:r>
              <a:rPr lang="en-US" altLang="ko-KR" sz="1800" dirty="0" smtClean="0"/>
              <a:t>Related job satisfaction</a:t>
            </a:r>
          </a:p>
          <a:p>
            <a:pPr lvl="2"/>
            <a:r>
              <a:rPr lang="en-US" altLang="ko-KR" sz="1800" dirty="0" smtClean="0"/>
              <a:t>Personal growth opportunities, recognition, promotional opportunities, responsibilities, etc.</a:t>
            </a:r>
          </a:p>
          <a:p>
            <a:pPr lvl="2"/>
            <a:endParaRPr lang="en-US" altLang="ko-KR" sz="1800" dirty="0" smtClean="0"/>
          </a:p>
          <a:p>
            <a:r>
              <a:rPr lang="en-US" altLang="ko-KR" dirty="0" smtClean="0"/>
              <a:t>Hygiene </a:t>
            </a:r>
          </a:p>
          <a:p>
            <a:pPr lvl="2"/>
            <a:r>
              <a:rPr lang="en-US" altLang="ko-KR" sz="1800" dirty="0" smtClean="0">
                <a:sym typeface="Wingdings" panose="05000000000000000000" pitchFamily="2" charset="2"/>
              </a:rPr>
              <a:t>Extrinsic 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800" dirty="0" smtClean="0">
                <a:sym typeface="Wingdings" panose="05000000000000000000" pitchFamily="2" charset="2"/>
              </a:rPr>
              <a:t>Related job dissatisfaction</a:t>
            </a:r>
          </a:p>
          <a:p>
            <a:pPr lvl="2"/>
            <a:r>
              <a:rPr lang="en-US" altLang="ko-KR" sz="1800" dirty="0" smtClean="0">
                <a:sym typeface="Wingdings" panose="05000000000000000000" pitchFamily="2" charset="2"/>
              </a:rPr>
              <a:t>Company policies, working conditions, pay, supervision, etc.</a:t>
            </a:r>
          </a:p>
          <a:p>
            <a:pPr marL="914400" lvl="2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427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2800" dirty="0"/>
              <a:t>Two-Factor Theory (Motivation-Hygiene Theory)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6EF1881A-66B8-43F2-9CA6-0D05A97C7E66}" type="slidenum">
              <a:rPr lang="en-US" altLang="ko-KR">
                <a:solidFill>
                  <a:srgbClr val="FFFFFF"/>
                </a:solidFill>
              </a:rPr>
              <a:pPr/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3482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4" y="2000250"/>
            <a:ext cx="70897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9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2800" dirty="0"/>
              <a:t>Two-Factor Theory (Motivation-Hygiene Theory)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3F00288-5A49-463D-A5FE-DED40A31D9B4}" type="slidenum">
              <a:rPr lang="en-US" altLang="ko-KR">
                <a:solidFill>
                  <a:srgbClr val="FFFFFF"/>
                </a:solidFill>
              </a:rPr>
              <a:pPr/>
              <a:t>14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3277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55417" cy="523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Intrinsic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0842" y="5085184"/>
            <a:ext cx="111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Extrinsic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2800" dirty="0" smtClean="0"/>
              <a:t>Two-Factor Theory (Motivation-Hygiene Theory)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41961127-CB9D-42BB-AAA2-8AEA5EBE98C0}" type="slidenum">
              <a:rPr lang="en-US" altLang="ko-KR">
                <a:solidFill>
                  <a:srgbClr val="FFFFFF"/>
                </a:solidFill>
              </a:rPr>
              <a:pPr/>
              <a:t>15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072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3"/>
            <a:ext cx="8229600" cy="4655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Managerial Implications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marL="0" indent="0">
              <a:buNone/>
            </a:pPr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marL="0" indent="0">
              <a:buNone/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Theory of Needs </a:t>
            </a:r>
            <a:br>
              <a:rPr lang="en-US" sz="3200" dirty="0" smtClean="0"/>
            </a:br>
            <a:r>
              <a:rPr lang="en-US" sz="2400" dirty="0" smtClean="0"/>
              <a:t>(by McClelland)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FC679BD3-44A2-4E12-810C-0BE220C20CAF}" type="slidenum">
              <a:rPr lang="en-US" altLang="ko-KR">
                <a:solidFill>
                  <a:srgbClr val="FFFFFF"/>
                </a:solidFill>
              </a:rPr>
              <a:pPr/>
              <a:t>16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89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2"/>
            <a:ext cx="8229600" cy="4884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Individual Difference 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Need for Achievement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The drive to excel in relation to a set of standards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Need for Power 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Need to make others behave in a way they would not have otherwise</a:t>
            </a:r>
          </a:p>
          <a:p>
            <a:r>
              <a:rPr lang="en-US" altLang="ko-KR" sz="3200" b="0" dirty="0" smtClean="0">
                <a:effectLst/>
                <a:latin typeface="Arial" charset="0"/>
                <a:ea typeface="굴림" charset="-127"/>
                <a:cs typeface="Arial" charset="0"/>
              </a:rPr>
              <a:t>Need for Affiliation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Desire for close interpersonal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4271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Theory of Needs </a:t>
            </a:r>
            <a:br>
              <a:rPr lang="en-US" sz="3200" dirty="0" smtClean="0"/>
            </a:br>
            <a:r>
              <a:rPr lang="en-US" sz="2400" dirty="0" smtClean="0"/>
              <a:t>(by McClelland)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FC679BD3-44A2-4E12-810C-0BE220C20CAF}" type="slidenum">
              <a:rPr lang="en-US" altLang="ko-KR">
                <a:solidFill>
                  <a:srgbClr val="FFFFFF"/>
                </a:solidFill>
              </a:rPr>
              <a:pPr/>
              <a:t>17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89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2"/>
            <a:ext cx="8229600" cy="48844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When work has a high responsibility and moderate level of risk</a:t>
            </a: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251520" y="3397596"/>
            <a:ext cx="4248472" cy="2191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Achievement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Power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Affiliation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모서리가 둥근 직사각형 5"/>
          <p:cNvSpPr/>
          <p:nvPr/>
        </p:nvSpPr>
        <p:spPr>
          <a:xfrm>
            <a:off x="5652120" y="3392710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643438" y="4177482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Theory of Needs </a:t>
            </a:r>
            <a:br>
              <a:rPr lang="en-US" sz="3200" dirty="0" smtClean="0"/>
            </a:br>
            <a:r>
              <a:rPr lang="en-US" sz="2400" dirty="0" smtClean="0"/>
              <a:t>(by McClelland)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FC679BD3-44A2-4E12-810C-0BE220C20CAF}" type="slidenum">
              <a:rPr lang="en-US" altLang="ko-KR">
                <a:solidFill>
                  <a:srgbClr val="FFFFFF"/>
                </a:solidFill>
              </a:rPr>
              <a:pPr/>
              <a:t>18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89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2"/>
            <a:ext cx="8229600" cy="4884439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Arial" charset="0"/>
                <a:ea typeface="굴림" charset="-127"/>
                <a:cs typeface="Arial" charset="0"/>
              </a:rPr>
              <a:t>Which needs have a strong relationship to managerial success</a:t>
            </a:r>
            <a:r>
              <a:rPr lang="en-US" altLang="ko-KR" sz="2600" dirty="0" smtClean="0">
                <a:latin typeface="Arial" charset="0"/>
                <a:ea typeface="굴림" charset="-127"/>
                <a:cs typeface="Arial" charset="0"/>
              </a:rPr>
              <a:t>?</a:t>
            </a:r>
            <a:endParaRPr lang="en-US" altLang="ko-KR" sz="2600" dirty="0"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5698468" y="3392710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Managerial Success?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465430" y="4148794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/>
          <p:cNvSpPr/>
          <p:nvPr/>
        </p:nvSpPr>
        <p:spPr>
          <a:xfrm>
            <a:off x="107504" y="3472516"/>
            <a:ext cx="4248472" cy="2191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Achievement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Power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Need for </a:t>
            </a:r>
            <a:r>
              <a:rPr lang="en-US" altLang="ko-KR" dirty="0" smtClean="0"/>
              <a:t>Affiliation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Theory of Needs </a:t>
            </a:r>
            <a:br>
              <a:rPr lang="en-US" sz="3200" dirty="0" smtClean="0"/>
            </a:br>
            <a:r>
              <a:rPr lang="en-US" sz="2400" dirty="0" smtClean="0"/>
              <a:t>(by McClelland)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34682AEC-8BF4-406D-8521-CB54313CF5A3}" type="slidenum">
              <a:rPr lang="en-US" altLang="ko-KR">
                <a:solidFill>
                  <a:srgbClr val="FFFFFF"/>
                </a:solidFill>
              </a:rPr>
              <a:pPr/>
              <a:t>19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1" y="1712913"/>
            <a:ext cx="8570913" cy="3962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Implications </a:t>
            </a:r>
          </a:p>
          <a:p>
            <a:pPr lvl="1"/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One of the most </a:t>
            </a:r>
            <a:r>
              <a:rPr lang="ko-KR" alt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important topics in OB </a:t>
            </a:r>
          </a:p>
          <a:p>
            <a:pPr marL="0" indent="0">
              <a:buNone/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How can we, as managers, make people work hard? </a:t>
            </a: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b="0" dirty="0" smtClean="0">
              <a:effectLst/>
              <a:latin typeface="Arial" pitchFamily="34" charset="0"/>
              <a:ea typeface="굴림" charset="-127"/>
              <a:cs typeface="Arial" pitchFamily="34" charset="0"/>
            </a:endParaRPr>
          </a:p>
          <a:p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Contemporary Motivation Theories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Self-determination theory</a:t>
            </a:r>
          </a:p>
          <a:p>
            <a:pPr lvl="1"/>
            <a:r>
              <a:rPr lang="en-US" altLang="ko-KR" sz="2000" dirty="0" smtClean="0"/>
              <a:t>Cognitive Evaluation theory</a:t>
            </a:r>
          </a:p>
          <a:p>
            <a:pPr lvl="1"/>
            <a:r>
              <a:rPr lang="en-US" altLang="ko-KR" sz="2000" dirty="0" smtClean="0"/>
              <a:t>Self-concordance theory</a:t>
            </a:r>
          </a:p>
          <a:p>
            <a:r>
              <a:rPr lang="en-US" altLang="ko-KR" sz="2400" dirty="0" smtClean="0"/>
              <a:t>Goal-setting theory</a:t>
            </a:r>
          </a:p>
          <a:p>
            <a:r>
              <a:rPr lang="en-US" altLang="ko-KR" sz="2400" dirty="0" smtClean="0"/>
              <a:t>Self-efficacy theory (social-learning theory)</a:t>
            </a:r>
          </a:p>
          <a:p>
            <a:r>
              <a:rPr lang="en-US" altLang="ko-KR" sz="2400" dirty="0" smtClean="0"/>
              <a:t>Reinforcement theory</a:t>
            </a:r>
          </a:p>
          <a:p>
            <a:r>
              <a:rPr lang="en-US" altLang="ko-KR" sz="2400" dirty="0" smtClean="0"/>
              <a:t>Equity theory</a:t>
            </a:r>
          </a:p>
          <a:p>
            <a:r>
              <a:rPr lang="en-US" altLang="ko-KR" sz="2400" dirty="0" smtClean="0"/>
              <a:t>Expectancy theory </a:t>
            </a:r>
            <a:endParaRPr lang="ko-KR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</a:t>
            </a:r>
            <a:fld id="{E476912F-3B15-4312-837A-854B8FDE0BBE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15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Self-Determination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E8193EB6-A597-4193-80DD-FCA23F08AD5E}" type="slidenum">
              <a:rPr lang="en-US" altLang="ko-KR">
                <a:solidFill>
                  <a:srgbClr val="FFFFFF"/>
                </a:solidFill>
              </a:rPr>
              <a:pPr/>
              <a:t>21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7112" name="Content Placeholder 13"/>
          <p:cNvSpPr>
            <a:spLocks noGrp="1"/>
          </p:cNvSpPr>
          <p:nvPr>
            <p:ph idx="1"/>
          </p:nvPr>
        </p:nvSpPr>
        <p:spPr bwMode="auto">
          <a:xfrm>
            <a:off x="457201" y="1712912"/>
            <a:ext cx="8579295" cy="5028455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People prefer to feel they have control over their actions.</a:t>
            </a:r>
          </a:p>
          <a:p>
            <a:pPr marL="0" indent="0">
              <a:buNone/>
            </a:pPr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Implication?</a:t>
            </a:r>
          </a:p>
        </p:txBody>
      </p:sp>
      <p:sp>
        <p:nvSpPr>
          <p:cNvPr id="5" name="모서리가 둥근 직사각형 3"/>
          <p:cNvSpPr/>
          <p:nvPr/>
        </p:nvSpPr>
        <p:spPr>
          <a:xfrm>
            <a:off x="755576" y="4149080"/>
            <a:ext cx="3250704" cy="2263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Autonomy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모서리가 둥근 직사각형 5"/>
          <p:cNvSpPr/>
          <p:nvPr/>
        </p:nvSpPr>
        <p:spPr>
          <a:xfrm>
            <a:off x="5626460" y="4144194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393422" y="490027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Cognitive Evaluation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E8193EB6-A597-4193-80DD-FCA23F08AD5E}" type="slidenum">
              <a:rPr lang="en-US" altLang="ko-KR">
                <a:solidFill>
                  <a:srgbClr val="FFFFFF"/>
                </a:solidFill>
              </a:rPr>
              <a:pPr/>
              <a:t>22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7112" name="Content Placeholder 13"/>
          <p:cNvSpPr>
            <a:spLocks noGrp="1"/>
          </p:cNvSpPr>
          <p:nvPr>
            <p:ph idx="1"/>
          </p:nvPr>
        </p:nvSpPr>
        <p:spPr bwMode="auto">
          <a:xfrm>
            <a:off x="457201" y="1712912"/>
            <a:ext cx="8579295" cy="502845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Sub theory of self-determination theory</a:t>
            </a:r>
          </a:p>
          <a:p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Extrinsic rewards reduce 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intrinsic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motivation</a:t>
            </a:r>
          </a:p>
          <a:p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Want to do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 have to do</a:t>
            </a:r>
          </a:p>
          <a:p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Some exceptions</a:t>
            </a:r>
          </a:p>
          <a:p>
            <a:endParaRPr lang="en-US" altLang="ko-KR" sz="2400" dirty="0">
              <a:latin typeface="Arial" charset="0"/>
              <a:ea typeface="굴림" charset="-127"/>
              <a:cs typeface="Arial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Cognitive Evaluation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E8193EB6-A597-4193-80DD-FCA23F08AD5E}" type="slidenum">
              <a:rPr lang="en-US" altLang="ko-KR">
                <a:solidFill>
                  <a:srgbClr val="FFFFFF"/>
                </a:solidFill>
              </a:rPr>
              <a:pPr/>
              <a:t>23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7112" name="Content Placeholder 13"/>
          <p:cNvSpPr>
            <a:spLocks noGrp="1"/>
          </p:cNvSpPr>
          <p:nvPr>
            <p:ph idx="1"/>
          </p:nvPr>
        </p:nvSpPr>
        <p:spPr bwMode="auto">
          <a:xfrm>
            <a:off x="457201" y="1712913"/>
            <a:ext cx="8570913" cy="39624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Managerial Implications </a:t>
            </a: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indent="0"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Self-Concordance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E8193EB6-A597-4193-80DD-FCA23F08AD5E}" type="slidenum">
              <a:rPr lang="en-US" altLang="ko-KR">
                <a:solidFill>
                  <a:srgbClr val="FFFFFF"/>
                </a:solidFill>
              </a:rPr>
              <a:pPr/>
              <a:t>24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7112" name="Content Placeholder 13"/>
          <p:cNvSpPr>
            <a:spLocks noGrp="1"/>
          </p:cNvSpPr>
          <p:nvPr>
            <p:ph idx="1"/>
          </p:nvPr>
        </p:nvSpPr>
        <p:spPr bwMode="auto">
          <a:xfrm>
            <a:off x="457201" y="1712913"/>
            <a:ext cx="8570913" cy="39624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Self-concordance:</a:t>
            </a: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Another sub-theory</a:t>
            </a:r>
          </a:p>
          <a:p>
            <a:r>
              <a:rPr lang="en-US" altLang="ko-KR" sz="2600" dirty="0" smtClean="0">
                <a:latin typeface="Arial" charset="0"/>
                <a:ea typeface="굴림" charset="-127"/>
                <a:cs typeface="Arial" charset="0"/>
              </a:rPr>
              <a:t>Managerial implications</a:t>
            </a:r>
          </a:p>
          <a:p>
            <a:pPr lvl="1"/>
            <a:endParaRPr lang="en-US" altLang="ko-KR" sz="2000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755576" y="4149080"/>
            <a:ext cx="3250704" cy="2263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Fit between </a:t>
            </a:r>
          </a:p>
          <a:p>
            <a:pPr algn="ctr"/>
            <a:r>
              <a:rPr lang="en-US" altLang="ko-KR" dirty="0"/>
              <a:t>interest(core values) and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모서리가 둥근 직사각형 5"/>
          <p:cNvSpPr/>
          <p:nvPr/>
        </p:nvSpPr>
        <p:spPr>
          <a:xfrm>
            <a:off x="5626460" y="4144194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393422" y="490027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25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3962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769114" y="2780928"/>
            <a:ext cx="3106688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Specific goal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모서리가 둥근 직사각형 5"/>
          <p:cNvSpPr/>
          <p:nvPr/>
        </p:nvSpPr>
        <p:spPr>
          <a:xfrm>
            <a:off x="5351966" y="2780928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Higher Performance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118928" y="3537012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/>
          <p:cNvSpPr/>
          <p:nvPr/>
        </p:nvSpPr>
        <p:spPr>
          <a:xfrm>
            <a:off x="777648" y="3630359"/>
            <a:ext cx="3106688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Challenging goal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7" name="모서리가 둥근 직사각형 3"/>
          <p:cNvSpPr/>
          <p:nvPr/>
        </p:nvSpPr>
        <p:spPr>
          <a:xfrm>
            <a:off x="769114" y="4522752"/>
            <a:ext cx="3106688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Feedback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26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4946352"/>
          </a:xfrm>
        </p:spPr>
        <p:txBody>
          <a:bodyPr>
            <a:noAutofit/>
          </a:bodyPr>
          <a:lstStyle/>
          <a:p>
            <a:pPr marL="457200" lvl="2" indent="-457200">
              <a:spcBef>
                <a:spcPts val="2000"/>
              </a:spcBef>
            </a:pP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Why challenging goals?</a:t>
            </a: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lvl="2" indent="0">
              <a:spcBef>
                <a:spcPts val="2000"/>
              </a:spcBef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0072" y="1700808"/>
            <a:ext cx="3923928" cy="51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6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27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3962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1213284" y="3573016"/>
            <a:ext cx="2425744" cy="62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Specific goal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모서리가 둥근 직사각형 5"/>
          <p:cNvSpPr/>
          <p:nvPr/>
        </p:nvSpPr>
        <p:spPr>
          <a:xfrm>
            <a:off x="5796136" y="3573016"/>
            <a:ext cx="210035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Higher Performance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563098" y="4329100"/>
            <a:ext cx="457875" cy="23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/>
          <p:cNvSpPr/>
          <p:nvPr/>
        </p:nvSpPr>
        <p:spPr>
          <a:xfrm>
            <a:off x="1221818" y="4422447"/>
            <a:ext cx="2425744" cy="62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Challenging goal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7" name="모서리가 둥근 직사각형 3"/>
          <p:cNvSpPr/>
          <p:nvPr/>
        </p:nvSpPr>
        <p:spPr>
          <a:xfrm>
            <a:off x="1213284" y="5314840"/>
            <a:ext cx="2425744" cy="62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Feedback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71464" y="2708920"/>
            <a:ext cx="8549008" cy="38164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/>
          <p:cNvSpPr/>
          <p:nvPr/>
        </p:nvSpPr>
        <p:spPr>
          <a:xfrm>
            <a:off x="3203848" y="2138935"/>
            <a:ext cx="2425744" cy="6239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Situation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28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494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Other important factors</a:t>
            </a:r>
          </a:p>
          <a:p>
            <a:r>
              <a:rPr lang="en-US" altLang="ko-KR" sz="2000" dirty="0"/>
              <a:t>Goal commitment</a:t>
            </a: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lvl="2" indent="0">
              <a:spcBef>
                <a:spcPts val="2000"/>
              </a:spcBef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29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494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Other important factors</a:t>
            </a:r>
          </a:p>
          <a:p>
            <a:r>
              <a:rPr lang="en-US" altLang="ko-KR" sz="2000" dirty="0"/>
              <a:t>Goal commitment</a:t>
            </a:r>
          </a:p>
          <a:p>
            <a:pPr lvl="1"/>
            <a:r>
              <a:rPr lang="en-US" altLang="ko-KR" sz="1600" dirty="0" smtClean="0"/>
              <a:t>Want </a:t>
            </a:r>
            <a:r>
              <a:rPr lang="en-US" altLang="ko-KR" sz="1600" dirty="0"/>
              <a:t>to achieve </a:t>
            </a:r>
          </a:p>
          <a:p>
            <a:pPr lvl="1"/>
            <a:r>
              <a:rPr lang="en-US" altLang="ko-KR" sz="1600" dirty="0"/>
              <a:t>Believe the achievability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/>
              <a:t>commitment </a:t>
            </a:r>
          </a:p>
          <a:p>
            <a:pPr lvl="1"/>
            <a:r>
              <a:rPr lang="en-US" altLang="ko-KR" sz="1600" dirty="0" smtClean="0"/>
              <a:t>Internal </a:t>
            </a:r>
            <a:r>
              <a:rPr lang="en-US" altLang="ko-KR" sz="1600" dirty="0"/>
              <a:t>locus of </a:t>
            </a:r>
            <a:r>
              <a:rPr lang="en-US" altLang="ko-KR" sz="1600" dirty="0" smtClean="0"/>
              <a:t>control (belief about controllability)</a:t>
            </a:r>
            <a:endParaRPr lang="en-US" altLang="ko-KR" sz="1600" dirty="0"/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lvl="2" indent="0">
              <a:spcBef>
                <a:spcPts val="2000"/>
              </a:spcBef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3829645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07904" y="3829645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Processes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3829645"/>
            <a:ext cx="136815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843808" y="458112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394920" y="458112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30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494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Other important factors</a:t>
            </a:r>
          </a:p>
          <a:p>
            <a:r>
              <a:rPr lang="en-US" altLang="ko-KR" sz="2000" dirty="0"/>
              <a:t>Goal commitment</a:t>
            </a:r>
          </a:p>
          <a:p>
            <a:pPr lvl="1"/>
            <a:r>
              <a:rPr lang="en-US" altLang="ko-KR" sz="1600" dirty="0" smtClean="0"/>
              <a:t>Want </a:t>
            </a:r>
            <a:r>
              <a:rPr lang="en-US" altLang="ko-KR" sz="1600" dirty="0"/>
              <a:t>to achieve </a:t>
            </a:r>
          </a:p>
          <a:p>
            <a:pPr lvl="1"/>
            <a:r>
              <a:rPr lang="en-US" altLang="ko-KR" sz="1600" dirty="0"/>
              <a:t>Believe the achievability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/>
              <a:t>commitment </a:t>
            </a:r>
          </a:p>
          <a:p>
            <a:pPr lvl="1"/>
            <a:r>
              <a:rPr lang="en-US" altLang="ko-KR" sz="1600" dirty="0" smtClean="0"/>
              <a:t>Internal </a:t>
            </a:r>
            <a:r>
              <a:rPr lang="en-US" altLang="ko-KR" sz="1600" dirty="0"/>
              <a:t>locus of </a:t>
            </a:r>
            <a:r>
              <a:rPr lang="en-US" altLang="ko-KR" sz="1600" dirty="0" smtClean="0"/>
              <a:t>control (belief about controllability)</a:t>
            </a:r>
            <a:endParaRPr lang="en-US" altLang="ko-KR" sz="1600" dirty="0"/>
          </a:p>
          <a:p>
            <a:r>
              <a:rPr lang="en-US" altLang="ko-KR" sz="2000" dirty="0"/>
              <a:t>Task characteristics </a:t>
            </a: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lvl="2" indent="0">
              <a:spcBef>
                <a:spcPts val="2000"/>
              </a:spcBef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31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51000"/>
            <a:ext cx="8872537" cy="494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Other important factors</a:t>
            </a:r>
          </a:p>
          <a:p>
            <a:r>
              <a:rPr lang="en-US" altLang="ko-KR" sz="2000" dirty="0"/>
              <a:t>Goal commitment</a:t>
            </a:r>
          </a:p>
          <a:p>
            <a:pPr lvl="1"/>
            <a:r>
              <a:rPr lang="en-US" altLang="ko-KR" sz="1600" dirty="0" smtClean="0"/>
              <a:t>Want </a:t>
            </a:r>
            <a:r>
              <a:rPr lang="en-US" altLang="ko-KR" sz="1600" dirty="0"/>
              <a:t>to achieve </a:t>
            </a:r>
          </a:p>
          <a:p>
            <a:pPr lvl="1"/>
            <a:r>
              <a:rPr lang="en-US" altLang="ko-KR" sz="1600" dirty="0"/>
              <a:t>Believe the achievability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/>
              <a:t>commitment </a:t>
            </a:r>
          </a:p>
          <a:p>
            <a:pPr lvl="1"/>
            <a:r>
              <a:rPr lang="en-US" altLang="ko-KR" sz="1600" dirty="0" smtClean="0"/>
              <a:t>Internal </a:t>
            </a:r>
            <a:r>
              <a:rPr lang="en-US" altLang="ko-KR" sz="1600" dirty="0"/>
              <a:t>locus of </a:t>
            </a:r>
            <a:r>
              <a:rPr lang="en-US" altLang="ko-KR" sz="1600" dirty="0" smtClean="0"/>
              <a:t>control (belief about controllability)</a:t>
            </a:r>
            <a:endParaRPr lang="en-US" altLang="ko-KR" sz="1600" dirty="0"/>
          </a:p>
          <a:p>
            <a:r>
              <a:rPr lang="en-US" altLang="ko-KR" sz="2000" dirty="0"/>
              <a:t>Task characteristics </a:t>
            </a:r>
          </a:p>
          <a:p>
            <a:pPr lvl="1"/>
            <a:r>
              <a:rPr lang="en-US" altLang="ko-KR" sz="1800" dirty="0"/>
              <a:t>Simple vs. complex</a:t>
            </a:r>
          </a:p>
          <a:p>
            <a:pPr lvl="1"/>
            <a:r>
              <a:rPr lang="en-US" altLang="ko-KR" sz="1800" dirty="0"/>
              <a:t>Independent vs. interdependent</a:t>
            </a: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457200" lvl="2" indent="-457200">
              <a:spcBef>
                <a:spcPts val="2000"/>
              </a:spcBef>
            </a:pPr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marL="0" lvl="2" indent="0">
              <a:spcBef>
                <a:spcPts val="2000"/>
              </a:spcBef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	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C0F6C86-1313-4D7D-8A48-F084C530E4E7}" type="slidenum">
              <a:rPr lang="en-US" altLang="ko-KR">
                <a:solidFill>
                  <a:srgbClr val="FFFFFF"/>
                </a:solidFill>
              </a:rPr>
              <a:pPr/>
              <a:t>32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5" y="1700808"/>
            <a:ext cx="4444552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Implications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32040" y="1700808"/>
            <a:ext cx="4211960" cy="51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621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Goal-Setting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BB4AB637-C43F-464D-9B0C-D710C338C991}" type="slidenum">
              <a:rPr lang="en-US" altLang="ko-KR">
                <a:solidFill>
                  <a:srgbClr val="FFFFFF"/>
                </a:solidFill>
              </a:rPr>
              <a:pPr/>
              <a:t>33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6759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6" y="1760540"/>
            <a:ext cx="7016750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Self-Efficacy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8B892F2A-84A6-4DC2-BFB0-43BD7497F9CF}" type="slidenum">
              <a:rPr lang="en-US" altLang="ko-KR">
                <a:solidFill>
                  <a:srgbClr val="FFFFFF"/>
                </a:solidFill>
              </a:rPr>
              <a:pPr/>
              <a:t>34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03375"/>
            <a:ext cx="8872537" cy="3962400"/>
          </a:xfrm>
        </p:spPr>
        <p:txBody>
          <a:bodyPr>
            <a:noAutofit/>
          </a:bodyPr>
          <a:lstStyle/>
          <a:p>
            <a:r>
              <a:rPr lang="en-US" altLang="ko-KR" sz="3000" b="0" dirty="0" smtClean="0">
                <a:effectLst/>
                <a:latin typeface="Arial" charset="0"/>
                <a:ea typeface="굴림" charset="-127"/>
                <a:cs typeface="Arial" charset="0"/>
              </a:rPr>
              <a:t>Self-efficacy: an individual’s belief that he or she is capable of performing a task</a:t>
            </a:r>
          </a:p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Positive Spiral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High self-efficacy </a:t>
            </a:r>
          </a:p>
          <a:p>
            <a:pPr lvl="1">
              <a:buFont typeface="Wingdings"/>
              <a:buChar char="à"/>
            </a:pP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more engagement </a:t>
            </a:r>
          </a:p>
          <a:p>
            <a:pPr lvl="1">
              <a:buFont typeface="Wingdings"/>
              <a:buChar char="à"/>
            </a:pP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increase performance </a:t>
            </a:r>
          </a:p>
          <a:p>
            <a:pPr lvl="1">
              <a:buFont typeface="Wingdings"/>
              <a:buChar char="à"/>
            </a:pP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higher self-efficacy</a:t>
            </a: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Self-Efficacy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8B892F2A-84A6-4DC2-BFB0-43BD7497F9CF}" type="slidenum">
              <a:rPr lang="en-US" altLang="ko-KR">
                <a:solidFill>
                  <a:srgbClr val="FFFFFF"/>
                </a:solidFill>
              </a:rPr>
              <a:pPr/>
              <a:t>35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03374"/>
            <a:ext cx="8872537" cy="5065985"/>
          </a:xfrm>
        </p:spPr>
        <p:txBody>
          <a:bodyPr>
            <a:noAutofit/>
          </a:bodyPr>
          <a:lstStyle/>
          <a:p>
            <a:r>
              <a:rPr lang="en-US" altLang="ko-KR" sz="3000" dirty="0" smtClean="0">
                <a:latin typeface="Arial" charset="0"/>
                <a:ea typeface="굴림" charset="-127"/>
                <a:cs typeface="Arial" charset="0"/>
              </a:rPr>
              <a:t>4 ways to increase self-efficacy</a:t>
            </a:r>
            <a:endParaRPr lang="en-US" altLang="ko-KR" sz="30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Enactive mastery: 	experience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Vicarious modeling: 	watching similar others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Verbal persuasion: 	</a:t>
            </a: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convincing and supporting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Arousal: 			psyched up</a:t>
            </a:r>
          </a:p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Implications?</a:t>
            </a:r>
          </a:p>
          <a:p>
            <a:pPr>
              <a:buFont typeface="Wingdings" pitchFamily="2" charset="2"/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r>
              <a:rPr lang="en-US" altLang="ko-KR" sz="3200" dirty="0">
                <a:latin typeface="Arial" charset="0"/>
                <a:ea typeface="굴림" charset="-127"/>
                <a:cs typeface="Arial" charset="0"/>
              </a:rPr>
              <a:t>Goal setting + self-efficacy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8434D8C-AE55-4E18-8438-E5970764FFC5}" type="slidenum">
              <a:rPr lang="en-US" altLang="ko-KR">
                <a:solidFill>
                  <a:srgbClr val="FFFFFF"/>
                </a:solidFill>
              </a:rPr>
              <a:pPr/>
              <a:t>36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7168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9460"/>
            <a:ext cx="8086061" cy="585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r>
              <a:rPr lang="en-US" altLang="ko-KR" sz="3200" dirty="0">
                <a:latin typeface="Arial" charset="0"/>
                <a:ea typeface="굴림" charset="-127"/>
                <a:cs typeface="Arial" charset="0"/>
              </a:rPr>
              <a:t>Goal setting + self-efficacy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8B892F2A-84A6-4DC2-BFB0-43BD7497F9CF}" type="slidenum">
              <a:rPr lang="en-US" altLang="ko-KR">
                <a:solidFill>
                  <a:srgbClr val="FFFFFF"/>
                </a:solidFill>
              </a:rPr>
              <a:pPr/>
              <a:t>37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1464" y="1603375"/>
            <a:ext cx="8872537" cy="3962400"/>
          </a:xfrm>
        </p:spPr>
        <p:txBody>
          <a:bodyPr>
            <a:no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Implications? (continue)</a:t>
            </a:r>
          </a:p>
        </p:txBody>
      </p:sp>
    </p:spTree>
    <p:extLst>
      <p:ext uri="{BB962C8B-B14F-4D97-AF65-F5344CB8AC3E}">
        <p14:creationId xmlns:p14="http://schemas.microsoft.com/office/powerpoint/2010/main" val="9832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Reinforcement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18E60639-F2A9-4DD3-949F-A56C415C18B6}" type="slidenum">
              <a:rPr lang="en-US" altLang="ko-KR">
                <a:solidFill>
                  <a:srgbClr val="FFFFFF"/>
                </a:solidFill>
              </a:rPr>
              <a:pPr/>
              <a:t>38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575" y="1712913"/>
            <a:ext cx="8872538" cy="39624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Reinforcement: </a:t>
            </a:r>
          </a:p>
          <a:p>
            <a:pPr lvl="1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Consequence (reward or punishment) </a:t>
            </a:r>
            <a:r>
              <a:rPr lang="en-US" altLang="ko-KR" sz="2000" dirty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behavior</a:t>
            </a:r>
          </a:p>
          <a:p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755576" y="4149080"/>
            <a:ext cx="3250704" cy="2263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Consequence</a:t>
            </a:r>
          </a:p>
        </p:txBody>
      </p:sp>
      <p:sp>
        <p:nvSpPr>
          <p:cNvPr id="7" name="모서리가 둥근 직사각형 5"/>
          <p:cNvSpPr/>
          <p:nvPr/>
        </p:nvSpPr>
        <p:spPr>
          <a:xfrm>
            <a:off x="5626460" y="4144194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Behavior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393422" y="490027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Changing behavior </a:t>
            </a:r>
            <a:r>
              <a:rPr lang="en-US" altLang="ko-KR" dirty="0" smtClean="0"/>
              <a:t>through consequences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we control tardiness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</a:t>
            </a:r>
            <a:fld id="{E476912F-3B15-4312-837A-854B8FDE0BBE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629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Definition of Motivation in OB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C8CF2EDE-A2D7-4799-9EFA-F4A58307BD4A}" type="slidenum">
              <a:rPr lang="en-US" altLang="ko-KR">
                <a:solidFill>
                  <a:srgbClr val="FFFFFF"/>
                </a:solidFill>
              </a:rPr>
              <a:pPr/>
              <a:t>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2536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2114550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Arial" charset="0"/>
                <a:ea typeface="굴림" charset="-127"/>
                <a:cs typeface="Arial" charset="0"/>
              </a:rPr>
              <a:t>Motivation is “the processes that account for an individual’s </a:t>
            </a:r>
            <a:r>
              <a:rPr lang="en-US" altLang="ko-KR" sz="2800" dirty="0" smtClean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intensity, direction, </a:t>
            </a:r>
            <a:r>
              <a:rPr lang="en-US" altLang="ko-KR" sz="2800" dirty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and </a:t>
            </a:r>
            <a:r>
              <a:rPr lang="en-US" altLang="ko-KR" sz="2800" dirty="0" smtClean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persistence of effort </a:t>
            </a:r>
            <a:r>
              <a:rPr lang="en-US" altLang="ko-KR" sz="2800" dirty="0">
                <a:latin typeface="Arial" charset="0"/>
                <a:ea typeface="굴림" charset="-127"/>
                <a:cs typeface="Arial" charset="0"/>
              </a:rPr>
              <a:t>toward attaining </a:t>
            </a: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an organizational goal.” </a:t>
            </a:r>
            <a:endParaRPr lang="en-US" altLang="ko-KR" sz="2800" dirty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14908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05064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1" y="4005064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539552" y="1700808"/>
            <a:ext cx="8001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2596952" y="2807077"/>
            <a:ext cx="25908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Positive reinforcement</a:t>
            </a:r>
            <a:endParaRPr lang="en-US" sz="1600" b="1" dirty="0"/>
          </a:p>
        </p:txBody>
      </p:sp>
      <p:sp>
        <p:nvSpPr>
          <p:cNvPr id="6" name="Rectangle 8"/>
          <p:cNvSpPr/>
          <p:nvPr/>
        </p:nvSpPr>
        <p:spPr>
          <a:xfrm>
            <a:off x="5340152" y="3492877"/>
            <a:ext cx="25908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Negative reinforcement</a:t>
            </a:r>
            <a:endParaRPr lang="en-US" sz="1600" b="1" dirty="0"/>
          </a:p>
        </p:txBody>
      </p:sp>
      <p:sp>
        <p:nvSpPr>
          <p:cNvPr id="7" name="Rectangle 10"/>
          <p:cNvSpPr/>
          <p:nvPr/>
        </p:nvSpPr>
        <p:spPr>
          <a:xfrm>
            <a:off x="5340152" y="2807077"/>
            <a:ext cx="2590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Extinction</a:t>
            </a:r>
            <a:endParaRPr lang="en-US" b="1" dirty="0"/>
          </a:p>
        </p:txBody>
      </p:sp>
      <p:sp>
        <p:nvSpPr>
          <p:cNvPr id="8" name="Rectangle 11"/>
          <p:cNvSpPr/>
          <p:nvPr/>
        </p:nvSpPr>
        <p:spPr>
          <a:xfrm>
            <a:off x="2596952" y="3492877"/>
            <a:ext cx="2590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Punishment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416677"/>
            <a:ext cx="1888232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Unpleasant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2730877"/>
            <a:ext cx="181622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Pleasant event</a:t>
            </a:r>
          </a:p>
        </p:txBody>
      </p:sp>
      <p:sp>
        <p:nvSpPr>
          <p:cNvPr id="11" name="Right Arrow 14"/>
          <p:cNvSpPr/>
          <p:nvPr/>
        </p:nvSpPr>
        <p:spPr>
          <a:xfrm>
            <a:off x="2063552" y="295947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5"/>
          <p:cNvSpPr/>
          <p:nvPr/>
        </p:nvSpPr>
        <p:spPr>
          <a:xfrm>
            <a:off x="2063552" y="364527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6"/>
          <p:cNvSpPr/>
          <p:nvPr/>
        </p:nvSpPr>
        <p:spPr>
          <a:xfrm rot="5400000">
            <a:off x="3663752" y="2386608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9352" y="1864876"/>
            <a:ext cx="22098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Added</a:t>
            </a:r>
          </a:p>
        </p:txBody>
      </p:sp>
      <p:sp>
        <p:nvSpPr>
          <p:cNvPr id="15" name="Right Arrow 18"/>
          <p:cNvSpPr/>
          <p:nvPr/>
        </p:nvSpPr>
        <p:spPr>
          <a:xfrm rot="5400000">
            <a:off x="6457026" y="237494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42626" y="1853208"/>
            <a:ext cx="22098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Removed</a:t>
            </a:r>
          </a:p>
        </p:txBody>
      </p:sp>
      <p:sp>
        <p:nvSpPr>
          <p:cNvPr id="20" name="Rectangle 7"/>
          <p:cNvSpPr/>
          <p:nvPr/>
        </p:nvSpPr>
        <p:spPr>
          <a:xfrm>
            <a:off x="2444552" y="4559677"/>
            <a:ext cx="1407368" cy="309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00710" y="4515390"/>
            <a:ext cx="3335585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Increase target behavior</a:t>
            </a:r>
            <a:endParaRPr lang="ko-KR" altLang="en-US" sz="2000" dirty="0" smtClean="0"/>
          </a:p>
        </p:txBody>
      </p:sp>
      <p:sp>
        <p:nvSpPr>
          <p:cNvPr id="22" name="Rectangle 11"/>
          <p:cNvSpPr/>
          <p:nvPr/>
        </p:nvSpPr>
        <p:spPr>
          <a:xfrm>
            <a:off x="2444552" y="5093077"/>
            <a:ext cx="1407368" cy="2801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14644" y="5033091"/>
            <a:ext cx="346566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Decrease target behavior</a:t>
            </a:r>
            <a:endParaRPr lang="ko-KR" altLang="en-US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6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AutoShape 4" descr="data:image/jpeg;base64,/9j/4AAQSkZJRgABAQAAAQABAAD/2wCEAAkGBxQTEhQUEhQWFBUVGRYYFxcYFRQXFRUYFBgXFhcVFRcYHCggGBolHBQXITEtJSkrLi4uFx8zODMsNygtLisBCgoKDg0OGhAQGywkHBwsLCwsLCwsLCwsLCwsLCwsLCwsLCwsLCwsLCwsLCwsLCwsLCwsLCwsLCwsLCwsLCwsLf/AABEIAMMBAgMBIgACEQEDEQH/xAAcAAEAAQUBAQAAAAAAAAAAAAAABQIDBAYHCAH/xABJEAABAwIDBQUEBwcABgsAAAABAAIDBBEFITEGEkFRcQciYYGREzJSoSNCgrHB4fAUYnKSwtHxCCQlM0NTFRY0Y3ODk6KjsrP/xAAZAQEAAwEBAAAAAAAAAAAAAAAAAQIDBAX/xAAkEQEBAAICAQQCAwEAAAAAAAAAAQIRAzEhBBJBUSIyYXGhE//aAAwDAQACEQMRAD8A7iiIgIiICIiAiIgIi432udojg59FRvLbd2eVpzB4wxuGh+IjTQZ3sG0bZdqVLRl0UX+sztyLGOAjYeUkmYB8ACedlybGe0/Eagm0/sGcGQtDPV5u+/mOi00BCUS9H9jdZLLhrHzSPkcZJhvPc57iA8gDecSbCy3ha12b4WabDaWNw3Xbm+4HUOmJlcD4gvt5LZUQIiICIiAiKA2u2rhoIw6TvPf7kY953Mn4WjiSgmqqpZG0vkcGNGpcQAPVa1im2jGNJibvD43d1vkNT8lyjENqJKucOle4j6sbcg3wGdm9dfvWwULw8C9/ANsAwcrm5Jz1+artbTPrdrqt7bxyBgOhLWAehBNlETbaV0WZmB8QwOHoQvuJMeNWb2XMtNvTMLXa+ohcLPhDPEPsfQjd9FG06bzgnau29qpoI+Nmo53YTn5W6LomE4tDUsEkEjZGniDmL8HDUHqvNFdRFoO5mw5g5OB6H8FHYfjE9NKH08jmOvk5pPP3XNOvQ6qdq2PWqLROzftBZXs9nNusqW3yGTZQPrMvobZkcFvasgREQEREBERAREQEREBERAREQan2nbTGgoXvYQJpD7KHwc4G7/stDndQBxXmUnmSTxJzJJ1JPErqHb9iBdWU8FzaKEv8N6Z5HqBCPVcvRMFtXZtswa+tYwi8MVpJjw3Qe7H1eRboHclDbPYHPWzNhp2bzzmTo2Nt7F8jvqtHqdBc5L0vsZsvFh9M2GPvOPekktYyPIzceQysBwAHVBPIiIgREQEREFmsqWxxvkebNY0uJ5BouV5qx7FjVzPnmu50jjusvkxujW9QLacb+Xau1rEvY4ZNY2dLuxD7ZG9/7Q5cEweEyvDR3gMsr8OAKrlVsZtn0MQDgHZAWJA4c73yW/YS2NzQWB9+GVgLce9qoih2WfIQfcaOd+GWQW64bgW42wkcsLyx0z09s8sKob3czf7I/utcrrDi5vgT8znYrdJ8IOm+fu+YUBiWybX6k+uSj/stPTfy0ipmY0m5aSfhdbzLePz6ha9XUrJH9wkHUt0P2eBK6X/1LiHLzGagsZ2bY33RYg5Ec0nNC+mumn4Y6SnlErbt3SC1/u7pBuCTl8tbjmvTexuPtrqSKobYFws8D6r25OHr96821mGb77Oy+7Q52590rqHYLUuZ+00zuBbIOvuusP5V0Y3bkyx1XXURFZUREQEREBERARa3tjtrTYcy8zi6RwuyFljI/wAbaNb4mw6nJcU2j7Uq+qJDH/ssfwRHvW/elI3if4d3og9FT1DGC73NaObnAD5qzT4nC82ZNG88myMcfQFeRZ3F7t6Ql7jq5xLnHq52ZVsxg6gegROnslF5XwTbOupSPY1Mm6PqPPtI+m6++6P4bLo2AdtoybW05Gn0kBuOpjebgdHHohpf7TOzqsrq729OYdwxRs78jmkFheTkGHLvBYOC9iLyQaupaG8WQtJJ8PaPAA/lK3R3arhfs9/9oJ/c9lN7S/Ld3fyWm4922uN20VPu8pJzc+UTD97vJB1TZ/AKeij9lTRiNup1LnnTee45uPVK3aGkhNpamCM8nyxtPoSvMuN7WVtXf9oqZHtN+4Hbkdjw3GWaR1BUI1oGgAQ09Z0e0lHLlFVU7zybNGT6AqVBXjhzQdRdSeD7QVVKQaaokit9Vrrs843XYfMIaetEXIdju2QOIjxFrWXyE7Adz/zWZlnUXHMNC65FIHAOaQ5pAIIIIIOYII1CIVIiIOO/6QGI/wDZoOFnyu65MZ/WtU2C3Q4DiVJ9swMmJbpzDI2fIF39XzURsBTl0pdbut/VllyXw24ZuupUuVlKQSWGijYBopCN4tmuKPSo6a6x3Pv5qmocNQV8Y7mU2nS1VGy1vFGjMqdqn3uoXEWX6IVpmNRGwc33h+ClOzDFNyvg4B+9Gb8d+9vQtaoXaKfdHnp4LI2cIZPTPH/Ma6/2mhdfF087n/Z6PREW7nEREBERAWn9pO2rcOgG5Z9RLcRMOgtrK8a7ouOpIGWZG1VtUyKN8kjg1kbXPc46BrRck+QXlXarHn11VJUSXG+bMaf+HG33GeQzPiXHigj66skmkdLM90kjzdz3G5J/AcgMgMhkrKIiwiIgIiICIiAiIgIiIC6Z2N7aSwzsoZA6SGU2jABc6Fx4gDMRHjwaTfIXWi7OYFNW1DKeAXe7Mk+6xo957zwaLjqSBqV6S2N2Op8Oi3YhvSOA9pM4DfkP9LeTRkPE3JIrYl8JX1W5z3XdD9yIeeO0XF21FfNLFfd9lEwXtq45nK/wei2HZWlEVPHYcN48zfNa1j+AMiLXNy3zdw4ktIzt5ldCwinG6G8AAM1x8me8Y9DDj9mdkWnue4b+8GD942HrooOqxp7X2FTDJ+4yZhdy/XRTNVs5HI68wMvwg5taOQbz8dVah2TiDSxkG4wnPKx1vkTmPJZ4yabedrNFiz5SG2cDcA5ZrNxerMGcnEZKTp6COLd3Rbgc88uKhtrYxK+O5Ni6xtyPEeOVvNRryvu6Q/8A09K82ijLvJXqyulDfpGbp5WVyXZSmc1xfvu3tDxj/hNyR8yoqfBTFYR1Ej8/de7fDhysR3fKyvqMr7to/GKZs0L3DI7pPQt5/risFlS1xgfHk2zCOY3CN6/PMLYmYebPbYtu05a52zK1BpLHR3bdjGm4GV8yTn1F1tx2acvLjbY9RUrrsaebQfUK6sbDnh0UZboWMI6FoIWSuhyiIiAiIg5x26YwYqBsLTZ1S8NPP2cfff5EhjT4OXAF07t+rN6tp4v+XCXeczyD8oQuYomCIiJEREBERAREQEREBfCV9UpsrhwqaymgObZJWBw5sB3nj+VrkHeuyTZYUdG1722nqAJJDxa05xxeFgbn95zlvCIiordQbMcfA/cri+EXQcpq8LE72A5iznHLQnT52V7Aam7c9blS1bSGNzmNyINwSTa2oI++3itagvE944hy86zXh7O5lZY3Sm7wysrdTLugqIbie62/gsNlYZLl17cOF7JFvb5ZzpbkZ8fmonFH97W1vw4qqjxmCV1mvG8095ujm24EHRYG0WMQseTe4sePE+KtIm5RO4Vcs1v4q7VRtFzui/Ra5gu0AI7oy5cNM7KRq8RBYCNFWxHio+Sbfma0G1zY9LG58lqccBmkbG0Zkhjft2sT13lsdG4bk05Ol2t6uG7/AFBV7CYc6WviNsm2kdlk1sennvBo81rjPhz5WTK5fTtVPEGNa0aNAA6AWVxEXY8wREQEREHnXtuP+1X+EMI/+5/FaGt/7cY7YoT8UEJ+cjf6VoCJERESIiICIiAiIgIiIC2rsrH+16K/xyf/AIS2WqqZ2LrhBX0kp0bMwE8mvPs3HyDyiHq1ERECIiDDxHDI5gN8G40INj0vyXPdpKVrKuVrRZvcPTuNXTlzXbQFla4nSQNLTwI3Q0+hb8wsOfH8dun02V92rUbPS5jUtaL25ngFjR49Ex25KTE7gJGuaHfwlwAI6KUp5t4httCD6fesrEaNk1rgEjMXAyK5Y9GeUFXUVPOd5j4xINHBwDvzC16qwxjHd9zXHnvArfpaJhZ9I1rz4sYR55XvkoStwxoH0bGN6MA/BaTX2pZb8f616krYWusXsB5bwB9FMOpt9pLdCCT1Fsx6qDgwVvtXSv7zv1oFsdZUNhgsLbzxYeAOeX65KuX8Jm5PLHwbCZamF0MQG9fezNsgRci/G5C6JsNsy6jY8ylrpZLX3bkNa3RoJA4kk+XJRXZdTnce88gPU3+4Bb6urjxnbzuXku7j8CIi1YCIiAiIg4f/AKQVJaopJbe/HIwn/wAJzXAf/KfRcpXoDt1wz2mHiUDOnlY42+GS8TvK72n7K8/omCIiJEREBERAREQEREBfHNuLHivqIPT3ZvtIK6hjkJvKz6OYcfaMA73Rws77XgtoXlvYbayTDqn2rRvxvs2aPLvtGhF9HtuSOpHG69LYLi8NVC2aneHxv0I1B4tcNWuHEHMIqzkREBax2hUYfS731o3NLTyv3SOhuPRbOoba9t6STw3D6Paq5/rV+P8Aef253g9c0gH6wNj4WU6Bc+BzWk1dOWSEsyvnbgf1ZZlDtBuWD8rc9DzF1w+3fT05lrtuBp7gZqJr2WFr9PvVmPaJujTl4rAxDGw7QXPhop1Wnuil0bWm7jk3O3yH9/JREjjNI9ztAe6PAJLIXalKSQA5cLnzGitMfthnnvp2rZvChTQNjvdx7zjwLjbTwFgPJSigdk9pIatjhGTvwncka4WILQBvDm0/5sp5dk6ebe/IiIpQIiICIiDBxzDW1NPNA/3ZY3sPhvAi/Ua+S8lTwOje5jxZ7HOY4cnMJa4eoK9hrz5224B7Cu9u0fR1Q3vASss2QeFxuu8SXckTHPERESIiICIiAiIgIiICIiApjZjaepoJPaUz7XtvsdnHJb428/EWI5qHVUUTnOa1gLnOIa1o1c5xs1o8SSAg9QbA7UHEaX25hMJDiwjeDmuLQLuYciW3NsxqCOC2RRGyeCijo4KcWJjYA4gWDnnvSO83lx81LoqKD2tqw2nkbxLfTOw9T+KmJ5gxpc42AXPNtJ3Gna4mxlqIgejTvBvTKyWfjath+0iAxKLJrh5+f+FG12HPcLtC2FzbxEFZeHQAtsvPlsenZtzuSnc3ItI9VVEeq6BX4U3dJtmtSxCmsbAK8y2pcdMBrySvscm64E6XzVwRWSnpDLIGDTU/wjX9eKtN5XURdYzdSuy074He3Zk573SdQ6wAd4ENC7Nhlc2aJsjNHDTkdCD0K5K6Ld04afgtj2Ir3RP9m49yQ/yu4Hz09F6WXH+Pj4eTOTeX9ugoiLBqIiICIiAtb7QdmhX0UkIt7Qd+EnhIwHdBPAOBLT4OK2REHjqRhaS1wLXNJa5p1a5psWkcCCCF8XW+23Yzcca+BvdcQKhoHuu0bN0OTXeNjxJXJESIiIkREQEREBERAREQF0rsQ2Y9vUmrkH0VMbMvo6YjLruNN+rm8loeBYRJVzx08Iu+Q2vwY0Zukd+60Zn01IXp3AaGKip46aAXbGLX4ucc3PdbVziST1UybRamnG2qxJK4ZhuZHFY8jy7UrEjHfdy1V5h9qXJZxeUuLWk+J/BQW3VITRAj/hyRyeTXjeP8t1MA77y7hw6LLq6dskT43ZhwLT0INx6K2WO8dIwy1ltpjG3BH68FRh1TuuAcbXy81cjgewN3wQfdJtkS3K4Pja6s1lKHXBC8nWrqvY3ubiQxSrAbYG9/1otaMBe8A+g/ErIiwt1/eJHif7qSoaLd7xy+8qyNoqooOFszlbxP+VPYbgogj7w+kfYu8BwZ+uZUpguHAfTPF/gB4D4up+7qr0gubld3puLX5Vweq5t/hEBUUuakKWhu1ZP7LcqQLBHG53wtLv5QT+C7LXFIooHyMaN1xtYZXuD5FTVNiIOTu6fl+SiQ/diYPrbrfuCvQQEC7s7rLLGVpLpPIoOCpcw2GY5HT8lK01U1+mR5cfzWVxsXl2voiKqRERBbqYGyMcx7Q5jwWuaRcOa4WII4ggrzZ2jbEvw6a7buppCfZPzO7x9k8/EOBPvAX1Bt6XWLiWHxVETopmCSN4s5rhkf7EagjMEIPIaLpm1vY/UQuc+i/wBYi1DC5rZmeFzZsg8bg+B1Wmt2Qry7dFFVX8YJA3+cjd+aJQqLoeBdj9dMQZyylZx3iJJPJjDu+rgujYJ2SYfAAZGOqX8TK47v/pts23UHqg86lwRes6fZujYN1lLTtHIQxgfJqj8T2Cw6cHfo4QTq6Noif/NHYobeXUXY9oexPV1DPb/u58x0bIwXA6tPVaJiHZ3iUJIdSPeB9aMtkB6Bp3vUBBrDGkkAAknIAAkknQADMldA2c7LppAH1bv2dh+oLOmPX6rPO58Atn7MdkBTtM07R+0G1r5+yBF90cnWOZ8lvc40C0xw+1Ln9I7A8CpqJtqeINJFi45yO495xzPTRS8YOp4/JUxw3zKyC3NX8TpXyrAyWBM+wceeXqpCU2aoqreGt3nHdAuSToAEiFiorY6eF0srt1jdTx8A0cXHQBcnxTaOerqWynejjjP0cYPut4uPAyEZ38tFsGOSOq3gkERtyjZy/eI+I/kpDBNkCbF43W8uJXTjJhN3thd5XU6TH7fG4M3Xe0a5oOdt51/iAAzOugOisVlPaxbx4HI9D4qddgzLAZhrcxumxbfUA8ic/NWKrCWxtLvakg/VcRrwLTa/5Lh5uPHOeO3fwclwvnpDwX5AeJIA65r7LWxMy/3h4k5NH8IOvn6KxV2cbNF7ZdOp4L6zDHDNzbddB0HE/JX4vS4YyXLtTl9VnlbMekI/aCaCb2rt6RjrCRlz3m/uXyBGo9OK3mimbIxr43BzHC7TzHiOB4EHQqEbhRkFgMjqTqVbjw2opCXwneYc3Ru9x3iPhd4jzuujKy9OeS/LbYI1bxk/QSDm3d/m7v4qFw7bKled17jA8ZFkotY+Dx3SPMdFK4nM18V2Oa4Etza4OGoPDoqasvlO5pfo2753joAFlzuyWPhb/o1flFwovaZ0swm4zVL22ORseCuRiypl5qErorpPiHovixLlFHtid1syIiwaCIiAiIgIiICIiAo7FpzYMH1teikVB1cm8HO8f8K+E8q5Xws0rdfFx+WX4K69l3L5Ssyb9o+pKvxNzJWlqkXWsyVDc3dFVM6wVMAsFCz5UZkNCi9psPdIxrGcXNB6Xvc+FwFLwDMlVSaqZdVGtxG0ODRRAWG87mfw5LM3c1W052X0izuqi21Mkik5C/Aa/ioE05nc51y1gyH9vBTlc27d34lfpoQ1oACb1DuoWlwXcIItfgTw6Dms5mHtObjvFZb190UXK01FoRAcF9MYORVwKqybGu4xsrDL3i0B3NQrcKdDoMvBbuRdfdwHULTHksUuEQ2AkubmCFKyBXWMA0VPNVuW7tMmosAKkx3Vx2ZSQ2Fgm0reSKNfizQSLaG3ovqnVV221ERc7YREQEREBERAREQWK6TdjcfD78lCv9x32fmFJ4v7g6j8VEOPdtzFvNv5Fa8amTLpvcafD71eiFgrVKe43oFcjkvkpHyVVxtVIbmrwUCoKh+qqCpQWj7wVVTlY+KokPeCvTNu0oKSy5CvEq1AbtCrug+L5biUe4DMqy15cfBTpG10G6rsvlrKpQl8sqSFWqSgpcVSdFWQqJFIojCxMQn3WPdyFh1OQWYcgojHT3WN+J1/T8yFOPaL0j4sOJAPMBFOxsFh0C+q3uU9qeREXM3EREBERAREQEREGFimjf4vwKhav3XeDm/O4PyRFtxqZs2j9wLHnNiiKZ2ir0DzdZiIopFS+MRFCWPNqsoIiCiDQfrirc5RFM7Ksz8FlxNsERTelZ2+BVoiqs+IiIPioREFEqhcY/30Y5N+8/kiK+CuXSajjFh0CIios/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UEhQWFBUVGRYYFxcYFRQXFRUYFBgXFhcVFRcYHCggGBolHBQXITEtJSkrLi4uFx8zODMsNygtLisBCgoKDg0OGhAQGywkHBwsLCwsLCwsLCwsLCwsLCwsLCwsLCwsLCwsLCwsLCwsLCwsLCwsLCwsLCwsLCwsLCwsLf/AABEIAMMBAgMBIgACEQEDEQH/xAAcAAEAAQUBAQAAAAAAAAAAAAAABQIDBAYHCAH/xABJEAABAwIDBQUEBwcABgsAAAABAAIDBBEFITEGEkFRcQciYYGREzJSoSNCgrHB4fAUYnKSwtHxCCQlM0NTFRY0Y3ODk6KjsrP/xAAZAQEAAwEBAAAAAAAAAAAAAAAAAQIDBAX/xAAkEQEBAAICAQQCAwEAAAAAAAAAAQIRAzEhBBJBUSIyYXGhE//aAAwDAQACEQMRAD8A7iiIgIiICIiAiIgIi432udojg59FRvLbd2eVpzB4wxuGh+IjTQZ3sG0bZdqVLRl0UX+sztyLGOAjYeUkmYB8ACedlybGe0/Eagm0/sGcGQtDPV5u+/mOi00BCUS9H9jdZLLhrHzSPkcZJhvPc57iA8gDecSbCy3ha12b4WabDaWNw3Xbm+4HUOmJlcD4gvt5LZUQIiICIiAiKA2u2rhoIw6TvPf7kY953Mn4WjiSgmqqpZG0vkcGNGpcQAPVa1im2jGNJibvD43d1vkNT8lyjENqJKucOle4j6sbcg3wGdm9dfvWwULw8C9/ANsAwcrm5Jz1+artbTPrdrqt7bxyBgOhLWAehBNlETbaV0WZmB8QwOHoQvuJMeNWb2XMtNvTMLXa+ohcLPhDPEPsfQjd9FG06bzgnau29qpoI+Nmo53YTn5W6LomE4tDUsEkEjZGniDmL8HDUHqvNFdRFoO5mw5g5OB6H8FHYfjE9NKH08jmOvk5pPP3XNOvQ6qdq2PWqLROzftBZXs9nNusqW3yGTZQPrMvobZkcFvasgREQEREBERAREQEREBERAREQan2nbTGgoXvYQJpD7KHwc4G7/stDndQBxXmUnmSTxJzJJ1JPErqHb9iBdWU8FzaKEv8N6Z5HqBCPVcvRMFtXZtswa+tYwi8MVpJjw3Qe7H1eRboHclDbPYHPWzNhp2bzzmTo2Nt7F8jvqtHqdBc5L0vsZsvFh9M2GPvOPekktYyPIzceQysBwAHVBPIiIgREQEREFmsqWxxvkebNY0uJ5BouV5qx7FjVzPnmu50jjusvkxujW9QLacb+Xau1rEvY4ZNY2dLuxD7ZG9/7Q5cEweEyvDR3gMsr8OAKrlVsZtn0MQDgHZAWJA4c73yW/YS2NzQWB9+GVgLce9qoih2WfIQfcaOd+GWQW64bgW42wkcsLyx0z09s8sKob3czf7I/utcrrDi5vgT8znYrdJ8IOm+fu+YUBiWybX6k+uSj/stPTfy0ipmY0m5aSfhdbzLePz6ha9XUrJH9wkHUt0P2eBK6X/1LiHLzGagsZ2bY33RYg5Ec0nNC+mumn4Y6SnlErbt3SC1/u7pBuCTl8tbjmvTexuPtrqSKobYFws8D6r25OHr96821mGb77Oy+7Q52590rqHYLUuZ+00zuBbIOvuusP5V0Y3bkyx1XXURFZUREQEREBERARa3tjtrTYcy8zi6RwuyFljI/wAbaNb4mw6nJcU2j7Uq+qJDH/ssfwRHvW/elI3if4d3og9FT1DGC73NaObnAD5qzT4nC82ZNG88myMcfQFeRZ3F7t6Ql7jq5xLnHq52ZVsxg6gegROnslF5XwTbOupSPY1Mm6PqPPtI+m6++6P4bLo2AdtoybW05Gn0kBuOpjebgdHHohpf7TOzqsrq729OYdwxRs78jmkFheTkGHLvBYOC9iLyQaupaG8WQtJJ8PaPAA/lK3R3arhfs9/9oJ/c9lN7S/Ld3fyWm4922uN20VPu8pJzc+UTD97vJB1TZ/AKeij9lTRiNup1LnnTee45uPVK3aGkhNpamCM8nyxtPoSvMuN7WVtXf9oqZHtN+4Hbkdjw3GWaR1BUI1oGgAQ09Z0e0lHLlFVU7zybNGT6AqVBXjhzQdRdSeD7QVVKQaaokit9Vrrs843XYfMIaetEXIdju2QOIjxFrWXyE7Adz/zWZlnUXHMNC65FIHAOaQ5pAIIIIIOYII1CIVIiIOO/6QGI/wDZoOFnyu65MZ/WtU2C3Q4DiVJ9swMmJbpzDI2fIF39XzURsBTl0pdbut/VllyXw24ZuupUuVlKQSWGijYBopCN4tmuKPSo6a6x3Pv5qmocNQV8Y7mU2nS1VGy1vFGjMqdqn3uoXEWX6IVpmNRGwc33h+ClOzDFNyvg4B+9Gb8d+9vQtaoXaKfdHnp4LI2cIZPTPH/Ma6/2mhdfF087n/Z6PREW7nEREBERAWn9pO2rcOgG5Z9RLcRMOgtrK8a7ouOpIGWZG1VtUyKN8kjg1kbXPc46BrRck+QXlXarHn11VJUSXG+bMaf+HG33GeQzPiXHigj66skmkdLM90kjzdz3G5J/AcgMgMhkrKIiwiIgIiICIiAiIgIiIC6Z2N7aSwzsoZA6SGU2jABc6Fx4gDMRHjwaTfIXWi7OYFNW1DKeAXe7Mk+6xo957zwaLjqSBqV6S2N2Op8Oi3YhvSOA9pM4DfkP9LeTRkPE3JIrYl8JX1W5z3XdD9yIeeO0XF21FfNLFfd9lEwXtq45nK/wei2HZWlEVPHYcN48zfNa1j+AMiLXNy3zdw4ktIzt5ldCwinG6G8AAM1x8me8Y9DDj9mdkWnue4b+8GD942HrooOqxp7X2FTDJ+4yZhdy/XRTNVs5HI68wMvwg5taOQbz8dVah2TiDSxkG4wnPKx1vkTmPJZ4yabedrNFiz5SG2cDcA5ZrNxerMGcnEZKTp6COLd3Rbgc88uKhtrYxK+O5Ni6xtyPEeOVvNRryvu6Q/8A09K82ijLvJXqyulDfpGbp5WVyXZSmc1xfvu3tDxj/hNyR8yoqfBTFYR1Ej8/de7fDhysR3fKyvqMr7to/GKZs0L3DI7pPQt5/risFlS1xgfHk2zCOY3CN6/PMLYmYebPbYtu05a52zK1BpLHR3bdjGm4GV8yTn1F1tx2acvLjbY9RUrrsaebQfUK6sbDnh0UZboWMI6FoIWSuhyiIiAiIg5x26YwYqBsLTZ1S8NPP2cfff5EhjT4OXAF07t+rN6tp4v+XCXeczyD8oQuYomCIiJEREBERAREQEREBfCV9UpsrhwqaymgObZJWBw5sB3nj+VrkHeuyTZYUdG1722nqAJJDxa05xxeFgbn95zlvCIiordQbMcfA/cri+EXQcpq8LE72A5iznHLQnT52V7Aam7c9blS1bSGNzmNyINwSTa2oI++3itagvE944hy86zXh7O5lZY3Sm7wysrdTLugqIbie62/gsNlYZLl17cOF7JFvb5ZzpbkZ8fmonFH97W1vw4qqjxmCV1mvG8095ujm24EHRYG0WMQseTe4sePE+KtIm5RO4Vcs1v4q7VRtFzui/Ra5gu0AI7oy5cNM7KRq8RBYCNFWxHio+Sbfma0G1zY9LG58lqccBmkbG0Zkhjft2sT13lsdG4bk05Ol2t6uG7/AFBV7CYc6WviNsm2kdlk1sennvBo81rjPhz5WTK5fTtVPEGNa0aNAA6AWVxEXY8wREQEREHnXtuP+1X+EMI/+5/FaGt/7cY7YoT8UEJ+cjf6VoCJERESIiICIiAiIgIiIC2rsrH+16K/xyf/AIS2WqqZ2LrhBX0kp0bMwE8mvPs3HyDyiHq1ERECIiDDxHDI5gN8G40INj0vyXPdpKVrKuVrRZvcPTuNXTlzXbQFla4nSQNLTwI3Q0+hb8wsOfH8dun02V92rUbPS5jUtaL25ngFjR49Ex25KTE7gJGuaHfwlwAI6KUp5t4httCD6fesrEaNk1rgEjMXAyK5Y9GeUFXUVPOd5j4xINHBwDvzC16qwxjHd9zXHnvArfpaJhZ9I1rz4sYR55XvkoStwxoH0bGN6MA/BaTX2pZb8f616krYWusXsB5bwB9FMOpt9pLdCCT1Fsx6qDgwVvtXSv7zv1oFsdZUNhgsLbzxYeAOeX65KuX8Jm5PLHwbCZamF0MQG9fezNsgRci/G5C6JsNsy6jY8ylrpZLX3bkNa3RoJA4kk+XJRXZdTnce88gPU3+4Bb6urjxnbzuXku7j8CIi1YCIiAiIg4f/AKQVJaopJbe/HIwn/wAJzXAf/KfRcpXoDt1wz2mHiUDOnlY42+GS8TvK72n7K8/omCIiJEREBERAREQEREBfHNuLHivqIPT3ZvtIK6hjkJvKz6OYcfaMA73Rws77XgtoXlvYbayTDqn2rRvxvs2aPLvtGhF9HtuSOpHG69LYLi8NVC2aneHxv0I1B4tcNWuHEHMIqzkREBax2hUYfS731o3NLTyv3SOhuPRbOoba9t6STw3D6Paq5/rV+P8Aef253g9c0gH6wNj4WU6Bc+BzWk1dOWSEsyvnbgf1ZZlDtBuWD8rc9DzF1w+3fT05lrtuBp7gZqJr2WFr9PvVmPaJujTl4rAxDGw7QXPhop1Wnuil0bWm7jk3O3yH9/JREjjNI9ztAe6PAJLIXalKSQA5cLnzGitMfthnnvp2rZvChTQNjvdx7zjwLjbTwFgPJSigdk9pIatjhGTvwncka4WILQBvDm0/5sp5dk6ebe/IiIpQIiICIiDBxzDW1NPNA/3ZY3sPhvAi/Ua+S8lTwOje5jxZ7HOY4cnMJa4eoK9hrz5224B7Cu9u0fR1Q3vASss2QeFxuu8SXckTHPERESIiICIiAiIgIiICIiApjZjaepoJPaUz7XtvsdnHJb428/EWI5qHVUUTnOa1gLnOIa1o1c5xs1o8SSAg9QbA7UHEaX25hMJDiwjeDmuLQLuYciW3NsxqCOC2RRGyeCijo4KcWJjYA4gWDnnvSO83lx81LoqKD2tqw2nkbxLfTOw9T+KmJ5gxpc42AXPNtJ3Gna4mxlqIgejTvBvTKyWfjath+0iAxKLJrh5+f+FG12HPcLtC2FzbxEFZeHQAtsvPlsenZtzuSnc3ItI9VVEeq6BX4U3dJtmtSxCmsbAK8y2pcdMBrySvscm64E6XzVwRWSnpDLIGDTU/wjX9eKtN5XURdYzdSuy074He3Zk573SdQ6wAd4ENC7Nhlc2aJsjNHDTkdCD0K5K6Ld04afgtj2Ir3RP9m49yQ/yu4Hz09F6WXH+Pj4eTOTeX9ugoiLBqIiICIiAtb7QdmhX0UkIt7Qd+EnhIwHdBPAOBLT4OK2REHjqRhaS1wLXNJa5p1a5psWkcCCCF8XW+23Yzcca+BvdcQKhoHuu0bN0OTXeNjxJXJESIiIkREQEREBERAREQF0rsQ2Y9vUmrkH0VMbMvo6YjLruNN+rm8loeBYRJVzx08Iu+Q2vwY0Zukd+60Zn01IXp3AaGKip46aAXbGLX4ucc3PdbVziST1UybRamnG2qxJK4ZhuZHFY8jy7UrEjHfdy1V5h9qXJZxeUuLWk+J/BQW3VITRAj/hyRyeTXjeP8t1MA77y7hw6LLq6dskT43ZhwLT0INx6K2WO8dIwy1ltpjG3BH68FRh1TuuAcbXy81cjgewN3wQfdJtkS3K4Pja6s1lKHXBC8nWrqvY3ubiQxSrAbYG9/1otaMBe8A+g/ErIiwt1/eJHif7qSoaLd7xy+8qyNoqooOFszlbxP+VPYbgogj7w+kfYu8BwZ+uZUpguHAfTPF/gB4D4up+7qr0gubld3puLX5Vweq5t/hEBUUuakKWhu1ZP7LcqQLBHG53wtLv5QT+C7LXFIooHyMaN1xtYZXuD5FTVNiIOTu6fl+SiQ/diYPrbrfuCvQQEC7s7rLLGVpLpPIoOCpcw2GY5HT8lK01U1+mR5cfzWVxsXl2voiKqRERBbqYGyMcx7Q5jwWuaRcOa4WII4ggrzZ2jbEvw6a7buppCfZPzO7x9k8/EOBPvAX1Bt6XWLiWHxVETopmCSN4s5rhkf7EagjMEIPIaLpm1vY/UQuc+i/wBYi1DC5rZmeFzZsg8bg+B1Wmt2Qry7dFFVX8YJA3+cjd+aJQqLoeBdj9dMQZyylZx3iJJPJjDu+rgujYJ2SYfAAZGOqX8TK47v/pts23UHqg86lwRes6fZujYN1lLTtHIQxgfJqj8T2Cw6cHfo4QTq6Noif/NHYobeXUXY9oexPV1DPb/u58x0bIwXA6tPVaJiHZ3iUJIdSPeB9aMtkB6Bp3vUBBrDGkkAAknIAAkknQADMldA2c7LppAH1bv2dh+oLOmPX6rPO58Atn7MdkBTtM07R+0G1r5+yBF90cnWOZ8lvc40C0xw+1Ln9I7A8CpqJtqeINJFi45yO495xzPTRS8YOp4/JUxw3zKyC3NX8TpXyrAyWBM+wceeXqpCU2aoqreGt3nHdAuSToAEiFiorY6eF0srt1jdTx8A0cXHQBcnxTaOerqWynejjjP0cYPut4uPAyEZ38tFsGOSOq3gkERtyjZy/eI+I/kpDBNkCbF43W8uJXTjJhN3thd5XU6TH7fG4M3Xe0a5oOdt51/iAAzOugOisVlPaxbx4HI9D4qddgzLAZhrcxumxbfUA8ic/NWKrCWxtLvakg/VcRrwLTa/5Lh5uPHOeO3fwclwvnpDwX5AeJIA65r7LWxMy/3h4k5NH8IOvn6KxV2cbNF7ZdOp4L6zDHDNzbddB0HE/JX4vS4YyXLtTl9VnlbMekI/aCaCb2rt6RjrCRlz3m/uXyBGo9OK3mimbIxr43BzHC7TzHiOB4EHQqEbhRkFgMjqTqVbjw2opCXwneYc3Ru9x3iPhd4jzuujKy9OeS/LbYI1bxk/QSDm3d/m7v4qFw7bKled17jA8ZFkotY+Dx3SPMdFK4nM18V2Oa4Etza4OGoPDoqasvlO5pfo2753joAFlzuyWPhb/o1flFwovaZ0swm4zVL22ORseCuRiypl5qErorpPiHovixLlFHtid1syIiwaCIiAiIgIiICIiAo7FpzYMH1teikVB1cm8HO8f8K+E8q5Xws0rdfFx+WX4K69l3L5Ssyb9o+pKvxNzJWlqkXWsyVDc3dFVM6wVMAsFCz5UZkNCi9psPdIxrGcXNB6Xvc+FwFLwDMlVSaqZdVGtxG0ODRRAWG87mfw5LM3c1W052X0izuqi21Mkik5C/Aa/ioE05nc51y1gyH9vBTlc27d34lfpoQ1oACb1DuoWlwXcIItfgTw6Dms5mHtObjvFZb190UXK01FoRAcF9MYORVwKqybGu4xsrDL3i0B3NQrcKdDoMvBbuRdfdwHULTHksUuEQ2AkubmCFKyBXWMA0VPNVuW7tMmosAKkx3Vx2ZSQ2Fgm0reSKNfizQSLaG3ovqnVV221ERc7YREQEREBERAREQWK6TdjcfD78lCv9x32fmFJ4v7g6j8VEOPdtzFvNv5Fa8amTLpvcafD71eiFgrVKe43oFcjkvkpHyVVxtVIbmrwUCoKh+qqCpQWj7wVVTlY+KokPeCvTNu0oKSy5CvEq1AbtCrug+L5biUe4DMqy15cfBTpG10G6rsvlrKpQl8sqSFWqSgpcVSdFWQqJFIojCxMQn3WPdyFh1OQWYcgojHT3WN+J1/T8yFOPaL0j4sOJAPMBFOxsFh0C+q3uU9qeREXM3EREBERAREQEREGFimjf4vwKhav3XeDm/O4PyRFtxqZs2j9wLHnNiiKZ2ir0DzdZiIopFS+MRFCWPNqsoIiCiDQfrirc5RFM7Ksz8FlxNsERTelZ2+BVoiqs+IiIPioREFEqhcY/30Y5N+8/kiK+CuXSajjFh0CIios/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120E68"/>
                </a:solidFill>
              </a:rPr>
              <a:t>Quiz</a:t>
            </a:r>
            <a:endParaRPr lang="en-US" sz="3200" dirty="0">
              <a:solidFill>
                <a:srgbClr val="120E68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343932" y="1988840"/>
            <a:ext cx="8610600" cy="4000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You finish your task on time and your boss praises your performance.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When you make a mistake in scheduling an important meeting, your boss yells at you in front of people.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You stop laughing at your colleague’s silly jokes and he stops.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 smtClean="0"/>
              <a:t>A professor has a policy of exempting students from the final exam if they maintain perfect attendance during the quarter. 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31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Reinforcement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18E60639-F2A9-4DD3-949F-A56C415C18B6}" type="slidenum">
              <a:rPr lang="en-US" altLang="ko-KR">
                <a:solidFill>
                  <a:srgbClr val="FFFFFF"/>
                </a:solidFill>
              </a:rPr>
              <a:pPr/>
              <a:t>42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575" y="1712913"/>
            <a:ext cx="8872538" cy="3962400"/>
          </a:xfrm>
        </p:spPr>
        <p:txBody>
          <a:bodyPr>
            <a:no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Goal-Setting vs. Reinforcement Theory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Cognitive approach vs. behavioristic view </a:t>
            </a:r>
          </a:p>
        </p:txBody>
      </p:sp>
    </p:spTree>
    <p:extLst>
      <p:ext uri="{BB962C8B-B14F-4D97-AF65-F5344CB8AC3E}">
        <p14:creationId xmlns:p14="http://schemas.microsoft.com/office/powerpoint/2010/main" val="26740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Reinforcement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18E60639-F2A9-4DD3-949F-A56C415C18B6}" type="slidenum">
              <a:rPr lang="en-US" altLang="ko-KR">
                <a:solidFill>
                  <a:srgbClr val="FFFFFF"/>
                </a:solidFill>
              </a:rPr>
              <a:pPr/>
              <a:t>43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575" y="1712913"/>
            <a:ext cx="8872538" cy="39624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Arial" charset="0"/>
                <a:ea typeface="굴림" charset="-127"/>
                <a:cs typeface="Arial" charset="0"/>
              </a:rPr>
              <a:t>Management implications?</a:t>
            </a: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Expectancy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F04D2978-2CF3-45A3-A2AF-1FD77B1F25D0}" type="slidenum">
              <a:rPr lang="en-US" altLang="ko-KR">
                <a:solidFill>
                  <a:srgbClr val="FFFFFF"/>
                </a:solidFill>
              </a:rPr>
              <a:pPr/>
              <a:t>44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9216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5" y="2520952"/>
            <a:ext cx="8480636" cy="381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7960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expectancy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51653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instrumentality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9113" y="55347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valence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 smtClean="0"/>
              <a:t>Expectancy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2C9ABC10-6A9C-465D-A223-1D0C659F9317}" type="slidenum">
              <a:rPr lang="en-US" altLang="ko-KR">
                <a:solidFill>
                  <a:srgbClr val="FFFFFF"/>
                </a:solidFill>
              </a:rPr>
              <a:pPr/>
              <a:t>45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0119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Expectancy Theory</a:t>
            </a:r>
          </a:p>
          <a:p>
            <a:pPr lvl="1"/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Motivation is a product of the individual's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expectancy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 that a certain effort will lead to the intended performance, the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instrumentality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 of this performance to achieving a certain result, and the desirability of this result for the individual, known as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ea typeface="굴림" charset="-127"/>
                <a:cs typeface="Arial" charset="0"/>
              </a:rPr>
              <a:t>valence</a:t>
            </a:r>
          </a:p>
          <a:p>
            <a:pPr marL="0" indent="0"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 smtClean="0"/>
              <a:t>Expectancy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2C9ABC10-6A9C-465D-A223-1D0C659F9317}" type="slidenum">
              <a:rPr lang="en-US" altLang="ko-KR">
                <a:solidFill>
                  <a:srgbClr val="FFFFFF"/>
                </a:solidFill>
              </a:rPr>
              <a:pPr/>
              <a:t>46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0119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An employee will be motivated when they believe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Effort will lead to a good performance. 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A good performance will lead to rewards. 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The rewards will satisfy his/her personal goals</a:t>
            </a:r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01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Expectancy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33F078C7-4125-4002-9B4E-2E6843676D26}" type="slidenum">
              <a:rPr lang="en-US" altLang="ko-KR">
                <a:solidFill>
                  <a:srgbClr val="FFFFFF"/>
                </a:solidFill>
              </a:rPr>
              <a:pPr/>
              <a:t>47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4215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Managerial implications?</a:t>
            </a:r>
          </a:p>
        </p:txBody>
      </p:sp>
    </p:spTree>
    <p:extLst>
      <p:ext uri="{BB962C8B-B14F-4D97-AF65-F5344CB8AC3E}">
        <p14:creationId xmlns:p14="http://schemas.microsoft.com/office/powerpoint/2010/main" val="1117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 smtClean="0"/>
              <a:t>Fairness Perception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BA7288C3-F8AD-4DAB-BA09-841EBC04EC2A}" type="slidenum">
              <a:rPr lang="en-US" altLang="ko-KR">
                <a:solidFill>
                  <a:srgbClr val="FFFFFF"/>
                </a:solidFill>
              </a:rPr>
              <a:pPr/>
              <a:t>48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3975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pPr lvl="1"/>
            <a:endParaRPr lang="en-US" altLang="ko-KR" sz="2400" dirty="0"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755576" y="4149080"/>
            <a:ext cx="3250704" cy="2263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Fairness perception</a:t>
            </a:r>
          </a:p>
        </p:txBody>
      </p:sp>
      <p:sp>
        <p:nvSpPr>
          <p:cNvPr id="7" name="모서리가 둥근 직사각형 5"/>
          <p:cNvSpPr/>
          <p:nvPr/>
        </p:nvSpPr>
        <p:spPr>
          <a:xfrm>
            <a:off x="5626460" y="4144194"/>
            <a:ext cx="2689956" cy="22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8" name="오른쪽 화살표 8"/>
          <p:cNvSpPr/>
          <p:nvPr/>
        </p:nvSpPr>
        <p:spPr>
          <a:xfrm>
            <a:off x="4393422" y="4900278"/>
            <a:ext cx="586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Equity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theory that says that individuals </a:t>
            </a:r>
            <a:r>
              <a:rPr lang="en-US" altLang="ko-KR" dirty="0" smtClean="0">
                <a:solidFill>
                  <a:srgbClr val="FF0000"/>
                </a:solidFill>
              </a:rPr>
              <a:t>compare their job inputs and outcomes with those of others </a:t>
            </a:r>
            <a:r>
              <a:rPr lang="en-US" altLang="ko-KR" dirty="0" smtClean="0"/>
              <a:t>and then respond to </a:t>
            </a:r>
            <a:r>
              <a:rPr lang="en-US" altLang="ko-KR" dirty="0" smtClean="0">
                <a:solidFill>
                  <a:srgbClr val="FF0000"/>
                </a:solidFill>
              </a:rPr>
              <a:t>eliminate any inequities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1-</a:t>
            </a:r>
            <a:fld id="{E476912F-3B15-4312-837A-854B8FDE0BBE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2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Early Theories of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C8CF2EDE-A2D7-4799-9EFA-F4A58307BD4A}" type="slidenum">
              <a:rPr lang="en-US" altLang="ko-KR">
                <a:solidFill>
                  <a:srgbClr val="FFFFFF"/>
                </a:solidFill>
              </a:rPr>
              <a:pPr/>
              <a:t>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2536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2114550"/>
            <a:ext cx="8229600" cy="3962400"/>
          </a:xfrm>
        </p:spPr>
        <p:txBody>
          <a:bodyPr/>
          <a:lstStyle/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Hierarchy of Needs Theory</a:t>
            </a:r>
          </a:p>
          <a:p>
            <a:pPr lvl="1"/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Theory X and Theory Y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Two-Factor Theory</a:t>
            </a:r>
          </a:p>
          <a:p>
            <a:pPr lvl="1"/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McClelland’s Theory of Needs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Equity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43DDD04-FA9D-43BC-AFBF-BAB89B47FF73}" type="slidenum">
              <a:rPr lang="en-US" altLang="ko-KR">
                <a:solidFill>
                  <a:srgbClr val="FFFFFF"/>
                </a:solidFill>
              </a:rPr>
              <a:pPr/>
              <a:t>50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6023" name="Content Placeholder 13"/>
          <p:cNvSpPr>
            <a:spLocks noGrp="1"/>
          </p:cNvSpPr>
          <p:nvPr>
            <p:ph idx="1"/>
          </p:nvPr>
        </p:nvSpPr>
        <p:spPr bwMode="auto">
          <a:xfrm>
            <a:off x="155574" y="1712912"/>
            <a:ext cx="8880921" cy="502845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Comparing output/input ratio with that of others</a:t>
            </a:r>
          </a:p>
          <a:p>
            <a:endParaRPr lang="en-US" altLang="ko-KR" sz="2800" dirty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sz="2400" dirty="0" smtClean="0">
              <a:latin typeface="Arial" charset="0"/>
              <a:ea typeface="굴림" charset="-127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978" y="2348880"/>
            <a:ext cx="7425559" cy="364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Equity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43DDD04-FA9D-43BC-AFBF-BAB89B47FF73}" type="slidenum">
              <a:rPr lang="en-US" altLang="ko-KR">
                <a:solidFill>
                  <a:srgbClr val="FFFFFF"/>
                </a:solidFill>
              </a:rPr>
              <a:pPr/>
              <a:t>51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6023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Equity (fair)</a:t>
            </a:r>
          </a:p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Inequity (unfair)</a:t>
            </a: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Under-reward</a:t>
            </a:r>
          </a:p>
          <a:p>
            <a:pPr lvl="2"/>
            <a:r>
              <a:rPr lang="en-US" altLang="ko-KR" sz="1800" dirty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Change input or output   </a:t>
            </a:r>
          </a:p>
          <a:p>
            <a:pPr lvl="2"/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Choose a different referent</a:t>
            </a:r>
          </a:p>
          <a:p>
            <a:pPr lvl="2"/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Leave the field  </a:t>
            </a:r>
          </a:p>
          <a:p>
            <a:pPr lvl="2"/>
            <a:endParaRPr lang="en-US" altLang="ko-KR" sz="2000" dirty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Over-reward </a:t>
            </a:r>
          </a:p>
          <a:p>
            <a:pPr lvl="2"/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Distort perceptions of self or others</a:t>
            </a:r>
          </a:p>
          <a:p>
            <a:pPr lvl="1"/>
            <a:endParaRPr lang="en-US" altLang="ko-KR" sz="2400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/>
              <a:t>Equity Theory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43DDD04-FA9D-43BC-AFBF-BAB89B47FF73}" type="slidenum">
              <a:rPr lang="en-US" altLang="ko-KR">
                <a:solidFill>
                  <a:srgbClr val="FFFFFF"/>
                </a:solidFill>
              </a:rPr>
              <a:pPr/>
              <a:t>52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6023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Limitation</a:t>
            </a: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34925"/>
            <a:ext cx="8229600" cy="1436688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altLang="ko-KR" sz="3200" dirty="0" smtClean="0"/>
              <a:t>Organizational justice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943DDD04-FA9D-43BC-AFBF-BAB89B47FF73}" type="slidenum">
              <a:rPr lang="en-US" altLang="ko-KR">
                <a:solidFill>
                  <a:srgbClr val="FFFFFF"/>
                </a:solidFill>
              </a:rPr>
              <a:pPr/>
              <a:t>53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6023" name="Content Placeholder 13"/>
          <p:cNvSpPr>
            <a:spLocks noGrp="1"/>
          </p:cNvSpPr>
          <p:nvPr>
            <p:ph idx="1"/>
          </p:nvPr>
        </p:nvSpPr>
        <p:spPr bwMode="auto">
          <a:xfrm>
            <a:off x="155575" y="1712913"/>
            <a:ext cx="8872538" cy="396240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An overall perception of what is fair in the workplace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Distributive 		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Procedural	</a:t>
            </a: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Interactional </a:t>
            </a:r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5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Organizational justice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Managerial implications?</a:t>
            </a:r>
          </a:p>
        </p:txBody>
      </p:sp>
    </p:spTree>
    <p:extLst>
      <p:ext uri="{BB962C8B-B14F-4D97-AF65-F5344CB8AC3E}">
        <p14:creationId xmlns:p14="http://schemas.microsoft.com/office/powerpoint/2010/main" val="32055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Hierarchy of Needs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50FE1B5E-6F89-41BA-90B7-CF1079758246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2458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69571"/>
            <a:ext cx="7839075" cy="51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581996"/>
            <a:ext cx="24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Lower Order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59" y="3604456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Higher  Order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8523" y="4975632"/>
            <a:ext cx="2182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Bodily needs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9172" y="4543175"/>
            <a:ext cx="2047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Security from harm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8523" y="4081510"/>
            <a:ext cx="2394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Affection, friendship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9699" y="3691777"/>
            <a:ext cx="286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Autonomy, recognition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8523" y="3145537"/>
            <a:ext cx="249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Achieving potential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6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Hierarchy of Needs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50FE1B5E-6F89-41BA-90B7-CF1079758246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2458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69571"/>
            <a:ext cx="5287690" cy="51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976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Managerial Implications?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Hierarchy of Needs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2D547315-5E63-4F44-84E1-FDF046D5C75C}" type="slidenum">
              <a:rPr lang="en-US" altLang="ko-KR">
                <a:solidFill>
                  <a:srgbClr val="FFFFFF"/>
                </a:solidFill>
              </a:rPr>
              <a:pPr/>
              <a:t>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2114550"/>
            <a:ext cx="8229600" cy="3962400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Wide recognition from practitioners</a:t>
            </a:r>
          </a:p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Not </a:t>
            </a: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completed validated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274640"/>
            <a:ext cx="8229600" cy="14382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sz="3200" dirty="0" smtClean="0"/>
              <a:t>Theory X and Theory Y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7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7-</a:t>
            </a:r>
            <a:fld id="{13CB8030-99AA-435B-A7A8-23C8ADC62C36}" type="slidenum">
              <a:rPr lang="en-US" altLang="ko-KR">
                <a:solidFill>
                  <a:srgbClr val="FFFFFF"/>
                </a:solidFill>
              </a:rPr>
              <a:pPr/>
              <a:t>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868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712913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Theory X: negative assumption 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Employees dislike and avoid work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Manage style 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marL="457200" lvl="1" indent="0">
              <a:buNone/>
            </a:pP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Theory Y: positive assumption  </a:t>
            </a:r>
          </a:p>
          <a:p>
            <a:pPr lvl="1"/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Employees can enjoy work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Manage style</a:t>
            </a:r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1025</Words>
  <Application>Microsoft Office PowerPoint</Application>
  <PresentationFormat>Presentación en pantalla (4:3)</PresentationFormat>
  <Paragraphs>391</Paragraphs>
  <Slides>54</Slides>
  <Notes>52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Office 테마</vt:lpstr>
      <vt:lpstr>Motivation Concepts</vt:lpstr>
      <vt:lpstr>Motivation</vt:lpstr>
      <vt:lpstr>Presentación de PowerPoint</vt:lpstr>
      <vt:lpstr>Definition of Motivation in OB</vt:lpstr>
      <vt:lpstr>Early Theories of Motivation</vt:lpstr>
      <vt:lpstr>Hierarchy of Needs Theory</vt:lpstr>
      <vt:lpstr>Hierarchy of Needs Theory</vt:lpstr>
      <vt:lpstr>Hierarchy of Needs Theory</vt:lpstr>
      <vt:lpstr>Theory X and Theory Y</vt:lpstr>
      <vt:lpstr>Hierarchy of Needs &amp;  Theory X and Theory Y</vt:lpstr>
      <vt:lpstr>Theory X and Theory Y</vt:lpstr>
      <vt:lpstr>Two-Factor Theory (Motivation-Hygiene Theory) (by Hertzberg)</vt:lpstr>
      <vt:lpstr>Two-Factor Theory (Motivation-Hygiene Theory)</vt:lpstr>
      <vt:lpstr>Two-Factor Theory (Motivation-Hygiene Theory)</vt:lpstr>
      <vt:lpstr>Two-Factor Theory (Motivation-Hygiene Theory)</vt:lpstr>
      <vt:lpstr>Theory of Needs  (by McClelland)</vt:lpstr>
      <vt:lpstr>Theory of Needs  (by McClelland)</vt:lpstr>
      <vt:lpstr>Theory of Needs  (by McClelland)</vt:lpstr>
      <vt:lpstr>Theory of Needs  (by McClelland)</vt:lpstr>
      <vt:lpstr>Contemporary Motivation Theories</vt:lpstr>
      <vt:lpstr>Self-Determination Theory</vt:lpstr>
      <vt:lpstr>Cognitive Evaluation Theory</vt:lpstr>
      <vt:lpstr>Cognitive Evaluation Theory</vt:lpstr>
      <vt:lpstr>Self-Concordance Theory</vt:lpstr>
      <vt:lpstr>Goal-Setting Theory</vt:lpstr>
      <vt:lpstr>Goal-Setting Theory</vt:lpstr>
      <vt:lpstr>Goal-Setting Theory</vt:lpstr>
      <vt:lpstr>Goal-Setting Theory</vt:lpstr>
      <vt:lpstr>Goal-Setting Theory</vt:lpstr>
      <vt:lpstr>Goal-Setting Theory</vt:lpstr>
      <vt:lpstr>Goal-Setting Theory</vt:lpstr>
      <vt:lpstr>Goal-Setting Theory</vt:lpstr>
      <vt:lpstr>Goal-Setting Theory</vt:lpstr>
      <vt:lpstr>Self-Efficacy Theory</vt:lpstr>
      <vt:lpstr>Self-Efficacy Theory</vt:lpstr>
      <vt:lpstr>Goal setting + self-efficacy </vt:lpstr>
      <vt:lpstr>Goal setting + self-efficacy </vt:lpstr>
      <vt:lpstr>Reinforcement Theory</vt:lpstr>
      <vt:lpstr>Changing behavior through consequences</vt:lpstr>
      <vt:lpstr>Reinforcement Theory</vt:lpstr>
      <vt:lpstr>Quiz</vt:lpstr>
      <vt:lpstr>Reinforcement Theory</vt:lpstr>
      <vt:lpstr>Reinforcement Theory</vt:lpstr>
      <vt:lpstr>Expectancy Theory</vt:lpstr>
      <vt:lpstr>Expectancy Theory</vt:lpstr>
      <vt:lpstr>Expectancy Theory</vt:lpstr>
      <vt:lpstr>Expectancy Theory</vt:lpstr>
      <vt:lpstr>Fairness Perception</vt:lpstr>
      <vt:lpstr>Equity Theory</vt:lpstr>
      <vt:lpstr>Equity Theory</vt:lpstr>
      <vt:lpstr>Equity Theory</vt:lpstr>
      <vt:lpstr>Equity Theory</vt:lpstr>
      <vt:lpstr>Organizational justice</vt:lpstr>
      <vt:lpstr>Organizational justice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Usuario Portatil</cp:lastModifiedBy>
  <cp:revision>237</cp:revision>
  <dcterms:created xsi:type="dcterms:W3CDTF">2013-03-10T21:56:07Z</dcterms:created>
  <dcterms:modified xsi:type="dcterms:W3CDTF">2019-04-24T11:02:44Z</dcterms:modified>
</cp:coreProperties>
</file>