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4" r:id="rId3"/>
    <p:sldId id="450" r:id="rId4"/>
    <p:sldId id="457" r:id="rId5"/>
    <p:sldId id="373" r:id="rId6"/>
    <p:sldId id="340" r:id="rId7"/>
    <p:sldId id="485" r:id="rId8"/>
    <p:sldId id="480" r:id="rId9"/>
    <p:sldId id="482" r:id="rId10"/>
    <p:sldId id="448" r:id="rId11"/>
    <p:sldId id="446" r:id="rId12"/>
    <p:sldId id="441" r:id="rId13"/>
    <p:sldId id="409" r:id="rId14"/>
    <p:sldId id="408" r:id="rId15"/>
    <p:sldId id="467" r:id="rId16"/>
    <p:sldId id="303" r:id="rId17"/>
    <p:sldId id="290" r:id="rId18"/>
    <p:sldId id="458" r:id="rId1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9" autoAdjust="0"/>
  </p:normalViewPr>
  <p:slideViewPr>
    <p:cSldViewPr>
      <p:cViewPr varScale="1">
        <p:scale>
          <a:sx n="77" d="100"/>
          <a:sy n="77" d="100"/>
        </p:scale>
        <p:origin x="-102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8A59F-9F5B-4E3F-95DD-355750F18E41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3959-FB91-4EAC-95DA-5A17A2DD0C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1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24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64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5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82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3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43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02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41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21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0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9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2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8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23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0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59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3959-FB91-4EAC-95DA-5A17A2DD0C6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7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B584-55CB-4C16-B63A-00D7B33AB4A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8911-AAE4-4030-98F2-0A5CB8B0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Personality and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Other Personality Traits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58674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Core Self-Evaluation </a:t>
            </a:r>
            <a:endParaRPr lang="en-US" altLang="ko-KR" sz="2000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8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like own capability, competence, and worth </a:t>
            </a:r>
          </a:p>
          <a:p>
            <a:endParaRPr lang="en-US" altLang="ko-KR" sz="2400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Self-Monitoring 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Adjusting ability to different situations</a:t>
            </a:r>
          </a:p>
          <a:p>
            <a:pPr lvl="1"/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Sensitivity to how others see them</a:t>
            </a:r>
          </a:p>
          <a:p>
            <a:endParaRPr lang="en-US" altLang="ko-KR" sz="2000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Proactive </a:t>
            </a: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Personality </a:t>
            </a:r>
          </a:p>
          <a:p>
            <a:pPr lvl="1"/>
            <a:r>
              <a:rPr lang="en-US" altLang="ko-KR" sz="18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Identify 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opportunities, show initiatives, and take actions</a:t>
            </a:r>
          </a:p>
          <a:p>
            <a:pPr lvl="1"/>
            <a:endParaRPr lang="en-US" altLang="ko-KR" sz="2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2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1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Dark Triad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Machiavellianism</a:t>
            </a:r>
          </a:p>
          <a:p>
            <a:pPr lvl="1"/>
            <a:r>
              <a:rPr lang="en-US" altLang="ko-KR" sz="2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ends can justify 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means; “</a:t>
            </a:r>
            <a:r>
              <a:rPr lang="en-US" altLang="ko-KR" sz="2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it works, use it” </a:t>
            </a:r>
          </a:p>
          <a:p>
            <a:pPr lvl="1"/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pragmatic</a:t>
            </a:r>
            <a:r>
              <a:rPr lang="en-US" altLang="ko-KR" sz="2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emotional </a:t>
            </a:r>
            <a:r>
              <a:rPr lang="en-US" altLang="ko-KR" sz="2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distance, 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focus </a:t>
            </a:r>
            <a:r>
              <a:rPr lang="en-US" altLang="ko-KR" sz="2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on gaining 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power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Narcissism</a:t>
            </a:r>
          </a:p>
          <a:p>
            <a:pPr lvl="1"/>
            <a:r>
              <a:rPr lang="en-US" altLang="ko-KR" sz="2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Arrogant; require excessive admiration </a:t>
            </a:r>
          </a:p>
          <a:p>
            <a:pPr lvl="1"/>
            <a:r>
              <a:rPr lang="en-US" altLang="ko-KR" sz="2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Charismatic, emerge as leaders, psychological health</a:t>
            </a:r>
          </a:p>
          <a:p>
            <a:endParaRPr lang="en-US" altLang="ko-KR" dirty="0"/>
          </a:p>
          <a:p>
            <a:r>
              <a:rPr lang="en-US" altLang="ko-KR" dirty="0" smtClean="0"/>
              <a:t>Psychopathy</a:t>
            </a:r>
          </a:p>
          <a:p>
            <a:pPr lvl="1"/>
            <a:r>
              <a:rPr lang="en-US" altLang="ko-KR" dirty="0" smtClean="0"/>
              <a:t>Lack of concern for others, guilt or remorse when actions cause harm</a:t>
            </a:r>
          </a:p>
        </p:txBody>
      </p:sp>
    </p:spTree>
    <p:extLst>
      <p:ext uri="{BB962C8B-B14F-4D97-AF65-F5344CB8AC3E}">
        <p14:creationId xmlns:p14="http://schemas.microsoft.com/office/powerpoint/2010/main" val="175619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b="1" dirty="0" smtClean="0"/>
              <a:t>Values: </a:t>
            </a:r>
            <a:r>
              <a:rPr lang="en-US" altLang="ko-KR" dirty="0" smtClean="0"/>
              <a:t>basic </a:t>
            </a:r>
            <a:r>
              <a:rPr lang="en-US" altLang="ko-KR" dirty="0"/>
              <a:t>convictions about what is right, good, or desirable.</a:t>
            </a:r>
          </a:p>
          <a:p>
            <a:pPr lvl="1">
              <a:defRPr/>
            </a:pPr>
            <a:r>
              <a:rPr lang="en-US" altLang="ko-KR" dirty="0"/>
              <a:t>Value </a:t>
            </a:r>
            <a:r>
              <a:rPr lang="en-US" altLang="ko-KR" dirty="0" smtClean="0"/>
              <a:t>system: ranking </a:t>
            </a:r>
          </a:p>
          <a:p>
            <a:pPr lvl="1">
              <a:defRPr/>
            </a:pPr>
            <a:r>
              <a:rPr lang="en-US" altLang="ko-KR" dirty="0" smtClean="0"/>
              <a:t>Stable 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smtClean="0"/>
              <a:t>Why important</a:t>
            </a:r>
            <a:r>
              <a:rPr lang="en-US" altLang="ko-KR" dirty="0" smtClean="0"/>
              <a:t>?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8859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Generational Values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0125"/>
            <a:ext cx="8991600" cy="427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72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Generation Values</a:t>
            </a:r>
          </a:p>
          <a:p>
            <a:pPr lvl="1"/>
            <a:r>
              <a:rPr lang="en-US" altLang="ko-KR" dirty="0" smtClean="0"/>
              <a:t>Limitations 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59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Linking Personality and Values to the Workplace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Person-Organization Fit</a:t>
            </a:r>
          </a:p>
          <a:p>
            <a:pPr lvl="1"/>
            <a:r>
              <a:rPr lang="en-US" altLang="ko-KR" dirty="0"/>
              <a:t>Matching individual personalities or values to organization</a:t>
            </a:r>
          </a:p>
          <a:p>
            <a:pPr lvl="1"/>
            <a:r>
              <a:rPr lang="en-US" altLang="ko-KR" dirty="0"/>
              <a:t>Job satisfaction, commitment, low turnover</a:t>
            </a:r>
          </a:p>
          <a:p>
            <a:pPr lvl="1"/>
            <a:r>
              <a:rPr lang="en-US" altLang="ko-KR" dirty="0" smtClean="0"/>
              <a:t>Organizational Change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357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International (Cultural)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Hofstede’s Study</a:t>
            </a:r>
          </a:p>
          <a:p>
            <a:pPr lvl="1"/>
            <a:r>
              <a:rPr lang="en-US" altLang="ko-KR" dirty="0" smtClean="0"/>
              <a:t>116,000 IBM employees in 40 countries</a:t>
            </a:r>
          </a:p>
          <a:p>
            <a:pPr lvl="1"/>
            <a:r>
              <a:rPr lang="en-US" altLang="ko-KR" dirty="0" smtClean="0"/>
              <a:t>Late 1970s</a:t>
            </a:r>
          </a:p>
          <a:p>
            <a:pPr lvl="1"/>
            <a:r>
              <a:rPr lang="en-US" altLang="ko-KR" dirty="0" smtClean="0"/>
              <a:t>Different on five dimensions of value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3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International (Cultural)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Power Distance </a:t>
            </a:r>
          </a:p>
          <a:p>
            <a:r>
              <a:rPr lang="en-US" altLang="ko-KR" dirty="0" smtClean="0"/>
              <a:t>Individualism/Collectivism</a:t>
            </a:r>
          </a:p>
          <a:p>
            <a:r>
              <a:rPr lang="en-US" altLang="ko-KR" dirty="0" smtClean="0"/>
              <a:t>Masculinity/femininity</a:t>
            </a:r>
          </a:p>
          <a:p>
            <a:r>
              <a:rPr lang="en-US" altLang="ko-KR" dirty="0" smtClean="0"/>
              <a:t>Uncertainty Avoidance</a:t>
            </a:r>
          </a:p>
          <a:p>
            <a:r>
              <a:rPr lang="en-US" altLang="ko-KR" dirty="0" smtClean="0"/>
              <a:t>Long-term/Short-term orientation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95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International (Cultural) Values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Enormously influential on OB 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Limitation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380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ways individuals reacts to and interact with others </a:t>
            </a:r>
          </a:p>
          <a:p>
            <a:r>
              <a:rPr lang="en-US" altLang="ko-KR" dirty="0" smtClean="0"/>
              <a:t>Enduring characteristics that describe an individual’s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Personality Determinants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Gene vs. Environment </a:t>
            </a:r>
          </a:p>
          <a:p>
            <a:pPr lvl="1"/>
            <a:r>
              <a:rPr lang="en-US" altLang="ko-KR" sz="2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50% &amp; 50%</a:t>
            </a:r>
            <a:endParaRPr lang="en-US" altLang="ko-KR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Myers-Briggs Type Indicator </a:t>
            </a:r>
            <a:r>
              <a:rPr lang="en-US" altLang="ko-KR" sz="3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3600" dirty="0" smtClean="0"/>
              <a:t>MBTI)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One of the most widely </a:t>
            </a:r>
            <a:r>
              <a:rPr lang="en-US" altLang="ko-KR" sz="28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used</a:t>
            </a:r>
          </a:p>
          <a:p>
            <a:endParaRPr lang="en-US" altLang="ko-KR" sz="28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8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Individuals are classified as: </a:t>
            </a:r>
          </a:p>
          <a:p>
            <a:pPr lvl="1"/>
            <a:r>
              <a:rPr lang="en-US" altLang="ko-KR" sz="26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xtroverted vs. </a:t>
            </a:r>
            <a:r>
              <a:rPr lang="en-US" altLang="ko-KR" sz="26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ntroverted 	</a:t>
            </a:r>
          </a:p>
          <a:p>
            <a:pPr lvl="1"/>
            <a:r>
              <a:rPr lang="en-US" altLang="ko-KR" sz="26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ensing vs. </a:t>
            </a:r>
            <a:r>
              <a:rPr lang="en-US" altLang="ko-KR" sz="26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ntuitive 	     </a:t>
            </a:r>
          </a:p>
          <a:p>
            <a:pPr lvl="1"/>
            <a:r>
              <a:rPr lang="en-US" altLang="ko-KR" sz="26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hinking vs. </a:t>
            </a:r>
            <a:r>
              <a:rPr lang="en-US" altLang="ko-KR" sz="26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eeling 	</a:t>
            </a:r>
          </a:p>
          <a:p>
            <a:pPr lvl="1"/>
            <a:r>
              <a:rPr lang="en-US" altLang="ko-KR" sz="26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J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udging vs. </a:t>
            </a:r>
            <a:r>
              <a:rPr lang="en-US" altLang="ko-KR" sz="2600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</a:t>
            </a:r>
            <a:r>
              <a:rPr lang="en-US" altLang="ko-KR" sz="2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erceiving 	  </a:t>
            </a:r>
          </a:p>
          <a:p>
            <a:pPr lvl="1"/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Problem?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73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Five basic dimensions that include most of the significant variation in human personality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245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Big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altLang="ko-KR" sz="2600" b="1" dirty="0" smtClean="0">
                <a:solidFill>
                  <a:srgbClr val="FF0000"/>
                </a:solidFill>
              </a:rPr>
              <a:t>O</a:t>
            </a:r>
            <a:r>
              <a:rPr lang="en-US" altLang="ko-KR" sz="2600" dirty="0" smtClean="0"/>
              <a:t>penness to experience - Interest </a:t>
            </a:r>
            <a:r>
              <a:rPr lang="en-US" altLang="ko-KR" sz="2600" dirty="0"/>
              <a:t>in newness  </a:t>
            </a:r>
          </a:p>
          <a:p>
            <a:endParaRPr lang="en-US" altLang="ko-KR" sz="2600" b="1" dirty="0" smtClean="0">
              <a:solidFill>
                <a:srgbClr val="FF0000"/>
              </a:solidFill>
            </a:endParaRPr>
          </a:p>
          <a:p>
            <a:r>
              <a:rPr lang="en-US" altLang="ko-KR" sz="26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2600" dirty="0" smtClean="0"/>
              <a:t>onscientiousness </a:t>
            </a:r>
            <a:r>
              <a:rPr lang="en-US" altLang="ko-KR" sz="2600" dirty="0"/>
              <a:t>- Reliability </a:t>
            </a:r>
          </a:p>
          <a:p>
            <a:endParaRPr lang="en-US" altLang="ko-KR" sz="2600" b="1" dirty="0" smtClean="0">
              <a:solidFill>
                <a:srgbClr val="FF0000"/>
              </a:solidFill>
            </a:endParaRPr>
          </a:p>
          <a:p>
            <a:r>
              <a:rPr lang="en-US" altLang="ko-KR" sz="2600" b="1" dirty="0" smtClean="0">
                <a:solidFill>
                  <a:srgbClr val="FF0000"/>
                </a:solidFill>
              </a:rPr>
              <a:t>E</a:t>
            </a:r>
            <a:r>
              <a:rPr lang="en-US" altLang="ko-KR" sz="2600" dirty="0" smtClean="0"/>
              <a:t>xtraversion - comfort </a:t>
            </a:r>
            <a:r>
              <a:rPr lang="en-US" altLang="ko-KR" sz="2600" dirty="0"/>
              <a:t>level in relationship with others  </a:t>
            </a:r>
          </a:p>
          <a:p>
            <a:endParaRPr lang="en-US" altLang="ko-KR" sz="2600" b="1" dirty="0" smtClean="0">
              <a:solidFill>
                <a:srgbClr val="FF0000"/>
              </a:solidFill>
            </a:endParaRPr>
          </a:p>
          <a:p>
            <a:r>
              <a:rPr lang="en-US" altLang="ko-KR" sz="2600" b="1" dirty="0" smtClean="0">
                <a:solidFill>
                  <a:srgbClr val="FF0000"/>
                </a:solidFill>
              </a:rPr>
              <a:t>A</a:t>
            </a:r>
            <a:r>
              <a:rPr lang="en-US" altLang="ko-KR" sz="2600" dirty="0" smtClean="0"/>
              <a:t>greeableness </a:t>
            </a:r>
            <a:r>
              <a:rPr lang="en-US" altLang="ko-KR" sz="2600" dirty="0"/>
              <a:t>- </a:t>
            </a:r>
            <a:r>
              <a:rPr lang="en-US" altLang="ko-KR" sz="2600" dirty="0" smtClean="0"/>
              <a:t>comply </a:t>
            </a:r>
            <a:r>
              <a:rPr lang="en-US" altLang="ko-KR" sz="2600" dirty="0"/>
              <a:t>with others</a:t>
            </a:r>
          </a:p>
          <a:p>
            <a:endParaRPr lang="en-US" altLang="ko-KR" sz="2600" b="1" dirty="0" smtClean="0">
              <a:solidFill>
                <a:srgbClr val="FF0000"/>
              </a:solidFill>
            </a:endParaRPr>
          </a:p>
          <a:p>
            <a:r>
              <a:rPr lang="en-US" altLang="ko-KR" sz="26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2600" dirty="0" smtClean="0"/>
              <a:t>euroticism (emotional stability) </a:t>
            </a:r>
            <a:r>
              <a:rPr lang="en-US" altLang="ko-KR" sz="2600" dirty="0"/>
              <a:t>- Ability to tolerate stress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75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Linking Personality to the Workplace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Person-Job Fit Theory</a:t>
            </a:r>
            <a:endParaRPr lang="en-US" altLang="ko-KR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Fit between personality type and occupational environment determines satisfaction and turnover. 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Holland’s </a:t>
            </a:r>
            <a:r>
              <a:rPr lang="en-US" altLang="ko-KR" sz="2400" dirty="0"/>
              <a:t>Hexagon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164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Linking Personality to the Workplace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Holland’s Hexagon 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R</a:t>
            </a:r>
            <a:r>
              <a:rPr lang="en-US" altLang="ko-KR" dirty="0" smtClean="0"/>
              <a:t>ealistic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nvestigative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rtistic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ocial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nterprising 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onventional </a:t>
            </a:r>
          </a:p>
        </p:txBody>
      </p:sp>
    </p:spTree>
    <p:extLst>
      <p:ext uri="{BB962C8B-B14F-4D97-AF65-F5344CB8AC3E}">
        <p14:creationId xmlns:p14="http://schemas.microsoft.com/office/powerpoint/2010/main" val="257020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 t="6131" r="3900" b="4379"/>
          <a:stretch/>
        </p:blipFill>
        <p:spPr>
          <a:xfrm>
            <a:off x="152399" y="152399"/>
            <a:ext cx="8915401" cy="6425127"/>
          </a:xfrm>
        </p:spPr>
      </p:pic>
    </p:spTree>
    <p:extLst>
      <p:ext uri="{BB962C8B-B14F-4D97-AF65-F5344CB8AC3E}">
        <p14:creationId xmlns:p14="http://schemas.microsoft.com/office/powerpoint/2010/main" val="373702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343</Words>
  <Application>Microsoft Office PowerPoint</Application>
  <PresentationFormat>화면 슬라이드 쇼(4:3)</PresentationFormat>
  <Paragraphs>113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Personality and Values</vt:lpstr>
      <vt:lpstr>Personality </vt:lpstr>
      <vt:lpstr>Personality Determinants</vt:lpstr>
      <vt:lpstr>Myers-Briggs Type Indicator (MBTI)</vt:lpstr>
      <vt:lpstr>Big 5</vt:lpstr>
      <vt:lpstr>Big 5</vt:lpstr>
      <vt:lpstr>Linking Personality to the Workplace</vt:lpstr>
      <vt:lpstr>Linking Personality to the Workplace</vt:lpstr>
      <vt:lpstr>PowerPoint 프레젠테이션</vt:lpstr>
      <vt:lpstr>Other Personality Traits</vt:lpstr>
      <vt:lpstr>Dark Triad</vt:lpstr>
      <vt:lpstr>Values</vt:lpstr>
      <vt:lpstr>Values</vt:lpstr>
      <vt:lpstr>Values</vt:lpstr>
      <vt:lpstr>Linking Personality and Values to the Workplace</vt:lpstr>
      <vt:lpstr>International (Cultural) Values</vt:lpstr>
      <vt:lpstr>International (Cultural) Values</vt:lpstr>
      <vt:lpstr>International (Cultural)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sehyung.oh</dc:creator>
  <cp:lastModifiedBy>user</cp:lastModifiedBy>
  <cp:revision>163</cp:revision>
  <cp:lastPrinted>2016-10-07T05:04:47Z</cp:lastPrinted>
  <dcterms:created xsi:type="dcterms:W3CDTF">2013-04-01T01:24:37Z</dcterms:created>
  <dcterms:modified xsi:type="dcterms:W3CDTF">2017-09-15T03:38:18Z</dcterms:modified>
</cp:coreProperties>
</file>