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527" r:id="rId3"/>
    <p:sldId id="528" r:id="rId4"/>
    <p:sldId id="529" r:id="rId5"/>
    <p:sldId id="497" r:id="rId6"/>
    <p:sldId id="501" r:id="rId7"/>
    <p:sldId id="503" r:id="rId8"/>
    <p:sldId id="504" r:id="rId9"/>
    <p:sldId id="515" r:id="rId10"/>
    <p:sldId id="406" r:id="rId11"/>
    <p:sldId id="507" r:id="rId12"/>
    <p:sldId id="514" r:id="rId13"/>
    <p:sldId id="513" r:id="rId14"/>
    <p:sldId id="512" r:id="rId15"/>
    <p:sldId id="398" r:id="rId16"/>
    <p:sldId id="401" r:id="rId17"/>
    <p:sldId id="516" r:id="rId18"/>
    <p:sldId id="506" r:id="rId19"/>
    <p:sldId id="403" r:id="rId20"/>
    <p:sldId id="435" r:id="rId21"/>
    <p:sldId id="517" r:id="rId22"/>
    <p:sldId id="518" r:id="rId23"/>
    <p:sldId id="519" r:id="rId24"/>
    <p:sldId id="526" r:id="rId25"/>
    <p:sldId id="522" r:id="rId26"/>
    <p:sldId id="523" r:id="rId27"/>
    <p:sldId id="495" r:id="rId28"/>
    <p:sldId id="434" r:id="rId29"/>
    <p:sldId id="481" r:id="rId30"/>
    <p:sldId id="448" r:id="rId31"/>
    <p:sldId id="459" r:id="rId3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7082" autoAdjust="0"/>
  </p:normalViewPr>
  <p:slideViewPr>
    <p:cSldViewPr>
      <p:cViewPr>
        <p:scale>
          <a:sx n="70" d="100"/>
          <a:sy n="70" d="100"/>
        </p:scale>
        <p:origin x="-1386" y="-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D909D-C382-4508-A592-26FE14C560F1}" type="datetimeFigureOut">
              <a:rPr lang="ko-KR" altLang="en-US" smtClean="0"/>
              <a:t>2019-04-24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B51747-142F-47C8-A3BA-26A9469A51AE}" type="slidenum">
              <a:rPr lang="ko-KR" altLang="en-US" smtClean="0"/>
              <a:t>‹Nº›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536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B51747-142F-47C8-A3BA-26A9469A51A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403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B51747-142F-47C8-A3BA-26A9469A51A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7908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B51747-142F-47C8-A3BA-26A9469A51AE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338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https://www.youtube.com/watch?v=f60dheI4ARg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B51747-142F-47C8-A3BA-26A9469A51A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809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https://www.youtube.com/watch?v=f60dheI4ARg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B51747-142F-47C8-A3BA-26A9469A51A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228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https://www.youtube.com/watch?v=f60dheI4ARg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B51747-142F-47C8-A3BA-26A9469A51A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827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https://www.youtube.com/watch?v=f60dheI4ARg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B51747-142F-47C8-A3BA-26A9469A51A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37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https://www.youtube.com/watch?v=f60dheI4ARg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B51747-142F-47C8-A3BA-26A9469A51A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264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B51747-142F-47C8-A3BA-26A9469A51A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1065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B51747-142F-47C8-A3BA-26A9469A51A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8930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B51747-142F-47C8-A3BA-26A9469A51A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385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DF2C2-B9B6-4EEE-9672-6C6C7CF34E86}" type="datetimeFigureOut">
              <a:rPr lang="ko-KR" altLang="en-US" smtClean="0"/>
              <a:t>2019-04-24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A7676-5DBE-4702-86EF-5A635981B452}" type="slidenum">
              <a:rPr lang="ko-KR" altLang="en-US" smtClean="0"/>
              <a:t>‹Nº›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678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DF2C2-B9B6-4EEE-9672-6C6C7CF34E86}" type="datetimeFigureOut">
              <a:rPr lang="ko-KR" altLang="en-US" smtClean="0"/>
              <a:t>2019-04-24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A7676-5DBE-4702-86EF-5A635981B452}" type="slidenum">
              <a:rPr lang="ko-KR" altLang="en-US" smtClean="0"/>
              <a:t>‹Nº›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220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DF2C2-B9B6-4EEE-9672-6C6C7CF34E86}" type="datetimeFigureOut">
              <a:rPr lang="ko-KR" altLang="en-US" smtClean="0"/>
              <a:t>2019-04-24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A7676-5DBE-4702-86EF-5A635981B452}" type="slidenum">
              <a:rPr lang="ko-KR" altLang="en-US" smtClean="0"/>
              <a:t>‹Nº›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276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0" y="1584325"/>
            <a:ext cx="9144000" cy="44450"/>
            <a:chOff x="0" y="1613647"/>
            <a:chExt cx="9144000" cy="45291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1657321"/>
              <a:ext cx="9144000" cy="1617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0" y="1613647"/>
              <a:ext cx="9144000" cy="161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9"/>
          <p:cNvSpPr txBox="1">
            <a:spLocks noChangeArrowheads="1"/>
          </p:cNvSpPr>
          <p:nvPr userDrawn="1"/>
        </p:nvSpPr>
        <p:spPr bwMode="auto">
          <a:xfrm>
            <a:off x="457200" y="6356350"/>
            <a:ext cx="39465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defTabSz="914400">
              <a:spcBef>
                <a:spcPct val="50000"/>
              </a:spcBef>
            </a:pPr>
            <a:endParaRPr lang="en-GB"/>
          </a:p>
        </p:txBody>
      </p:sp>
      <p:sp>
        <p:nvSpPr>
          <p:cNvPr id="8" name="Text Box 10"/>
          <p:cNvSpPr txBox="1">
            <a:spLocks noChangeArrowheads="1"/>
          </p:cNvSpPr>
          <p:nvPr userDrawn="1"/>
        </p:nvSpPr>
        <p:spPr bwMode="auto">
          <a:xfrm>
            <a:off x="371475" y="6356350"/>
            <a:ext cx="4425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defTabSz="914400">
              <a:spcBef>
                <a:spcPct val="50000"/>
              </a:spcBef>
            </a:pPr>
            <a:r>
              <a:rPr lang="en-US" altLang="ko-KR">
                <a:solidFill>
                  <a:srgbClr val="FFFFFF"/>
                </a:solidFill>
              </a:rPr>
              <a:t>Copyright © 2013 Pearson Education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20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1-</a:t>
            </a:r>
            <a:fld id="{730F046B-D70B-4092-B956-486C5A468DD3}" type="slidenum">
              <a:rPr lang="en-US" altLang="ko-KR"/>
              <a:pPr/>
              <a:t>‹Nº›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306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DF2C2-B9B6-4EEE-9672-6C6C7CF34E86}" type="datetimeFigureOut">
              <a:rPr lang="ko-KR" altLang="en-US" smtClean="0"/>
              <a:t>2019-04-24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A7676-5DBE-4702-86EF-5A635981B452}" type="slidenum">
              <a:rPr lang="ko-KR" altLang="en-US" smtClean="0"/>
              <a:t>‹Nº›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985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DF2C2-B9B6-4EEE-9672-6C6C7CF34E86}" type="datetimeFigureOut">
              <a:rPr lang="ko-KR" altLang="en-US" smtClean="0"/>
              <a:t>2019-04-24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A7676-5DBE-4702-86EF-5A635981B452}" type="slidenum">
              <a:rPr lang="ko-KR" altLang="en-US" smtClean="0"/>
              <a:t>‹Nº›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921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DF2C2-B9B6-4EEE-9672-6C6C7CF34E86}" type="datetimeFigureOut">
              <a:rPr lang="ko-KR" altLang="en-US" smtClean="0"/>
              <a:t>2019-04-24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A7676-5DBE-4702-86EF-5A635981B452}" type="slidenum">
              <a:rPr lang="ko-KR" altLang="en-US" smtClean="0"/>
              <a:t>‹Nº›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079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DF2C2-B9B6-4EEE-9672-6C6C7CF34E86}" type="datetimeFigureOut">
              <a:rPr lang="ko-KR" altLang="en-US" smtClean="0"/>
              <a:t>2019-04-24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A7676-5DBE-4702-86EF-5A635981B452}" type="slidenum">
              <a:rPr lang="ko-KR" altLang="en-US" smtClean="0"/>
              <a:t>‹Nº›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72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DF2C2-B9B6-4EEE-9672-6C6C7CF34E86}" type="datetimeFigureOut">
              <a:rPr lang="ko-KR" altLang="en-US" smtClean="0"/>
              <a:t>2019-04-24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A7676-5DBE-4702-86EF-5A635981B452}" type="slidenum">
              <a:rPr lang="ko-KR" altLang="en-US" smtClean="0"/>
              <a:t>‹Nº›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669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DF2C2-B9B6-4EEE-9672-6C6C7CF34E86}" type="datetimeFigureOut">
              <a:rPr lang="ko-KR" altLang="en-US" smtClean="0"/>
              <a:t>2019-04-24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A7676-5DBE-4702-86EF-5A635981B452}" type="slidenum">
              <a:rPr lang="ko-KR" altLang="en-US" smtClean="0"/>
              <a:t>‹Nº›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92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DF2C2-B9B6-4EEE-9672-6C6C7CF34E86}" type="datetimeFigureOut">
              <a:rPr lang="ko-KR" altLang="en-US" smtClean="0"/>
              <a:t>2019-04-24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A7676-5DBE-4702-86EF-5A635981B452}" type="slidenum">
              <a:rPr lang="ko-KR" altLang="en-US" smtClean="0"/>
              <a:t>‹Nº›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5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DF2C2-B9B6-4EEE-9672-6C6C7CF34E86}" type="datetimeFigureOut">
              <a:rPr lang="ko-KR" altLang="en-US" smtClean="0"/>
              <a:t>2019-04-24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A7676-5DBE-4702-86EF-5A635981B452}" type="slidenum">
              <a:rPr lang="ko-KR" altLang="en-US" smtClean="0"/>
              <a:t>‹Nº›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055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DF2C2-B9B6-4EEE-9672-6C6C7CF34E86}" type="datetimeFigureOut">
              <a:rPr lang="ko-KR" altLang="en-US" smtClean="0"/>
              <a:t>2019-04-24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A7676-5DBE-4702-86EF-5A635981B452}" type="slidenum">
              <a:rPr lang="ko-KR" altLang="en-US" smtClean="0"/>
              <a:t>‹Nº›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925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What is Organizational Behavior?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711152"/>
          </a:xfrm>
        </p:spPr>
        <p:txBody>
          <a:bodyPr/>
          <a:lstStyle/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8915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Apple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Core competencies?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Let’s listen to Steve Jobs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251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Apple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Let’s listen to Steve Jobs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Three key factors</a:t>
            </a:r>
          </a:p>
        </p:txBody>
      </p:sp>
    </p:spTree>
    <p:extLst>
      <p:ext uri="{BB962C8B-B14F-4D97-AF65-F5344CB8AC3E}">
        <p14:creationId xmlns:p14="http://schemas.microsoft.com/office/powerpoint/2010/main" val="1757009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Apple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Let’s listen to Steve Jobs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Three key factors</a:t>
            </a:r>
          </a:p>
          <a:p>
            <a:pPr lvl="1"/>
            <a:r>
              <a:rPr lang="en-US" altLang="ko-KR" dirty="0" smtClean="0"/>
              <a:t>Trust   </a:t>
            </a:r>
          </a:p>
          <a:p>
            <a:pPr lvl="1"/>
            <a:r>
              <a:rPr lang="en-US" altLang="ko-KR" dirty="0" smtClean="0"/>
              <a:t>Communication </a:t>
            </a:r>
          </a:p>
          <a:p>
            <a:pPr lvl="1"/>
            <a:r>
              <a:rPr lang="en-US" altLang="ko-KR" dirty="0" smtClean="0"/>
              <a:t>Empowerment  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204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Apple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Let’s listen to Steve Jobs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Three key factors</a:t>
            </a:r>
          </a:p>
          <a:p>
            <a:pPr lvl="1"/>
            <a:r>
              <a:rPr lang="en-US" altLang="ko-KR" dirty="0" smtClean="0"/>
              <a:t>Trust   </a:t>
            </a:r>
          </a:p>
          <a:p>
            <a:pPr lvl="1"/>
            <a:r>
              <a:rPr lang="en-US" altLang="ko-KR" dirty="0" smtClean="0"/>
              <a:t>Communication </a:t>
            </a:r>
          </a:p>
          <a:p>
            <a:pPr lvl="1"/>
            <a:r>
              <a:rPr lang="en-US" altLang="ko-KR" dirty="0" smtClean="0"/>
              <a:t>Empowerment     </a:t>
            </a:r>
            <a:endParaRPr lang="ko-KR" altLang="en-US" dirty="0"/>
          </a:p>
        </p:txBody>
      </p:sp>
      <p:sp>
        <p:nvSpPr>
          <p:cNvPr id="4" name="Right Brace 3"/>
          <p:cNvSpPr/>
          <p:nvPr/>
        </p:nvSpPr>
        <p:spPr>
          <a:xfrm>
            <a:off x="4283968" y="4005064"/>
            <a:ext cx="576064" cy="7920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/>
        </p:nvSpPr>
        <p:spPr>
          <a:xfrm>
            <a:off x="4932040" y="4005064"/>
            <a:ext cx="216024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Teamwork 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045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Apple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Let’s listen to Steve Jobs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Three key factors</a:t>
            </a:r>
          </a:p>
          <a:p>
            <a:pPr lvl="1"/>
            <a:r>
              <a:rPr lang="en-US" altLang="ko-KR" dirty="0" smtClean="0"/>
              <a:t>Trust   </a:t>
            </a:r>
          </a:p>
          <a:p>
            <a:pPr lvl="1"/>
            <a:r>
              <a:rPr lang="en-US" altLang="ko-KR" dirty="0" smtClean="0"/>
              <a:t>Communication </a:t>
            </a:r>
          </a:p>
          <a:p>
            <a:pPr lvl="1"/>
            <a:r>
              <a:rPr lang="en-US" altLang="ko-KR" dirty="0" smtClean="0"/>
              <a:t>Empowerment     </a:t>
            </a:r>
            <a:endParaRPr lang="ko-KR" altLang="en-US" dirty="0"/>
          </a:p>
        </p:txBody>
      </p:sp>
      <p:sp>
        <p:nvSpPr>
          <p:cNvPr id="4" name="Right Brace 3"/>
          <p:cNvSpPr/>
          <p:nvPr/>
        </p:nvSpPr>
        <p:spPr>
          <a:xfrm>
            <a:off x="4283968" y="4005064"/>
            <a:ext cx="576064" cy="7920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/>
        </p:nvSpPr>
        <p:spPr>
          <a:xfrm>
            <a:off x="4932040" y="4005064"/>
            <a:ext cx="216024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Teamwork 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283968" y="5157192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952206" y="4841775"/>
            <a:ext cx="216024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Motivation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877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69" y="1052736"/>
            <a:ext cx="7716763" cy="5665011"/>
          </a:xfrm>
        </p:spPr>
      </p:pic>
    </p:spTree>
    <p:extLst>
      <p:ext uri="{BB962C8B-B14F-4D97-AF65-F5344CB8AC3E}">
        <p14:creationId xmlns:p14="http://schemas.microsoft.com/office/powerpoint/2010/main" val="1910998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Making innovative company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How to manage people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2849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Making innovative company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How to manage people</a:t>
            </a:r>
          </a:p>
          <a:p>
            <a:endParaRPr lang="en-US" altLang="ko-KR" dirty="0"/>
          </a:p>
          <a:p>
            <a:r>
              <a:rPr lang="en-US" altLang="ko-KR" dirty="0" smtClean="0"/>
              <a:t>Importance of understanding how people think and behave in the organizational environment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3497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Importance of understanding how people think and behave in organizational context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 great managers 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414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Organizational Behavior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cs typeface="Arial"/>
              </a:rPr>
              <a:t>OB is a field of study that </a:t>
            </a:r>
            <a:r>
              <a:rPr lang="en-US" altLang="ko-KR" b="1" dirty="0">
                <a:solidFill>
                  <a:srgbClr val="FF0000"/>
                </a:solidFill>
                <a:cs typeface="Arial"/>
              </a:rPr>
              <a:t>investigates</a:t>
            </a:r>
            <a:r>
              <a:rPr lang="en-US" altLang="ko-KR" b="1" dirty="0">
                <a:cs typeface="Arial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cs typeface="Arial"/>
              </a:rPr>
              <a:t>various factors</a:t>
            </a:r>
            <a:r>
              <a:rPr lang="en-US" altLang="ko-KR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altLang="ko-KR" dirty="0">
                <a:cs typeface="Arial"/>
              </a:rPr>
              <a:t>(individuals, groups, organizational structure, etc.) </a:t>
            </a:r>
            <a:r>
              <a:rPr lang="en-US" altLang="ko-KR" b="1" dirty="0">
                <a:solidFill>
                  <a:srgbClr val="FF0000"/>
                </a:solidFill>
                <a:cs typeface="Arial"/>
              </a:rPr>
              <a:t>that influence people behavior</a:t>
            </a:r>
            <a:r>
              <a:rPr lang="en-US" altLang="ko-KR" dirty="0">
                <a:cs typeface="Arial"/>
              </a:rPr>
              <a:t> within organizations for the purpose of applying such knowledge toward </a:t>
            </a:r>
            <a:r>
              <a:rPr lang="en-US" altLang="ko-KR" b="1" dirty="0">
                <a:solidFill>
                  <a:srgbClr val="FF0000"/>
                </a:solidFill>
                <a:cs typeface="Arial"/>
              </a:rPr>
              <a:t>improving an organization’s effectiveness</a:t>
            </a:r>
            <a:endParaRPr lang="en-US" altLang="ko-KR" b="1" dirty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4825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7" y="45704"/>
            <a:ext cx="9091527" cy="511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56045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Science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Systematic study</a:t>
            </a:r>
          </a:p>
          <a:p>
            <a:pPr lvl="1"/>
            <a:r>
              <a:rPr lang="en-US" altLang="ko-KR" dirty="0" smtClean="0"/>
              <a:t>Study </a:t>
            </a:r>
            <a:r>
              <a:rPr lang="en-US" altLang="ko-KR" dirty="0"/>
              <a:t>of cause and effect </a:t>
            </a:r>
          </a:p>
          <a:p>
            <a:pPr lvl="1"/>
            <a:r>
              <a:rPr lang="en-US" altLang="ko-KR" dirty="0"/>
              <a:t>Conclusion based on scientific </a:t>
            </a:r>
            <a:r>
              <a:rPr lang="en-US" altLang="ko-KR" dirty="0" smtClean="0"/>
              <a:t>evidence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331640" y="4221088"/>
            <a:ext cx="1368152" cy="18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Input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779912" y="4221088"/>
            <a:ext cx="1368152" cy="18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Processes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6372200" y="4221088"/>
            <a:ext cx="1368152" cy="18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Output</a:t>
            </a:r>
            <a:endParaRPr lang="ko-KR" altLang="en-US" dirty="0"/>
          </a:p>
        </p:txBody>
      </p:sp>
      <p:sp>
        <p:nvSpPr>
          <p:cNvPr id="8" name="오른쪽 화살표 7"/>
          <p:cNvSpPr/>
          <p:nvPr/>
        </p:nvSpPr>
        <p:spPr>
          <a:xfrm>
            <a:off x="2915816" y="4972571"/>
            <a:ext cx="58640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5466928" y="4972571"/>
            <a:ext cx="58640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99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Behavioral Science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Systematic study</a:t>
            </a:r>
          </a:p>
          <a:p>
            <a:pPr lvl="1"/>
            <a:r>
              <a:rPr lang="en-US" altLang="ko-KR" dirty="0" smtClean="0"/>
              <a:t>Study </a:t>
            </a:r>
            <a:r>
              <a:rPr lang="en-US" altLang="ko-KR" dirty="0"/>
              <a:t>of cause and effect </a:t>
            </a:r>
          </a:p>
          <a:p>
            <a:pPr lvl="1"/>
            <a:r>
              <a:rPr lang="en-US" altLang="ko-KR" dirty="0"/>
              <a:t>Conclusion based on scientific </a:t>
            </a:r>
            <a:r>
              <a:rPr lang="en-US" altLang="ko-KR" dirty="0" smtClean="0"/>
              <a:t>evidence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331640" y="4221088"/>
            <a:ext cx="1368152" cy="18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Input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779912" y="4221088"/>
            <a:ext cx="1368152" cy="18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Processes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6372200" y="4221088"/>
            <a:ext cx="1368152" cy="18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Output</a:t>
            </a:r>
            <a:endParaRPr lang="ko-KR" altLang="en-US" dirty="0"/>
          </a:p>
        </p:txBody>
      </p:sp>
      <p:sp>
        <p:nvSpPr>
          <p:cNvPr id="8" name="오른쪽 화살표 7"/>
          <p:cNvSpPr/>
          <p:nvPr/>
        </p:nvSpPr>
        <p:spPr>
          <a:xfrm>
            <a:off x="2915816" y="4972571"/>
            <a:ext cx="58640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5466928" y="4972571"/>
            <a:ext cx="58640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6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Organizational Behavior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268760"/>
            <a:ext cx="7776864" cy="5456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05892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Few Absolutes Apply to OB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34025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Behavioral Science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Systematic study</a:t>
            </a:r>
          </a:p>
          <a:p>
            <a:pPr lvl="1"/>
            <a:r>
              <a:rPr lang="en-US" altLang="ko-KR" dirty="0" smtClean="0"/>
              <a:t>Study </a:t>
            </a:r>
            <a:r>
              <a:rPr lang="en-US" altLang="ko-KR" dirty="0"/>
              <a:t>of cause and effect </a:t>
            </a:r>
          </a:p>
          <a:p>
            <a:pPr lvl="1"/>
            <a:r>
              <a:rPr lang="en-US" altLang="ko-KR" dirty="0"/>
              <a:t>Conclusion based on scientific </a:t>
            </a:r>
            <a:r>
              <a:rPr lang="en-US" altLang="ko-KR" dirty="0" smtClean="0"/>
              <a:t>evidence</a:t>
            </a:r>
          </a:p>
          <a:p>
            <a:pPr lvl="1"/>
            <a:r>
              <a:rPr lang="en-US" altLang="ko-KR" dirty="0" smtClean="0"/>
              <a:t>Situation Matters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331640" y="4221088"/>
            <a:ext cx="1368152" cy="18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Input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779912" y="4221088"/>
            <a:ext cx="1368152" cy="18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Processes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6372200" y="4221088"/>
            <a:ext cx="1368152" cy="18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Output</a:t>
            </a:r>
            <a:endParaRPr lang="ko-KR" altLang="en-US" dirty="0"/>
          </a:p>
        </p:txBody>
      </p:sp>
      <p:sp>
        <p:nvSpPr>
          <p:cNvPr id="8" name="오른쪽 화살표 7"/>
          <p:cNvSpPr/>
          <p:nvPr/>
        </p:nvSpPr>
        <p:spPr>
          <a:xfrm>
            <a:off x="2915816" y="4972571"/>
            <a:ext cx="58640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5466928" y="4972571"/>
            <a:ext cx="58640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39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cs typeface="Arial"/>
              </a:rPr>
              <a:t>Email Monitoring</a:t>
            </a:r>
          </a:p>
          <a:p>
            <a:r>
              <a:rPr lang="en-US" altLang="ko-KR" dirty="0" smtClean="0">
                <a:cs typeface="Arial"/>
              </a:rPr>
              <a:t>Acceptance by employees</a:t>
            </a:r>
          </a:p>
          <a:p>
            <a:pPr lvl="1"/>
            <a:r>
              <a:rPr lang="en-US" altLang="ko-KR" dirty="0" smtClean="0">
                <a:cs typeface="Arial"/>
              </a:rPr>
              <a:t>Ethical vs. not ethical</a:t>
            </a:r>
            <a:endParaRPr lang="ko-KR" altLang="en-US" dirty="0"/>
          </a:p>
        </p:txBody>
      </p:sp>
      <p:sp>
        <p:nvSpPr>
          <p:cNvPr id="12" name="모서리가 둥근 직사각형 3"/>
          <p:cNvSpPr/>
          <p:nvPr/>
        </p:nvSpPr>
        <p:spPr>
          <a:xfrm>
            <a:off x="3273433" y="4660446"/>
            <a:ext cx="937521" cy="1126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Email Monitoring</a:t>
            </a:r>
            <a:endParaRPr lang="ko-KR" altLang="en-US" sz="1000" dirty="0"/>
          </a:p>
        </p:txBody>
      </p:sp>
      <p:sp>
        <p:nvSpPr>
          <p:cNvPr id="14" name="모서리가 둥근 직사각형 5"/>
          <p:cNvSpPr/>
          <p:nvPr/>
        </p:nvSpPr>
        <p:spPr>
          <a:xfrm>
            <a:off x="5315921" y="4660446"/>
            <a:ext cx="937521" cy="1126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?</a:t>
            </a:r>
            <a:endParaRPr lang="ko-KR" altLang="en-US" sz="1400" dirty="0"/>
          </a:p>
        </p:txBody>
      </p:sp>
      <p:sp>
        <p:nvSpPr>
          <p:cNvPr id="15" name="오른쪽 화살표 7"/>
          <p:cNvSpPr/>
          <p:nvPr/>
        </p:nvSpPr>
        <p:spPr>
          <a:xfrm>
            <a:off x="4623111" y="5031100"/>
            <a:ext cx="401834" cy="180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Rectangle 25"/>
          <p:cNvSpPr/>
          <p:nvPr/>
        </p:nvSpPr>
        <p:spPr>
          <a:xfrm>
            <a:off x="1475656" y="4005064"/>
            <a:ext cx="6696744" cy="223224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4374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cs typeface="Arial"/>
              </a:rPr>
              <a:t>Email Monitoring</a:t>
            </a:r>
            <a:endParaRPr lang="ko-KR" altLang="en-US" dirty="0"/>
          </a:p>
        </p:txBody>
      </p:sp>
      <p:sp>
        <p:nvSpPr>
          <p:cNvPr id="12" name="모서리가 둥근 직사각형 3"/>
          <p:cNvSpPr/>
          <p:nvPr/>
        </p:nvSpPr>
        <p:spPr>
          <a:xfrm>
            <a:off x="2697369" y="2958749"/>
            <a:ext cx="937521" cy="1126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Email Monitoring</a:t>
            </a:r>
            <a:endParaRPr lang="ko-KR" altLang="en-US" sz="1000" dirty="0"/>
          </a:p>
        </p:txBody>
      </p:sp>
      <p:sp>
        <p:nvSpPr>
          <p:cNvPr id="14" name="모서리가 둥근 직사각형 5"/>
          <p:cNvSpPr/>
          <p:nvPr/>
        </p:nvSpPr>
        <p:spPr>
          <a:xfrm>
            <a:off x="4739857" y="2958749"/>
            <a:ext cx="937521" cy="1126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OK</a:t>
            </a:r>
            <a:endParaRPr lang="ko-KR" altLang="en-US" sz="1400" dirty="0"/>
          </a:p>
        </p:txBody>
      </p:sp>
      <p:sp>
        <p:nvSpPr>
          <p:cNvPr id="15" name="오른쪽 화살표 7"/>
          <p:cNvSpPr/>
          <p:nvPr/>
        </p:nvSpPr>
        <p:spPr>
          <a:xfrm>
            <a:off x="4047047" y="3329403"/>
            <a:ext cx="401834" cy="180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3"/>
          <p:cNvSpPr/>
          <p:nvPr/>
        </p:nvSpPr>
        <p:spPr>
          <a:xfrm>
            <a:off x="2739438" y="4986498"/>
            <a:ext cx="927828" cy="10683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Email Monitoring</a:t>
            </a:r>
          </a:p>
        </p:txBody>
      </p:sp>
      <p:sp>
        <p:nvSpPr>
          <p:cNvPr id="22" name="오른쪽 화살표 7"/>
          <p:cNvSpPr/>
          <p:nvPr/>
        </p:nvSpPr>
        <p:spPr>
          <a:xfrm>
            <a:off x="4047047" y="5426355"/>
            <a:ext cx="397679" cy="170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Rectangle 25"/>
          <p:cNvSpPr/>
          <p:nvPr/>
        </p:nvSpPr>
        <p:spPr>
          <a:xfrm>
            <a:off x="899592" y="2303367"/>
            <a:ext cx="6696744" cy="223224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Rectangle 26"/>
          <p:cNvSpPr/>
          <p:nvPr/>
        </p:nvSpPr>
        <p:spPr>
          <a:xfrm>
            <a:off x="899592" y="4586505"/>
            <a:ext cx="6696744" cy="22322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899592" y="242088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US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80079" y="461716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KOREA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" name="Regular Pentagon 3"/>
          <p:cNvSpPr/>
          <p:nvPr/>
        </p:nvSpPr>
        <p:spPr>
          <a:xfrm>
            <a:off x="4747756" y="4875349"/>
            <a:ext cx="1224136" cy="1250814"/>
          </a:xfrm>
          <a:prstGeom prst="pent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Unethical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96603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Organizational Behavior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Application of results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</a:t>
            </a:r>
            <a:r>
              <a:rPr lang="en-US" altLang="ko-KR" sz="3000" dirty="0" smtClean="0">
                <a:sym typeface="Wingdings" panose="05000000000000000000" pitchFamily="2" charset="2"/>
              </a:rPr>
              <a:t></a:t>
            </a:r>
            <a:r>
              <a:rPr lang="en-US" altLang="ko-KR" sz="3000" dirty="0"/>
              <a:t>Evidence-Based Management (EBM) </a:t>
            </a:r>
          </a:p>
          <a:p>
            <a:pPr lvl="2"/>
            <a:r>
              <a:rPr lang="en-US" altLang="ko-KR" sz="2200" dirty="0"/>
              <a:t>Managers make decisions based on evidence.</a:t>
            </a:r>
            <a:endParaRPr lang="en-US" altLang="ko-KR" dirty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775285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0"/>
            <a:ext cx="820441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046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Challenges and </a:t>
            </a:r>
            <a:r>
              <a:rPr lang="en-US" altLang="ko-KR" dirty="0" err="1" smtClean="0"/>
              <a:t>Opportunties</a:t>
            </a:r>
            <a:r>
              <a:rPr lang="en-US" altLang="ko-KR" dirty="0" smtClean="0"/>
              <a:t> of OB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>
                <a:cs typeface="Arial"/>
              </a:rPr>
              <a:t>Responding to economic </a:t>
            </a:r>
            <a:r>
              <a:rPr lang="en-US" altLang="ko-KR" sz="2400" dirty="0" smtClean="0">
                <a:cs typeface="Arial"/>
              </a:rPr>
              <a:t>pressure</a:t>
            </a:r>
          </a:p>
          <a:p>
            <a:pPr lvl="1"/>
            <a:r>
              <a:rPr lang="en-US" altLang="ko-KR" sz="2000" dirty="0" smtClean="0">
                <a:cs typeface="Arial"/>
              </a:rPr>
              <a:t>Retaining good employees</a:t>
            </a:r>
          </a:p>
          <a:p>
            <a:pPr lvl="1"/>
            <a:r>
              <a:rPr lang="en-US" altLang="ko-KR" sz="2000" dirty="0" smtClean="0">
                <a:cs typeface="Arial"/>
              </a:rPr>
              <a:t>Good decision making</a:t>
            </a:r>
          </a:p>
          <a:p>
            <a:r>
              <a:rPr lang="en-US" altLang="ko-KR" sz="2400" dirty="0" smtClean="0">
                <a:cs typeface="Arial"/>
              </a:rPr>
              <a:t>Globalization</a:t>
            </a:r>
          </a:p>
          <a:p>
            <a:pPr lvl="1"/>
            <a:r>
              <a:rPr lang="en-US" altLang="ko-KR" sz="2000" dirty="0" smtClean="0">
                <a:cs typeface="Arial"/>
              </a:rPr>
              <a:t>Working with people from different cultures</a:t>
            </a:r>
          </a:p>
          <a:p>
            <a:pPr lvl="1"/>
            <a:r>
              <a:rPr lang="en-US" altLang="ko-KR" sz="2000" dirty="0" smtClean="0">
                <a:cs typeface="Arial"/>
              </a:rPr>
              <a:t>Adapting to different culture</a:t>
            </a:r>
          </a:p>
          <a:p>
            <a:r>
              <a:rPr lang="en-US" altLang="ko-KR" sz="2400" dirty="0" smtClean="0">
                <a:cs typeface="Arial"/>
              </a:rPr>
              <a:t>Diverse workforce</a:t>
            </a:r>
          </a:p>
          <a:p>
            <a:pPr lvl="1"/>
            <a:r>
              <a:rPr lang="en-US" altLang="ko-KR" sz="2000" dirty="0" smtClean="0">
                <a:cs typeface="Arial"/>
              </a:rPr>
              <a:t>Gender, age, race, ethnicity, etc. </a:t>
            </a:r>
          </a:p>
          <a:p>
            <a:r>
              <a:rPr lang="en-US" altLang="ko-KR" sz="2400" dirty="0" smtClean="0">
                <a:cs typeface="Arial"/>
              </a:rPr>
              <a:t>Enhancing Creativity</a:t>
            </a:r>
          </a:p>
          <a:p>
            <a:r>
              <a:rPr lang="en-US" altLang="ko-KR" sz="2400" dirty="0" smtClean="0">
                <a:cs typeface="Arial"/>
              </a:rPr>
              <a:t>Networked organizations</a:t>
            </a:r>
            <a:endParaRPr lang="en-US" altLang="ko-KR" sz="2400" dirty="0">
              <a:cs typeface="Arial"/>
            </a:endParaRPr>
          </a:p>
          <a:p>
            <a:pPr lvl="1"/>
            <a:endParaRPr lang="en-US" altLang="ko-KR" dirty="0" smtClean="0">
              <a:cs typeface="Arial"/>
            </a:endParaRPr>
          </a:p>
          <a:p>
            <a:pPr marL="342900" lvl="1" indent="-342900"/>
            <a:endParaRPr lang="en-US" altLang="ko-KR" dirty="0">
              <a:cs typeface="Arial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9151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196752"/>
            <a:ext cx="6912173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30378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Summary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Importance of understanding employees’ thinking and behavior</a:t>
            </a:r>
          </a:p>
          <a:p>
            <a:r>
              <a:rPr lang="en-US" altLang="ko-KR" dirty="0" smtClean="0"/>
              <a:t>Organizational Behavior is the study of factors affecting organizational members’ thinking and behavior</a:t>
            </a:r>
          </a:p>
          <a:p>
            <a:r>
              <a:rPr lang="en-US" altLang="ko-KR" dirty="0" smtClean="0"/>
              <a:t>OB is social science </a:t>
            </a:r>
          </a:p>
          <a:p>
            <a:r>
              <a:rPr lang="en-US" altLang="ko-KR" dirty="0" smtClean="0"/>
              <a:t>People management should be evidence-based management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34882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Summary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Input-process-output </a:t>
            </a:r>
          </a:p>
          <a:p>
            <a:r>
              <a:rPr lang="en-US" altLang="ko-KR" dirty="0" smtClean="0"/>
              <a:t>Many challenges and opportunities of OB 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2743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398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Working experience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086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Common problems 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Communication</a:t>
            </a:r>
          </a:p>
          <a:p>
            <a:r>
              <a:rPr lang="en-US" altLang="ko-KR" dirty="0" smtClean="0"/>
              <a:t>Leadership</a:t>
            </a:r>
          </a:p>
          <a:p>
            <a:r>
              <a:rPr lang="en-US" altLang="ko-KR" dirty="0" smtClean="0"/>
              <a:t>Motivation</a:t>
            </a:r>
          </a:p>
          <a:p>
            <a:r>
              <a:rPr lang="en-US" altLang="ko-KR" dirty="0" smtClean="0"/>
              <a:t>Relationship</a:t>
            </a:r>
          </a:p>
          <a:p>
            <a:r>
              <a:rPr lang="en-US" altLang="ko-KR" dirty="0" smtClean="0"/>
              <a:t>Etc.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4167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Common problems 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Communication</a:t>
            </a:r>
          </a:p>
          <a:p>
            <a:r>
              <a:rPr lang="en-US" altLang="ko-KR" dirty="0" smtClean="0"/>
              <a:t>Leadership</a:t>
            </a:r>
          </a:p>
          <a:p>
            <a:r>
              <a:rPr lang="en-US" altLang="ko-KR" dirty="0" smtClean="0"/>
              <a:t>Motivation</a:t>
            </a:r>
          </a:p>
          <a:p>
            <a:r>
              <a:rPr lang="en-US" altLang="ko-KR" dirty="0" smtClean="0"/>
              <a:t>Relationship</a:t>
            </a:r>
          </a:p>
          <a:p>
            <a:r>
              <a:rPr lang="en-US" altLang="ko-KR" dirty="0" smtClean="0"/>
              <a:t>Etc.</a:t>
            </a:r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FF0000"/>
                </a:solidFill>
              </a:rPr>
              <a:t>How to solve problems?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174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Common problems 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Communication</a:t>
            </a:r>
          </a:p>
          <a:p>
            <a:r>
              <a:rPr lang="en-US" altLang="ko-KR" dirty="0" smtClean="0"/>
              <a:t>Leadership</a:t>
            </a:r>
          </a:p>
          <a:p>
            <a:r>
              <a:rPr lang="en-US" altLang="ko-KR" dirty="0" smtClean="0"/>
              <a:t>Motivation</a:t>
            </a:r>
          </a:p>
          <a:p>
            <a:r>
              <a:rPr lang="en-US" altLang="ko-KR" dirty="0" smtClean="0"/>
              <a:t>Relationship</a:t>
            </a:r>
          </a:p>
          <a:p>
            <a:r>
              <a:rPr lang="en-US" altLang="ko-KR" dirty="0" smtClean="0"/>
              <a:t>Etc.</a:t>
            </a:r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FF0000"/>
                </a:solidFill>
              </a:rPr>
              <a:t>How to solve problems?</a:t>
            </a:r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Know the reasons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17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Core competencies?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2251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3296</TotalTime>
  <Words>397</Words>
  <Application>Microsoft Office PowerPoint</Application>
  <PresentationFormat>Presentación en pantalla (4:3)</PresentationFormat>
  <Paragraphs>194</Paragraphs>
  <Slides>31</Slides>
  <Notes>11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2" baseType="lpstr">
      <vt:lpstr>Office 테마</vt:lpstr>
      <vt:lpstr>What is Organizational Behavior?</vt:lpstr>
      <vt:lpstr>Presentación de PowerPoint</vt:lpstr>
      <vt:lpstr>Presentación de PowerPoint</vt:lpstr>
      <vt:lpstr>Presentación de PowerPoint</vt:lpstr>
      <vt:lpstr>Working experience</vt:lpstr>
      <vt:lpstr>Common problems </vt:lpstr>
      <vt:lpstr>Common problems </vt:lpstr>
      <vt:lpstr>Common problems </vt:lpstr>
      <vt:lpstr>Apple</vt:lpstr>
      <vt:lpstr>Apple</vt:lpstr>
      <vt:lpstr>Apple</vt:lpstr>
      <vt:lpstr>Apple</vt:lpstr>
      <vt:lpstr>Apple</vt:lpstr>
      <vt:lpstr>Apple</vt:lpstr>
      <vt:lpstr>Presentación de PowerPoint</vt:lpstr>
      <vt:lpstr>Making innovative company</vt:lpstr>
      <vt:lpstr>Making innovative company</vt:lpstr>
      <vt:lpstr>Presentación de PowerPoint</vt:lpstr>
      <vt:lpstr>Organizational Behavior</vt:lpstr>
      <vt:lpstr>Science</vt:lpstr>
      <vt:lpstr>Behavioral Science</vt:lpstr>
      <vt:lpstr>Organizational Behavior</vt:lpstr>
      <vt:lpstr>Few Absolutes Apply to OB</vt:lpstr>
      <vt:lpstr>Behavioral Science</vt:lpstr>
      <vt:lpstr>Example</vt:lpstr>
      <vt:lpstr>Example</vt:lpstr>
      <vt:lpstr>Organizational Behavior</vt:lpstr>
      <vt:lpstr>Presentación de PowerPoint</vt:lpstr>
      <vt:lpstr>Challenges and Opportunties of OB </vt:lpstr>
      <vt:lpstr>Summary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 Relations (4204)-Fall 2012 Overview</dc:title>
  <dc:creator>user</dc:creator>
  <cp:lastModifiedBy>Usuario Portatil</cp:lastModifiedBy>
  <cp:revision>142</cp:revision>
  <dcterms:created xsi:type="dcterms:W3CDTF">2012-08-26T23:06:03Z</dcterms:created>
  <dcterms:modified xsi:type="dcterms:W3CDTF">2019-04-24T11:08:31Z</dcterms:modified>
</cp:coreProperties>
</file>