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p:sldMasterIdLst>
    <p:sldMasterId id="2147483660" r:id="rId1"/>
  </p:sldMasterIdLst>
  <p:notesMasterIdLst>
    <p:notesMasterId r:id="rId48"/>
  </p:notesMasterIdLst>
  <p:sldIdLst>
    <p:sldId id="268" r:id="rId2"/>
    <p:sldId id="426" r:id="rId3"/>
    <p:sldId id="375" r:id="rId4"/>
    <p:sldId id="464" r:id="rId5"/>
    <p:sldId id="447" r:id="rId6"/>
    <p:sldId id="448" r:id="rId7"/>
    <p:sldId id="449" r:id="rId8"/>
    <p:sldId id="281" r:id="rId9"/>
    <p:sldId id="294" r:id="rId10"/>
    <p:sldId id="450" r:id="rId11"/>
    <p:sldId id="362" r:id="rId12"/>
    <p:sldId id="363" r:id="rId13"/>
    <p:sldId id="420" r:id="rId14"/>
    <p:sldId id="389" r:id="rId15"/>
    <p:sldId id="451" r:id="rId16"/>
    <p:sldId id="452" r:id="rId17"/>
    <p:sldId id="453" r:id="rId18"/>
    <p:sldId id="454" r:id="rId19"/>
    <p:sldId id="330" r:id="rId20"/>
    <p:sldId id="372" r:id="rId21"/>
    <p:sldId id="455" r:id="rId22"/>
    <p:sldId id="439" r:id="rId23"/>
    <p:sldId id="456" r:id="rId24"/>
    <p:sldId id="457" r:id="rId25"/>
    <p:sldId id="376" r:id="rId26"/>
    <p:sldId id="458" r:id="rId27"/>
    <p:sldId id="465" r:id="rId28"/>
    <p:sldId id="466" r:id="rId29"/>
    <p:sldId id="467" r:id="rId30"/>
    <p:sldId id="468" r:id="rId31"/>
    <p:sldId id="469" r:id="rId32"/>
    <p:sldId id="470" r:id="rId33"/>
    <p:sldId id="402" r:id="rId34"/>
    <p:sldId id="459" r:id="rId35"/>
    <p:sldId id="440" r:id="rId36"/>
    <p:sldId id="460" r:id="rId37"/>
    <p:sldId id="461" r:id="rId38"/>
    <p:sldId id="462" r:id="rId39"/>
    <p:sldId id="463" r:id="rId40"/>
    <p:sldId id="471" r:id="rId41"/>
    <p:sldId id="441" r:id="rId42"/>
    <p:sldId id="442" r:id="rId43"/>
    <p:sldId id="443" r:id="rId44"/>
    <p:sldId id="444" r:id="rId45"/>
    <p:sldId id="445" r:id="rId46"/>
    <p:sldId id="446" r:id="rId47"/>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592" autoAdjust="0"/>
    <p:restoredTop sz="94558" autoAdjust="0"/>
  </p:normalViewPr>
  <p:slideViewPr>
    <p:cSldViewPr>
      <p:cViewPr varScale="1">
        <p:scale>
          <a:sx n="121" d="100"/>
          <a:sy n="121" d="100"/>
        </p:scale>
        <p:origin x="1008" y="168"/>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0" d="100"/>
          <a:sy n="40" d="100"/>
        </p:scale>
        <p:origin x="-1488" y="-96"/>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9F03581-69C3-5B4B-A33B-80D9A5BC5D9D}"/>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819" name="Rectangle 3">
            <a:extLst>
              <a:ext uri="{FF2B5EF4-FFF2-40B4-BE49-F238E27FC236}">
                <a16:creationId xmlns:a16="http://schemas.microsoft.com/office/drawing/2014/main" id="{A83AACFC-1A3E-8046-ADEC-7AAA252CC8D9}"/>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F7E502AE-49A8-454B-889F-3BB6063DD0B2}"/>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6867" name="Rectangle 3">
            <a:extLst>
              <a:ext uri="{FF2B5EF4-FFF2-40B4-BE49-F238E27FC236}">
                <a16:creationId xmlns:a16="http://schemas.microsoft.com/office/drawing/2014/main" id="{37466FB9-23F0-1B43-966E-1AD5BCE8A117}"/>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0EF0E43F-136E-5749-AB7A-A8CF5CEB12CD}"/>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3" name="Rectangle 3">
            <a:extLst>
              <a:ext uri="{FF2B5EF4-FFF2-40B4-BE49-F238E27FC236}">
                <a16:creationId xmlns:a16="http://schemas.microsoft.com/office/drawing/2014/main" id="{98D6E6AA-40C5-0942-AE23-8A2B1864A3CA}"/>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AE6E6A1-7E65-BA4F-802A-66EF9B8EF594}"/>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1" name="Rectangle 3">
            <a:extLst>
              <a:ext uri="{FF2B5EF4-FFF2-40B4-BE49-F238E27FC236}">
                <a16:creationId xmlns:a16="http://schemas.microsoft.com/office/drawing/2014/main" id="{9E0238B9-BFD2-E44F-9ED1-860C5171FC8E}"/>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6A31966D-0C61-F946-B180-66FDC21BA156}"/>
              </a:ext>
            </a:extLst>
          </p:cNvPr>
          <p:cNvGrpSpPr>
            <a:grpSpLocks/>
          </p:cNvGrpSpPr>
          <p:nvPr/>
        </p:nvGrpSpPr>
        <p:grpSpPr bwMode="auto">
          <a:xfrm>
            <a:off x="0" y="114300"/>
            <a:ext cx="9142413" cy="6742113"/>
            <a:chOff x="0" y="72"/>
            <a:chExt cx="5759" cy="4247"/>
          </a:xfrm>
        </p:grpSpPr>
        <p:sp>
          <p:nvSpPr>
            <p:cNvPr id="5" name="Rectangle 3">
              <a:extLst>
                <a:ext uri="{FF2B5EF4-FFF2-40B4-BE49-F238E27FC236}">
                  <a16:creationId xmlns:a16="http://schemas.microsoft.com/office/drawing/2014/main" id="{350D9B39-3A70-5C4D-809A-91D8D54D10DA}"/>
                </a:ext>
              </a:extLst>
            </p:cNvPr>
            <p:cNvSpPr>
              <a:spLocks noChangeArrowheads="1"/>
            </p:cNvSpPr>
            <p:nvPr/>
          </p:nvSpPr>
          <p:spPr bwMode="hidden">
            <a:xfrm>
              <a:off x="0" y="2112"/>
              <a:ext cx="5759" cy="2207"/>
            </a:xfrm>
            <a:prstGeom prst="rect">
              <a:avLst/>
            </a:prstGeom>
            <a:solidFill>
              <a:schemeClr val="bg1"/>
            </a:solidFill>
            <a:ln>
              <a:noFill/>
            </a:ln>
            <a:effec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defRPr/>
              </a:pPr>
              <a:endParaRPr lang="en-US" altLang="en-US"/>
            </a:p>
          </p:txBody>
        </p:sp>
        <p:grpSp>
          <p:nvGrpSpPr>
            <p:cNvPr id="6" name="Group 4">
              <a:extLst>
                <a:ext uri="{FF2B5EF4-FFF2-40B4-BE49-F238E27FC236}">
                  <a16:creationId xmlns:a16="http://schemas.microsoft.com/office/drawing/2014/main" id="{07E1CB19-C38C-F04C-8935-7E711056E44D}"/>
                </a:ext>
              </a:extLst>
            </p:cNvPr>
            <p:cNvGrpSpPr>
              <a:grpSpLocks/>
            </p:cNvGrpSpPr>
            <p:nvPr/>
          </p:nvGrpSpPr>
          <p:grpSpPr bwMode="auto">
            <a:xfrm>
              <a:off x="0" y="72"/>
              <a:ext cx="5759" cy="2040"/>
              <a:chOff x="0" y="72"/>
              <a:chExt cx="5759" cy="2040"/>
            </a:xfrm>
          </p:grpSpPr>
          <p:sp>
            <p:nvSpPr>
              <p:cNvPr id="7" name="Rectangle 5">
                <a:extLst>
                  <a:ext uri="{FF2B5EF4-FFF2-40B4-BE49-F238E27FC236}">
                    <a16:creationId xmlns:a16="http://schemas.microsoft.com/office/drawing/2014/main" id="{54463AE0-5377-4144-82D6-B967193BFA8C}"/>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defRPr/>
                </a:pPr>
                <a:endParaRPr lang="en-US" altLang="en-US"/>
              </a:p>
            </p:txBody>
          </p:sp>
          <p:grpSp>
            <p:nvGrpSpPr>
              <p:cNvPr id="8" name="Group 6">
                <a:extLst>
                  <a:ext uri="{FF2B5EF4-FFF2-40B4-BE49-F238E27FC236}">
                    <a16:creationId xmlns:a16="http://schemas.microsoft.com/office/drawing/2014/main" id="{1C51EF16-AFA1-5C4D-954A-787E12A5C13E}"/>
                  </a:ext>
                </a:extLst>
              </p:cNvPr>
              <p:cNvGrpSpPr>
                <a:grpSpLocks/>
              </p:cNvGrpSpPr>
              <p:nvPr/>
            </p:nvGrpSpPr>
            <p:grpSpPr bwMode="auto">
              <a:xfrm>
                <a:off x="2289" y="72"/>
                <a:ext cx="1440" cy="1984"/>
                <a:chOff x="2289" y="72"/>
                <a:chExt cx="1440" cy="1984"/>
              </a:xfrm>
            </p:grpSpPr>
            <p:sp>
              <p:nvSpPr>
                <p:cNvPr id="29" name="Freeform 7">
                  <a:extLst>
                    <a:ext uri="{FF2B5EF4-FFF2-40B4-BE49-F238E27FC236}">
                      <a16:creationId xmlns:a16="http://schemas.microsoft.com/office/drawing/2014/main" id="{CE47CBA4-F74F-934E-A04D-2A665DEA5C24}"/>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8">
                  <a:extLst>
                    <a:ext uri="{FF2B5EF4-FFF2-40B4-BE49-F238E27FC236}">
                      <a16:creationId xmlns:a16="http://schemas.microsoft.com/office/drawing/2014/main" id="{C9F86D68-617A-754F-BD95-FF02CF903B54}"/>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9">
                  <a:extLst>
                    <a:ext uri="{FF2B5EF4-FFF2-40B4-BE49-F238E27FC236}">
                      <a16:creationId xmlns:a16="http://schemas.microsoft.com/office/drawing/2014/main" id="{3A8D05AA-185D-0546-88C1-743060C02AFA}"/>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10">
                  <a:extLst>
                    <a:ext uri="{FF2B5EF4-FFF2-40B4-BE49-F238E27FC236}">
                      <a16:creationId xmlns:a16="http://schemas.microsoft.com/office/drawing/2014/main" id="{96CD9A7F-0F51-C74D-8F2F-800E5439FFD8}"/>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11">
                  <a:extLst>
                    <a:ext uri="{FF2B5EF4-FFF2-40B4-BE49-F238E27FC236}">
                      <a16:creationId xmlns:a16="http://schemas.microsoft.com/office/drawing/2014/main" id="{1D314E27-0A1A-C841-99E2-29A5584FE8E0}"/>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2">
                <a:extLst>
                  <a:ext uri="{FF2B5EF4-FFF2-40B4-BE49-F238E27FC236}">
                    <a16:creationId xmlns:a16="http://schemas.microsoft.com/office/drawing/2014/main" id="{3D0803F4-84F3-0948-8D91-6656B09402A5}"/>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defRPr/>
                </a:pPr>
                <a:endParaRPr lang="en-US" altLang="en-US"/>
              </a:p>
            </p:txBody>
          </p:sp>
          <p:grpSp>
            <p:nvGrpSpPr>
              <p:cNvPr id="10" name="Group 13">
                <a:extLst>
                  <a:ext uri="{FF2B5EF4-FFF2-40B4-BE49-F238E27FC236}">
                    <a16:creationId xmlns:a16="http://schemas.microsoft.com/office/drawing/2014/main" id="{11535D42-E35E-AC4D-BE3A-FEF443708EAA}"/>
                  </a:ext>
                </a:extLst>
              </p:cNvPr>
              <p:cNvGrpSpPr>
                <a:grpSpLocks/>
              </p:cNvGrpSpPr>
              <p:nvPr/>
            </p:nvGrpSpPr>
            <p:grpSpPr bwMode="auto">
              <a:xfrm>
                <a:off x="2071" y="406"/>
                <a:ext cx="1392" cy="1109"/>
                <a:chOff x="2071" y="406"/>
                <a:chExt cx="1392" cy="1109"/>
              </a:xfrm>
            </p:grpSpPr>
            <p:sp>
              <p:nvSpPr>
                <p:cNvPr id="11" name="Freeform 14">
                  <a:extLst>
                    <a:ext uri="{FF2B5EF4-FFF2-40B4-BE49-F238E27FC236}">
                      <a16:creationId xmlns:a16="http://schemas.microsoft.com/office/drawing/2014/main" id="{A7B813FE-C338-E84A-822B-43C259EC7FE2}"/>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5">
                  <a:extLst>
                    <a:ext uri="{FF2B5EF4-FFF2-40B4-BE49-F238E27FC236}">
                      <a16:creationId xmlns:a16="http://schemas.microsoft.com/office/drawing/2014/main" id="{EC31CAEC-3844-604D-9612-803BCCC4F129}"/>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6">
                  <a:extLst>
                    <a:ext uri="{FF2B5EF4-FFF2-40B4-BE49-F238E27FC236}">
                      <a16:creationId xmlns:a16="http://schemas.microsoft.com/office/drawing/2014/main" id="{F07039C2-5011-0D40-A97C-4AAF9EBC31BB}"/>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7">
                  <a:extLst>
                    <a:ext uri="{FF2B5EF4-FFF2-40B4-BE49-F238E27FC236}">
                      <a16:creationId xmlns:a16="http://schemas.microsoft.com/office/drawing/2014/main" id="{53B6535F-48C8-9945-9BC0-A2F734D546BD}"/>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8">
                  <a:extLst>
                    <a:ext uri="{FF2B5EF4-FFF2-40B4-BE49-F238E27FC236}">
                      <a16:creationId xmlns:a16="http://schemas.microsoft.com/office/drawing/2014/main" id="{2E7D18D3-F7C1-CC40-AFE4-FD9DC96DDBBE}"/>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9">
                  <a:extLst>
                    <a:ext uri="{FF2B5EF4-FFF2-40B4-BE49-F238E27FC236}">
                      <a16:creationId xmlns:a16="http://schemas.microsoft.com/office/drawing/2014/main" id="{48A774A6-769D-9D4E-9A57-8ABE03BCC71E}"/>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20">
                  <a:extLst>
                    <a:ext uri="{FF2B5EF4-FFF2-40B4-BE49-F238E27FC236}">
                      <a16:creationId xmlns:a16="http://schemas.microsoft.com/office/drawing/2014/main" id="{B73A71C0-AEEB-9D4C-802E-241682819E59}"/>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21">
                  <a:extLst>
                    <a:ext uri="{FF2B5EF4-FFF2-40B4-BE49-F238E27FC236}">
                      <a16:creationId xmlns:a16="http://schemas.microsoft.com/office/drawing/2014/main" id="{60C66E4E-B579-A646-AA8E-06481FBB662A}"/>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22">
                  <a:extLst>
                    <a:ext uri="{FF2B5EF4-FFF2-40B4-BE49-F238E27FC236}">
                      <a16:creationId xmlns:a16="http://schemas.microsoft.com/office/drawing/2014/main" id="{581D9C5B-C643-AA42-9610-E4AA3122DE29}"/>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3">
                  <a:extLst>
                    <a:ext uri="{FF2B5EF4-FFF2-40B4-BE49-F238E27FC236}">
                      <a16:creationId xmlns:a16="http://schemas.microsoft.com/office/drawing/2014/main" id="{EC6248C8-599A-E44E-A4E6-34D722BAE174}"/>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4">
                  <a:extLst>
                    <a:ext uri="{FF2B5EF4-FFF2-40B4-BE49-F238E27FC236}">
                      <a16:creationId xmlns:a16="http://schemas.microsoft.com/office/drawing/2014/main" id="{12D1CCD7-5A3E-EC4E-A8E9-5130C186C7E5}"/>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5">
                  <a:extLst>
                    <a:ext uri="{FF2B5EF4-FFF2-40B4-BE49-F238E27FC236}">
                      <a16:creationId xmlns:a16="http://schemas.microsoft.com/office/drawing/2014/main" id="{BB8CCB0D-D34D-EE42-AFCB-130E1BB5A2EF}"/>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6">
                  <a:extLst>
                    <a:ext uri="{FF2B5EF4-FFF2-40B4-BE49-F238E27FC236}">
                      <a16:creationId xmlns:a16="http://schemas.microsoft.com/office/drawing/2014/main" id="{3FCB7EB3-C7F3-3F47-88B7-63C728E63BAA}"/>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7">
                  <a:extLst>
                    <a:ext uri="{FF2B5EF4-FFF2-40B4-BE49-F238E27FC236}">
                      <a16:creationId xmlns:a16="http://schemas.microsoft.com/office/drawing/2014/main" id="{042EBE93-1ECA-4948-B75A-0E25305BCBA0}"/>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8">
                  <a:extLst>
                    <a:ext uri="{FF2B5EF4-FFF2-40B4-BE49-F238E27FC236}">
                      <a16:creationId xmlns:a16="http://schemas.microsoft.com/office/drawing/2014/main" id="{77AF900A-DF21-7E4A-B1B8-152CBEDE79A8}"/>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9">
                  <a:extLst>
                    <a:ext uri="{FF2B5EF4-FFF2-40B4-BE49-F238E27FC236}">
                      <a16:creationId xmlns:a16="http://schemas.microsoft.com/office/drawing/2014/main" id="{B156CA82-B3B0-1C4A-9D26-D0D72EDEB0F7}"/>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30">
                  <a:extLst>
                    <a:ext uri="{FF2B5EF4-FFF2-40B4-BE49-F238E27FC236}">
                      <a16:creationId xmlns:a16="http://schemas.microsoft.com/office/drawing/2014/main" id="{B6B5939F-8D34-994E-A392-DB87B5354184}"/>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31">
                  <a:extLst>
                    <a:ext uri="{FF2B5EF4-FFF2-40B4-BE49-F238E27FC236}">
                      <a16:creationId xmlns:a16="http://schemas.microsoft.com/office/drawing/2014/main" id="{DFC5ED00-ACC2-8248-8D4D-78F9F34BD358}"/>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240672"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240673"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5FF2658B-342D-7641-B097-04E1820974D8}"/>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A5330C7A-93CC-F148-A0AF-AF8BF1071D97}"/>
              </a:ext>
            </a:extLst>
          </p:cNvPr>
          <p:cNvSpPr>
            <a:spLocks noGrp="1" noChangeArrowheads="1"/>
          </p:cNvSpPr>
          <p:nvPr>
            <p:ph type="ftr" sz="quarter" idx="11"/>
          </p:nvPr>
        </p:nvSpPr>
        <p:spPr bwMode="auto">
          <a:xfrm>
            <a:off x="3124200" y="6400800"/>
            <a:ext cx="2895600" cy="457200"/>
          </a:xfrm>
          <a:prstGeom prst="rect">
            <a:avLst/>
          </a:prstGeom>
        </p:spPr>
        <p:txBody>
          <a:bodyPr vert="horz" wrap="none" lIns="92075" tIns="46038" rIns="92075" bIns="46038" numCol="1" anchor="ctr" anchorCtr="0" compatLnSpc="1">
            <a:prstTxWarp prst="textNoShape">
              <a:avLst/>
            </a:prstTxWarp>
          </a:bodyPr>
          <a:lstStyle>
            <a:lvl1pPr algn="ctr">
              <a:defRPr sz="1400"/>
            </a:lvl1pPr>
          </a:lstStyle>
          <a:p>
            <a:pPr>
              <a:defRPr/>
            </a:pPr>
            <a:r>
              <a:rPr lang="en-US"/>
              <a:t>© Copyright 2018 by Pearson Education, Inc. All Rights Reserved.</a:t>
            </a:r>
          </a:p>
        </p:txBody>
      </p:sp>
      <p:sp>
        <p:nvSpPr>
          <p:cNvPr id="36" name="Rectangle 36">
            <a:extLst>
              <a:ext uri="{FF2B5EF4-FFF2-40B4-BE49-F238E27FC236}">
                <a16:creationId xmlns:a16="http://schemas.microsoft.com/office/drawing/2014/main" id="{95111EBB-1B53-0A43-9B67-0D7E03E345F1}"/>
              </a:ext>
            </a:extLst>
          </p:cNvPr>
          <p:cNvSpPr>
            <a:spLocks noGrp="1" noChangeArrowheads="1"/>
          </p:cNvSpPr>
          <p:nvPr>
            <p:ph type="sldNum" sz="quarter" idx="12"/>
          </p:nvPr>
        </p:nvSpPr>
        <p:spPr>
          <a:xfrm>
            <a:off x="6553200" y="6400800"/>
            <a:ext cx="1905000" cy="457200"/>
          </a:xfrm>
        </p:spPr>
        <p:txBody>
          <a:bodyPr/>
          <a:lstStyle>
            <a:lvl1pPr>
              <a:defRPr/>
            </a:lvl1pPr>
          </a:lstStyle>
          <a:p>
            <a:pPr>
              <a:defRPr/>
            </a:pPr>
            <a:fld id="{6A25AA36-A73A-3E47-AC3F-E39F766FBCC7}" type="slidenum">
              <a:rPr lang="en-US" altLang="en-US"/>
              <a:pPr>
                <a:defRPr/>
              </a:pPr>
              <a:t>‹#›</a:t>
            </a:fld>
            <a:endParaRPr lang="en-US" altLang="en-US"/>
          </a:p>
        </p:txBody>
      </p:sp>
    </p:spTree>
    <p:extLst>
      <p:ext uri="{BB962C8B-B14F-4D97-AF65-F5344CB8AC3E}">
        <p14:creationId xmlns:p14="http://schemas.microsoft.com/office/powerpoint/2010/main" val="1281040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E3FD410B-839C-BE44-8F03-6A101780700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3">
            <a:extLst>
              <a:ext uri="{FF2B5EF4-FFF2-40B4-BE49-F238E27FC236}">
                <a16:creationId xmlns:a16="http://schemas.microsoft.com/office/drawing/2014/main" id="{E00C02E6-9D88-9A41-B38E-CD57E708C05B}"/>
              </a:ext>
            </a:extLst>
          </p:cNvPr>
          <p:cNvSpPr>
            <a:spLocks noGrp="1" noChangeArrowheads="1"/>
          </p:cNvSpPr>
          <p:nvPr>
            <p:ph type="sldNum" sz="quarter" idx="11"/>
          </p:nvPr>
        </p:nvSpPr>
        <p:spPr>
          <a:ln/>
        </p:spPr>
        <p:txBody>
          <a:bodyPr/>
          <a:lstStyle>
            <a:lvl1pPr>
              <a:defRPr/>
            </a:lvl1pPr>
          </a:lstStyle>
          <a:p>
            <a:pPr>
              <a:defRPr/>
            </a:pPr>
            <a:fld id="{4379AB5B-2D9C-154D-891F-A1E2147C018B}" type="slidenum">
              <a:rPr lang="en-US" altLang="en-US"/>
              <a:pPr>
                <a:defRPr/>
              </a:pPr>
              <a:t>‹#›</a:t>
            </a:fld>
            <a:endParaRPr lang="en-US" altLang="en-US"/>
          </a:p>
        </p:txBody>
      </p:sp>
    </p:spTree>
    <p:extLst>
      <p:ext uri="{BB962C8B-B14F-4D97-AF65-F5344CB8AC3E}">
        <p14:creationId xmlns:p14="http://schemas.microsoft.com/office/powerpoint/2010/main" val="326430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A20B42C6-2C16-5341-A937-F9815329A9B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3">
            <a:extLst>
              <a:ext uri="{FF2B5EF4-FFF2-40B4-BE49-F238E27FC236}">
                <a16:creationId xmlns:a16="http://schemas.microsoft.com/office/drawing/2014/main" id="{1E0FEB25-700F-BE4B-B91D-4BE7A6D926A0}"/>
              </a:ext>
            </a:extLst>
          </p:cNvPr>
          <p:cNvSpPr>
            <a:spLocks noGrp="1" noChangeArrowheads="1"/>
          </p:cNvSpPr>
          <p:nvPr>
            <p:ph type="sldNum" sz="quarter" idx="11"/>
          </p:nvPr>
        </p:nvSpPr>
        <p:spPr>
          <a:ln/>
        </p:spPr>
        <p:txBody>
          <a:bodyPr/>
          <a:lstStyle>
            <a:lvl1pPr>
              <a:defRPr/>
            </a:lvl1pPr>
          </a:lstStyle>
          <a:p>
            <a:pPr>
              <a:defRPr/>
            </a:pPr>
            <a:fld id="{DEEB80BA-5982-D242-88BC-50CA0CE46077}" type="slidenum">
              <a:rPr lang="en-US" altLang="en-US"/>
              <a:pPr>
                <a:defRPr/>
              </a:pPr>
              <a:t>‹#›</a:t>
            </a:fld>
            <a:endParaRPr lang="en-US" altLang="en-US"/>
          </a:p>
        </p:txBody>
      </p:sp>
    </p:spTree>
    <p:extLst>
      <p:ext uri="{BB962C8B-B14F-4D97-AF65-F5344CB8AC3E}">
        <p14:creationId xmlns:p14="http://schemas.microsoft.com/office/powerpoint/2010/main" val="3432737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1068BA3E-5C36-AA4D-9CF8-EC336FA29F3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3">
            <a:extLst>
              <a:ext uri="{FF2B5EF4-FFF2-40B4-BE49-F238E27FC236}">
                <a16:creationId xmlns:a16="http://schemas.microsoft.com/office/drawing/2014/main" id="{78EA9CF2-F397-F24C-9ECF-14D43194118F}"/>
              </a:ext>
            </a:extLst>
          </p:cNvPr>
          <p:cNvSpPr>
            <a:spLocks noGrp="1" noChangeArrowheads="1"/>
          </p:cNvSpPr>
          <p:nvPr>
            <p:ph type="sldNum" sz="quarter" idx="11"/>
          </p:nvPr>
        </p:nvSpPr>
        <p:spPr>
          <a:ln/>
        </p:spPr>
        <p:txBody>
          <a:bodyPr/>
          <a:lstStyle>
            <a:lvl1pPr>
              <a:defRPr/>
            </a:lvl1pPr>
          </a:lstStyle>
          <a:p>
            <a:pPr>
              <a:defRPr/>
            </a:pPr>
            <a:fld id="{B2035A90-C4B7-584A-95BC-680ABA483112}" type="slidenum">
              <a:rPr lang="en-US" altLang="en-US"/>
              <a:pPr>
                <a:defRPr/>
              </a:pPr>
              <a:t>‹#›</a:t>
            </a:fld>
            <a:endParaRPr lang="en-US" altLang="en-US"/>
          </a:p>
        </p:txBody>
      </p:sp>
    </p:spTree>
    <p:extLst>
      <p:ext uri="{BB962C8B-B14F-4D97-AF65-F5344CB8AC3E}">
        <p14:creationId xmlns:p14="http://schemas.microsoft.com/office/powerpoint/2010/main" val="3771004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A08EC5BB-58B0-014C-BD5F-EC904146497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3">
            <a:extLst>
              <a:ext uri="{FF2B5EF4-FFF2-40B4-BE49-F238E27FC236}">
                <a16:creationId xmlns:a16="http://schemas.microsoft.com/office/drawing/2014/main" id="{BA5F169B-24BB-8646-8EA6-FA330FFEDF4B}"/>
              </a:ext>
            </a:extLst>
          </p:cNvPr>
          <p:cNvSpPr>
            <a:spLocks noGrp="1" noChangeArrowheads="1"/>
          </p:cNvSpPr>
          <p:nvPr>
            <p:ph type="sldNum" sz="quarter" idx="11"/>
          </p:nvPr>
        </p:nvSpPr>
        <p:spPr>
          <a:ln/>
        </p:spPr>
        <p:txBody>
          <a:bodyPr/>
          <a:lstStyle>
            <a:lvl1pPr>
              <a:defRPr/>
            </a:lvl1pPr>
          </a:lstStyle>
          <a:p>
            <a:pPr>
              <a:defRPr/>
            </a:pPr>
            <a:fld id="{D1A6F4B8-7AF2-2A40-B4EF-7C40469C1E07}" type="slidenum">
              <a:rPr lang="en-US" altLang="en-US"/>
              <a:pPr>
                <a:defRPr/>
              </a:pPr>
              <a:t>‹#›</a:t>
            </a:fld>
            <a:endParaRPr lang="en-US" altLang="en-US"/>
          </a:p>
        </p:txBody>
      </p:sp>
    </p:spTree>
    <p:extLst>
      <p:ext uri="{BB962C8B-B14F-4D97-AF65-F5344CB8AC3E}">
        <p14:creationId xmlns:p14="http://schemas.microsoft.com/office/powerpoint/2010/main" val="4206821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A2812884-21FB-7F4B-8753-63E54294C6A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3">
            <a:extLst>
              <a:ext uri="{FF2B5EF4-FFF2-40B4-BE49-F238E27FC236}">
                <a16:creationId xmlns:a16="http://schemas.microsoft.com/office/drawing/2014/main" id="{F2C9365B-29CF-1742-84D0-50CAB298F733}"/>
              </a:ext>
            </a:extLst>
          </p:cNvPr>
          <p:cNvSpPr>
            <a:spLocks noGrp="1" noChangeArrowheads="1"/>
          </p:cNvSpPr>
          <p:nvPr>
            <p:ph type="sldNum" sz="quarter" idx="11"/>
          </p:nvPr>
        </p:nvSpPr>
        <p:spPr>
          <a:ln/>
        </p:spPr>
        <p:txBody>
          <a:bodyPr/>
          <a:lstStyle>
            <a:lvl1pPr>
              <a:defRPr/>
            </a:lvl1pPr>
          </a:lstStyle>
          <a:p>
            <a:pPr>
              <a:defRPr/>
            </a:pPr>
            <a:fld id="{C9199F19-8FC6-3445-8297-C4A44638D83C}" type="slidenum">
              <a:rPr lang="en-US" altLang="en-US"/>
              <a:pPr>
                <a:defRPr/>
              </a:pPr>
              <a:t>‹#›</a:t>
            </a:fld>
            <a:endParaRPr lang="en-US" altLang="en-US"/>
          </a:p>
        </p:txBody>
      </p:sp>
    </p:spTree>
    <p:extLst>
      <p:ext uri="{BB962C8B-B14F-4D97-AF65-F5344CB8AC3E}">
        <p14:creationId xmlns:p14="http://schemas.microsoft.com/office/powerpoint/2010/main" val="190377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DD540FE3-F5A4-0E46-A0C0-880F680FB95C}"/>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3">
            <a:extLst>
              <a:ext uri="{FF2B5EF4-FFF2-40B4-BE49-F238E27FC236}">
                <a16:creationId xmlns:a16="http://schemas.microsoft.com/office/drawing/2014/main" id="{94747AAC-0749-0B42-A176-6971C29BE022}"/>
              </a:ext>
            </a:extLst>
          </p:cNvPr>
          <p:cNvSpPr>
            <a:spLocks noGrp="1" noChangeArrowheads="1"/>
          </p:cNvSpPr>
          <p:nvPr>
            <p:ph type="sldNum" sz="quarter" idx="11"/>
          </p:nvPr>
        </p:nvSpPr>
        <p:spPr>
          <a:ln/>
        </p:spPr>
        <p:txBody>
          <a:bodyPr/>
          <a:lstStyle>
            <a:lvl1pPr>
              <a:defRPr/>
            </a:lvl1pPr>
          </a:lstStyle>
          <a:p>
            <a:pPr>
              <a:defRPr/>
            </a:pPr>
            <a:fld id="{94E43DE0-6094-C341-9FEF-0869E57EAD01}" type="slidenum">
              <a:rPr lang="en-US" altLang="en-US"/>
              <a:pPr>
                <a:defRPr/>
              </a:pPr>
              <a:t>‹#›</a:t>
            </a:fld>
            <a:endParaRPr lang="en-US" altLang="en-US"/>
          </a:p>
        </p:txBody>
      </p:sp>
    </p:spTree>
    <p:extLst>
      <p:ext uri="{BB962C8B-B14F-4D97-AF65-F5344CB8AC3E}">
        <p14:creationId xmlns:p14="http://schemas.microsoft.com/office/powerpoint/2010/main" val="1456863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4464980C-276C-C549-8B91-6E71A88B7A5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3">
            <a:extLst>
              <a:ext uri="{FF2B5EF4-FFF2-40B4-BE49-F238E27FC236}">
                <a16:creationId xmlns:a16="http://schemas.microsoft.com/office/drawing/2014/main" id="{450A682E-2057-9240-A13D-6DB402760ACA}"/>
              </a:ext>
            </a:extLst>
          </p:cNvPr>
          <p:cNvSpPr>
            <a:spLocks noGrp="1" noChangeArrowheads="1"/>
          </p:cNvSpPr>
          <p:nvPr>
            <p:ph type="sldNum" sz="quarter" idx="11"/>
          </p:nvPr>
        </p:nvSpPr>
        <p:spPr>
          <a:ln/>
        </p:spPr>
        <p:txBody>
          <a:bodyPr/>
          <a:lstStyle>
            <a:lvl1pPr>
              <a:defRPr/>
            </a:lvl1pPr>
          </a:lstStyle>
          <a:p>
            <a:pPr>
              <a:defRPr/>
            </a:pPr>
            <a:fld id="{6C09DD7A-F9DF-504D-91A9-8E1B0A127785}" type="slidenum">
              <a:rPr lang="en-US" altLang="en-US"/>
              <a:pPr>
                <a:defRPr/>
              </a:pPr>
              <a:t>‹#›</a:t>
            </a:fld>
            <a:endParaRPr lang="en-US" altLang="en-US"/>
          </a:p>
        </p:txBody>
      </p:sp>
    </p:spTree>
    <p:extLst>
      <p:ext uri="{BB962C8B-B14F-4D97-AF65-F5344CB8AC3E}">
        <p14:creationId xmlns:p14="http://schemas.microsoft.com/office/powerpoint/2010/main" val="22323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7F50CFE4-4D67-9948-A240-9656D5EBF5AA}"/>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3">
            <a:extLst>
              <a:ext uri="{FF2B5EF4-FFF2-40B4-BE49-F238E27FC236}">
                <a16:creationId xmlns:a16="http://schemas.microsoft.com/office/drawing/2014/main" id="{C55E9677-7A86-E442-8A98-631B6A9A6777}"/>
              </a:ext>
            </a:extLst>
          </p:cNvPr>
          <p:cNvSpPr>
            <a:spLocks noGrp="1" noChangeArrowheads="1"/>
          </p:cNvSpPr>
          <p:nvPr>
            <p:ph type="sldNum" sz="quarter" idx="11"/>
          </p:nvPr>
        </p:nvSpPr>
        <p:spPr>
          <a:ln/>
        </p:spPr>
        <p:txBody>
          <a:bodyPr/>
          <a:lstStyle>
            <a:lvl1pPr>
              <a:defRPr/>
            </a:lvl1pPr>
          </a:lstStyle>
          <a:p>
            <a:pPr>
              <a:defRPr/>
            </a:pPr>
            <a:fld id="{B79F44C3-2DFF-D541-BD56-101DF3B0A9E4}" type="slidenum">
              <a:rPr lang="en-US" altLang="en-US"/>
              <a:pPr>
                <a:defRPr/>
              </a:pPr>
              <a:t>‹#›</a:t>
            </a:fld>
            <a:endParaRPr lang="en-US" altLang="en-US"/>
          </a:p>
        </p:txBody>
      </p:sp>
    </p:spTree>
    <p:extLst>
      <p:ext uri="{BB962C8B-B14F-4D97-AF65-F5344CB8AC3E}">
        <p14:creationId xmlns:p14="http://schemas.microsoft.com/office/powerpoint/2010/main" val="2573933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5FDC6788-A022-7E40-804B-F7A49E39CEB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3">
            <a:extLst>
              <a:ext uri="{FF2B5EF4-FFF2-40B4-BE49-F238E27FC236}">
                <a16:creationId xmlns:a16="http://schemas.microsoft.com/office/drawing/2014/main" id="{FDD456F0-1405-1245-A126-C628539017C1}"/>
              </a:ext>
            </a:extLst>
          </p:cNvPr>
          <p:cNvSpPr>
            <a:spLocks noGrp="1" noChangeArrowheads="1"/>
          </p:cNvSpPr>
          <p:nvPr>
            <p:ph type="sldNum" sz="quarter" idx="11"/>
          </p:nvPr>
        </p:nvSpPr>
        <p:spPr>
          <a:ln/>
        </p:spPr>
        <p:txBody>
          <a:bodyPr/>
          <a:lstStyle>
            <a:lvl1pPr>
              <a:defRPr/>
            </a:lvl1pPr>
          </a:lstStyle>
          <a:p>
            <a:pPr>
              <a:defRPr/>
            </a:pPr>
            <a:fld id="{3FD8F1E6-DD6B-4C4B-8346-E324A847F1F9}" type="slidenum">
              <a:rPr lang="en-US" altLang="en-US"/>
              <a:pPr>
                <a:defRPr/>
              </a:pPr>
              <a:t>‹#›</a:t>
            </a:fld>
            <a:endParaRPr lang="en-US" altLang="en-US"/>
          </a:p>
        </p:txBody>
      </p:sp>
    </p:spTree>
    <p:extLst>
      <p:ext uri="{BB962C8B-B14F-4D97-AF65-F5344CB8AC3E}">
        <p14:creationId xmlns:p14="http://schemas.microsoft.com/office/powerpoint/2010/main" val="365101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21B2AD1D-E547-964F-BD99-B050568CFD4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3">
            <a:extLst>
              <a:ext uri="{FF2B5EF4-FFF2-40B4-BE49-F238E27FC236}">
                <a16:creationId xmlns:a16="http://schemas.microsoft.com/office/drawing/2014/main" id="{98233737-07D5-2941-97C3-D29C6A1B999A}"/>
              </a:ext>
            </a:extLst>
          </p:cNvPr>
          <p:cNvSpPr>
            <a:spLocks noGrp="1" noChangeArrowheads="1"/>
          </p:cNvSpPr>
          <p:nvPr>
            <p:ph type="sldNum" sz="quarter" idx="11"/>
          </p:nvPr>
        </p:nvSpPr>
        <p:spPr>
          <a:ln/>
        </p:spPr>
        <p:txBody>
          <a:bodyPr/>
          <a:lstStyle>
            <a:lvl1pPr>
              <a:defRPr/>
            </a:lvl1pPr>
          </a:lstStyle>
          <a:p>
            <a:pPr>
              <a:defRPr/>
            </a:pPr>
            <a:fld id="{1E34B828-C17F-BB4F-B706-EE03FD252BE1}" type="slidenum">
              <a:rPr lang="en-US" altLang="en-US"/>
              <a:pPr>
                <a:defRPr/>
              </a:pPr>
              <a:t>‹#›</a:t>
            </a:fld>
            <a:endParaRPr lang="en-US" altLang="en-US"/>
          </a:p>
        </p:txBody>
      </p:sp>
    </p:spTree>
    <p:extLst>
      <p:ext uri="{BB962C8B-B14F-4D97-AF65-F5344CB8AC3E}">
        <p14:creationId xmlns:p14="http://schemas.microsoft.com/office/powerpoint/2010/main" val="3388536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CAFCCCB1-8671-FC40-B81A-D57D36977FFE}"/>
              </a:ext>
            </a:extLst>
          </p:cNvPr>
          <p:cNvGrpSpPr>
            <a:grpSpLocks/>
          </p:cNvGrpSpPr>
          <p:nvPr/>
        </p:nvGrpSpPr>
        <p:grpSpPr bwMode="auto">
          <a:xfrm>
            <a:off x="0" y="4367213"/>
            <a:ext cx="9131300" cy="2478087"/>
            <a:chOff x="0" y="2751"/>
            <a:chExt cx="5752" cy="1561"/>
          </a:xfrm>
        </p:grpSpPr>
        <p:sp>
          <p:nvSpPr>
            <p:cNvPr id="1033" name="Rectangle 3">
              <a:extLst>
                <a:ext uri="{FF2B5EF4-FFF2-40B4-BE49-F238E27FC236}">
                  <a16:creationId xmlns:a16="http://schemas.microsoft.com/office/drawing/2014/main" id="{E1A7FAD7-1AE2-C94C-9DC3-5409010B382D}"/>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defRPr/>
              </a:pPr>
              <a:endParaRPr lang="en-US" altLang="en-US"/>
            </a:p>
          </p:txBody>
        </p:sp>
        <p:grpSp>
          <p:nvGrpSpPr>
            <p:cNvPr id="2" name="Group 4">
              <a:extLst>
                <a:ext uri="{FF2B5EF4-FFF2-40B4-BE49-F238E27FC236}">
                  <a16:creationId xmlns:a16="http://schemas.microsoft.com/office/drawing/2014/main" id="{24A84796-DC7C-1345-8A5D-012BA03E6053}"/>
                </a:ext>
              </a:extLst>
            </p:cNvPr>
            <p:cNvGrpSpPr>
              <a:grpSpLocks/>
            </p:cNvGrpSpPr>
            <p:nvPr/>
          </p:nvGrpSpPr>
          <p:grpSpPr bwMode="auto">
            <a:xfrm>
              <a:off x="4458" y="2751"/>
              <a:ext cx="1190" cy="1426"/>
              <a:chOff x="4458" y="2751"/>
              <a:chExt cx="1190" cy="1426"/>
            </a:xfrm>
          </p:grpSpPr>
          <p:sp>
            <p:nvSpPr>
              <p:cNvPr id="1034" name="Freeform 5">
                <a:extLst>
                  <a:ext uri="{FF2B5EF4-FFF2-40B4-BE49-F238E27FC236}">
                    <a16:creationId xmlns:a16="http://schemas.microsoft.com/office/drawing/2014/main" id="{27E20CFF-4389-584A-B782-9BB42C5480B5}"/>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6">
                <a:extLst>
                  <a:ext uri="{FF2B5EF4-FFF2-40B4-BE49-F238E27FC236}">
                    <a16:creationId xmlns:a16="http://schemas.microsoft.com/office/drawing/2014/main" id="{7F8189DB-8539-074A-83F4-F9DB5E7E4DAE}"/>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7">
                <a:extLst>
                  <a:ext uri="{FF2B5EF4-FFF2-40B4-BE49-F238E27FC236}">
                    <a16:creationId xmlns:a16="http://schemas.microsoft.com/office/drawing/2014/main" id="{BE7C48FD-A9AC-034E-A72E-83DC85233CAD}"/>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8">
                <a:extLst>
                  <a:ext uri="{FF2B5EF4-FFF2-40B4-BE49-F238E27FC236}">
                    <a16:creationId xmlns:a16="http://schemas.microsoft.com/office/drawing/2014/main" id="{DEFA1A84-7BFE-4F40-A1A6-08F6D7A934BD}"/>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9">
                <a:extLst>
                  <a:ext uri="{FF2B5EF4-FFF2-40B4-BE49-F238E27FC236}">
                    <a16:creationId xmlns:a16="http://schemas.microsoft.com/office/drawing/2014/main" id="{262604FD-55AF-0844-951E-70C23A2A4B95}"/>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0" name="Oval 10">
                <a:extLst>
                  <a:ext uri="{FF2B5EF4-FFF2-40B4-BE49-F238E27FC236}">
                    <a16:creationId xmlns:a16="http://schemas.microsoft.com/office/drawing/2014/main" id="{6F5EEA85-2764-3D4E-812F-F6294A637C04}"/>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defRPr/>
                </a:pPr>
                <a:endParaRPr lang="en-US" altLang="en-US"/>
              </a:p>
            </p:txBody>
          </p:sp>
          <p:grpSp>
            <p:nvGrpSpPr>
              <p:cNvPr id="3" name="Group 11">
                <a:extLst>
                  <a:ext uri="{FF2B5EF4-FFF2-40B4-BE49-F238E27FC236}">
                    <a16:creationId xmlns:a16="http://schemas.microsoft.com/office/drawing/2014/main" id="{ED10AEC7-EE15-F54D-808E-20948BC003B4}"/>
                  </a:ext>
                </a:extLst>
              </p:cNvPr>
              <p:cNvGrpSpPr>
                <a:grpSpLocks/>
              </p:cNvGrpSpPr>
              <p:nvPr/>
            </p:nvGrpSpPr>
            <p:grpSpPr bwMode="auto">
              <a:xfrm>
                <a:off x="4458" y="2991"/>
                <a:ext cx="999" cy="797"/>
                <a:chOff x="4458" y="2991"/>
                <a:chExt cx="999" cy="797"/>
              </a:xfrm>
            </p:grpSpPr>
            <p:sp>
              <p:nvSpPr>
                <p:cNvPr id="1041" name="Freeform 12">
                  <a:extLst>
                    <a:ext uri="{FF2B5EF4-FFF2-40B4-BE49-F238E27FC236}">
                      <a16:creationId xmlns:a16="http://schemas.microsoft.com/office/drawing/2014/main" id="{12FEDC6E-E834-F44F-A588-36DF6FED495E}"/>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3">
                  <a:extLst>
                    <a:ext uri="{FF2B5EF4-FFF2-40B4-BE49-F238E27FC236}">
                      <a16:creationId xmlns:a16="http://schemas.microsoft.com/office/drawing/2014/main" id="{7820204B-2850-ED48-89D7-7EB2BD61195A}"/>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4">
                  <a:extLst>
                    <a:ext uri="{FF2B5EF4-FFF2-40B4-BE49-F238E27FC236}">
                      <a16:creationId xmlns:a16="http://schemas.microsoft.com/office/drawing/2014/main" id="{380401AD-010A-AA4E-9857-B0DCB1B8A734}"/>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5">
                  <a:extLst>
                    <a:ext uri="{FF2B5EF4-FFF2-40B4-BE49-F238E27FC236}">
                      <a16:creationId xmlns:a16="http://schemas.microsoft.com/office/drawing/2014/main" id="{56BD7579-9F5D-2A41-B335-7F9081D083E7}"/>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6">
                  <a:extLst>
                    <a:ext uri="{FF2B5EF4-FFF2-40B4-BE49-F238E27FC236}">
                      <a16:creationId xmlns:a16="http://schemas.microsoft.com/office/drawing/2014/main" id="{1149298B-84BC-0E49-B2C8-D4DE3E1C73DF}"/>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7">
                  <a:extLst>
                    <a:ext uri="{FF2B5EF4-FFF2-40B4-BE49-F238E27FC236}">
                      <a16:creationId xmlns:a16="http://schemas.microsoft.com/office/drawing/2014/main" id="{691EEFF1-CA12-C949-91DD-8786DA466861}"/>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8">
                  <a:extLst>
                    <a:ext uri="{FF2B5EF4-FFF2-40B4-BE49-F238E27FC236}">
                      <a16:creationId xmlns:a16="http://schemas.microsoft.com/office/drawing/2014/main" id="{301AE96F-5623-214C-B608-B46405A64629}"/>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9">
                  <a:extLst>
                    <a:ext uri="{FF2B5EF4-FFF2-40B4-BE49-F238E27FC236}">
                      <a16:creationId xmlns:a16="http://schemas.microsoft.com/office/drawing/2014/main" id="{442680A2-03C4-C24E-9D4F-32B57A6C20BC}"/>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20">
                  <a:extLst>
                    <a:ext uri="{FF2B5EF4-FFF2-40B4-BE49-F238E27FC236}">
                      <a16:creationId xmlns:a16="http://schemas.microsoft.com/office/drawing/2014/main" id="{8ABEB0CD-F71B-9045-8064-31B2305E59E5}"/>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21">
                  <a:extLst>
                    <a:ext uri="{FF2B5EF4-FFF2-40B4-BE49-F238E27FC236}">
                      <a16:creationId xmlns:a16="http://schemas.microsoft.com/office/drawing/2014/main" id="{B92EEECB-9A77-1A48-BCB0-7A2DDCDC7D58}"/>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22">
                  <a:extLst>
                    <a:ext uri="{FF2B5EF4-FFF2-40B4-BE49-F238E27FC236}">
                      <a16:creationId xmlns:a16="http://schemas.microsoft.com/office/drawing/2014/main" id="{B70C4E33-01CD-244C-84F3-61FCBCC8E8AB}"/>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3">
                  <a:extLst>
                    <a:ext uri="{FF2B5EF4-FFF2-40B4-BE49-F238E27FC236}">
                      <a16:creationId xmlns:a16="http://schemas.microsoft.com/office/drawing/2014/main" id="{75F5C83E-F765-8D41-9C28-EDBF78B0996D}"/>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4">
                  <a:extLst>
                    <a:ext uri="{FF2B5EF4-FFF2-40B4-BE49-F238E27FC236}">
                      <a16:creationId xmlns:a16="http://schemas.microsoft.com/office/drawing/2014/main" id="{7540DE9D-F632-A64F-8029-C373EE6FDCA7}"/>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5">
                  <a:extLst>
                    <a:ext uri="{FF2B5EF4-FFF2-40B4-BE49-F238E27FC236}">
                      <a16:creationId xmlns:a16="http://schemas.microsoft.com/office/drawing/2014/main" id="{0E776B37-FDDC-2340-BD97-F24F088C5733}"/>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6">
                  <a:extLst>
                    <a:ext uri="{FF2B5EF4-FFF2-40B4-BE49-F238E27FC236}">
                      <a16:creationId xmlns:a16="http://schemas.microsoft.com/office/drawing/2014/main" id="{5B2DD2E6-5A48-3D4E-826D-2B68FB097EDB}"/>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6" name="Freeform 27">
                  <a:extLst>
                    <a:ext uri="{FF2B5EF4-FFF2-40B4-BE49-F238E27FC236}">
                      <a16:creationId xmlns:a16="http://schemas.microsoft.com/office/drawing/2014/main" id="{12CB3013-1E23-214B-BF5F-C82F09B955BC}"/>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8">
                  <a:extLst>
                    <a:ext uri="{FF2B5EF4-FFF2-40B4-BE49-F238E27FC236}">
                      <a16:creationId xmlns:a16="http://schemas.microsoft.com/office/drawing/2014/main" id="{96F8CD91-744F-1141-A01E-EF6084FFDE26}"/>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8" name="Freeform 29">
                  <a:extLst>
                    <a:ext uri="{FF2B5EF4-FFF2-40B4-BE49-F238E27FC236}">
                      <a16:creationId xmlns:a16="http://schemas.microsoft.com/office/drawing/2014/main" id="{CC806128-C4D3-6440-9BEB-D5D733F48D50}"/>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E8172C46-8980-6A45-B85D-C21FB9F75623}"/>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2B65B8A5-DC25-6E49-B709-6180580CC4D0}"/>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39648" name="Rectangle 32">
            <a:extLst>
              <a:ext uri="{FF2B5EF4-FFF2-40B4-BE49-F238E27FC236}">
                <a16:creationId xmlns:a16="http://schemas.microsoft.com/office/drawing/2014/main" id="{1D2B5B85-E1FA-ED40-B3FF-C6B724B675FD}"/>
              </a:ext>
            </a:extLst>
          </p:cNvPr>
          <p:cNvSpPr>
            <a:spLocks noGrp="1" noChangeArrowheads="1"/>
          </p:cNvSpPr>
          <p:nvPr>
            <p:ph type="dt" sz="half" idx="2"/>
          </p:nvPr>
        </p:nvSpPr>
        <p:spPr bwMode="auto">
          <a:xfrm>
            <a:off x="685800" y="6400800"/>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239649" name="Rectangle 33">
            <a:extLst>
              <a:ext uri="{FF2B5EF4-FFF2-40B4-BE49-F238E27FC236}">
                <a16:creationId xmlns:a16="http://schemas.microsoft.com/office/drawing/2014/main" id="{61FB9243-0C24-E349-BAEC-37BDAD26C4CF}"/>
              </a:ext>
            </a:extLst>
          </p:cNvPr>
          <p:cNvSpPr>
            <a:spLocks noGrp="1" noChangeArrowheads="1"/>
          </p:cNvSpPr>
          <p:nvPr>
            <p:ph type="sldNum" sz="quarter" idx="4"/>
          </p:nvPr>
        </p:nvSpPr>
        <p:spPr bwMode="auto">
          <a:xfrm>
            <a:off x="6553200" y="6399213"/>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r">
              <a:defRPr sz="1400"/>
            </a:lvl1pPr>
          </a:lstStyle>
          <a:p>
            <a:pPr>
              <a:defRPr/>
            </a:pPr>
            <a:fld id="{62FB9692-E9E5-8144-8411-48E199037920}" type="slidenum">
              <a:rPr lang="en-US" altLang="en-US"/>
              <a:pPr>
                <a:defRPr/>
              </a:pPr>
              <a:t>‹#›</a:t>
            </a:fld>
            <a:endParaRPr lang="en-US" altLang="en-US"/>
          </a:p>
        </p:txBody>
      </p:sp>
      <p:sp>
        <p:nvSpPr>
          <p:cNvPr id="1031" name="Rectangle 34">
            <a:extLst>
              <a:ext uri="{FF2B5EF4-FFF2-40B4-BE49-F238E27FC236}">
                <a16:creationId xmlns:a16="http://schemas.microsoft.com/office/drawing/2014/main" id="{4FCC4852-9883-ED4D-9941-22EFE6A03AC8}"/>
              </a:ext>
            </a:extLst>
          </p:cNvPr>
          <p:cNvSpPr>
            <a:spLocks noChangeArrowheads="1"/>
          </p:cNvSpPr>
          <p:nvPr/>
        </p:nvSpPr>
        <p:spPr bwMode="auto">
          <a:xfrm>
            <a:off x="1676400" y="6438900"/>
            <a:ext cx="5581650" cy="419100"/>
          </a:xfrm>
          <a:prstGeom prst="rect">
            <a:avLst/>
          </a:prstGeom>
          <a:noFill/>
          <a:ln>
            <a:noFill/>
          </a:ln>
          <a:effec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eaLnBrk="1" hangingPunct="1">
              <a:defRPr/>
            </a:pPr>
            <a:r>
              <a:rPr lang="en-US" altLang="en-US" sz="1000" dirty="0">
                <a:latin typeface="Arial" panose="020B0604020202020204" pitchFamily="34" charset="0"/>
              </a:rPr>
              <a:t>© </a:t>
            </a:r>
            <a:r>
              <a:rPr lang="en-US" altLang="en-US" sz="1000">
                <a:latin typeface="Arial" panose="020B0604020202020204" pitchFamily="34" charset="0"/>
              </a:rPr>
              <a:t>Copyright 2022 </a:t>
            </a:r>
            <a:r>
              <a:rPr lang="en-US" altLang="en-US" sz="1000" dirty="0">
                <a:latin typeface="Arial" panose="020B0604020202020204" pitchFamily="34" charset="0"/>
              </a:rPr>
              <a:t>by Pearson Education, Inc. All Rights Reserved.</a:t>
            </a:r>
          </a:p>
        </p:txBody>
      </p:sp>
    </p:spTree>
  </p:cSld>
  <p:clrMap bg1="lt1" tx1="dk1" bg2="lt2" tx2="dk2" accent1="accent1" accent2="accent2" accent3="accent3" accent4="accent4" accent5="accent5" accent6="accent6" hlink="hlink" folHlink="folHlink"/>
  <p:sldLayoutIdLst>
    <p:sldLayoutId id="2147483779"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liangcpp.pearsoncmg.com/pyhtml/DisplayUnicode.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liangcpp.pearsoncmg.com/pyhtml/ComputeChang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7.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9.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1.e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hyperlink" Target="https://liangcpp.pearsoncmg.com/pyhtml/GuessBirthday.html" TargetMode="External"/><Relationship Id="rId5" Type="http://schemas.openxmlformats.org/officeDocument/2006/relationships/image" Target="../media/image12.emf"/><Relationship Id="rId4" Type="http://schemas.openxmlformats.org/officeDocument/2006/relationships/oleObject" Target="../embeddings/oleObject12.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14.bin"/><Relationship Id="rId5" Type="http://schemas.openxmlformats.org/officeDocument/2006/relationships/image" Target="../media/image12.emf"/><Relationship Id="rId4" Type="http://schemas.openxmlformats.org/officeDocument/2006/relationships/oleObject" Target="../embeddings/oleObject13.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15.emf"/><Relationship Id="rId5" Type="http://schemas.openxmlformats.org/officeDocument/2006/relationships/oleObject" Target="../embeddings/oleObject16.bin"/><Relationship Id="rId4" Type="http://schemas.openxmlformats.org/officeDocument/2006/relationships/image" Target="../media/image14.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6.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17.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1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19.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hyperlink" Target="https://liangcpp.pearsoncmg.com/pyhtml/FormatDemo.html" TargetMode="External"/><Relationship Id="rId4" Type="http://schemas.openxmlformats.org/officeDocument/2006/relationships/image" Target="../media/image20.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40.xml.rels><?xml version="1.0" encoding="UTF-8" standalone="yes"?>
<Relationships xmlns="http://schemas.openxmlformats.org/package/2006/relationships"><Relationship Id="rId2" Type="http://schemas.openxmlformats.org/officeDocument/2006/relationships/hyperlink" Target="https://liangcpp.pearsoncmg.com/pyhtml/FormatDemoUsingFString.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1.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2.emf"/></Relationships>
</file>

<file path=ppt/slides/_rels/slide44.xml.rels><?xml version="1.0" encoding="UTF-8" standalone="yes"?>
<Relationships xmlns="http://schemas.openxmlformats.org/package/2006/relationships"><Relationship Id="rId3" Type="http://schemas.openxmlformats.org/officeDocument/2006/relationships/hyperlink" Target="https://liangcpp.pearsoncmg.com/pyhtml/SimpleShapes.html"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24.emf"/><Relationship Id="rId4" Type="http://schemas.openxmlformats.org/officeDocument/2006/relationships/oleObject" Target="../embeddings/oleObject24.bin"/></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liangcpp.pearsoncmg.com/pyhtml/ColorShape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hyperlink" Target="https://liangcpp.pearsoncmg.com/pyhtml/MathFunctions.html" TargetMode="Externa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hyperlink" Target="https://liangcpp.pearsoncmg.com/pyhtml/ComputeAngles.html" TargetMode="Externa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a:extLst>
              <a:ext uri="{FF2B5EF4-FFF2-40B4-BE49-F238E27FC236}">
                <a16:creationId xmlns:a16="http://schemas.microsoft.com/office/drawing/2014/main" id="{B673CBB3-6ED9-2E48-85B9-7443EC27F47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3762208-33D7-AF43-BFDC-CCD8E4807850}" type="slidenum">
              <a:rPr lang="en-US" altLang="en-US" sz="1400" smtClean="0"/>
              <a:pPr>
                <a:spcBef>
                  <a:spcPct val="0"/>
                </a:spcBef>
                <a:buClrTx/>
                <a:buSzTx/>
                <a:buFontTx/>
                <a:buNone/>
              </a:pPr>
              <a:t>1</a:t>
            </a:fld>
            <a:endParaRPr lang="en-US" altLang="en-US" sz="1400"/>
          </a:p>
        </p:txBody>
      </p:sp>
      <p:sp>
        <p:nvSpPr>
          <p:cNvPr id="3075" name="Rectangle 2">
            <a:extLst>
              <a:ext uri="{FF2B5EF4-FFF2-40B4-BE49-F238E27FC236}">
                <a16:creationId xmlns:a16="http://schemas.microsoft.com/office/drawing/2014/main" id="{412121CC-1A55-D34E-9CF5-CC1CC4660E06}"/>
              </a:ext>
            </a:extLst>
          </p:cNvPr>
          <p:cNvSpPr>
            <a:spLocks noGrp="1" noChangeArrowheads="1"/>
          </p:cNvSpPr>
          <p:nvPr>
            <p:ph type="title"/>
          </p:nvPr>
        </p:nvSpPr>
        <p:spPr>
          <a:xfrm>
            <a:off x="539750" y="893763"/>
            <a:ext cx="8142288" cy="2343150"/>
          </a:xfrm>
          <a:noFill/>
        </p:spPr>
        <p:txBody>
          <a:bodyPr/>
          <a:lstStyle/>
          <a:p>
            <a:r>
              <a:rPr lang="en-US" altLang="en-US"/>
              <a:t>Chapter 4 </a:t>
            </a:r>
            <a:br>
              <a:rPr lang="en-US" altLang="en-US"/>
            </a:br>
            <a:r>
              <a:rPr lang="en-US" altLang="en-US"/>
              <a:t>Mathematical Functions, Strings, and Objects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CF140583-1714-E54F-9221-60298201CFD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7AAD40C-518F-8F4E-B4FC-E0DB7CD1AD77}" type="slidenum">
              <a:rPr lang="en-US" altLang="en-US" sz="1400" smtClean="0"/>
              <a:pPr>
                <a:spcBef>
                  <a:spcPct val="0"/>
                </a:spcBef>
                <a:buClrTx/>
                <a:buSzTx/>
                <a:buFontTx/>
                <a:buNone/>
              </a:pPr>
              <a:t>10</a:t>
            </a:fld>
            <a:endParaRPr lang="en-US" altLang="en-US" sz="1400"/>
          </a:p>
        </p:txBody>
      </p:sp>
      <p:sp>
        <p:nvSpPr>
          <p:cNvPr id="12291" name="Rectangle 2">
            <a:extLst>
              <a:ext uri="{FF2B5EF4-FFF2-40B4-BE49-F238E27FC236}">
                <a16:creationId xmlns:a16="http://schemas.microsoft.com/office/drawing/2014/main" id="{2C961440-1456-654F-916B-02EB5785A9AA}"/>
              </a:ext>
            </a:extLst>
          </p:cNvPr>
          <p:cNvSpPr>
            <a:spLocks noGrp="1" noChangeArrowheads="1"/>
          </p:cNvSpPr>
          <p:nvPr>
            <p:ph type="title"/>
          </p:nvPr>
        </p:nvSpPr>
        <p:spPr>
          <a:xfrm>
            <a:off x="685800" y="228600"/>
            <a:ext cx="7772400" cy="609600"/>
          </a:xfrm>
        </p:spPr>
        <p:txBody>
          <a:bodyPr/>
          <a:lstStyle/>
          <a:p>
            <a:r>
              <a:rPr lang="en-US" altLang="en-US"/>
              <a:t>Unicode and ASCII Code</a:t>
            </a:r>
            <a:endParaRPr lang="en-US" altLang="en-US">
              <a:latin typeface="Book Antiqua" panose="02040602050305030304" pitchFamily="18" charset="0"/>
            </a:endParaRPr>
          </a:p>
        </p:txBody>
      </p:sp>
      <p:sp>
        <p:nvSpPr>
          <p:cNvPr id="12292" name="Text Box 3">
            <a:extLst>
              <a:ext uri="{FF2B5EF4-FFF2-40B4-BE49-F238E27FC236}">
                <a16:creationId xmlns:a16="http://schemas.microsoft.com/office/drawing/2014/main" id="{3E0FF7EA-F58D-0C45-83F6-5E8B3BD573C1}"/>
              </a:ext>
            </a:extLst>
          </p:cNvPr>
          <p:cNvSpPr txBox="1">
            <a:spLocks noChangeArrowheads="1"/>
          </p:cNvSpPr>
          <p:nvPr/>
        </p:nvSpPr>
        <p:spPr bwMode="auto">
          <a:xfrm>
            <a:off x="304800" y="9906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4229100" algn="l"/>
                <a:tab pos="56007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4229100" algn="l"/>
                <a:tab pos="56007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4229100" algn="l"/>
                <a:tab pos="56007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229100" algn="l"/>
                <a:tab pos="56007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4229100" algn="l"/>
                <a:tab pos="56007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Python characters use </a:t>
            </a:r>
            <a:r>
              <a:rPr lang="en-US" altLang="en-US" sz="2800" i="1">
                <a:cs typeface="Times New Roman" panose="02020603050405020304" pitchFamily="18" charset="0"/>
              </a:rPr>
              <a:t>Unicode</a:t>
            </a:r>
            <a:r>
              <a:rPr lang="en-US" altLang="en-US" sz="2800">
                <a:cs typeface="Times New Roman" panose="02020603050405020304" pitchFamily="18" charset="0"/>
              </a:rPr>
              <a:t>, a 16-bit encoding scheme. Unicode is an encoding scheme for representing international characters. ASCII is a small subset of Unicode. </a:t>
            </a:r>
          </a:p>
        </p:txBody>
      </p:sp>
      <p:sp>
        <p:nvSpPr>
          <p:cNvPr id="12293" name="Rectangle 1">
            <a:hlinkClick r:id="rId2"/>
            <a:extLst>
              <a:ext uri="{FF2B5EF4-FFF2-40B4-BE49-F238E27FC236}">
                <a16:creationId xmlns:a16="http://schemas.microsoft.com/office/drawing/2014/main" id="{83913566-3700-8540-97D4-B0F1FAF3A722}"/>
              </a:ext>
            </a:extLst>
          </p:cNvPr>
          <p:cNvSpPr>
            <a:spLocks noChangeArrowheads="1"/>
          </p:cNvSpPr>
          <p:nvPr/>
        </p:nvSpPr>
        <p:spPr bwMode="auto">
          <a:xfrm>
            <a:off x="2973388" y="5157788"/>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DisplayUnicode</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17F8F86A-5430-C440-BD59-4DE3D62C879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13F0111-3394-4244-A008-F94338F9F805}" type="slidenum">
              <a:rPr lang="en-US" altLang="en-US" sz="1400" smtClean="0"/>
              <a:pPr>
                <a:spcBef>
                  <a:spcPct val="0"/>
                </a:spcBef>
                <a:buClrTx/>
                <a:buSzTx/>
                <a:buFontTx/>
                <a:buNone/>
              </a:pPr>
              <a:t>11</a:t>
            </a:fld>
            <a:endParaRPr lang="en-US" altLang="en-US" sz="1400"/>
          </a:p>
        </p:txBody>
      </p:sp>
      <p:sp>
        <p:nvSpPr>
          <p:cNvPr id="13315" name="Rectangle 2">
            <a:extLst>
              <a:ext uri="{FF2B5EF4-FFF2-40B4-BE49-F238E27FC236}">
                <a16:creationId xmlns:a16="http://schemas.microsoft.com/office/drawing/2014/main" id="{0EF2DE1A-4763-4B4E-A763-E03D2D2E2296}"/>
              </a:ext>
            </a:extLst>
          </p:cNvPr>
          <p:cNvSpPr>
            <a:spLocks noGrp="1" noChangeArrowheads="1"/>
          </p:cNvSpPr>
          <p:nvPr>
            <p:ph type="title"/>
          </p:nvPr>
        </p:nvSpPr>
        <p:spPr>
          <a:xfrm>
            <a:off x="152400" y="228600"/>
            <a:ext cx="8763000" cy="685800"/>
          </a:xfrm>
        </p:spPr>
        <p:txBody>
          <a:bodyPr/>
          <a:lstStyle/>
          <a:p>
            <a:r>
              <a:rPr lang="en-US" altLang="en-US"/>
              <a:t>Appendix B: ASCII Character Set</a:t>
            </a:r>
            <a:endParaRPr lang="en-US" altLang="en-US">
              <a:latin typeface="Book Antiqua" panose="02040602050305030304" pitchFamily="18" charset="0"/>
            </a:endParaRPr>
          </a:p>
        </p:txBody>
      </p:sp>
      <p:sp>
        <p:nvSpPr>
          <p:cNvPr id="13316" name="Text Box 3">
            <a:extLst>
              <a:ext uri="{FF2B5EF4-FFF2-40B4-BE49-F238E27FC236}">
                <a16:creationId xmlns:a16="http://schemas.microsoft.com/office/drawing/2014/main" id="{8E293CA1-4FE2-F94F-81F7-72C53AF2ECDA}"/>
              </a:ext>
            </a:extLst>
          </p:cNvPr>
          <p:cNvSpPr txBox="1">
            <a:spLocks noChangeArrowheads="1"/>
          </p:cNvSpPr>
          <p:nvPr/>
        </p:nvSpPr>
        <p:spPr bwMode="auto">
          <a:xfrm>
            <a:off x="228600" y="1143000"/>
            <a:ext cx="8686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4229100" algn="l"/>
                <a:tab pos="56007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4229100" algn="l"/>
                <a:tab pos="56007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4229100" algn="l"/>
                <a:tab pos="56007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229100" algn="l"/>
                <a:tab pos="56007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4229100" algn="l"/>
                <a:tab pos="56007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600">
              <a:latin typeface="Courier New" panose="02070309020205020404" pitchFamily="49" charset="0"/>
            </a:endParaRPr>
          </a:p>
        </p:txBody>
      </p:sp>
      <p:sp>
        <p:nvSpPr>
          <p:cNvPr id="13317" name="Text Box 4">
            <a:extLst>
              <a:ext uri="{FF2B5EF4-FFF2-40B4-BE49-F238E27FC236}">
                <a16:creationId xmlns:a16="http://schemas.microsoft.com/office/drawing/2014/main" id="{0ED75342-04EA-9741-BBF4-ACF372CD13BC}"/>
              </a:ext>
            </a:extLst>
          </p:cNvPr>
          <p:cNvSpPr txBox="1">
            <a:spLocks noChangeArrowheads="1"/>
          </p:cNvSpPr>
          <p:nvPr/>
        </p:nvSpPr>
        <p:spPr bwMode="auto">
          <a:xfrm>
            <a:off x="152400" y="1143000"/>
            <a:ext cx="876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ASCII Character Set is a subset of the Unicode from \u0000 to \u007f</a:t>
            </a:r>
          </a:p>
        </p:txBody>
      </p:sp>
      <p:graphicFrame>
        <p:nvGraphicFramePr>
          <p:cNvPr id="13318" name="Object 5">
            <a:extLst>
              <a:ext uri="{FF2B5EF4-FFF2-40B4-BE49-F238E27FC236}">
                <a16:creationId xmlns:a16="http://schemas.microsoft.com/office/drawing/2014/main" id="{191D19CC-F28F-E449-85BA-44ECB5D80791}"/>
              </a:ext>
            </a:extLst>
          </p:cNvPr>
          <p:cNvGraphicFramePr>
            <a:graphicFrameLocks noChangeAspect="1"/>
          </p:cNvGraphicFramePr>
          <p:nvPr/>
        </p:nvGraphicFramePr>
        <p:xfrm>
          <a:off x="228600" y="2209800"/>
          <a:ext cx="8763000" cy="3786188"/>
        </p:xfrm>
        <a:graphic>
          <a:graphicData uri="http://schemas.openxmlformats.org/presentationml/2006/ole">
            <mc:AlternateContent xmlns:mc="http://schemas.openxmlformats.org/markup-compatibility/2006">
              <mc:Choice xmlns:v="urn:schemas-microsoft-com:vml" Requires="v">
                <p:oleObj spid="_x0000_s13319" name="Bitmap Image" r:id="rId3" imgW="11379200" imgH="4914900" progId="Paint.Picture">
                  <p:embed/>
                </p:oleObj>
              </mc:Choice>
              <mc:Fallback>
                <p:oleObj name="Bitmap Image" r:id="rId3" imgW="11379200" imgH="4914900"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209800"/>
                        <a:ext cx="8763000" cy="378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B9B0F3EF-E6F0-FB48-8946-8F18912B764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F3316A8-EECF-4C45-9999-AAF1D9FE7C2D}" type="slidenum">
              <a:rPr lang="en-US" altLang="en-US" sz="1400" smtClean="0"/>
              <a:pPr>
                <a:spcBef>
                  <a:spcPct val="0"/>
                </a:spcBef>
                <a:buClrTx/>
                <a:buSzTx/>
                <a:buFontTx/>
                <a:buNone/>
              </a:pPr>
              <a:t>12</a:t>
            </a:fld>
            <a:endParaRPr lang="en-US" altLang="en-US" sz="1400"/>
          </a:p>
        </p:txBody>
      </p:sp>
      <p:sp>
        <p:nvSpPr>
          <p:cNvPr id="14339" name="Rectangle 2">
            <a:extLst>
              <a:ext uri="{FF2B5EF4-FFF2-40B4-BE49-F238E27FC236}">
                <a16:creationId xmlns:a16="http://schemas.microsoft.com/office/drawing/2014/main" id="{9D9E83E4-9A54-344C-A22E-E9B287756E24}"/>
              </a:ext>
            </a:extLst>
          </p:cNvPr>
          <p:cNvSpPr>
            <a:spLocks noGrp="1" noChangeArrowheads="1"/>
          </p:cNvSpPr>
          <p:nvPr>
            <p:ph type="title"/>
          </p:nvPr>
        </p:nvSpPr>
        <p:spPr>
          <a:xfrm>
            <a:off x="609600" y="228600"/>
            <a:ext cx="7772400" cy="685800"/>
          </a:xfrm>
        </p:spPr>
        <p:txBody>
          <a:bodyPr/>
          <a:lstStyle/>
          <a:p>
            <a:r>
              <a:rPr lang="en-US" altLang="en-US"/>
              <a:t>ASCII Character Set, cont.</a:t>
            </a:r>
            <a:endParaRPr lang="en-US" altLang="en-US">
              <a:latin typeface="Book Antiqua" panose="02040602050305030304" pitchFamily="18" charset="0"/>
            </a:endParaRPr>
          </a:p>
        </p:txBody>
      </p:sp>
      <p:sp>
        <p:nvSpPr>
          <p:cNvPr id="14340" name="Text Box 3">
            <a:extLst>
              <a:ext uri="{FF2B5EF4-FFF2-40B4-BE49-F238E27FC236}">
                <a16:creationId xmlns:a16="http://schemas.microsoft.com/office/drawing/2014/main" id="{3C866972-A4DC-FB46-B3F0-04C1F14AE083}"/>
              </a:ext>
            </a:extLst>
          </p:cNvPr>
          <p:cNvSpPr txBox="1">
            <a:spLocks noChangeArrowheads="1"/>
          </p:cNvSpPr>
          <p:nvPr/>
        </p:nvSpPr>
        <p:spPr bwMode="auto">
          <a:xfrm>
            <a:off x="228600" y="1143000"/>
            <a:ext cx="8686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4229100" algn="l"/>
                <a:tab pos="56007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4229100" algn="l"/>
                <a:tab pos="56007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4229100" algn="l"/>
                <a:tab pos="56007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229100" algn="l"/>
                <a:tab pos="56007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4229100" algn="l"/>
                <a:tab pos="56007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600">
              <a:latin typeface="Courier New" panose="02070309020205020404" pitchFamily="49" charset="0"/>
            </a:endParaRPr>
          </a:p>
        </p:txBody>
      </p:sp>
      <p:sp>
        <p:nvSpPr>
          <p:cNvPr id="14341" name="Text Box 4">
            <a:extLst>
              <a:ext uri="{FF2B5EF4-FFF2-40B4-BE49-F238E27FC236}">
                <a16:creationId xmlns:a16="http://schemas.microsoft.com/office/drawing/2014/main" id="{16BEB211-6F53-1E45-A6E6-1F8C069682B6}"/>
              </a:ext>
            </a:extLst>
          </p:cNvPr>
          <p:cNvSpPr txBox="1">
            <a:spLocks noChangeArrowheads="1"/>
          </p:cNvSpPr>
          <p:nvPr/>
        </p:nvSpPr>
        <p:spPr bwMode="auto">
          <a:xfrm>
            <a:off x="152400" y="1143000"/>
            <a:ext cx="876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ASCII Character Set is a subset of the Unicode from \u0000 to \u007f</a:t>
            </a:r>
          </a:p>
        </p:txBody>
      </p:sp>
      <p:graphicFrame>
        <p:nvGraphicFramePr>
          <p:cNvPr id="14342" name="Object 6">
            <a:extLst>
              <a:ext uri="{FF2B5EF4-FFF2-40B4-BE49-F238E27FC236}">
                <a16:creationId xmlns:a16="http://schemas.microsoft.com/office/drawing/2014/main" id="{FBDC6D23-0DCA-ED42-BFBD-8F080EB9FD10}"/>
              </a:ext>
            </a:extLst>
          </p:cNvPr>
          <p:cNvGraphicFramePr>
            <a:graphicFrameLocks noChangeAspect="1"/>
          </p:cNvGraphicFramePr>
          <p:nvPr/>
        </p:nvGraphicFramePr>
        <p:xfrm>
          <a:off x="152400" y="2514600"/>
          <a:ext cx="8839200" cy="2828925"/>
        </p:xfrm>
        <a:graphic>
          <a:graphicData uri="http://schemas.openxmlformats.org/presentationml/2006/ole">
            <mc:AlternateContent xmlns:mc="http://schemas.openxmlformats.org/markup-compatibility/2006">
              <mc:Choice xmlns:v="urn:schemas-microsoft-com:vml" Requires="v">
                <p:oleObj spid="_x0000_s14343" name="Bitmap Image" r:id="rId3" imgW="10515600" imgH="3365500" progId="Paint.Picture">
                  <p:embed/>
                </p:oleObj>
              </mc:Choice>
              <mc:Fallback>
                <p:oleObj name="Bitmap Image" r:id="rId3" imgW="10515600" imgH="3365500"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514600"/>
                        <a:ext cx="88392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67A4109E-27A3-4640-A0E8-8085ED22E99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3545117-74A0-F749-801D-BC23A7F5B2E0}" type="slidenum">
              <a:rPr lang="en-US" altLang="en-US" sz="1400" smtClean="0"/>
              <a:pPr>
                <a:spcBef>
                  <a:spcPct val="0"/>
                </a:spcBef>
                <a:buClrTx/>
                <a:buSzTx/>
                <a:buFontTx/>
                <a:buNone/>
              </a:pPr>
              <a:t>13</a:t>
            </a:fld>
            <a:endParaRPr lang="en-US" altLang="en-US" sz="1400"/>
          </a:p>
        </p:txBody>
      </p:sp>
      <p:sp>
        <p:nvSpPr>
          <p:cNvPr id="15363" name="Rectangle 2">
            <a:extLst>
              <a:ext uri="{FF2B5EF4-FFF2-40B4-BE49-F238E27FC236}">
                <a16:creationId xmlns:a16="http://schemas.microsoft.com/office/drawing/2014/main" id="{C272714E-15CE-5C4F-8D1B-403CF656C42C}"/>
              </a:ext>
            </a:extLst>
          </p:cNvPr>
          <p:cNvSpPr>
            <a:spLocks noGrp="1" noChangeArrowheads="1"/>
          </p:cNvSpPr>
          <p:nvPr>
            <p:ph type="title"/>
          </p:nvPr>
        </p:nvSpPr>
        <p:spPr>
          <a:xfrm>
            <a:off x="693738" y="357188"/>
            <a:ext cx="7880350" cy="1112837"/>
          </a:xfrm>
          <a:noFill/>
        </p:spPr>
        <p:txBody>
          <a:bodyPr/>
          <a:lstStyle/>
          <a:p>
            <a:r>
              <a:rPr lang="en-US" altLang="en-US"/>
              <a:t>Functions ord and chr</a:t>
            </a:r>
          </a:p>
        </p:txBody>
      </p:sp>
      <p:sp>
        <p:nvSpPr>
          <p:cNvPr id="15364" name="Rectangle 3">
            <a:extLst>
              <a:ext uri="{FF2B5EF4-FFF2-40B4-BE49-F238E27FC236}">
                <a16:creationId xmlns:a16="http://schemas.microsoft.com/office/drawing/2014/main" id="{BC2434F9-0826-E940-9A25-4597A221EA33}"/>
              </a:ext>
            </a:extLst>
          </p:cNvPr>
          <p:cNvSpPr>
            <a:spLocks noGrp="1" noChangeArrowheads="1"/>
          </p:cNvSpPr>
          <p:nvPr>
            <p:ph type="body" idx="1"/>
          </p:nvPr>
        </p:nvSpPr>
        <p:spPr>
          <a:xfrm>
            <a:off x="231775" y="1662113"/>
            <a:ext cx="8334375" cy="3379787"/>
          </a:xfrm>
        </p:spPr>
        <p:txBody>
          <a:bodyPr/>
          <a:lstStyle/>
          <a:p>
            <a:pPr marL="0" indent="0">
              <a:buFont typeface="Monotype Sorts" pitchFamily="2" charset="2"/>
              <a:buNone/>
            </a:pPr>
            <a:r>
              <a:rPr lang="en-US" altLang="en-US">
                <a:solidFill>
                  <a:schemeClr val="tx2"/>
                </a:solidFill>
              </a:rPr>
              <a:t>&gt;&gt;&gt; ch = 'a'</a:t>
            </a:r>
          </a:p>
          <a:p>
            <a:pPr marL="0" indent="0">
              <a:buFont typeface="Monotype Sorts" pitchFamily="2" charset="2"/>
              <a:buNone/>
            </a:pPr>
            <a:r>
              <a:rPr lang="en-US" altLang="en-US">
                <a:solidFill>
                  <a:schemeClr val="tx2"/>
                </a:solidFill>
              </a:rPr>
              <a:t>&gt;&gt;&gt; ord(ch)</a:t>
            </a:r>
          </a:p>
          <a:p>
            <a:pPr marL="0" indent="0">
              <a:buFont typeface="Monotype Sorts" pitchFamily="2" charset="2"/>
              <a:buNone/>
            </a:pPr>
            <a:r>
              <a:rPr lang="en-US" altLang="en-US">
                <a:solidFill>
                  <a:schemeClr val="tx2"/>
                </a:solidFill>
              </a:rPr>
              <a:t>&gt;&gt;&gt; 97</a:t>
            </a:r>
          </a:p>
          <a:p>
            <a:pPr marL="0" indent="0">
              <a:buFont typeface="Monotype Sorts" pitchFamily="2" charset="2"/>
              <a:buNone/>
            </a:pPr>
            <a:r>
              <a:rPr lang="en-US" altLang="en-US">
                <a:solidFill>
                  <a:schemeClr val="tx2"/>
                </a:solidFill>
              </a:rPr>
              <a:t>&gt;&gt;&gt; chr(98)</a:t>
            </a:r>
          </a:p>
          <a:p>
            <a:pPr marL="0" indent="0">
              <a:buFont typeface="Monotype Sorts" pitchFamily="2" charset="2"/>
              <a:buNone/>
            </a:pPr>
            <a:r>
              <a:rPr lang="en-US" altLang="en-US">
                <a:solidFill>
                  <a:schemeClr val="tx2"/>
                </a:solidFill>
              </a:rPr>
              <a:t>&gt;&gt;&gt; 'b'</a:t>
            </a:r>
          </a:p>
        </p:txBody>
      </p:sp>
      <p:sp>
        <p:nvSpPr>
          <p:cNvPr id="15365" name="Rectangle 4">
            <a:extLst>
              <a:ext uri="{FF2B5EF4-FFF2-40B4-BE49-F238E27FC236}">
                <a16:creationId xmlns:a16="http://schemas.microsoft.com/office/drawing/2014/main" id="{80FA0414-0FB8-D841-BFA2-CF5F70D94DC1}"/>
              </a:ext>
            </a:extLst>
          </p:cNvPr>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5366" name="Rectangle 7">
            <a:extLst>
              <a:ext uri="{FF2B5EF4-FFF2-40B4-BE49-F238E27FC236}">
                <a16:creationId xmlns:a16="http://schemas.microsoft.com/office/drawing/2014/main" id="{1A75DFBA-65B9-FE42-BB90-860935862FAD}"/>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a:extLst>
              <a:ext uri="{FF2B5EF4-FFF2-40B4-BE49-F238E27FC236}">
                <a16:creationId xmlns:a16="http://schemas.microsoft.com/office/drawing/2014/main" id="{9E94BBAA-6908-B145-9B39-5AF21EB6F70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BB3E440-2867-294F-8417-9CE72376B3EF}" type="slidenum">
              <a:rPr lang="en-US" altLang="en-US" sz="1400" smtClean="0"/>
              <a:pPr>
                <a:spcBef>
                  <a:spcPct val="0"/>
                </a:spcBef>
                <a:buClrTx/>
                <a:buSzTx/>
                <a:buFontTx/>
                <a:buNone/>
              </a:pPr>
              <a:t>14</a:t>
            </a:fld>
            <a:endParaRPr lang="en-US" altLang="en-US" sz="1400"/>
          </a:p>
        </p:txBody>
      </p:sp>
      <p:sp>
        <p:nvSpPr>
          <p:cNvPr id="16387" name="Rectangle 2">
            <a:extLst>
              <a:ext uri="{FF2B5EF4-FFF2-40B4-BE49-F238E27FC236}">
                <a16:creationId xmlns:a16="http://schemas.microsoft.com/office/drawing/2014/main" id="{1EDC158C-8AC5-D342-BE5F-E1152B209C64}"/>
              </a:ext>
            </a:extLst>
          </p:cNvPr>
          <p:cNvSpPr>
            <a:spLocks noGrp="1" noChangeArrowheads="1"/>
          </p:cNvSpPr>
          <p:nvPr>
            <p:ph type="title"/>
          </p:nvPr>
        </p:nvSpPr>
        <p:spPr>
          <a:xfrm>
            <a:off x="152400" y="228600"/>
            <a:ext cx="8763000" cy="742950"/>
          </a:xfrm>
        </p:spPr>
        <p:txBody>
          <a:bodyPr/>
          <a:lstStyle/>
          <a:p>
            <a:r>
              <a:rPr lang="en-US" altLang="en-US" sz="4000"/>
              <a:t>Escape Sequences for Special Characters</a:t>
            </a:r>
          </a:p>
        </p:txBody>
      </p:sp>
      <p:sp>
        <p:nvSpPr>
          <p:cNvPr id="16388" name="Text Box 3">
            <a:extLst>
              <a:ext uri="{FF2B5EF4-FFF2-40B4-BE49-F238E27FC236}">
                <a16:creationId xmlns:a16="http://schemas.microsoft.com/office/drawing/2014/main" id="{670636FC-B735-3047-9281-C866529B5EB5}"/>
              </a:ext>
            </a:extLst>
          </p:cNvPr>
          <p:cNvSpPr txBox="1">
            <a:spLocks noChangeArrowheads="1"/>
          </p:cNvSpPr>
          <p:nvPr/>
        </p:nvSpPr>
        <p:spPr bwMode="auto">
          <a:xfrm>
            <a:off x="457200" y="1143000"/>
            <a:ext cx="8229600" cy="500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4229100" algn="l"/>
                <a:tab pos="56007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4229100" algn="l"/>
                <a:tab pos="56007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4229100" algn="l"/>
                <a:tab pos="56007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229100" algn="l"/>
                <a:tab pos="56007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4229100" algn="l"/>
                <a:tab pos="56007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i="1"/>
              <a:t>Description       Escape Sequence 		Unicode</a:t>
            </a:r>
            <a:endParaRPr lang="en-US" altLang="en-US" sz="2800"/>
          </a:p>
          <a:p>
            <a:pPr>
              <a:spcBef>
                <a:spcPct val="50000"/>
              </a:spcBef>
              <a:buClrTx/>
              <a:buSzTx/>
              <a:buFontTx/>
              <a:buNone/>
            </a:pPr>
            <a:r>
              <a:rPr lang="en-US" altLang="en-US" sz="2800"/>
              <a:t>Backspace         </a:t>
            </a:r>
            <a:r>
              <a:rPr lang="en-US" altLang="en-US" sz="2600">
                <a:latin typeface="Courier New" panose="02070309020205020404" pitchFamily="49" charset="0"/>
              </a:rPr>
              <a:t>\b</a:t>
            </a:r>
            <a:r>
              <a:rPr lang="en-US" altLang="en-US" sz="2800"/>
              <a:t>			</a:t>
            </a:r>
            <a:r>
              <a:rPr lang="en-US" altLang="en-US" sz="2600">
                <a:latin typeface="Courier New" panose="02070309020205020404" pitchFamily="49" charset="0"/>
              </a:rPr>
              <a:t>\u0008</a:t>
            </a:r>
            <a:endParaRPr lang="en-US" altLang="en-US" sz="2800"/>
          </a:p>
          <a:p>
            <a:pPr>
              <a:spcBef>
                <a:spcPct val="50000"/>
              </a:spcBef>
              <a:buClrTx/>
              <a:buSzTx/>
              <a:buFontTx/>
              <a:buNone/>
            </a:pPr>
            <a:r>
              <a:rPr lang="en-US" altLang="en-US" sz="2800"/>
              <a:t>Tab                    </a:t>
            </a:r>
            <a:r>
              <a:rPr lang="en-US" altLang="en-US" sz="2600">
                <a:latin typeface="Courier New" panose="02070309020205020404" pitchFamily="49" charset="0"/>
              </a:rPr>
              <a:t>\t</a:t>
            </a:r>
            <a:r>
              <a:rPr lang="en-US" altLang="en-US" sz="2800"/>
              <a:t>			</a:t>
            </a:r>
            <a:r>
              <a:rPr lang="en-US" altLang="en-US" sz="2600">
                <a:latin typeface="Courier New" panose="02070309020205020404" pitchFamily="49" charset="0"/>
              </a:rPr>
              <a:t>\u0009</a:t>
            </a:r>
            <a:endParaRPr lang="en-US" altLang="en-US" sz="2800"/>
          </a:p>
          <a:p>
            <a:pPr>
              <a:spcBef>
                <a:spcPct val="50000"/>
              </a:spcBef>
              <a:buClrTx/>
              <a:buSzTx/>
              <a:buFontTx/>
              <a:buNone/>
            </a:pPr>
            <a:r>
              <a:rPr lang="en-US" altLang="en-US" sz="2800"/>
              <a:t>Linefeed            </a:t>
            </a:r>
            <a:r>
              <a:rPr lang="en-US" altLang="en-US" sz="2600">
                <a:latin typeface="Courier New" panose="02070309020205020404" pitchFamily="49" charset="0"/>
              </a:rPr>
              <a:t>\n</a:t>
            </a:r>
            <a:r>
              <a:rPr lang="en-US" altLang="en-US" sz="2800"/>
              <a:t>			</a:t>
            </a:r>
            <a:r>
              <a:rPr lang="en-US" altLang="en-US" sz="2600">
                <a:latin typeface="Courier New" panose="02070309020205020404" pitchFamily="49" charset="0"/>
              </a:rPr>
              <a:t>\u000A</a:t>
            </a:r>
            <a:endParaRPr lang="en-US" altLang="en-US" sz="2800"/>
          </a:p>
          <a:p>
            <a:pPr>
              <a:spcBef>
                <a:spcPct val="50000"/>
              </a:spcBef>
              <a:buClrTx/>
              <a:buSzTx/>
              <a:buFontTx/>
              <a:buNone/>
            </a:pPr>
            <a:r>
              <a:rPr lang="en-US" altLang="en-US" sz="2800"/>
              <a:t>Carriage return  </a:t>
            </a:r>
            <a:r>
              <a:rPr lang="en-US" altLang="en-US" sz="2600">
                <a:latin typeface="Courier New" panose="02070309020205020404" pitchFamily="49" charset="0"/>
              </a:rPr>
              <a:t>\r</a:t>
            </a:r>
            <a:r>
              <a:rPr lang="en-US" altLang="en-US" sz="2800"/>
              <a:t>			</a:t>
            </a:r>
            <a:r>
              <a:rPr lang="en-US" altLang="en-US" sz="2600">
                <a:latin typeface="Courier New" panose="02070309020205020404" pitchFamily="49" charset="0"/>
              </a:rPr>
              <a:t>\u000D</a:t>
            </a:r>
          </a:p>
          <a:p>
            <a:pPr>
              <a:spcBef>
                <a:spcPct val="50000"/>
              </a:spcBef>
              <a:buClrTx/>
              <a:buSzTx/>
              <a:buFontTx/>
              <a:buNone/>
            </a:pPr>
            <a:r>
              <a:rPr lang="en-US" altLang="en-US" sz="2800"/>
              <a:t>Backslash          </a:t>
            </a:r>
            <a:r>
              <a:rPr lang="en-US" altLang="en-US" sz="2600">
                <a:latin typeface="Courier New" panose="02070309020205020404" pitchFamily="49" charset="0"/>
              </a:rPr>
              <a:t>\\</a:t>
            </a:r>
            <a:r>
              <a:rPr lang="en-US" altLang="en-US" sz="2800"/>
              <a:t>			</a:t>
            </a:r>
            <a:r>
              <a:rPr lang="en-US" altLang="en-US" sz="2600">
                <a:latin typeface="Courier New" panose="02070309020205020404" pitchFamily="49" charset="0"/>
              </a:rPr>
              <a:t>\u005C</a:t>
            </a:r>
          </a:p>
          <a:p>
            <a:pPr>
              <a:spcBef>
                <a:spcPct val="50000"/>
              </a:spcBef>
              <a:buClrTx/>
              <a:buSzTx/>
              <a:buFontTx/>
              <a:buNone/>
            </a:pPr>
            <a:r>
              <a:rPr lang="en-US" altLang="en-US" sz="2800"/>
              <a:t>Single Quote      </a:t>
            </a:r>
            <a:r>
              <a:rPr lang="en-US" altLang="en-US" sz="2600">
                <a:latin typeface="Courier New" panose="02070309020205020404" pitchFamily="49" charset="0"/>
              </a:rPr>
              <a:t>\</a:t>
            </a:r>
            <a:r>
              <a:rPr lang="en-US" altLang="en-US" sz="2600">
                <a:latin typeface="Courier" panose="02070309020205020404" pitchFamily="49" charset="0"/>
                <a:cs typeface="Times New Roman" panose="02020603050405020304" pitchFamily="18" charset="0"/>
              </a:rPr>
              <a:t>'</a:t>
            </a:r>
            <a:r>
              <a:rPr lang="en-US" altLang="en-US" sz="2600">
                <a:latin typeface="Courier New" panose="02070309020205020404" pitchFamily="49" charset="0"/>
              </a:rPr>
              <a:t> </a:t>
            </a:r>
            <a:r>
              <a:rPr lang="en-US" altLang="en-US" sz="2800"/>
              <a:t>			</a:t>
            </a:r>
            <a:r>
              <a:rPr lang="en-US" altLang="en-US" sz="2600">
                <a:latin typeface="Courier New" panose="02070309020205020404" pitchFamily="49" charset="0"/>
              </a:rPr>
              <a:t>\u0027</a:t>
            </a:r>
          </a:p>
          <a:p>
            <a:pPr>
              <a:spcBef>
                <a:spcPct val="50000"/>
              </a:spcBef>
              <a:buClrTx/>
              <a:buSzTx/>
              <a:buFontTx/>
              <a:buNone/>
            </a:pPr>
            <a:r>
              <a:rPr lang="en-US" altLang="en-US" sz="2800"/>
              <a:t>Double Quote     </a:t>
            </a:r>
            <a:r>
              <a:rPr lang="en-US" altLang="en-US" sz="2600">
                <a:latin typeface="Courier New" panose="02070309020205020404" pitchFamily="49" charset="0"/>
              </a:rPr>
              <a:t>\</a:t>
            </a:r>
            <a:r>
              <a:rPr lang="en-US" altLang="en-US" sz="2600">
                <a:latin typeface="Courier" panose="02070309020205020404" pitchFamily="49" charset="0"/>
                <a:cs typeface="Times New Roman" panose="02020603050405020304" pitchFamily="18" charset="0"/>
              </a:rPr>
              <a:t>"</a:t>
            </a:r>
            <a:r>
              <a:rPr lang="en-US" altLang="en-US" sz="2600">
                <a:latin typeface="Courier New" panose="02070309020205020404" pitchFamily="49" charset="0"/>
              </a:rPr>
              <a:t> </a:t>
            </a:r>
            <a:r>
              <a:rPr lang="en-US" altLang="en-US" sz="2800"/>
              <a:t>			</a:t>
            </a:r>
            <a:r>
              <a:rPr lang="en-US" altLang="en-US" sz="2600">
                <a:latin typeface="Courier New" panose="02070309020205020404" pitchFamily="49" charset="0"/>
              </a:rPr>
              <a:t>\u0022</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0A1EC36A-94D3-8D48-89AC-2931B9BA2BF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23BD59A-BDB3-2843-BEC0-936B7355D95B}" type="slidenum">
              <a:rPr lang="en-US" altLang="en-US" sz="1400" smtClean="0"/>
              <a:pPr>
                <a:spcBef>
                  <a:spcPct val="0"/>
                </a:spcBef>
                <a:buClrTx/>
                <a:buSzTx/>
                <a:buFontTx/>
                <a:buNone/>
              </a:pPr>
              <a:t>15</a:t>
            </a:fld>
            <a:endParaRPr lang="en-US" altLang="en-US" sz="1400"/>
          </a:p>
        </p:txBody>
      </p:sp>
      <p:sp>
        <p:nvSpPr>
          <p:cNvPr id="17411" name="Rectangle 2">
            <a:extLst>
              <a:ext uri="{FF2B5EF4-FFF2-40B4-BE49-F238E27FC236}">
                <a16:creationId xmlns:a16="http://schemas.microsoft.com/office/drawing/2014/main" id="{5B2160BE-395B-764F-948D-21B5EDBC4103}"/>
              </a:ext>
            </a:extLst>
          </p:cNvPr>
          <p:cNvSpPr>
            <a:spLocks noGrp="1" noChangeArrowheads="1"/>
          </p:cNvSpPr>
          <p:nvPr>
            <p:ph type="title"/>
          </p:nvPr>
        </p:nvSpPr>
        <p:spPr>
          <a:xfrm>
            <a:off x="654050" y="317500"/>
            <a:ext cx="7772400" cy="803275"/>
          </a:xfrm>
        </p:spPr>
        <p:txBody>
          <a:bodyPr/>
          <a:lstStyle/>
          <a:p>
            <a:r>
              <a:rPr lang="en-US" altLang="en-US"/>
              <a:t>Printing without the Newline</a:t>
            </a:r>
            <a:endParaRPr lang="en-US" altLang="en-US" sz="5400"/>
          </a:p>
        </p:txBody>
      </p:sp>
      <p:sp>
        <p:nvSpPr>
          <p:cNvPr id="17412" name="Text Box 3">
            <a:extLst>
              <a:ext uri="{FF2B5EF4-FFF2-40B4-BE49-F238E27FC236}">
                <a16:creationId xmlns:a16="http://schemas.microsoft.com/office/drawing/2014/main" id="{AA9D31A2-A5F9-CC4F-9754-0383CE705DBF}"/>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17413" name="Text Box 4">
            <a:extLst>
              <a:ext uri="{FF2B5EF4-FFF2-40B4-BE49-F238E27FC236}">
                <a16:creationId xmlns:a16="http://schemas.microsoft.com/office/drawing/2014/main" id="{C0EFF28A-EDBF-254F-8998-809049E105C3}"/>
              </a:ext>
            </a:extLst>
          </p:cNvPr>
          <p:cNvSpPr txBox="1">
            <a:spLocks noChangeArrowheads="1"/>
          </p:cNvSpPr>
          <p:nvPr/>
        </p:nvSpPr>
        <p:spPr bwMode="auto">
          <a:xfrm>
            <a:off x="347663" y="1393825"/>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solidFill>
                  <a:schemeClr val="tx2"/>
                </a:solidFill>
                <a:latin typeface="Courier New" panose="02070309020205020404" pitchFamily="49" charset="0"/>
              </a:rPr>
              <a:t>print(item, end = 'anyendingstring')</a:t>
            </a:r>
          </a:p>
        </p:txBody>
      </p:sp>
      <p:sp>
        <p:nvSpPr>
          <p:cNvPr id="17414" name="Text Box 7">
            <a:extLst>
              <a:ext uri="{FF2B5EF4-FFF2-40B4-BE49-F238E27FC236}">
                <a16:creationId xmlns:a16="http://schemas.microsoft.com/office/drawing/2014/main" id="{9C1E580F-6838-2249-A3D0-7BAEBF4AB5CC}"/>
              </a:ext>
            </a:extLst>
          </p:cNvPr>
          <p:cNvSpPr txBox="1">
            <a:spLocks noChangeArrowheads="1"/>
          </p:cNvSpPr>
          <p:nvPr/>
        </p:nvSpPr>
        <p:spPr bwMode="auto">
          <a:xfrm>
            <a:off x="347663" y="2084388"/>
            <a:ext cx="8382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chemeClr val="tx2"/>
                </a:solidFill>
                <a:latin typeface="Courier New" panose="02070309020205020404" pitchFamily="49" charset="0"/>
              </a:rPr>
              <a:t>print("AAA", end = ' ')</a:t>
            </a:r>
          </a:p>
          <a:p>
            <a:pPr>
              <a:spcBef>
                <a:spcPct val="0"/>
              </a:spcBef>
              <a:buClrTx/>
              <a:buSzTx/>
              <a:buFontTx/>
              <a:buNone/>
            </a:pPr>
            <a:r>
              <a:rPr lang="en-US" altLang="en-US" sz="2000">
                <a:solidFill>
                  <a:schemeClr val="tx2"/>
                </a:solidFill>
                <a:latin typeface="Courier New" panose="02070309020205020404" pitchFamily="49" charset="0"/>
              </a:rPr>
              <a:t>print("BBB", end = '')</a:t>
            </a:r>
          </a:p>
          <a:p>
            <a:pPr>
              <a:spcBef>
                <a:spcPct val="0"/>
              </a:spcBef>
              <a:buClrTx/>
              <a:buSzTx/>
              <a:buFontTx/>
              <a:buNone/>
            </a:pPr>
            <a:r>
              <a:rPr lang="en-US" altLang="en-US" sz="2000">
                <a:solidFill>
                  <a:schemeClr val="tx2"/>
                </a:solidFill>
                <a:latin typeface="Courier New" panose="02070309020205020404" pitchFamily="49" charset="0"/>
              </a:rPr>
              <a:t>print("CCC", end = '***')</a:t>
            </a:r>
          </a:p>
          <a:p>
            <a:pPr>
              <a:spcBef>
                <a:spcPct val="0"/>
              </a:spcBef>
              <a:buClrTx/>
              <a:buSzTx/>
              <a:buFontTx/>
              <a:buNone/>
            </a:pPr>
            <a:r>
              <a:rPr lang="en-US" altLang="en-US" sz="2000">
                <a:solidFill>
                  <a:schemeClr val="tx2"/>
                </a:solidFill>
                <a:latin typeface="Courier New" panose="02070309020205020404" pitchFamily="49" charset="0"/>
              </a:rPr>
              <a:t>print("DDD", end =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10455818-99AB-8D47-BC63-01B71C048B3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8ADE670-0B27-0544-B9B6-09A3E4CD6D0C}" type="slidenum">
              <a:rPr lang="en-US" altLang="en-US" sz="1400" smtClean="0"/>
              <a:pPr>
                <a:spcBef>
                  <a:spcPct val="0"/>
                </a:spcBef>
                <a:buClrTx/>
                <a:buSzTx/>
                <a:buFontTx/>
                <a:buNone/>
              </a:pPr>
              <a:t>16</a:t>
            </a:fld>
            <a:endParaRPr lang="en-US" altLang="en-US" sz="1400"/>
          </a:p>
        </p:txBody>
      </p:sp>
      <p:sp>
        <p:nvSpPr>
          <p:cNvPr id="18435" name="Rectangle 2">
            <a:extLst>
              <a:ext uri="{FF2B5EF4-FFF2-40B4-BE49-F238E27FC236}">
                <a16:creationId xmlns:a16="http://schemas.microsoft.com/office/drawing/2014/main" id="{425D48A9-602E-8F47-B6FE-EF1344634EFE}"/>
              </a:ext>
            </a:extLst>
          </p:cNvPr>
          <p:cNvSpPr>
            <a:spLocks noGrp="1" noChangeArrowheads="1"/>
          </p:cNvSpPr>
          <p:nvPr>
            <p:ph type="title"/>
          </p:nvPr>
        </p:nvSpPr>
        <p:spPr>
          <a:xfrm>
            <a:off x="654050" y="317500"/>
            <a:ext cx="7772400" cy="803275"/>
          </a:xfrm>
        </p:spPr>
        <p:txBody>
          <a:bodyPr/>
          <a:lstStyle/>
          <a:p>
            <a:r>
              <a:rPr lang="en-US" altLang="en-US"/>
              <a:t>The str Function</a:t>
            </a:r>
            <a:endParaRPr lang="en-US" altLang="en-US" sz="5400"/>
          </a:p>
        </p:txBody>
      </p:sp>
      <p:sp>
        <p:nvSpPr>
          <p:cNvPr id="18436" name="Text Box 3">
            <a:extLst>
              <a:ext uri="{FF2B5EF4-FFF2-40B4-BE49-F238E27FC236}">
                <a16:creationId xmlns:a16="http://schemas.microsoft.com/office/drawing/2014/main" id="{7F14249F-0A83-5848-B390-0B27077A6C02}"/>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18437" name="Text Box 4">
            <a:extLst>
              <a:ext uri="{FF2B5EF4-FFF2-40B4-BE49-F238E27FC236}">
                <a16:creationId xmlns:a16="http://schemas.microsoft.com/office/drawing/2014/main" id="{780542A8-18B5-FF49-9ADD-CA3C08E1ECBF}"/>
              </a:ext>
            </a:extLst>
          </p:cNvPr>
          <p:cNvSpPr txBox="1">
            <a:spLocks noChangeArrowheads="1"/>
          </p:cNvSpPr>
          <p:nvPr/>
        </p:nvSpPr>
        <p:spPr bwMode="auto">
          <a:xfrm>
            <a:off x="347663" y="1316038"/>
            <a:ext cx="8382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The </a:t>
            </a:r>
            <a:r>
              <a:rPr lang="en-US" altLang="en-US" sz="2800" u="sng"/>
              <a:t>str</a:t>
            </a:r>
            <a:r>
              <a:rPr lang="en-US" altLang="en-US" sz="2800"/>
              <a:t> function can be used to convert a number into a string. For example,</a:t>
            </a:r>
          </a:p>
        </p:txBody>
      </p:sp>
      <p:sp>
        <p:nvSpPr>
          <p:cNvPr id="18438" name="Text Box 5">
            <a:extLst>
              <a:ext uri="{FF2B5EF4-FFF2-40B4-BE49-F238E27FC236}">
                <a16:creationId xmlns:a16="http://schemas.microsoft.com/office/drawing/2014/main" id="{64C5CE84-F22A-5241-8514-43B6E195279F}"/>
              </a:ext>
            </a:extLst>
          </p:cNvPr>
          <p:cNvSpPr txBox="1">
            <a:spLocks noChangeArrowheads="1"/>
          </p:cNvSpPr>
          <p:nvPr/>
        </p:nvSpPr>
        <p:spPr bwMode="auto">
          <a:xfrm>
            <a:off x="423863" y="2468563"/>
            <a:ext cx="83820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rPr>
              <a:t>&gt;&gt;&gt; s = str(4.4) # Convert a float to string</a:t>
            </a:r>
          </a:p>
          <a:p>
            <a:pPr>
              <a:spcBef>
                <a:spcPct val="0"/>
              </a:spcBef>
              <a:buClrTx/>
              <a:buSzTx/>
              <a:buFontTx/>
              <a:buNone/>
            </a:pPr>
            <a:r>
              <a:rPr lang="en-US" altLang="en-US" sz="2400">
                <a:solidFill>
                  <a:schemeClr val="tx2"/>
                </a:solidFill>
              </a:rPr>
              <a:t>&gt;&gt;&gt; s </a:t>
            </a:r>
          </a:p>
          <a:p>
            <a:pPr>
              <a:spcBef>
                <a:spcPct val="0"/>
              </a:spcBef>
              <a:buClrTx/>
              <a:buSzTx/>
              <a:buFontTx/>
              <a:buNone/>
            </a:pPr>
            <a:r>
              <a:rPr lang="en-US" altLang="en-US" sz="2400">
                <a:solidFill>
                  <a:schemeClr val="tx2"/>
                </a:solidFill>
              </a:rPr>
              <a:t>'4.4'</a:t>
            </a:r>
          </a:p>
          <a:p>
            <a:pPr>
              <a:spcBef>
                <a:spcPct val="0"/>
              </a:spcBef>
              <a:buClrTx/>
              <a:buSzTx/>
              <a:buFontTx/>
              <a:buNone/>
            </a:pPr>
            <a:r>
              <a:rPr lang="en-US" altLang="en-US" sz="2400">
                <a:solidFill>
                  <a:schemeClr val="tx2"/>
                </a:solidFill>
              </a:rPr>
              <a:t>&gt;&gt;&gt; s = str(3) # Convert an integer to string</a:t>
            </a:r>
          </a:p>
          <a:p>
            <a:pPr>
              <a:spcBef>
                <a:spcPct val="0"/>
              </a:spcBef>
              <a:buClrTx/>
              <a:buSzTx/>
              <a:buFontTx/>
              <a:buNone/>
            </a:pPr>
            <a:r>
              <a:rPr lang="en-US" altLang="en-US" sz="2400">
                <a:solidFill>
                  <a:schemeClr val="tx2"/>
                </a:solidFill>
              </a:rPr>
              <a:t>&gt;&gt;&gt; s</a:t>
            </a:r>
          </a:p>
          <a:p>
            <a:pPr>
              <a:spcBef>
                <a:spcPct val="0"/>
              </a:spcBef>
              <a:buClrTx/>
              <a:buSzTx/>
              <a:buFontTx/>
              <a:buNone/>
            </a:pPr>
            <a:r>
              <a:rPr lang="en-US" altLang="en-US" sz="2400">
                <a:solidFill>
                  <a:schemeClr val="tx2"/>
                </a:solidFill>
              </a:rPr>
              <a:t>'3'</a:t>
            </a:r>
          </a:p>
          <a:p>
            <a:pPr>
              <a:spcBef>
                <a:spcPct val="0"/>
              </a:spcBef>
              <a:buClrTx/>
              <a:buSzTx/>
              <a:buFontTx/>
              <a:buNone/>
            </a:pPr>
            <a:r>
              <a:rPr lang="en-US" altLang="en-US" sz="2400">
                <a:solidFill>
                  <a:schemeClr val="tx2"/>
                </a:solidFill>
              </a:rPr>
              <a:t>&gt;&gt;&gt;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CC82A63A-6659-BD41-B5CE-B500B5AE95B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59EDE7A-1725-5D48-9A24-CD8B1B15C311}" type="slidenum">
              <a:rPr lang="en-US" altLang="en-US" sz="1400" smtClean="0"/>
              <a:pPr>
                <a:spcBef>
                  <a:spcPct val="0"/>
                </a:spcBef>
                <a:buClrTx/>
                <a:buSzTx/>
                <a:buFontTx/>
                <a:buNone/>
              </a:pPr>
              <a:t>17</a:t>
            </a:fld>
            <a:endParaRPr lang="en-US" altLang="en-US" sz="1400"/>
          </a:p>
        </p:txBody>
      </p:sp>
      <p:sp>
        <p:nvSpPr>
          <p:cNvPr id="19459" name="Rectangle 2">
            <a:extLst>
              <a:ext uri="{FF2B5EF4-FFF2-40B4-BE49-F238E27FC236}">
                <a16:creationId xmlns:a16="http://schemas.microsoft.com/office/drawing/2014/main" id="{9A2845C1-1EC3-7049-9A61-0B884618700F}"/>
              </a:ext>
            </a:extLst>
          </p:cNvPr>
          <p:cNvSpPr>
            <a:spLocks noGrp="1" noChangeArrowheads="1"/>
          </p:cNvSpPr>
          <p:nvPr>
            <p:ph type="title"/>
          </p:nvPr>
        </p:nvSpPr>
        <p:spPr>
          <a:xfrm>
            <a:off x="654050" y="317500"/>
            <a:ext cx="7772400" cy="803275"/>
          </a:xfrm>
        </p:spPr>
        <p:txBody>
          <a:bodyPr/>
          <a:lstStyle/>
          <a:p>
            <a:r>
              <a:rPr lang="en-US" altLang="en-US" sz="4000"/>
              <a:t>The String Concatenation Operator </a:t>
            </a:r>
          </a:p>
        </p:txBody>
      </p:sp>
      <p:sp>
        <p:nvSpPr>
          <p:cNvPr id="19460" name="Text Box 3">
            <a:extLst>
              <a:ext uri="{FF2B5EF4-FFF2-40B4-BE49-F238E27FC236}">
                <a16:creationId xmlns:a16="http://schemas.microsoft.com/office/drawing/2014/main" id="{BFBA5724-D240-2942-A6E1-AA32C0C98492}"/>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19461" name="Text Box 4">
            <a:extLst>
              <a:ext uri="{FF2B5EF4-FFF2-40B4-BE49-F238E27FC236}">
                <a16:creationId xmlns:a16="http://schemas.microsoft.com/office/drawing/2014/main" id="{277E062F-8A9F-BD4C-9E3E-B60DFEFE4C64}"/>
              </a:ext>
            </a:extLst>
          </p:cNvPr>
          <p:cNvSpPr txBox="1">
            <a:spLocks noChangeArrowheads="1"/>
          </p:cNvSpPr>
          <p:nvPr/>
        </p:nvSpPr>
        <p:spPr bwMode="auto">
          <a:xfrm>
            <a:off x="347663" y="1316038"/>
            <a:ext cx="83820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You can use the </a:t>
            </a:r>
            <a:r>
              <a:rPr lang="en-US" altLang="en-US" sz="2800" u="sng"/>
              <a:t>+</a:t>
            </a:r>
            <a:r>
              <a:rPr lang="en-US" altLang="en-US" sz="2800"/>
              <a:t> operator add two numbers. The </a:t>
            </a:r>
            <a:r>
              <a:rPr lang="en-US" altLang="en-US" sz="2800" u="sng"/>
              <a:t>+</a:t>
            </a:r>
            <a:r>
              <a:rPr lang="en-US" altLang="en-US" sz="2800"/>
              <a:t> operator can also be used to concatenate (combine) two strings. Here are some examples:</a:t>
            </a:r>
          </a:p>
        </p:txBody>
      </p:sp>
      <p:sp>
        <p:nvSpPr>
          <p:cNvPr id="19462" name="Text Box 5">
            <a:extLst>
              <a:ext uri="{FF2B5EF4-FFF2-40B4-BE49-F238E27FC236}">
                <a16:creationId xmlns:a16="http://schemas.microsoft.com/office/drawing/2014/main" id="{731E3134-BD30-9A4A-9467-6BBBC99A96D0}"/>
              </a:ext>
            </a:extLst>
          </p:cNvPr>
          <p:cNvSpPr txBox="1">
            <a:spLocks noChangeArrowheads="1"/>
          </p:cNvSpPr>
          <p:nvPr/>
        </p:nvSpPr>
        <p:spPr bwMode="auto">
          <a:xfrm>
            <a:off x="423863" y="2968625"/>
            <a:ext cx="8382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rPr>
              <a:t>&gt;&gt;&gt; message = "Welcome " + "to " + "Python"</a:t>
            </a:r>
          </a:p>
          <a:p>
            <a:pPr>
              <a:spcBef>
                <a:spcPct val="0"/>
              </a:spcBef>
              <a:buClrTx/>
              <a:buSzTx/>
              <a:buFontTx/>
              <a:buNone/>
            </a:pPr>
            <a:r>
              <a:rPr lang="en-US" altLang="en-US" sz="2400">
                <a:solidFill>
                  <a:schemeClr val="tx2"/>
                </a:solidFill>
              </a:rPr>
              <a:t>&gt;&gt;&gt; message </a:t>
            </a:r>
          </a:p>
          <a:p>
            <a:pPr>
              <a:spcBef>
                <a:spcPct val="0"/>
              </a:spcBef>
              <a:buClrTx/>
              <a:buSzTx/>
              <a:buFontTx/>
              <a:buNone/>
            </a:pPr>
            <a:r>
              <a:rPr lang="en-US" altLang="en-US" sz="2400">
                <a:solidFill>
                  <a:schemeClr val="tx2"/>
                </a:solidFill>
              </a:rPr>
              <a:t>'Weclome to Python'</a:t>
            </a:r>
          </a:p>
          <a:p>
            <a:pPr>
              <a:spcBef>
                <a:spcPct val="0"/>
              </a:spcBef>
              <a:buClrTx/>
              <a:buSzTx/>
              <a:buFontTx/>
              <a:buNone/>
            </a:pPr>
            <a:r>
              <a:rPr lang="en-US" altLang="en-US" sz="2400">
                <a:solidFill>
                  <a:schemeClr val="tx2"/>
                </a:solidFill>
              </a:rPr>
              <a:t>&gt;&gt;&gt; chapterNo = 2</a:t>
            </a:r>
          </a:p>
          <a:p>
            <a:pPr>
              <a:spcBef>
                <a:spcPct val="0"/>
              </a:spcBef>
              <a:buClrTx/>
              <a:buSzTx/>
              <a:buFontTx/>
              <a:buNone/>
            </a:pPr>
            <a:r>
              <a:rPr lang="en-US" altLang="en-US" sz="2400">
                <a:solidFill>
                  <a:schemeClr val="tx2"/>
                </a:solidFill>
              </a:rPr>
              <a:t>&gt;&gt;&gt; s = "Chapter " + str(chapterNo)</a:t>
            </a:r>
          </a:p>
          <a:p>
            <a:pPr>
              <a:spcBef>
                <a:spcPct val="0"/>
              </a:spcBef>
              <a:buClrTx/>
              <a:buSzTx/>
              <a:buFontTx/>
              <a:buNone/>
            </a:pPr>
            <a:r>
              <a:rPr lang="en-US" altLang="en-US" sz="2400">
                <a:solidFill>
                  <a:schemeClr val="tx2"/>
                </a:solidFill>
              </a:rPr>
              <a:t>&gt;&gt;&gt; s</a:t>
            </a:r>
          </a:p>
          <a:p>
            <a:pPr>
              <a:spcBef>
                <a:spcPct val="0"/>
              </a:spcBef>
              <a:buClrTx/>
              <a:buSzTx/>
              <a:buFontTx/>
              <a:buNone/>
            </a:pPr>
            <a:r>
              <a:rPr lang="en-US" altLang="en-US" sz="2400">
                <a:solidFill>
                  <a:schemeClr val="tx2"/>
                </a:solidFill>
              </a:rPr>
              <a:t>'Chapter 2'</a:t>
            </a:r>
          </a:p>
          <a:p>
            <a:pPr>
              <a:spcBef>
                <a:spcPct val="0"/>
              </a:spcBef>
              <a:buClrTx/>
              <a:buSzTx/>
              <a:buFontTx/>
              <a:buNone/>
            </a:pPr>
            <a:r>
              <a:rPr lang="en-US" altLang="en-US" sz="2400">
                <a:solidFill>
                  <a:schemeClr val="tx2"/>
                </a:solidFill>
              </a:rPr>
              <a:t>&gt;&gt;&gt;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4D4B4E18-BDF7-6C4D-971E-75E033B1E3E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6DBE04C-9CD4-9348-98E7-06C992954D0D}" type="slidenum">
              <a:rPr lang="en-US" altLang="en-US" sz="1400" smtClean="0"/>
              <a:pPr>
                <a:spcBef>
                  <a:spcPct val="0"/>
                </a:spcBef>
                <a:buClrTx/>
                <a:buSzTx/>
                <a:buFontTx/>
                <a:buNone/>
              </a:pPr>
              <a:t>18</a:t>
            </a:fld>
            <a:endParaRPr lang="en-US" altLang="en-US" sz="1400"/>
          </a:p>
        </p:txBody>
      </p:sp>
      <p:sp>
        <p:nvSpPr>
          <p:cNvPr id="20483" name="Rectangle 2">
            <a:extLst>
              <a:ext uri="{FF2B5EF4-FFF2-40B4-BE49-F238E27FC236}">
                <a16:creationId xmlns:a16="http://schemas.microsoft.com/office/drawing/2014/main" id="{B81BD1CB-B200-694B-B54B-3504D9532355}"/>
              </a:ext>
            </a:extLst>
          </p:cNvPr>
          <p:cNvSpPr>
            <a:spLocks noGrp="1" noChangeArrowheads="1"/>
          </p:cNvSpPr>
          <p:nvPr>
            <p:ph type="title"/>
          </p:nvPr>
        </p:nvSpPr>
        <p:spPr>
          <a:xfrm>
            <a:off x="654050" y="317500"/>
            <a:ext cx="7772400" cy="803275"/>
          </a:xfrm>
        </p:spPr>
        <p:txBody>
          <a:bodyPr/>
          <a:lstStyle/>
          <a:p>
            <a:r>
              <a:rPr lang="en-US" altLang="en-US" sz="4000"/>
              <a:t>Reading Strings from the Console</a:t>
            </a:r>
          </a:p>
        </p:txBody>
      </p:sp>
      <p:sp>
        <p:nvSpPr>
          <p:cNvPr id="20484" name="Text Box 3">
            <a:extLst>
              <a:ext uri="{FF2B5EF4-FFF2-40B4-BE49-F238E27FC236}">
                <a16:creationId xmlns:a16="http://schemas.microsoft.com/office/drawing/2014/main" id="{0B49F8FB-CE83-5144-9B19-C836F38EAC0D}"/>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20485" name="Text Box 4">
            <a:extLst>
              <a:ext uri="{FF2B5EF4-FFF2-40B4-BE49-F238E27FC236}">
                <a16:creationId xmlns:a16="http://schemas.microsoft.com/office/drawing/2014/main" id="{DF91D3A2-640C-8840-8DA4-14CBE78D58CD}"/>
              </a:ext>
            </a:extLst>
          </p:cNvPr>
          <p:cNvSpPr txBox="1">
            <a:spLocks noChangeArrowheads="1"/>
          </p:cNvSpPr>
          <p:nvPr/>
        </p:nvSpPr>
        <p:spPr bwMode="auto">
          <a:xfrm>
            <a:off x="347663" y="1316038"/>
            <a:ext cx="83820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To read a string from the console, use the </a:t>
            </a:r>
            <a:r>
              <a:rPr lang="en-US" altLang="en-US" sz="2800" u="sng"/>
              <a:t>input</a:t>
            </a:r>
            <a:r>
              <a:rPr lang="en-US" altLang="en-US" sz="2800"/>
              <a:t> function. For example, the following code reads three strings from the keyboard:</a:t>
            </a:r>
          </a:p>
        </p:txBody>
      </p:sp>
      <p:sp>
        <p:nvSpPr>
          <p:cNvPr id="20486" name="Text Box 5">
            <a:extLst>
              <a:ext uri="{FF2B5EF4-FFF2-40B4-BE49-F238E27FC236}">
                <a16:creationId xmlns:a16="http://schemas.microsoft.com/office/drawing/2014/main" id="{9F459BF0-7C0E-5542-9F59-6CEB9C2BF62F}"/>
              </a:ext>
            </a:extLst>
          </p:cNvPr>
          <p:cNvSpPr txBox="1">
            <a:spLocks noChangeArrowheads="1"/>
          </p:cNvSpPr>
          <p:nvPr/>
        </p:nvSpPr>
        <p:spPr bwMode="auto">
          <a:xfrm>
            <a:off x="423863" y="2968625"/>
            <a:ext cx="83820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800">
                <a:solidFill>
                  <a:schemeClr val="tx2"/>
                </a:solidFill>
                <a:latin typeface="Courier New" panose="02070309020205020404" pitchFamily="49" charset="0"/>
              </a:rPr>
              <a:t>s1 = input("Enter a string: ")</a:t>
            </a:r>
          </a:p>
          <a:p>
            <a:pPr>
              <a:spcBef>
                <a:spcPct val="0"/>
              </a:spcBef>
              <a:buClrTx/>
              <a:buSzTx/>
              <a:buFontTx/>
              <a:buNone/>
            </a:pPr>
            <a:r>
              <a:rPr lang="en-US" altLang="en-US" sz="2800">
                <a:solidFill>
                  <a:schemeClr val="tx2"/>
                </a:solidFill>
                <a:latin typeface="Courier New" panose="02070309020205020404" pitchFamily="49" charset="0"/>
              </a:rPr>
              <a:t>s2 = input("Enter a string: ")</a:t>
            </a:r>
          </a:p>
          <a:p>
            <a:pPr>
              <a:spcBef>
                <a:spcPct val="0"/>
              </a:spcBef>
              <a:buClrTx/>
              <a:buSzTx/>
              <a:buFontTx/>
              <a:buNone/>
            </a:pPr>
            <a:r>
              <a:rPr lang="en-US" altLang="en-US" sz="2800">
                <a:solidFill>
                  <a:schemeClr val="tx2"/>
                </a:solidFill>
                <a:latin typeface="Courier New" panose="02070309020205020404" pitchFamily="49" charset="0"/>
              </a:rPr>
              <a:t>s3 = input("Enter a string: ")</a:t>
            </a:r>
          </a:p>
          <a:p>
            <a:pPr>
              <a:spcBef>
                <a:spcPct val="0"/>
              </a:spcBef>
              <a:buClrTx/>
              <a:buSzTx/>
              <a:buFontTx/>
              <a:buNone/>
            </a:pPr>
            <a:r>
              <a:rPr lang="en-US" altLang="en-US" sz="2800">
                <a:solidFill>
                  <a:schemeClr val="tx2"/>
                </a:solidFill>
                <a:latin typeface="Courier New" panose="02070309020205020404" pitchFamily="49" charset="0"/>
              </a:rPr>
              <a:t>print("s1 is " + s1)</a:t>
            </a:r>
          </a:p>
          <a:p>
            <a:pPr>
              <a:spcBef>
                <a:spcPct val="0"/>
              </a:spcBef>
              <a:buClrTx/>
              <a:buSzTx/>
              <a:buFontTx/>
              <a:buNone/>
            </a:pPr>
            <a:r>
              <a:rPr lang="en-US" altLang="en-US" sz="2800">
                <a:solidFill>
                  <a:schemeClr val="tx2"/>
                </a:solidFill>
                <a:latin typeface="Courier New" panose="02070309020205020404" pitchFamily="49" charset="0"/>
              </a:rPr>
              <a:t>print("s2 is " + s2)</a:t>
            </a:r>
          </a:p>
          <a:p>
            <a:pPr>
              <a:spcBef>
                <a:spcPct val="0"/>
              </a:spcBef>
              <a:buClrTx/>
              <a:buSzTx/>
              <a:buFontTx/>
              <a:buNone/>
            </a:pPr>
            <a:r>
              <a:rPr lang="en-US" altLang="en-US" sz="2800">
                <a:solidFill>
                  <a:schemeClr val="tx2"/>
                </a:solidFill>
                <a:latin typeface="Courier New" panose="02070309020205020404" pitchFamily="49" charset="0"/>
              </a:rPr>
              <a:t>print("s3 is " + s3)</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B5CBCA4D-4867-D041-BDEA-018A4ACA4D7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7CEAF65-2307-E545-BF0B-F63E501FA4BA}" type="slidenum">
              <a:rPr lang="en-US" altLang="en-US" sz="1400" smtClean="0"/>
              <a:pPr>
                <a:spcBef>
                  <a:spcPct val="0"/>
                </a:spcBef>
                <a:buClrTx/>
                <a:buSzTx/>
                <a:buFontTx/>
                <a:buNone/>
              </a:pPr>
              <a:t>19</a:t>
            </a:fld>
            <a:endParaRPr lang="en-US" altLang="en-US" sz="1400"/>
          </a:p>
        </p:txBody>
      </p:sp>
      <p:sp>
        <p:nvSpPr>
          <p:cNvPr id="21507" name="Rectangle 2">
            <a:extLst>
              <a:ext uri="{FF2B5EF4-FFF2-40B4-BE49-F238E27FC236}">
                <a16:creationId xmlns:a16="http://schemas.microsoft.com/office/drawing/2014/main" id="{C6697959-8DC3-C14D-A9E1-2E8045584018}"/>
              </a:ext>
            </a:extLst>
          </p:cNvPr>
          <p:cNvSpPr>
            <a:spLocks noGrp="1" noChangeArrowheads="1"/>
          </p:cNvSpPr>
          <p:nvPr>
            <p:ph type="title"/>
          </p:nvPr>
        </p:nvSpPr>
        <p:spPr>
          <a:xfrm>
            <a:off x="685800" y="0"/>
            <a:ext cx="7772400" cy="1428750"/>
          </a:xfrm>
        </p:spPr>
        <p:txBody>
          <a:bodyPr/>
          <a:lstStyle/>
          <a:p>
            <a:r>
              <a:rPr lang="en-US" altLang="en-US" sz="4000"/>
              <a:t>Case Study: Minimum Number of Coins </a:t>
            </a:r>
          </a:p>
        </p:txBody>
      </p:sp>
      <p:sp>
        <p:nvSpPr>
          <p:cNvPr id="21508" name="Text Box 6">
            <a:extLst>
              <a:ext uri="{FF2B5EF4-FFF2-40B4-BE49-F238E27FC236}">
                <a16:creationId xmlns:a16="http://schemas.microsoft.com/office/drawing/2014/main" id="{B71FF067-5E8F-A84F-AF58-F1C476CCA1BA}"/>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21509" name="Text Box 7">
            <a:extLst>
              <a:ext uri="{FF2B5EF4-FFF2-40B4-BE49-F238E27FC236}">
                <a16:creationId xmlns:a16="http://schemas.microsoft.com/office/drawing/2014/main" id="{9EA29FD1-006D-FA4C-AB8C-17B9C1865721}"/>
              </a:ext>
            </a:extLst>
          </p:cNvPr>
          <p:cNvSpPr txBox="1">
            <a:spLocks noChangeArrowheads="1"/>
          </p:cNvSpPr>
          <p:nvPr/>
        </p:nvSpPr>
        <p:spPr bwMode="auto">
          <a:xfrm>
            <a:off x="381000" y="1676400"/>
            <a:ext cx="8382000" cy="35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This program lets the user enter the amount in decimal representing dollars and cents and output a report listing the monetary equivalent in single dollars, quarters, dimes, nickels, and pennies. Your program should report maximum number of dollars, then the maximum number of quarters, and so on, in this order.</a:t>
            </a:r>
            <a:r>
              <a:rPr lang="en-US" altLang="en-US" sz="2400">
                <a:latin typeface="Courier" panose="02070309020205020404" pitchFamily="49" charset="0"/>
              </a:rPr>
              <a:t> </a:t>
            </a:r>
          </a:p>
        </p:txBody>
      </p:sp>
      <p:sp>
        <p:nvSpPr>
          <p:cNvPr id="21510" name="Rectangle 1">
            <a:hlinkClick r:id="rId2"/>
            <a:extLst>
              <a:ext uri="{FF2B5EF4-FFF2-40B4-BE49-F238E27FC236}">
                <a16:creationId xmlns:a16="http://schemas.microsoft.com/office/drawing/2014/main" id="{6F9CDF94-B3E0-FE46-BC23-C592CA504653}"/>
              </a:ext>
            </a:extLst>
          </p:cNvPr>
          <p:cNvSpPr>
            <a:spLocks noChangeArrowheads="1"/>
          </p:cNvSpPr>
          <p:nvPr/>
        </p:nvSpPr>
        <p:spPr bwMode="auto">
          <a:xfrm>
            <a:off x="4764088" y="5503863"/>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ComputeChange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635BC4C5-9AE3-9541-81F5-0677582B9E9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80B6208-1FA0-CF4B-B3E5-7B78AEC06159}" type="slidenum">
              <a:rPr lang="en-US" altLang="en-US" sz="1400" smtClean="0"/>
              <a:pPr>
                <a:spcBef>
                  <a:spcPct val="0"/>
                </a:spcBef>
                <a:buClrTx/>
                <a:buSzTx/>
                <a:buFontTx/>
                <a:buNone/>
              </a:pPr>
              <a:t>2</a:t>
            </a:fld>
            <a:endParaRPr lang="en-US" altLang="en-US" sz="1400"/>
          </a:p>
        </p:txBody>
      </p:sp>
      <p:sp>
        <p:nvSpPr>
          <p:cNvPr id="4099" name="Rectangle 2">
            <a:extLst>
              <a:ext uri="{FF2B5EF4-FFF2-40B4-BE49-F238E27FC236}">
                <a16:creationId xmlns:a16="http://schemas.microsoft.com/office/drawing/2014/main" id="{FDCEC4A2-367C-DD46-BA3E-1F6975D46E31}"/>
              </a:ext>
            </a:extLst>
          </p:cNvPr>
          <p:cNvSpPr>
            <a:spLocks noGrp="1" noChangeArrowheads="1"/>
          </p:cNvSpPr>
          <p:nvPr>
            <p:ph type="title"/>
          </p:nvPr>
        </p:nvSpPr>
        <p:spPr>
          <a:xfrm>
            <a:off x="155575" y="125413"/>
            <a:ext cx="8763000" cy="665162"/>
          </a:xfrm>
          <a:noFill/>
        </p:spPr>
        <p:txBody>
          <a:bodyPr/>
          <a:lstStyle/>
          <a:p>
            <a:r>
              <a:rPr lang="en-US" altLang="en-US" sz="4000"/>
              <a:t>Motivations</a:t>
            </a:r>
          </a:p>
        </p:txBody>
      </p:sp>
      <p:sp>
        <p:nvSpPr>
          <p:cNvPr id="4100" name="Rectangle 3">
            <a:extLst>
              <a:ext uri="{FF2B5EF4-FFF2-40B4-BE49-F238E27FC236}">
                <a16:creationId xmlns:a16="http://schemas.microsoft.com/office/drawing/2014/main" id="{4FD218E2-A26B-9041-ADD9-AA06C5245EBC}"/>
              </a:ext>
            </a:extLst>
          </p:cNvPr>
          <p:cNvSpPr>
            <a:spLocks noGrp="1" noChangeArrowheads="1"/>
          </p:cNvSpPr>
          <p:nvPr>
            <p:ph type="body" idx="1"/>
          </p:nvPr>
        </p:nvSpPr>
        <p:spPr>
          <a:xfrm>
            <a:off x="309563" y="893763"/>
            <a:ext cx="8645525" cy="2709862"/>
          </a:xfrm>
          <a:noFill/>
        </p:spPr>
        <p:txBody>
          <a:bodyPr/>
          <a:lstStyle/>
          <a:p>
            <a:pPr marL="0" indent="0">
              <a:lnSpc>
                <a:spcPct val="90000"/>
              </a:lnSpc>
              <a:buFont typeface="Monotype Sorts" pitchFamily="2" charset="2"/>
              <a:buNone/>
            </a:pPr>
            <a:r>
              <a:rPr lang="en-US" altLang="en-US" sz="2800"/>
              <a:t>Suppose you need to estimate the area enclosed by four cities, given the GPS locations (latitude and longitude) of these cities, as shown in the following diagram. How would you write a program to solve this problem? You will be able to write such a program after completing this chapter.</a:t>
            </a:r>
          </a:p>
        </p:txBody>
      </p:sp>
      <p:sp>
        <p:nvSpPr>
          <p:cNvPr id="4101" name="Rectangle 5">
            <a:extLst>
              <a:ext uri="{FF2B5EF4-FFF2-40B4-BE49-F238E27FC236}">
                <a16:creationId xmlns:a16="http://schemas.microsoft.com/office/drawing/2014/main" id="{EEB285C6-3FCD-FB42-AC8E-03D4F86017A1}"/>
              </a:ext>
            </a:extLst>
          </p:cNvPr>
          <p:cNvSpPr>
            <a:spLocks noChangeArrowheads="1"/>
          </p:cNvSpPr>
          <p:nvPr/>
        </p:nvSpPr>
        <p:spPr bwMode="auto">
          <a:xfrm>
            <a:off x="0" y="2424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102" name="Object 4">
            <a:extLst>
              <a:ext uri="{FF2B5EF4-FFF2-40B4-BE49-F238E27FC236}">
                <a16:creationId xmlns:a16="http://schemas.microsoft.com/office/drawing/2014/main" id="{09F42297-81EF-3D46-BF5E-60004D9BB2E7}"/>
              </a:ext>
            </a:extLst>
          </p:cNvPr>
          <p:cNvGraphicFramePr>
            <a:graphicFrameLocks noChangeAspect="1"/>
          </p:cNvGraphicFramePr>
          <p:nvPr/>
        </p:nvGraphicFramePr>
        <p:xfrm>
          <a:off x="1652588" y="3281363"/>
          <a:ext cx="7413625" cy="2963862"/>
        </p:xfrm>
        <a:graphic>
          <a:graphicData uri="http://schemas.openxmlformats.org/presentationml/2006/ole">
            <mc:AlternateContent xmlns:mc="http://schemas.openxmlformats.org/markup-compatibility/2006">
              <mc:Choice xmlns:v="urn:schemas-microsoft-com:vml" Requires="v">
                <p:oleObj spid="_x0000_s4103" name="Picture" r:id="rId3" imgW="5130800" imgH="2044700" progId="Word.Picture.8">
                  <p:embed/>
                </p:oleObj>
              </mc:Choice>
              <mc:Fallback>
                <p:oleObj name="Picture" r:id="rId3" imgW="5130800" imgH="20447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2588" y="3281363"/>
                        <a:ext cx="7413625" cy="296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497B6C1D-D2C4-9647-96F9-55FB1B5F71C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367A061-1CB1-2842-AA15-CC56A972834B}" type="slidenum">
              <a:rPr lang="en-US" altLang="en-US" sz="1400" smtClean="0"/>
              <a:pPr>
                <a:spcBef>
                  <a:spcPct val="0"/>
                </a:spcBef>
                <a:buClrTx/>
                <a:buSzTx/>
                <a:buFontTx/>
                <a:buNone/>
              </a:pPr>
              <a:t>20</a:t>
            </a:fld>
            <a:endParaRPr lang="en-US" altLang="en-US" sz="1400"/>
          </a:p>
        </p:txBody>
      </p:sp>
      <p:sp>
        <p:nvSpPr>
          <p:cNvPr id="22531" name="Rectangle 2">
            <a:extLst>
              <a:ext uri="{FF2B5EF4-FFF2-40B4-BE49-F238E27FC236}">
                <a16:creationId xmlns:a16="http://schemas.microsoft.com/office/drawing/2014/main" id="{55244730-C6D3-B141-A8BA-0CD1C1D71477}"/>
              </a:ext>
            </a:extLst>
          </p:cNvPr>
          <p:cNvSpPr>
            <a:spLocks noGrp="1" noChangeArrowheads="1"/>
          </p:cNvSpPr>
          <p:nvPr>
            <p:ph type="title"/>
          </p:nvPr>
        </p:nvSpPr>
        <p:spPr>
          <a:xfrm>
            <a:off x="193675" y="152400"/>
            <a:ext cx="8756650" cy="1049338"/>
          </a:xfrm>
          <a:noFill/>
        </p:spPr>
        <p:txBody>
          <a:bodyPr/>
          <a:lstStyle/>
          <a:p>
            <a:r>
              <a:rPr lang="en-US" altLang="en-US"/>
              <a:t>Introduction to Objects and Methods </a:t>
            </a:r>
          </a:p>
        </p:txBody>
      </p:sp>
      <p:sp>
        <p:nvSpPr>
          <p:cNvPr id="22532" name="Rectangle 3">
            <a:extLst>
              <a:ext uri="{FF2B5EF4-FFF2-40B4-BE49-F238E27FC236}">
                <a16:creationId xmlns:a16="http://schemas.microsoft.com/office/drawing/2014/main" id="{1E8A2E27-3DE0-9A48-BEDB-72E2ACD75BA9}"/>
              </a:ext>
            </a:extLst>
          </p:cNvPr>
          <p:cNvSpPr>
            <a:spLocks noGrp="1" noChangeArrowheads="1"/>
          </p:cNvSpPr>
          <p:nvPr>
            <p:ph type="body" idx="1"/>
          </p:nvPr>
        </p:nvSpPr>
        <p:spPr>
          <a:xfrm>
            <a:off x="155575" y="1624013"/>
            <a:ext cx="8988425" cy="3724275"/>
          </a:xfrm>
          <a:noFill/>
        </p:spPr>
        <p:txBody>
          <a:bodyPr/>
          <a:lstStyle/>
          <a:p>
            <a:pPr marL="0" indent="0">
              <a:spcBef>
                <a:spcPct val="0"/>
              </a:spcBef>
              <a:buFont typeface="Monotype Sorts" pitchFamily="2" charset="2"/>
              <a:buNone/>
            </a:pPr>
            <a:r>
              <a:rPr lang="en-US" altLang="en-US"/>
              <a:t>In Python, all data—including numbers and strings—are actually objects.</a:t>
            </a:r>
          </a:p>
          <a:p>
            <a:pPr marL="0" indent="0">
              <a:spcBef>
                <a:spcPct val="0"/>
              </a:spcBef>
              <a:buFont typeface="Monotype Sorts" pitchFamily="2" charset="2"/>
              <a:buNone/>
            </a:pPr>
            <a:endParaRPr lang="en-US" altLang="en-US"/>
          </a:p>
          <a:p>
            <a:pPr marL="0" indent="0">
              <a:spcBef>
                <a:spcPct val="0"/>
              </a:spcBef>
              <a:buFont typeface="Monotype Sorts" pitchFamily="2" charset="2"/>
              <a:buNone/>
            </a:pPr>
            <a:r>
              <a:rPr lang="en-US" altLang="en-US"/>
              <a:t>An object is an entity. Each object has an id and a type. Objects of the same kind have the same type. You can use the </a:t>
            </a:r>
            <a:r>
              <a:rPr lang="en-US" altLang="en-US" b="1"/>
              <a:t>id</a:t>
            </a:r>
            <a:r>
              <a:rPr lang="en-US" altLang="en-US"/>
              <a:t> function and </a:t>
            </a:r>
            <a:r>
              <a:rPr lang="en-US" altLang="en-US" b="1"/>
              <a:t>type</a:t>
            </a:r>
            <a:r>
              <a:rPr lang="en-US" altLang="en-US"/>
              <a:t> function to get these information for an object.</a:t>
            </a:r>
            <a:r>
              <a:rPr lang="en-US" altLang="en-US" sz="2800"/>
              <a:t>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F0BC9BE4-D689-A448-A04D-867E437061B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4FD859B-2A78-DE44-8A9B-94FAFE78C4EC}" type="slidenum">
              <a:rPr lang="en-US" altLang="en-US" sz="1400" smtClean="0"/>
              <a:pPr>
                <a:spcBef>
                  <a:spcPct val="0"/>
                </a:spcBef>
                <a:buClrTx/>
                <a:buSzTx/>
                <a:buFontTx/>
                <a:buNone/>
              </a:pPr>
              <a:t>21</a:t>
            </a:fld>
            <a:endParaRPr lang="en-US" altLang="en-US" sz="1400"/>
          </a:p>
        </p:txBody>
      </p:sp>
      <p:sp>
        <p:nvSpPr>
          <p:cNvPr id="23555" name="Rectangle 2">
            <a:extLst>
              <a:ext uri="{FF2B5EF4-FFF2-40B4-BE49-F238E27FC236}">
                <a16:creationId xmlns:a16="http://schemas.microsoft.com/office/drawing/2014/main" id="{4A620F60-4160-F049-AA1C-05B6B543A972}"/>
              </a:ext>
            </a:extLst>
          </p:cNvPr>
          <p:cNvSpPr>
            <a:spLocks noGrp="1" noChangeArrowheads="1"/>
          </p:cNvSpPr>
          <p:nvPr>
            <p:ph type="title"/>
          </p:nvPr>
        </p:nvSpPr>
        <p:spPr>
          <a:xfrm>
            <a:off x="193675" y="152400"/>
            <a:ext cx="8756650" cy="1049338"/>
          </a:xfrm>
          <a:noFill/>
        </p:spPr>
        <p:txBody>
          <a:bodyPr/>
          <a:lstStyle/>
          <a:p>
            <a:r>
              <a:rPr lang="en-US" altLang="en-US"/>
              <a:t>Object Types and Ids </a:t>
            </a:r>
          </a:p>
        </p:txBody>
      </p:sp>
      <p:sp>
        <p:nvSpPr>
          <p:cNvPr id="23556" name="Rectangle 4">
            <a:extLst>
              <a:ext uri="{FF2B5EF4-FFF2-40B4-BE49-F238E27FC236}">
                <a16:creationId xmlns:a16="http://schemas.microsoft.com/office/drawing/2014/main" id="{81C42884-EFB9-EF48-842C-3D4418D9FDA5}"/>
              </a:ext>
            </a:extLst>
          </p:cNvPr>
          <p:cNvSpPr>
            <a:spLocks noChangeArrowheads="1"/>
          </p:cNvSpPr>
          <p:nvPr/>
        </p:nvSpPr>
        <p:spPr bwMode="auto">
          <a:xfrm>
            <a:off x="193675" y="1277938"/>
            <a:ext cx="8721725" cy="134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2800"/>
              <a:t>The </a:t>
            </a:r>
            <a:r>
              <a:rPr lang="en-US" altLang="en-US" sz="2800" b="1"/>
              <a:t>id</a:t>
            </a:r>
            <a:r>
              <a:rPr lang="en-US" altLang="en-US" sz="2800"/>
              <a:t> and </a:t>
            </a:r>
            <a:r>
              <a:rPr lang="en-US" altLang="en-US" sz="2800" b="1"/>
              <a:t>type</a:t>
            </a:r>
            <a:r>
              <a:rPr lang="en-US" altLang="en-US" sz="2800"/>
              <a:t> functions are rarely used in programming, but they are good pedagogical tools for understanding objects.</a:t>
            </a:r>
          </a:p>
        </p:txBody>
      </p:sp>
      <p:sp>
        <p:nvSpPr>
          <p:cNvPr id="23557" name="Rectangle 6">
            <a:extLst>
              <a:ext uri="{FF2B5EF4-FFF2-40B4-BE49-F238E27FC236}">
                <a16:creationId xmlns:a16="http://schemas.microsoft.com/office/drawing/2014/main" id="{0D84BC75-F0D0-D64C-93E8-7208526BE296}"/>
              </a:ext>
            </a:extLst>
          </p:cNvPr>
          <p:cNvSpPr>
            <a:spLocks noChangeArrowheads="1"/>
          </p:cNvSpPr>
          <p:nvPr/>
        </p:nvSpPr>
        <p:spPr bwMode="auto">
          <a:xfrm>
            <a:off x="385763" y="2738438"/>
            <a:ext cx="3994150"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a:solidFill>
                  <a:schemeClr val="tx2"/>
                </a:solidFill>
              </a:rPr>
              <a:t>&gt;&gt;&gt; n = 3  # n is an integer</a:t>
            </a:r>
          </a:p>
          <a:p>
            <a:pPr>
              <a:buFont typeface="Monotype Sorts" pitchFamily="2" charset="2"/>
              <a:buNone/>
            </a:pPr>
            <a:r>
              <a:rPr lang="en-US" altLang="en-US" sz="2000">
                <a:solidFill>
                  <a:schemeClr val="tx2"/>
                </a:solidFill>
              </a:rPr>
              <a:t>&gt;&gt;&gt; id(n)</a:t>
            </a:r>
          </a:p>
          <a:p>
            <a:pPr>
              <a:buFont typeface="Monotype Sorts" pitchFamily="2" charset="2"/>
              <a:buNone/>
            </a:pPr>
            <a:r>
              <a:rPr lang="en-US" altLang="en-US" sz="2000">
                <a:solidFill>
                  <a:schemeClr val="tx2"/>
                </a:solidFill>
              </a:rPr>
              <a:t>505408904</a:t>
            </a:r>
          </a:p>
          <a:p>
            <a:pPr>
              <a:buFont typeface="Monotype Sorts" pitchFamily="2" charset="2"/>
              <a:buNone/>
            </a:pPr>
            <a:r>
              <a:rPr lang="en-US" altLang="en-US" sz="2000">
                <a:solidFill>
                  <a:schemeClr val="tx2"/>
                </a:solidFill>
              </a:rPr>
              <a:t>&gt;&gt;&gt; type(n)</a:t>
            </a:r>
          </a:p>
          <a:p>
            <a:pPr>
              <a:buFont typeface="Monotype Sorts" pitchFamily="2" charset="2"/>
              <a:buNone/>
            </a:pPr>
            <a:r>
              <a:rPr lang="en-US" altLang="en-US" sz="2000">
                <a:solidFill>
                  <a:schemeClr val="tx2"/>
                </a:solidFill>
              </a:rPr>
              <a:t>&lt;class ’int’&gt; </a:t>
            </a:r>
          </a:p>
          <a:p>
            <a:pPr>
              <a:buFont typeface="Monotype Sorts" pitchFamily="2" charset="2"/>
              <a:buNone/>
            </a:pPr>
            <a:r>
              <a:rPr lang="en-US" altLang="en-US" sz="2000">
                <a:solidFill>
                  <a:schemeClr val="tx2"/>
                </a:solidFill>
              </a:rPr>
              <a:t>&gt;&gt;&gt; f = 4.0  # f is a float</a:t>
            </a:r>
          </a:p>
          <a:p>
            <a:pPr>
              <a:buFont typeface="Monotype Sorts" pitchFamily="2" charset="2"/>
              <a:buNone/>
            </a:pPr>
            <a:r>
              <a:rPr lang="en-US" altLang="en-US" sz="2000">
                <a:solidFill>
                  <a:schemeClr val="tx2"/>
                </a:solidFill>
              </a:rPr>
              <a:t>&gt;&gt;&gt; id(f)</a:t>
            </a:r>
          </a:p>
          <a:p>
            <a:pPr>
              <a:buFont typeface="Monotype Sorts" pitchFamily="2" charset="2"/>
              <a:buNone/>
            </a:pPr>
            <a:r>
              <a:rPr lang="en-US" altLang="en-US" sz="2000">
                <a:solidFill>
                  <a:schemeClr val="tx2"/>
                </a:solidFill>
              </a:rPr>
              <a:t>26647120</a:t>
            </a:r>
          </a:p>
          <a:p>
            <a:pPr>
              <a:buFont typeface="Monotype Sorts" pitchFamily="2" charset="2"/>
              <a:buNone/>
            </a:pPr>
            <a:r>
              <a:rPr lang="en-US" altLang="en-US" sz="2000">
                <a:solidFill>
                  <a:schemeClr val="tx2"/>
                </a:solidFill>
              </a:rPr>
              <a:t>&gt;&gt;&gt; type(f)</a:t>
            </a:r>
          </a:p>
          <a:p>
            <a:pPr>
              <a:buFont typeface="Monotype Sorts" pitchFamily="2" charset="2"/>
              <a:buNone/>
            </a:pPr>
            <a:r>
              <a:rPr lang="en-US" altLang="en-US" sz="2000">
                <a:solidFill>
                  <a:schemeClr val="tx2"/>
                </a:solidFill>
              </a:rPr>
              <a:t>&lt;class ’float’&gt;</a:t>
            </a:r>
          </a:p>
        </p:txBody>
      </p:sp>
      <p:sp>
        <p:nvSpPr>
          <p:cNvPr id="23558" name="Rectangle 7">
            <a:extLst>
              <a:ext uri="{FF2B5EF4-FFF2-40B4-BE49-F238E27FC236}">
                <a16:creationId xmlns:a16="http://schemas.microsoft.com/office/drawing/2014/main" id="{A406455D-F82D-1649-BF0E-3DB45F9A496A}"/>
              </a:ext>
            </a:extLst>
          </p:cNvPr>
          <p:cNvSpPr>
            <a:spLocks noChangeArrowheads="1"/>
          </p:cNvSpPr>
          <p:nvPr/>
        </p:nvSpPr>
        <p:spPr bwMode="auto">
          <a:xfrm>
            <a:off x="4725988" y="2738438"/>
            <a:ext cx="3724275"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a:solidFill>
                  <a:schemeClr val="tx2"/>
                </a:solidFill>
              </a:rPr>
              <a:t>&gt;&gt;&gt; s = "Welcome" # s is a string </a:t>
            </a:r>
          </a:p>
          <a:p>
            <a:pPr>
              <a:buFont typeface="Monotype Sorts" pitchFamily="2" charset="2"/>
              <a:buNone/>
            </a:pPr>
            <a:r>
              <a:rPr lang="en-US" altLang="en-US" sz="2000">
                <a:solidFill>
                  <a:schemeClr val="tx2"/>
                </a:solidFill>
              </a:rPr>
              <a:t>&gt;&gt;&gt; id(s)</a:t>
            </a:r>
          </a:p>
          <a:p>
            <a:pPr>
              <a:buFont typeface="Monotype Sorts" pitchFamily="2" charset="2"/>
              <a:buNone/>
            </a:pPr>
            <a:r>
              <a:rPr lang="en-US" altLang="en-US" sz="2000">
                <a:solidFill>
                  <a:schemeClr val="tx2"/>
                </a:solidFill>
              </a:rPr>
              <a:t>36201472</a:t>
            </a:r>
          </a:p>
          <a:p>
            <a:pPr>
              <a:buFont typeface="Monotype Sorts" pitchFamily="2" charset="2"/>
              <a:buNone/>
            </a:pPr>
            <a:r>
              <a:rPr lang="en-US" altLang="en-US" sz="2000">
                <a:solidFill>
                  <a:schemeClr val="tx2"/>
                </a:solidFill>
              </a:rPr>
              <a:t>&gt;&gt;&gt; type(s)</a:t>
            </a:r>
          </a:p>
          <a:p>
            <a:pPr>
              <a:buFont typeface="Monotype Sorts" pitchFamily="2" charset="2"/>
              <a:buNone/>
            </a:pPr>
            <a:r>
              <a:rPr lang="en-US" altLang="en-US" sz="2000">
                <a:solidFill>
                  <a:schemeClr val="tx2"/>
                </a:solidFill>
              </a:rPr>
              <a:t>&lt;class ’str’&gt;</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D75A8011-4C3D-9244-8E53-FBBA116ECCB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E2E17FD-0EA6-4743-8330-A3963434E402}" type="slidenum">
              <a:rPr lang="en-US" altLang="en-US" sz="1400" smtClean="0"/>
              <a:pPr>
                <a:spcBef>
                  <a:spcPct val="0"/>
                </a:spcBef>
                <a:buClrTx/>
                <a:buSzTx/>
                <a:buFontTx/>
                <a:buNone/>
              </a:pPr>
              <a:t>22</a:t>
            </a:fld>
            <a:endParaRPr lang="en-US" altLang="en-US" sz="1400"/>
          </a:p>
        </p:txBody>
      </p:sp>
      <p:sp>
        <p:nvSpPr>
          <p:cNvPr id="24579" name="Rectangle 2">
            <a:extLst>
              <a:ext uri="{FF2B5EF4-FFF2-40B4-BE49-F238E27FC236}">
                <a16:creationId xmlns:a16="http://schemas.microsoft.com/office/drawing/2014/main" id="{666BB1C5-E39D-2840-B155-8B0534D88FB0}"/>
              </a:ext>
            </a:extLst>
          </p:cNvPr>
          <p:cNvSpPr>
            <a:spLocks noGrp="1" noChangeArrowheads="1"/>
          </p:cNvSpPr>
          <p:nvPr>
            <p:ph type="title"/>
          </p:nvPr>
        </p:nvSpPr>
        <p:spPr>
          <a:xfrm>
            <a:off x="693738" y="279400"/>
            <a:ext cx="7772400" cy="533400"/>
          </a:xfrm>
          <a:noFill/>
        </p:spPr>
        <p:txBody>
          <a:bodyPr/>
          <a:lstStyle/>
          <a:p>
            <a:r>
              <a:rPr lang="en-US" altLang="en-US">
                <a:cs typeface="Times New Roman" panose="02020603050405020304" pitchFamily="18" charset="0"/>
              </a:rPr>
              <a:t>OOP and str Objects</a:t>
            </a:r>
            <a:endParaRPr lang="en-US" altLang="en-US"/>
          </a:p>
        </p:txBody>
      </p:sp>
      <p:sp>
        <p:nvSpPr>
          <p:cNvPr id="24580" name="Rectangle 4">
            <a:extLst>
              <a:ext uri="{FF2B5EF4-FFF2-40B4-BE49-F238E27FC236}">
                <a16:creationId xmlns:a16="http://schemas.microsoft.com/office/drawing/2014/main" id="{6E8ED0AD-7AFB-8845-AC60-80BE1EF00FD6}"/>
              </a:ext>
            </a:extLst>
          </p:cNvPr>
          <p:cNvSpPr>
            <a:spLocks noChangeArrowheads="1"/>
          </p:cNvSpPr>
          <p:nvPr/>
        </p:nvSpPr>
        <p:spPr bwMode="auto">
          <a:xfrm>
            <a:off x="269875" y="4197350"/>
            <a:ext cx="8721725" cy="170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a:t>The </a:t>
            </a:r>
            <a:r>
              <a:rPr lang="en-US" altLang="en-US" b="1"/>
              <a:t>id</a:t>
            </a:r>
            <a:r>
              <a:rPr lang="en-US" altLang="en-US"/>
              <a:t> and </a:t>
            </a:r>
            <a:r>
              <a:rPr lang="en-US" altLang="en-US" b="1"/>
              <a:t>type</a:t>
            </a:r>
            <a:r>
              <a:rPr lang="en-US" altLang="en-US"/>
              <a:t> functions are rarely used in programming, but they are good pedagogical tools for understanding objects.</a:t>
            </a:r>
          </a:p>
        </p:txBody>
      </p:sp>
      <p:sp>
        <p:nvSpPr>
          <p:cNvPr id="24581" name="Rectangle 7">
            <a:extLst>
              <a:ext uri="{FF2B5EF4-FFF2-40B4-BE49-F238E27FC236}">
                <a16:creationId xmlns:a16="http://schemas.microsoft.com/office/drawing/2014/main" id="{2E60FD43-9811-6D45-83CD-67CDBA738505}"/>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24582" name="Object 6">
            <a:extLst>
              <a:ext uri="{FF2B5EF4-FFF2-40B4-BE49-F238E27FC236}">
                <a16:creationId xmlns:a16="http://schemas.microsoft.com/office/drawing/2014/main" id="{A7E2D2B5-03A0-B94E-920E-81ED902C4927}"/>
              </a:ext>
            </a:extLst>
          </p:cNvPr>
          <p:cNvGraphicFramePr>
            <a:graphicFrameLocks noChangeAspect="1"/>
          </p:cNvGraphicFramePr>
          <p:nvPr/>
        </p:nvGraphicFramePr>
        <p:xfrm>
          <a:off x="231775" y="1393825"/>
          <a:ext cx="8642350" cy="1779588"/>
        </p:xfrm>
        <a:graphic>
          <a:graphicData uri="http://schemas.openxmlformats.org/presentationml/2006/ole">
            <mc:AlternateContent xmlns:mc="http://schemas.openxmlformats.org/markup-compatibility/2006">
              <mc:Choice xmlns:v="urn:schemas-microsoft-com:vml" Requires="v">
                <p:oleObj spid="_x0000_s24583" name="Picture" r:id="rId3" imgW="2794000" imgH="571500" progId="Word.Picture.8">
                  <p:embed/>
                </p:oleObj>
              </mc:Choice>
              <mc:Fallback>
                <p:oleObj name="Picture" r:id="rId3" imgW="2794000" imgH="5715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393825"/>
                        <a:ext cx="8642350" cy="177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677ECCFA-AACC-F541-9B3B-5E8D92C42DD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66593EF-54D2-424D-9504-0352673A329E}" type="slidenum">
              <a:rPr lang="en-US" altLang="en-US" sz="1400" smtClean="0"/>
              <a:pPr>
                <a:spcBef>
                  <a:spcPct val="0"/>
                </a:spcBef>
                <a:buClrTx/>
                <a:buSzTx/>
                <a:buFontTx/>
                <a:buNone/>
              </a:pPr>
              <a:t>23</a:t>
            </a:fld>
            <a:endParaRPr lang="en-US" altLang="en-US" sz="1400"/>
          </a:p>
        </p:txBody>
      </p:sp>
      <p:sp>
        <p:nvSpPr>
          <p:cNvPr id="25603" name="Rectangle 2">
            <a:extLst>
              <a:ext uri="{FF2B5EF4-FFF2-40B4-BE49-F238E27FC236}">
                <a16:creationId xmlns:a16="http://schemas.microsoft.com/office/drawing/2014/main" id="{4AF7B3E8-BAF5-C841-9597-ABD6BEAF3ACC}"/>
              </a:ext>
            </a:extLst>
          </p:cNvPr>
          <p:cNvSpPr>
            <a:spLocks noGrp="1" noChangeArrowheads="1"/>
          </p:cNvSpPr>
          <p:nvPr>
            <p:ph type="title"/>
          </p:nvPr>
        </p:nvSpPr>
        <p:spPr>
          <a:xfrm>
            <a:off x="193675" y="279400"/>
            <a:ext cx="8794750" cy="533400"/>
          </a:xfrm>
          <a:noFill/>
        </p:spPr>
        <p:txBody>
          <a:bodyPr/>
          <a:lstStyle/>
          <a:p>
            <a:r>
              <a:rPr lang="en-US" altLang="en-US"/>
              <a:t>Object vs. Object reference Variable </a:t>
            </a:r>
          </a:p>
        </p:txBody>
      </p:sp>
      <p:sp>
        <p:nvSpPr>
          <p:cNvPr id="25604" name="Rectangle 3">
            <a:extLst>
              <a:ext uri="{FF2B5EF4-FFF2-40B4-BE49-F238E27FC236}">
                <a16:creationId xmlns:a16="http://schemas.microsoft.com/office/drawing/2014/main" id="{C27E26BE-6CDF-DC45-8DF8-9D5D92FBA715}"/>
              </a:ext>
            </a:extLst>
          </p:cNvPr>
          <p:cNvSpPr>
            <a:spLocks noChangeArrowheads="1"/>
          </p:cNvSpPr>
          <p:nvPr/>
        </p:nvSpPr>
        <p:spPr bwMode="auto">
          <a:xfrm>
            <a:off x="269875" y="1470025"/>
            <a:ext cx="8718550" cy="272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a:t>For n = 3, we say n is an integer variable that holds value 4. Strictly speaking, n is a variable that references an int object for value 4. For simplicity, it is fine to say n is an int variable with value 4.</a:t>
            </a:r>
          </a:p>
        </p:txBody>
      </p:sp>
      <p:sp>
        <p:nvSpPr>
          <p:cNvPr id="25605" name="Rectangle 4">
            <a:extLst>
              <a:ext uri="{FF2B5EF4-FFF2-40B4-BE49-F238E27FC236}">
                <a16:creationId xmlns:a16="http://schemas.microsoft.com/office/drawing/2014/main" id="{0C14E70A-A317-614A-82AB-3B501464056C}"/>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DD1DBD0D-CF84-AF4B-9204-F5C8A753662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5E1703C-33AA-444E-8239-0D3D36E725DE}" type="slidenum">
              <a:rPr lang="en-US" altLang="en-US" sz="1400" smtClean="0"/>
              <a:pPr>
                <a:spcBef>
                  <a:spcPct val="0"/>
                </a:spcBef>
                <a:buClrTx/>
                <a:buSzTx/>
                <a:buFontTx/>
                <a:buNone/>
              </a:pPr>
              <a:t>24</a:t>
            </a:fld>
            <a:endParaRPr lang="en-US" altLang="en-US" sz="1400"/>
          </a:p>
        </p:txBody>
      </p:sp>
      <p:sp>
        <p:nvSpPr>
          <p:cNvPr id="26627" name="Rectangle 2">
            <a:extLst>
              <a:ext uri="{FF2B5EF4-FFF2-40B4-BE49-F238E27FC236}">
                <a16:creationId xmlns:a16="http://schemas.microsoft.com/office/drawing/2014/main" id="{99BFACF9-CA12-AB4F-8318-7FEB8DF49A51}"/>
              </a:ext>
            </a:extLst>
          </p:cNvPr>
          <p:cNvSpPr>
            <a:spLocks noGrp="1" noChangeArrowheads="1"/>
          </p:cNvSpPr>
          <p:nvPr>
            <p:ph type="title"/>
          </p:nvPr>
        </p:nvSpPr>
        <p:spPr>
          <a:xfrm>
            <a:off x="193675" y="279400"/>
            <a:ext cx="8794750" cy="533400"/>
          </a:xfrm>
          <a:noFill/>
        </p:spPr>
        <p:txBody>
          <a:bodyPr/>
          <a:lstStyle/>
          <a:p>
            <a:r>
              <a:rPr lang="en-US" altLang="en-US"/>
              <a:t>Methods </a:t>
            </a:r>
          </a:p>
        </p:txBody>
      </p:sp>
      <p:sp>
        <p:nvSpPr>
          <p:cNvPr id="26628" name="Rectangle 3">
            <a:extLst>
              <a:ext uri="{FF2B5EF4-FFF2-40B4-BE49-F238E27FC236}">
                <a16:creationId xmlns:a16="http://schemas.microsoft.com/office/drawing/2014/main" id="{11AABADE-B4C0-4149-B85C-A6E0D6102478}"/>
              </a:ext>
            </a:extLst>
          </p:cNvPr>
          <p:cNvSpPr>
            <a:spLocks noChangeArrowheads="1"/>
          </p:cNvSpPr>
          <p:nvPr/>
        </p:nvSpPr>
        <p:spPr bwMode="auto">
          <a:xfrm>
            <a:off x="269875" y="1009650"/>
            <a:ext cx="8718550" cy="399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t>You can perform operations on an object. The operations are defined using functions. The functions for the objects are called </a:t>
            </a:r>
            <a:r>
              <a:rPr lang="en-US" altLang="en-US" i="1"/>
              <a:t>methods</a:t>
            </a:r>
            <a:r>
              <a:rPr lang="en-US" altLang="en-US"/>
              <a:t> in Python. Methods can only be invoked from  a specific object. For example, the string type has the methods such as lower() and upper(), which returns a new string in lowercase and uppercase. Here are the examples to invoke these methods:</a:t>
            </a:r>
          </a:p>
        </p:txBody>
      </p:sp>
      <p:sp>
        <p:nvSpPr>
          <p:cNvPr id="26629" name="Rectangle 4">
            <a:extLst>
              <a:ext uri="{FF2B5EF4-FFF2-40B4-BE49-F238E27FC236}">
                <a16:creationId xmlns:a16="http://schemas.microsoft.com/office/drawing/2014/main" id="{98689F7E-9BFA-F845-B893-EB402C3010B7}"/>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B9196CCF-8C3E-CE46-901F-646F95110A3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C7E2F85-1AF6-8044-974E-7C3B0FD3DB81}" type="slidenum">
              <a:rPr lang="en-US" altLang="en-US" sz="1400" smtClean="0"/>
              <a:pPr>
                <a:spcBef>
                  <a:spcPct val="0"/>
                </a:spcBef>
                <a:buClrTx/>
                <a:buSzTx/>
                <a:buFontTx/>
                <a:buNone/>
              </a:pPr>
              <a:t>25</a:t>
            </a:fld>
            <a:endParaRPr lang="en-US" altLang="en-US" sz="1400"/>
          </a:p>
        </p:txBody>
      </p:sp>
      <p:sp>
        <p:nvSpPr>
          <p:cNvPr id="27651" name="Rectangle 2">
            <a:extLst>
              <a:ext uri="{FF2B5EF4-FFF2-40B4-BE49-F238E27FC236}">
                <a16:creationId xmlns:a16="http://schemas.microsoft.com/office/drawing/2014/main" id="{39B7255E-B9D5-9F45-8632-24174D40E78E}"/>
              </a:ext>
            </a:extLst>
          </p:cNvPr>
          <p:cNvSpPr>
            <a:spLocks noGrp="1" noChangeArrowheads="1"/>
          </p:cNvSpPr>
          <p:nvPr>
            <p:ph type="title"/>
          </p:nvPr>
        </p:nvSpPr>
        <p:spPr>
          <a:xfrm>
            <a:off x="685800" y="152400"/>
            <a:ext cx="7804150" cy="703263"/>
          </a:xfrm>
          <a:noFill/>
        </p:spPr>
        <p:txBody>
          <a:bodyPr/>
          <a:lstStyle/>
          <a:p>
            <a:r>
              <a:rPr lang="en-US" altLang="en-US">
                <a:cs typeface="Times New Roman" panose="02020603050405020304" pitchFamily="18" charset="0"/>
              </a:rPr>
              <a:t>str Object Methods</a:t>
            </a:r>
            <a:endParaRPr lang="en-US" altLang="en-US"/>
          </a:p>
        </p:txBody>
      </p:sp>
      <p:sp>
        <p:nvSpPr>
          <p:cNvPr id="27652" name="Rectangle 3">
            <a:extLst>
              <a:ext uri="{FF2B5EF4-FFF2-40B4-BE49-F238E27FC236}">
                <a16:creationId xmlns:a16="http://schemas.microsoft.com/office/drawing/2014/main" id="{CA0392EC-7421-C24E-B5D2-6BD5E2E6C266}"/>
              </a:ext>
            </a:extLst>
          </p:cNvPr>
          <p:cNvSpPr>
            <a:spLocks noGrp="1" noChangeArrowheads="1"/>
          </p:cNvSpPr>
          <p:nvPr>
            <p:ph type="body" idx="1"/>
          </p:nvPr>
        </p:nvSpPr>
        <p:spPr>
          <a:xfrm>
            <a:off x="309563" y="1123950"/>
            <a:ext cx="8610600" cy="4205288"/>
          </a:xfrm>
        </p:spPr>
        <p:txBody>
          <a:bodyPr/>
          <a:lstStyle/>
          <a:p>
            <a:pPr marL="0" indent="0">
              <a:buFont typeface="Monotype Sorts" pitchFamily="2" charset="2"/>
              <a:buNone/>
            </a:pPr>
            <a:r>
              <a:rPr lang="en-US" altLang="en-US">
                <a:solidFill>
                  <a:schemeClr val="tx2"/>
                </a:solidFill>
              </a:rPr>
              <a:t>&gt;&gt;&gt; s = "Welcome"</a:t>
            </a:r>
          </a:p>
          <a:p>
            <a:pPr marL="0" indent="0">
              <a:buFont typeface="Monotype Sorts" pitchFamily="2" charset="2"/>
              <a:buNone/>
            </a:pPr>
            <a:r>
              <a:rPr lang="en-US" altLang="en-US">
                <a:solidFill>
                  <a:schemeClr val="tx2"/>
                </a:solidFill>
              </a:rPr>
              <a:t>&gt;&gt;&gt; s1 = s.lower() # Invoke the lower method</a:t>
            </a:r>
          </a:p>
          <a:p>
            <a:pPr marL="0" indent="0">
              <a:buFont typeface="Monotype Sorts" pitchFamily="2" charset="2"/>
              <a:buNone/>
            </a:pPr>
            <a:r>
              <a:rPr lang="en-US" altLang="en-US">
                <a:solidFill>
                  <a:schemeClr val="tx2"/>
                </a:solidFill>
              </a:rPr>
              <a:t>&gt;&gt;&gt; s1 </a:t>
            </a:r>
          </a:p>
          <a:p>
            <a:pPr marL="0" indent="0">
              <a:buFont typeface="Monotype Sorts" pitchFamily="2" charset="2"/>
              <a:buNone/>
            </a:pPr>
            <a:r>
              <a:rPr lang="en-US" altLang="en-US">
                <a:solidFill>
                  <a:schemeClr val="tx2"/>
                </a:solidFill>
              </a:rPr>
              <a:t>'welcome'</a:t>
            </a:r>
          </a:p>
          <a:p>
            <a:pPr marL="0" indent="0">
              <a:buFont typeface="Monotype Sorts" pitchFamily="2" charset="2"/>
              <a:buNone/>
            </a:pPr>
            <a:r>
              <a:rPr lang="en-US" altLang="en-US">
                <a:solidFill>
                  <a:schemeClr val="tx2"/>
                </a:solidFill>
              </a:rPr>
              <a:t>&gt;&gt;&gt; s2 = s.upper() # Invoke the upper method</a:t>
            </a:r>
          </a:p>
          <a:p>
            <a:pPr marL="0" indent="0">
              <a:buFont typeface="Monotype Sorts" pitchFamily="2" charset="2"/>
              <a:buNone/>
            </a:pPr>
            <a:r>
              <a:rPr lang="en-US" altLang="en-US">
                <a:solidFill>
                  <a:schemeClr val="tx2"/>
                </a:solidFill>
              </a:rPr>
              <a:t>&gt;&gt;&gt; s2</a:t>
            </a:r>
          </a:p>
          <a:p>
            <a:pPr marL="0" indent="0">
              <a:buFont typeface="Monotype Sorts" pitchFamily="2" charset="2"/>
              <a:buNone/>
            </a:pPr>
            <a:r>
              <a:rPr lang="en-US" altLang="en-US">
                <a:solidFill>
                  <a:schemeClr val="tx2"/>
                </a:solidFill>
              </a:rPr>
              <a:t>'WELCOME'</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1887BEF6-DF6C-3445-915A-394C8953725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7B4A0A5-1A9A-214C-8A51-96ADA9ADAA72}" type="slidenum">
              <a:rPr lang="en-US" altLang="en-US" sz="1400" smtClean="0"/>
              <a:pPr>
                <a:spcBef>
                  <a:spcPct val="0"/>
                </a:spcBef>
                <a:buClrTx/>
                <a:buSzTx/>
                <a:buFontTx/>
                <a:buNone/>
              </a:pPr>
              <a:t>26</a:t>
            </a:fld>
            <a:endParaRPr lang="en-US" altLang="en-US" sz="1400"/>
          </a:p>
        </p:txBody>
      </p:sp>
      <p:sp>
        <p:nvSpPr>
          <p:cNvPr id="28675" name="Rectangle 2">
            <a:extLst>
              <a:ext uri="{FF2B5EF4-FFF2-40B4-BE49-F238E27FC236}">
                <a16:creationId xmlns:a16="http://schemas.microsoft.com/office/drawing/2014/main" id="{0E22D363-4AC6-6241-985D-28366B88BC1C}"/>
              </a:ext>
            </a:extLst>
          </p:cNvPr>
          <p:cNvSpPr>
            <a:spLocks noGrp="1" noChangeArrowheads="1"/>
          </p:cNvSpPr>
          <p:nvPr>
            <p:ph type="title"/>
          </p:nvPr>
        </p:nvSpPr>
        <p:spPr>
          <a:xfrm>
            <a:off x="685800" y="152400"/>
            <a:ext cx="7996238" cy="1203325"/>
          </a:xfrm>
          <a:noFill/>
        </p:spPr>
        <p:txBody>
          <a:bodyPr/>
          <a:lstStyle/>
          <a:p>
            <a:r>
              <a:rPr lang="en-US" altLang="en-US">
                <a:cs typeface="Times New Roman" panose="02020603050405020304" pitchFamily="18" charset="0"/>
              </a:rPr>
              <a:t>Striping beginning and ending Whitespace Characters</a:t>
            </a:r>
            <a:endParaRPr lang="en-US" altLang="en-US"/>
          </a:p>
        </p:txBody>
      </p:sp>
      <p:sp>
        <p:nvSpPr>
          <p:cNvPr id="28676" name="Rectangle 3">
            <a:extLst>
              <a:ext uri="{FF2B5EF4-FFF2-40B4-BE49-F238E27FC236}">
                <a16:creationId xmlns:a16="http://schemas.microsoft.com/office/drawing/2014/main" id="{C1AF8FED-8545-0141-86B9-D0CE80E6FA84}"/>
              </a:ext>
            </a:extLst>
          </p:cNvPr>
          <p:cNvSpPr>
            <a:spLocks noGrp="1" noChangeArrowheads="1"/>
          </p:cNvSpPr>
          <p:nvPr>
            <p:ph type="body" idx="1"/>
          </p:nvPr>
        </p:nvSpPr>
        <p:spPr>
          <a:xfrm>
            <a:off x="309563" y="1624013"/>
            <a:ext cx="8610600" cy="1420812"/>
          </a:xfrm>
          <a:noFill/>
        </p:spPr>
        <p:txBody>
          <a:bodyPr/>
          <a:lstStyle/>
          <a:p>
            <a:pPr marL="0" indent="0">
              <a:spcBef>
                <a:spcPct val="0"/>
              </a:spcBef>
              <a:buFont typeface="Monotype Sorts" pitchFamily="2" charset="2"/>
              <a:buNone/>
            </a:pPr>
            <a:r>
              <a:rPr lang="en-US" altLang="en-US" sz="2800"/>
              <a:t>Another useful string method is </a:t>
            </a:r>
            <a:r>
              <a:rPr lang="en-US" altLang="en-US" sz="2800" u="sng"/>
              <a:t>strip()</a:t>
            </a:r>
            <a:r>
              <a:rPr lang="en-US" altLang="en-US" sz="2800"/>
              <a:t>, which can be used to strip the whitespace characters from the both ends of a string.</a:t>
            </a:r>
            <a:endParaRPr lang="en-US" altLang="en-US" sz="2800">
              <a:cs typeface="Times New Roman" panose="02020603050405020304" pitchFamily="18" charset="0"/>
            </a:endParaRPr>
          </a:p>
          <a:p>
            <a:pPr marL="0" indent="0">
              <a:spcBef>
                <a:spcPct val="0"/>
              </a:spcBef>
              <a:buFont typeface="Monotype Sorts" pitchFamily="2" charset="2"/>
              <a:buNone/>
            </a:pPr>
            <a:endParaRPr lang="en-US" altLang="en-US" sz="2800">
              <a:cs typeface="Times New Roman" panose="02020603050405020304" pitchFamily="18" charset="0"/>
            </a:endParaRPr>
          </a:p>
        </p:txBody>
      </p:sp>
      <p:sp>
        <p:nvSpPr>
          <p:cNvPr id="28677" name="Rectangle 4">
            <a:extLst>
              <a:ext uri="{FF2B5EF4-FFF2-40B4-BE49-F238E27FC236}">
                <a16:creationId xmlns:a16="http://schemas.microsoft.com/office/drawing/2014/main" id="{E5F4C653-094D-EE47-80D2-82A0EE83558C}"/>
              </a:ext>
            </a:extLst>
          </p:cNvPr>
          <p:cNvSpPr>
            <a:spLocks noChangeArrowheads="1"/>
          </p:cNvSpPr>
          <p:nvPr/>
        </p:nvSpPr>
        <p:spPr bwMode="auto">
          <a:xfrm>
            <a:off x="309563" y="3352800"/>
            <a:ext cx="8640762"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solidFill>
                  <a:schemeClr val="tx2"/>
                </a:solidFill>
              </a:rPr>
              <a:t>&gt;&gt;&gt; s = "\t Welcome \n"</a:t>
            </a:r>
          </a:p>
          <a:p>
            <a:pPr>
              <a:buFont typeface="Monotype Sorts" pitchFamily="2" charset="2"/>
              <a:buNone/>
            </a:pPr>
            <a:r>
              <a:rPr lang="en-US" altLang="en-US">
                <a:solidFill>
                  <a:schemeClr val="tx2"/>
                </a:solidFill>
              </a:rPr>
              <a:t>&gt;&gt;&gt; s1 = s.strip() # Invoke the strip method</a:t>
            </a:r>
          </a:p>
          <a:p>
            <a:pPr>
              <a:buFont typeface="Monotype Sorts" pitchFamily="2" charset="2"/>
              <a:buNone/>
            </a:pPr>
            <a:r>
              <a:rPr lang="en-US" altLang="en-US">
                <a:solidFill>
                  <a:schemeClr val="tx2"/>
                </a:solidFill>
              </a:rPr>
              <a:t>&gt;&gt;&gt; s1</a:t>
            </a:r>
          </a:p>
          <a:p>
            <a:pPr>
              <a:buFont typeface="Monotype Sorts" pitchFamily="2" charset="2"/>
              <a:buNone/>
            </a:pPr>
            <a:r>
              <a:rPr lang="en-US" altLang="en-US">
                <a:solidFill>
                  <a:schemeClr val="tx2"/>
                </a:solidFill>
              </a:rPr>
              <a:t>'Welcome'</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DE871492-668F-4641-A6B6-2C56CB43DC7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0DE1161-497D-A84E-AE55-EEE3902A9317}" type="slidenum">
              <a:rPr lang="en-US" altLang="en-US" sz="1400" smtClean="0"/>
              <a:pPr>
                <a:spcBef>
                  <a:spcPct val="0"/>
                </a:spcBef>
                <a:buClrTx/>
                <a:buSzTx/>
                <a:buFontTx/>
                <a:buNone/>
              </a:pPr>
              <a:t>27</a:t>
            </a:fld>
            <a:endParaRPr lang="en-US" altLang="en-US" sz="1400"/>
          </a:p>
        </p:txBody>
      </p:sp>
      <p:sp>
        <p:nvSpPr>
          <p:cNvPr id="29699" name="Rectangle 2">
            <a:extLst>
              <a:ext uri="{FF2B5EF4-FFF2-40B4-BE49-F238E27FC236}">
                <a16:creationId xmlns:a16="http://schemas.microsoft.com/office/drawing/2014/main" id="{9965DA12-DA89-3040-B3BE-FECFB42B54DE}"/>
              </a:ext>
            </a:extLst>
          </p:cNvPr>
          <p:cNvSpPr>
            <a:spLocks noGrp="1" noChangeArrowheads="1"/>
          </p:cNvSpPr>
          <p:nvPr>
            <p:ph type="title"/>
          </p:nvPr>
        </p:nvSpPr>
        <p:spPr>
          <a:xfrm>
            <a:off x="685800" y="152400"/>
            <a:ext cx="7996238" cy="1203325"/>
          </a:xfrm>
          <a:noFill/>
        </p:spPr>
        <p:txBody>
          <a:bodyPr/>
          <a:lstStyle/>
          <a:p>
            <a:r>
              <a:rPr lang="en-US" altLang="en-US">
                <a:cs typeface="Times New Roman" panose="02020603050405020304" pitchFamily="18" charset="0"/>
              </a:rPr>
              <a:t>Testing Strings</a:t>
            </a:r>
            <a:endParaRPr lang="en-US" altLang="en-US"/>
          </a:p>
        </p:txBody>
      </p:sp>
      <p:sp>
        <p:nvSpPr>
          <p:cNvPr id="29700" name="Content Placeholder 1">
            <a:extLst>
              <a:ext uri="{FF2B5EF4-FFF2-40B4-BE49-F238E27FC236}">
                <a16:creationId xmlns:a16="http://schemas.microsoft.com/office/drawing/2014/main" id="{5A03C854-ACE7-FB41-8ADC-FC37701300EE}"/>
              </a:ext>
            </a:extLst>
          </p:cNvPr>
          <p:cNvSpPr>
            <a:spLocks noGrp="1" noChangeArrowheads="1"/>
          </p:cNvSpPr>
          <p:nvPr>
            <p:ph idx="1"/>
          </p:nvPr>
        </p:nvSpPr>
        <p:spPr/>
        <p:txBody>
          <a:bodyPr/>
          <a:lstStyle/>
          <a:p>
            <a:endParaRPr lang="en-US" altLang="en-US"/>
          </a:p>
        </p:txBody>
      </p:sp>
      <p:sp>
        <p:nvSpPr>
          <p:cNvPr id="3" name="Rectangle 2">
            <a:extLst>
              <a:ext uri="{FF2B5EF4-FFF2-40B4-BE49-F238E27FC236}">
                <a16:creationId xmlns:a16="http://schemas.microsoft.com/office/drawing/2014/main" id="{68332704-24AB-5E4F-AF32-C9E2C7166975}"/>
              </a:ext>
            </a:extLst>
          </p:cNvPr>
          <p:cNvSpPr>
            <a:spLocks noChangeArrowheads="1"/>
          </p:cNvSpPr>
          <p:nvPr/>
        </p:nvSpPr>
        <p:spPr bwMode="auto">
          <a:xfrm>
            <a:off x="347663" y="1470025"/>
            <a:ext cx="13663612" cy="46038"/>
          </a:xfrm>
          <a:prstGeom prst="rect">
            <a:avLst/>
          </a:prstGeom>
          <a:noFill/>
          <a:ln>
            <a:noFill/>
          </a:ln>
          <a:effectLst>
            <a:prstShdw prst="shdw17" dist="17961" dir="2700000">
              <a:schemeClr val="accent1">
                <a:gamma/>
                <a:shade val="60000"/>
                <a:invGamma/>
              </a:schemeClr>
            </a:prstShdw>
          </a:effectLst>
        </p:spPr>
        <p:txBody>
          <a:bodyPr anchor="ctr">
            <a:spAutoFit/>
          </a:bodyPr>
          <a:lstStyle/>
          <a:p>
            <a:pPr>
              <a:defRPr/>
            </a:pPr>
            <a:endParaRPr lang="en-US"/>
          </a:p>
        </p:txBody>
      </p:sp>
      <p:graphicFrame>
        <p:nvGraphicFramePr>
          <p:cNvPr id="29702" name="Object 3">
            <a:extLst>
              <a:ext uri="{FF2B5EF4-FFF2-40B4-BE49-F238E27FC236}">
                <a16:creationId xmlns:a16="http://schemas.microsoft.com/office/drawing/2014/main" id="{93065F27-CF56-B14C-854C-07EB1C871704}"/>
              </a:ext>
            </a:extLst>
          </p:cNvPr>
          <p:cNvGraphicFramePr>
            <a:graphicFrameLocks noChangeAspect="1"/>
          </p:cNvGraphicFramePr>
          <p:nvPr/>
        </p:nvGraphicFramePr>
        <p:xfrm>
          <a:off x="231775" y="1903413"/>
          <a:ext cx="8680450" cy="4108450"/>
        </p:xfrm>
        <a:graphic>
          <a:graphicData uri="http://schemas.openxmlformats.org/presentationml/2006/ole">
            <mc:AlternateContent xmlns:mc="http://schemas.openxmlformats.org/markup-compatibility/2006">
              <mc:Choice xmlns:v="urn:schemas-microsoft-com:vml" Requires="v">
                <p:oleObj spid="_x0000_s29703" name="Picture" r:id="rId3" imgW="4229100" imgH="1993900" progId="Word.Picture.8">
                  <p:embed/>
                </p:oleObj>
              </mc:Choice>
              <mc:Fallback>
                <p:oleObj name="Picture" r:id="rId3" imgW="4229100" imgH="199390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903413"/>
                        <a:ext cx="868045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2022A783-3BFD-DC48-84B7-1E320133B3E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97350D3-8C47-7E45-9449-5F2B10942980}" type="slidenum">
              <a:rPr lang="en-US" altLang="en-US" sz="1400" smtClean="0"/>
              <a:pPr>
                <a:spcBef>
                  <a:spcPct val="0"/>
                </a:spcBef>
                <a:buClrTx/>
                <a:buSzTx/>
                <a:buFontTx/>
                <a:buNone/>
              </a:pPr>
              <a:t>28</a:t>
            </a:fld>
            <a:endParaRPr lang="en-US" altLang="en-US" sz="1400"/>
          </a:p>
        </p:txBody>
      </p:sp>
      <p:sp>
        <p:nvSpPr>
          <p:cNvPr id="30723" name="Rectangle 2">
            <a:extLst>
              <a:ext uri="{FF2B5EF4-FFF2-40B4-BE49-F238E27FC236}">
                <a16:creationId xmlns:a16="http://schemas.microsoft.com/office/drawing/2014/main" id="{C7EC84EB-2A64-F847-BAB2-A69F76B83214}"/>
              </a:ext>
            </a:extLst>
          </p:cNvPr>
          <p:cNvSpPr>
            <a:spLocks noGrp="1" noChangeArrowheads="1"/>
          </p:cNvSpPr>
          <p:nvPr>
            <p:ph type="title"/>
          </p:nvPr>
        </p:nvSpPr>
        <p:spPr>
          <a:xfrm>
            <a:off x="685800" y="152400"/>
            <a:ext cx="7996238" cy="1203325"/>
          </a:xfrm>
          <a:noFill/>
        </p:spPr>
        <p:txBody>
          <a:bodyPr/>
          <a:lstStyle/>
          <a:p>
            <a:r>
              <a:rPr lang="en-US" altLang="en-US">
                <a:cs typeface="Times New Roman" panose="02020603050405020304" pitchFamily="18" charset="0"/>
              </a:rPr>
              <a:t>Searching for Substrings</a:t>
            </a:r>
            <a:endParaRPr lang="en-US" altLang="en-US"/>
          </a:p>
        </p:txBody>
      </p:sp>
      <p:sp>
        <p:nvSpPr>
          <p:cNvPr id="30724" name="Content Placeholder 1">
            <a:extLst>
              <a:ext uri="{FF2B5EF4-FFF2-40B4-BE49-F238E27FC236}">
                <a16:creationId xmlns:a16="http://schemas.microsoft.com/office/drawing/2014/main" id="{2FCE7021-BF37-8747-BC88-503AC6BEF748}"/>
              </a:ext>
            </a:extLst>
          </p:cNvPr>
          <p:cNvSpPr>
            <a:spLocks noGrp="1" noChangeArrowheads="1"/>
          </p:cNvSpPr>
          <p:nvPr>
            <p:ph idx="1"/>
          </p:nvPr>
        </p:nvSpPr>
        <p:spPr/>
        <p:txBody>
          <a:bodyPr/>
          <a:lstStyle/>
          <a:p>
            <a:endParaRPr lang="en-US" altLang="en-US"/>
          </a:p>
        </p:txBody>
      </p:sp>
      <p:sp>
        <p:nvSpPr>
          <p:cNvPr id="3" name="Rectangle 2">
            <a:extLst>
              <a:ext uri="{FF2B5EF4-FFF2-40B4-BE49-F238E27FC236}">
                <a16:creationId xmlns:a16="http://schemas.microsoft.com/office/drawing/2014/main" id="{0BE712B2-16D9-D64D-BC4B-A5355359133D}"/>
              </a:ext>
            </a:extLst>
          </p:cNvPr>
          <p:cNvSpPr>
            <a:spLocks noChangeArrowheads="1"/>
          </p:cNvSpPr>
          <p:nvPr/>
        </p:nvSpPr>
        <p:spPr bwMode="auto">
          <a:xfrm>
            <a:off x="347663" y="1470025"/>
            <a:ext cx="13663612" cy="46038"/>
          </a:xfrm>
          <a:prstGeom prst="rect">
            <a:avLst/>
          </a:prstGeom>
          <a:noFill/>
          <a:ln>
            <a:noFill/>
          </a:ln>
          <a:effectLst>
            <a:prstShdw prst="shdw17" dist="17961" dir="2700000">
              <a:schemeClr val="accent1">
                <a:gamma/>
                <a:shade val="60000"/>
                <a:invGamma/>
              </a:schemeClr>
            </a:prstShdw>
          </a:effectLst>
        </p:spPr>
        <p:txBody>
          <a:bodyPr anchor="ctr">
            <a:spAutoFit/>
          </a:bodyPr>
          <a:lstStyle/>
          <a:p>
            <a:pPr>
              <a:defRPr/>
            </a:pPr>
            <a:endParaRPr lang="en-US"/>
          </a:p>
        </p:txBody>
      </p:sp>
      <p:sp>
        <p:nvSpPr>
          <p:cNvPr id="5" name="Rectangle 2">
            <a:extLst>
              <a:ext uri="{FF2B5EF4-FFF2-40B4-BE49-F238E27FC236}">
                <a16:creationId xmlns:a16="http://schemas.microsoft.com/office/drawing/2014/main" id="{9163FC47-4495-C747-B223-D1DAC46FE165}"/>
              </a:ext>
            </a:extLst>
          </p:cNvPr>
          <p:cNvSpPr>
            <a:spLocks noChangeArrowheads="1"/>
          </p:cNvSpPr>
          <p:nvPr/>
        </p:nvSpPr>
        <p:spPr bwMode="auto">
          <a:xfrm>
            <a:off x="231775" y="1778000"/>
            <a:ext cx="13304838" cy="46038"/>
          </a:xfrm>
          <a:prstGeom prst="rect">
            <a:avLst/>
          </a:prstGeom>
          <a:noFill/>
          <a:ln>
            <a:noFill/>
          </a:ln>
          <a:effectLst>
            <a:prstShdw prst="shdw17" dist="17961" dir="2700000">
              <a:schemeClr val="accent1">
                <a:gamma/>
                <a:shade val="60000"/>
                <a:invGamma/>
              </a:schemeClr>
            </a:prstShdw>
          </a:effectLst>
        </p:spPr>
        <p:txBody>
          <a:bodyPr anchor="ctr">
            <a:spAutoFit/>
          </a:bodyPr>
          <a:lstStyle/>
          <a:p>
            <a:pPr>
              <a:defRPr/>
            </a:pPr>
            <a:endParaRPr lang="en-US"/>
          </a:p>
        </p:txBody>
      </p:sp>
      <p:graphicFrame>
        <p:nvGraphicFramePr>
          <p:cNvPr id="30727" name="Object 5">
            <a:extLst>
              <a:ext uri="{FF2B5EF4-FFF2-40B4-BE49-F238E27FC236}">
                <a16:creationId xmlns:a16="http://schemas.microsoft.com/office/drawing/2014/main" id="{36E9740D-1ECB-7247-9ECB-8B601FD92E9C}"/>
              </a:ext>
            </a:extLst>
          </p:cNvPr>
          <p:cNvGraphicFramePr>
            <a:graphicFrameLocks noChangeAspect="1"/>
          </p:cNvGraphicFramePr>
          <p:nvPr/>
        </p:nvGraphicFramePr>
        <p:xfrm>
          <a:off x="231775" y="1778000"/>
          <a:ext cx="8643938" cy="2841625"/>
        </p:xfrm>
        <a:graphic>
          <a:graphicData uri="http://schemas.openxmlformats.org/presentationml/2006/ole">
            <mc:AlternateContent xmlns:mc="http://schemas.openxmlformats.org/markup-compatibility/2006">
              <mc:Choice xmlns:v="urn:schemas-microsoft-com:vml" Requires="v">
                <p:oleObj spid="_x0000_s30728" name="Picture" r:id="rId3" imgW="4229100" imgH="1384300" progId="Word.Picture.8">
                  <p:embed/>
                </p:oleObj>
              </mc:Choice>
              <mc:Fallback>
                <p:oleObj name="Picture" r:id="rId3" imgW="4229100" imgH="138430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778000"/>
                        <a:ext cx="8643938" cy="284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FF0F5EF5-607A-2C49-82D3-7255A172D9C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D7F9836-B633-B342-8DAB-08FA40F79DF8}" type="slidenum">
              <a:rPr lang="en-US" altLang="en-US" sz="1400" smtClean="0"/>
              <a:pPr>
                <a:spcBef>
                  <a:spcPct val="0"/>
                </a:spcBef>
                <a:buClrTx/>
                <a:buSzTx/>
                <a:buFontTx/>
                <a:buNone/>
              </a:pPr>
              <a:t>29</a:t>
            </a:fld>
            <a:endParaRPr lang="en-US" altLang="en-US" sz="1400"/>
          </a:p>
        </p:txBody>
      </p:sp>
      <p:sp>
        <p:nvSpPr>
          <p:cNvPr id="31747" name="Rectangle 2">
            <a:extLst>
              <a:ext uri="{FF2B5EF4-FFF2-40B4-BE49-F238E27FC236}">
                <a16:creationId xmlns:a16="http://schemas.microsoft.com/office/drawing/2014/main" id="{BC997D9F-77E0-CE4A-8572-B1D5304CA51D}"/>
              </a:ext>
            </a:extLst>
          </p:cNvPr>
          <p:cNvSpPr>
            <a:spLocks noGrp="1" noChangeArrowheads="1"/>
          </p:cNvSpPr>
          <p:nvPr>
            <p:ph type="title"/>
          </p:nvPr>
        </p:nvSpPr>
        <p:spPr>
          <a:xfrm>
            <a:off x="685800" y="152400"/>
            <a:ext cx="7996238" cy="1203325"/>
          </a:xfrm>
          <a:noFill/>
        </p:spPr>
        <p:txBody>
          <a:bodyPr/>
          <a:lstStyle/>
          <a:p>
            <a:r>
              <a:rPr lang="en-US" altLang="en-US">
                <a:cs typeface="Times New Roman" panose="02020603050405020304" pitchFamily="18" charset="0"/>
              </a:rPr>
              <a:t>Converting Strings</a:t>
            </a:r>
            <a:endParaRPr lang="en-US" altLang="en-US"/>
          </a:p>
        </p:txBody>
      </p:sp>
      <p:sp>
        <p:nvSpPr>
          <p:cNvPr id="31748" name="Content Placeholder 1">
            <a:extLst>
              <a:ext uri="{FF2B5EF4-FFF2-40B4-BE49-F238E27FC236}">
                <a16:creationId xmlns:a16="http://schemas.microsoft.com/office/drawing/2014/main" id="{04DEFD5E-ADF1-E444-91A0-80C5338C7EA9}"/>
              </a:ext>
            </a:extLst>
          </p:cNvPr>
          <p:cNvSpPr>
            <a:spLocks noGrp="1" noChangeArrowheads="1"/>
          </p:cNvSpPr>
          <p:nvPr>
            <p:ph idx="1"/>
          </p:nvPr>
        </p:nvSpPr>
        <p:spPr/>
        <p:txBody>
          <a:bodyPr/>
          <a:lstStyle/>
          <a:p>
            <a:endParaRPr lang="en-US" altLang="en-US"/>
          </a:p>
        </p:txBody>
      </p:sp>
      <p:sp>
        <p:nvSpPr>
          <p:cNvPr id="3" name="Rectangle 2">
            <a:extLst>
              <a:ext uri="{FF2B5EF4-FFF2-40B4-BE49-F238E27FC236}">
                <a16:creationId xmlns:a16="http://schemas.microsoft.com/office/drawing/2014/main" id="{1829E6A5-F7C5-7D46-8117-B7BC4112117C}"/>
              </a:ext>
            </a:extLst>
          </p:cNvPr>
          <p:cNvSpPr>
            <a:spLocks noChangeArrowheads="1"/>
          </p:cNvSpPr>
          <p:nvPr/>
        </p:nvSpPr>
        <p:spPr bwMode="auto">
          <a:xfrm>
            <a:off x="347663" y="1470025"/>
            <a:ext cx="13663612" cy="46038"/>
          </a:xfrm>
          <a:prstGeom prst="rect">
            <a:avLst/>
          </a:prstGeom>
          <a:noFill/>
          <a:ln>
            <a:noFill/>
          </a:ln>
          <a:effectLst>
            <a:prstShdw prst="shdw17" dist="17961" dir="2700000">
              <a:schemeClr val="accent1">
                <a:gamma/>
                <a:shade val="60000"/>
                <a:invGamma/>
              </a:schemeClr>
            </a:prstShdw>
          </a:effectLst>
        </p:spPr>
        <p:txBody>
          <a:bodyPr anchor="ctr">
            <a:spAutoFit/>
          </a:bodyPr>
          <a:lstStyle/>
          <a:p>
            <a:pPr>
              <a:defRPr/>
            </a:pPr>
            <a:endParaRPr lang="en-US"/>
          </a:p>
        </p:txBody>
      </p:sp>
      <p:sp>
        <p:nvSpPr>
          <p:cNvPr id="5" name="Rectangle 2">
            <a:extLst>
              <a:ext uri="{FF2B5EF4-FFF2-40B4-BE49-F238E27FC236}">
                <a16:creationId xmlns:a16="http://schemas.microsoft.com/office/drawing/2014/main" id="{F0114645-5D5B-C84F-85D4-A111DA3D9812}"/>
              </a:ext>
            </a:extLst>
          </p:cNvPr>
          <p:cNvSpPr>
            <a:spLocks noChangeArrowheads="1"/>
          </p:cNvSpPr>
          <p:nvPr/>
        </p:nvSpPr>
        <p:spPr bwMode="auto">
          <a:xfrm>
            <a:off x="231775" y="1778000"/>
            <a:ext cx="13304838" cy="46038"/>
          </a:xfrm>
          <a:prstGeom prst="rect">
            <a:avLst/>
          </a:prstGeom>
          <a:noFill/>
          <a:ln>
            <a:noFill/>
          </a:ln>
          <a:effectLst>
            <a:prstShdw prst="shdw17" dist="17961" dir="2700000">
              <a:schemeClr val="accent1">
                <a:gamma/>
                <a:shade val="60000"/>
                <a:invGamma/>
              </a:schemeClr>
            </a:prstShdw>
          </a:effectLst>
        </p:spPr>
        <p:txBody>
          <a:bodyPr anchor="ctr">
            <a:spAutoFit/>
          </a:bodyPr>
          <a:lstStyle/>
          <a:p>
            <a:pPr>
              <a:defRPr/>
            </a:pPr>
            <a:endParaRPr lang="en-US"/>
          </a:p>
        </p:txBody>
      </p:sp>
      <p:sp>
        <p:nvSpPr>
          <p:cNvPr id="4" name="Rectangle 2">
            <a:extLst>
              <a:ext uri="{FF2B5EF4-FFF2-40B4-BE49-F238E27FC236}">
                <a16:creationId xmlns:a16="http://schemas.microsoft.com/office/drawing/2014/main" id="{1DFE8CFC-68CA-214D-975B-F5D0FFA5E8CC}"/>
              </a:ext>
            </a:extLst>
          </p:cNvPr>
          <p:cNvSpPr>
            <a:spLocks noChangeArrowheads="1"/>
          </p:cNvSpPr>
          <p:nvPr/>
        </p:nvSpPr>
        <p:spPr bwMode="auto">
          <a:xfrm>
            <a:off x="155575" y="1517650"/>
            <a:ext cx="13996988" cy="46038"/>
          </a:xfrm>
          <a:prstGeom prst="rect">
            <a:avLst/>
          </a:prstGeom>
          <a:noFill/>
          <a:ln>
            <a:noFill/>
          </a:ln>
          <a:effectLst>
            <a:prstShdw prst="shdw17" dist="17961" dir="2700000">
              <a:schemeClr val="accent1">
                <a:gamma/>
                <a:shade val="60000"/>
                <a:invGamma/>
              </a:schemeClr>
            </a:prstShdw>
          </a:effectLst>
        </p:spPr>
        <p:txBody>
          <a:bodyPr anchor="ctr">
            <a:spAutoFit/>
          </a:bodyPr>
          <a:lstStyle/>
          <a:p>
            <a:pPr>
              <a:defRPr/>
            </a:pPr>
            <a:endParaRPr lang="en-US"/>
          </a:p>
        </p:txBody>
      </p:sp>
      <p:graphicFrame>
        <p:nvGraphicFramePr>
          <p:cNvPr id="31752" name="Object 6">
            <a:extLst>
              <a:ext uri="{FF2B5EF4-FFF2-40B4-BE49-F238E27FC236}">
                <a16:creationId xmlns:a16="http://schemas.microsoft.com/office/drawing/2014/main" id="{273FC204-5C9F-8142-A074-9193F67668DA}"/>
              </a:ext>
            </a:extLst>
          </p:cNvPr>
          <p:cNvGraphicFramePr>
            <a:graphicFrameLocks noChangeAspect="1"/>
          </p:cNvGraphicFramePr>
          <p:nvPr/>
        </p:nvGraphicFramePr>
        <p:xfrm>
          <a:off x="155575" y="1517650"/>
          <a:ext cx="8405813" cy="3532188"/>
        </p:xfrm>
        <a:graphic>
          <a:graphicData uri="http://schemas.openxmlformats.org/presentationml/2006/ole">
            <mc:AlternateContent xmlns:mc="http://schemas.openxmlformats.org/markup-compatibility/2006">
              <mc:Choice xmlns:v="urn:schemas-microsoft-com:vml" Requires="v">
                <p:oleObj spid="_x0000_s31753" name="Picture" r:id="rId3" imgW="4229100" imgH="1778000" progId="Word.Picture.8">
                  <p:embed/>
                </p:oleObj>
              </mc:Choice>
              <mc:Fallback>
                <p:oleObj name="Picture" r:id="rId3" imgW="4229100" imgH="17780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517650"/>
                        <a:ext cx="8405813" cy="353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E52DED19-041B-9C46-8F58-2E7569B47A6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31952EC-DD82-C345-BFF1-A8930092D8AF}" type="slidenum">
              <a:rPr lang="en-US" altLang="en-US" sz="1400" smtClean="0"/>
              <a:pPr>
                <a:spcBef>
                  <a:spcPct val="0"/>
                </a:spcBef>
                <a:buClrTx/>
                <a:buSzTx/>
                <a:buFontTx/>
                <a:buNone/>
              </a:pPr>
              <a:t>3</a:t>
            </a:fld>
            <a:endParaRPr lang="en-US" altLang="en-US" sz="1400"/>
          </a:p>
        </p:txBody>
      </p:sp>
      <p:sp>
        <p:nvSpPr>
          <p:cNvPr id="5123" name="Rectangle 2">
            <a:extLst>
              <a:ext uri="{FF2B5EF4-FFF2-40B4-BE49-F238E27FC236}">
                <a16:creationId xmlns:a16="http://schemas.microsoft.com/office/drawing/2014/main" id="{FB57ED23-8CED-F24D-8A3A-0AD9BF5AB61B}"/>
              </a:ext>
            </a:extLst>
          </p:cNvPr>
          <p:cNvSpPr>
            <a:spLocks noGrp="1" noChangeArrowheads="1"/>
          </p:cNvSpPr>
          <p:nvPr>
            <p:ph type="title"/>
          </p:nvPr>
        </p:nvSpPr>
        <p:spPr>
          <a:xfrm>
            <a:off x="457200" y="228600"/>
            <a:ext cx="8458200" cy="381000"/>
          </a:xfrm>
          <a:noFill/>
        </p:spPr>
        <p:txBody>
          <a:bodyPr/>
          <a:lstStyle/>
          <a:p>
            <a:r>
              <a:rPr lang="en-US" altLang="en-US" sz="3600"/>
              <a:t>Objectives</a:t>
            </a:r>
          </a:p>
        </p:txBody>
      </p:sp>
      <p:sp>
        <p:nvSpPr>
          <p:cNvPr id="5124" name="Rectangle 3">
            <a:extLst>
              <a:ext uri="{FF2B5EF4-FFF2-40B4-BE49-F238E27FC236}">
                <a16:creationId xmlns:a16="http://schemas.microsoft.com/office/drawing/2014/main" id="{22675012-BEBA-5B47-A3F1-D075F1FD9FA5}"/>
              </a:ext>
            </a:extLst>
          </p:cNvPr>
          <p:cNvSpPr>
            <a:spLocks noGrp="1" noChangeArrowheads="1"/>
          </p:cNvSpPr>
          <p:nvPr>
            <p:ph type="body" idx="1"/>
          </p:nvPr>
        </p:nvSpPr>
        <p:spPr>
          <a:xfrm>
            <a:off x="155575" y="817563"/>
            <a:ext cx="8839200" cy="5568950"/>
          </a:xfrm>
          <a:noFill/>
        </p:spPr>
        <p:txBody>
          <a:bodyPr/>
          <a:lstStyle/>
          <a:p>
            <a:r>
              <a:rPr lang="en-US" altLang="en-US" sz="1600"/>
              <a:t>To solve mathematics problems by using the functions in the </a:t>
            </a:r>
            <a:r>
              <a:rPr lang="en-US" altLang="en-US" sz="1600" b="1"/>
              <a:t>math</a:t>
            </a:r>
            <a:r>
              <a:rPr lang="en-US" altLang="en-US" sz="1600"/>
              <a:t> module (§4.2).</a:t>
            </a:r>
          </a:p>
          <a:p>
            <a:r>
              <a:rPr lang="en-US" altLang="en-US" sz="1600"/>
              <a:t>To represent and process strings and characters (§§4.3-4.4).</a:t>
            </a:r>
          </a:p>
          <a:p>
            <a:r>
              <a:rPr lang="en-US" altLang="en-US" sz="1600"/>
              <a:t>To encode characters using ASCII and Unicode (§§4.3.1-4.3.2).</a:t>
            </a:r>
          </a:p>
          <a:p>
            <a:r>
              <a:rPr lang="en-US" altLang="en-US" sz="1600"/>
              <a:t>To use the </a:t>
            </a:r>
            <a:r>
              <a:rPr lang="en-US" altLang="en-US" sz="1600" b="1"/>
              <a:t>ord</a:t>
            </a:r>
            <a:r>
              <a:rPr lang="en-US" altLang="en-US" sz="1600"/>
              <a:t> function to obtain a numerical code for a character and the </a:t>
            </a:r>
            <a:r>
              <a:rPr lang="en-US" altLang="en-US" sz="1600" b="1"/>
              <a:t>chr</a:t>
            </a:r>
            <a:r>
              <a:rPr lang="en-US" altLang="en-US" sz="1600"/>
              <a:t> function to convert a numerical code to a character (§4.3.3).</a:t>
            </a:r>
          </a:p>
          <a:p>
            <a:r>
              <a:rPr lang="en-US" altLang="en-US" sz="1600"/>
              <a:t>To represent special characters using the escape sequence (§4.3.4).</a:t>
            </a:r>
          </a:p>
          <a:p>
            <a:r>
              <a:rPr lang="en-US" altLang="en-US" sz="1600"/>
              <a:t>To invoke the </a:t>
            </a:r>
            <a:r>
              <a:rPr lang="en-US" altLang="en-US" sz="1600" b="1"/>
              <a:t>print</a:t>
            </a:r>
            <a:r>
              <a:rPr lang="en-US" altLang="en-US" sz="1600"/>
              <a:t> function with the </a:t>
            </a:r>
            <a:r>
              <a:rPr lang="en-US" altLang="en-US" sz="1600" b="1"/>
              <a:t>end</a:t>
            </a:r>
            <a:r>
              <a:rPr lang="en-US" altLang="en-US" sz="1600"/>
              <a:t> argument (§4.3.5).</a:t>
            </a:r>
          </a:p>
          <a:p>
            <a:r>
              <a:rPr lang="en-US" altLang="en-US" sz="1600"/>
              <a:t>To convert numbers to a string using the </a:t>
            </a:r>
            <a:r>
              <a:rPr lang="en-US" altLang="en-US" sz="1600" b="1"/>
              <a:t>str</a:t>
            </a:r>
            <a:r>
              <a:rPr lang="en-US" altLang="en-US" sz="1600"/>
              <a:t> function (§4.3.6).</a:t>
            </a:r>
          </a:p>
          <a:p>
            <a:r>
              <a:rPr lang="en-US" altLang="en-US" sz="1600"/>
              <a:t>To use the </a:t>
            </a:r>
            <a:r>
              <a:rPr lang="en-US" altLang="en-US" sz="1600" b="1"/>
              <a:t>+</a:t>
            </a:r>
            <a:r>
              <a:rPr lang="en-US" altLang="en-US" sz="1600"/>
              <a:t> operator to concatenate strings (§4.3.7). </a:t>
            </a:r>
          </a:p>
          <a:p>
            <a:r>
              <a:rPr lang="en-US" altLang="en-US" sz="1600"/>
              <a:t>To read strings from the keyboard (§4.3.8).</a:t>
            </a:r>
          </a:p>
          <a:p>
            <a:r>
              <a:rPr lang="en-US" altLang="en-US" sz="1600"/>
              <a:t>To solve the lottery problem using strings (</a:t>
            </a:r>
            <a:r>
              <a:rPr lang="en-US" altLang="en-US" sz="1600" b="1"/>
              <a:t>§</a:t>
            </a:r>
            <a:r>
              <a:rPr lang="en-US" altLang="en-US" sz="1600"/>
              <a:t>4.4).</a:t>
            </a:r>
          </a:p>
          <a:p>
            <a:r>
              <a:rPr lang="en-US" altLang="en-US" sz="1600"/>
              <a:t>To introduce objects and methods (</a:t>
            </a:r>
            <a:r>
              <a:rPr lang="en-US" altLang="en-US" sz="1600" b="1"/>
              <a:t>§</a:t>
            </a:r>
            <a:r>
              <a:rPr lang="en-US" altLang="en-US" sz="1600"/>
              <a:t>4.5).</a:t>
            </a:r>
          </a:p>
          <a:p>
            <a:r>
              <a:rPr lang="en-US" altLang="en-US" sz="1600"/>
              <a:t>To introduce the methods in the </a:t>
            </a:r>
            <a:r>
              <a:rPr lang="en-US" altLang="en-US" sz="1600" b="1"/>
              <a:t>str</a:t>
            </a:r>
            <a:r>
              <a:rPr lang="en-US" altLang="en-US" sz="1600"/>
              <a:t> class (</a:t>
            </a:r>
            <a:r>
              <a:rPr lang="en-US" altLang="en-US" sz="1600" b="1"/>
              <a:t>§</a:t>
            </a:r>
            <a:r>
              <a:rPr lang="en-US" altLang="en-US" sz="1600"/>
              <a:t>4.6).</a:t>
            </a:r>
          </a:p>
          <a:p>
            <a:r>
              <a:rPr lang="en-US" altLang="en-US" sz="1600"/>
              <a:t>To program using characters and strings (</a:t>
            </a:r>
            <a:r>
              <a:rPr lang="en-US" altLang="en-US" sz="1600" b="1"/>
              <a:t>GuessBirthday</a:t>
            </a:r>
            <a:r>
              <a:rPr lang="en-US" altLang="en-US" sz="1600"/>
              <a:t>) (&lt;LINK&gt;§4.7.1&lt;/LINK&gt;).</a:t>
            </a:r>
          </a:p>
          <a:p>
            <a:r>
              <a:rPr lang="en-US" altLang="en-US" sz="1600"/>
              <a:t>To convert a hexadecimal character to a decimal value (</a:t>
            </a:r>
            <a:r>
              <a:rPr lang="en-US" altLang="en-US" sz="1600" b="1"/>
              <a:t>HexDigit2Dec</a:t>
            </a:r>
            <a:r>
              <a:rPr lang="en-US" altLang="en-US" sz="1600"/>
              <a:t>) (&lt;LINK&gt;§4.7.2&lt;/LINK&gt;).</a:t>
            </a:r>
          </a:p>
          <a:p>
            <a:r>
              <a:rPr lang="en-US" altLang="en-US" sz="1600"/>
              <a:t>To format numbers and strings using the </a:t>
            </a:r>
            <a:r>
              <a:rPr lang="en-US" altLang="en-US" sz="1600" b="1"/>
              <a:t>format</a:t>
            </a:r>
            <a:r>
              <a:rPr lang="en-US" altLang="en-US" sz="1600"/>
              <a:t> function (</a:t>
            </a:r>
            <a:r>
              <a:rPr lang="en-US" altLang="en-US" sz="1600" b="1"/>
              <a:t>§</a:t>
            </a:r>
            <a:r>
              <a:rPr lang="en-US" altLang="en-US" sz="1600"/>
              <a:t>4.8). </a:t>
            </a:r>
          </a:p>
          <a:p>
            <a:r>
              <a:rPr lang="en-US" altLang="en-US" sz="1600"/>
              <a:t>To draw various shapes (§4.9).</a:t>
            </a:r>
          </a:p>
          <a:p>
            <a:r>
              <a:rPr lang="en-US" altLang="en-US" sz="1600"/>
              <a:t>To draw graphics with colors and fonts (§4.10).</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390D8542-C360-DD48-BD0D-9598DEB52D5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779AD25-3375-FE47-94DC-E118EDE401AF}" type="slidenum">
              <a:rPr lang="en-US" altLang="en-US" sz="1400" smtClean="0"/>
              <a:pPr>
                <a:spcBef>
                  <a:spcPct val="0"/>
                </a:spcBef>
                <a:buClrTx/>
                <a:buSzTx/>
                <a:buFontTx/>
                <a:buNone/>
              </a:pPr>
              <a:t>30</a:t>
            </a:fld>
            <a:endParaRPr lang="en-US" altLang="en-US" sz="1400"/>
          </a:p>
        </p:txBody>
      </p:sp>
      <p:sp>
        <p:nvSpPr>
          <p:cNvPr id="32771" name="Rectangle 2">
            <a:extLst>
              <a:ext uri="{FF2B5EF4-FFF2-40B4-BE49-F238E27FC236}">
                <a16:creationId xmlns:a16="http://schemas.microsoft.com/office/drawing/2014/main" id="{9F9FC5A0-FD95-1648-9EE3-243F8810ED5C}"/>
              </a:ext>
            </a:extLst>
          </p:cNvPr>
          <p:cNvSpPr>
            <a:spLocks noGrp="1" noChangeArrowheads="1"/>
          </p:cNvSpPr>
          <p:nvPr>
            <p:ph type="title"/>
          </p:nvPr>
        </p:nvSpPr>
        <p:spPr>
          <a:xfrm>
            <a:off x="685800" y="152400"/>
            <a:ext cx="7996238" cy="1203325"/>
          </a:xfrm>
          <a:noFill/>
        </p:spPr>
        <p:txBody>
          <a:bodyPr/>
          <a:lstStyle/>
          <a:p>
            <a:r>
              <a:rPr lang="en-US" altLang="en-US">
                <a:cs typeface="Times New Roman" panose="02020603050405020304" pitchFamily="18" charset="0"/>
              </a:rPr>
              <a:t>Striping Whitespace Characters</a:t>
            </a:r>
            <a:endParaRPr lang="en-US" altLang="en-US"/>
          </a:p>
        </p:txBody>
      </p:sp>
      <p:sp>
        <p:nvSpPr>
          <p:cNvPr id="32772" name="Content Placeholder 1">
            <a:extLst>
              <a:ext uri="{FF2B5EF4-FFF2-40B4-BE49-F238E27FC236}">
                <a16:creationId xmlns:a16="http://schemas.microsoft.com/office/drawing/2014/main" id="{EB54CF9D-A06B-404F-9D4E-E167328CBEC3}"/>
              </a:ext>
            </a:extLst>
          </p:cNvPr>
          <p:cNvSpPr>
            <a:spLocks noGrp="1" noChangeArrowheads="1"/>
          </p:cNvSpPr>
          <p:nvPr>
            <p:ph idx="1"/>
          </p:nvPr>
        </p:nvSpPr>
        <p:spPr/>
        <p:txBody>
          <a:bodyPr/>
          <a:lstStyle/>
          <a:p>
            <a:endParaRPr lang="en-US" altLang="en-US"/>
          </a:p>
        </p:txBody>
      </p:sp>
      <p:sp>
        <p:nvSpPr>
          <p:cNvPr id="3" name="Rectangle 2">
            <a:extLst>
              <a:ext uri="{FF2B5EF4-FFF2-40B4-BE49-F238E27FC236}">
                <a16:creationId xmlns:a16="http://schemas.microsoft.com/office/drawing/2014/main" id="{81C55195-C81A-1046-9294-165281C9A769}"/>
              </a:ext>
            </a:extLst>
          </p:cNvPr>
          <p:cNvSpPr>
            <a:spLocks noChangeArrowheads="1"/>
          </p:cNvSpPr>
          <p:nvPr/>
        </p:nvSpPr>
        <p:spPr bwMode="auto">
          <a:xfrm>
            <a:off x="347663" y="1470025"/>
            <a:ext cx="13663612" cy="46038"/>
          </a:xfrm>
          <a:prstGeom prst="rect">
            <a:avLst/>
          </a:prstGeom>
          <a:noFill/>
          <a:ln>
            <a:noFill/>
          </a:ln>
          <a:effectLst>
            <a:prstShdw prst="shdw17" dist="17961" dir="2700000">
              <a:schemeClr val="accent1">
                <a:gamma/>
                <a:shade val="60000"/>
                <a:invGamma/>
              </a:schemeClr>
            </a:prstShdw>
          </a:effectLst>
        </p:spPr>
        <p:txBody>
          <a:bodyPr anchor="ctr">
            <a:spAutoFit/>
          </a:bodyPr>
          <a:lstStyle/>
          <a:p>
            <a:pPr>
              <a:defRPr/>
            </a:pPr>
            <a:endParaRPr lang="en-US"/>
          </a:p>
        </p:txBody>
      </p:sp>
      <p:sp>
        <p:nvSpPr>
          <p:cNvPr id="5" name="Rectangle 2">
            <a:extLst>
              <a:ext uri="{FF2B5EF4-FFF2-40B4-BE49-F238E27FC236}">
                <a16:creationId xmlns:a16="http://schemas.microsoft.com/office/drawing/2014/main" id="{E94DF21C-E570-F245-A010-1E7B4F6DA814}"/>
              </a:ext>
            </a:extLst>
          </p:cNvPr>
          <p:cNvSpPr>
            <a:spLocks noChangeArrowheads="1"/>
          </p:cNvSpPr>
          <p:nvPr/>
        </p:nvSpPr>
        <p:spPr bwMode="auto">
          <a:xfrm>
            <a:off x="231775" y="1778000"/>
            <a:ext cx="13304838" cy="46038"/>
          </a:xfrm>
          <a:prstGeom prst="rect">
            <a:avLst/>
          </a:prstGeom>
          <a:noFill/>
          <a:ln>
            <a:noFill/>
          </a:ln>
          <a:effectLst>
            <a:prstShdw prst="shdw17" dist="17961" dir="2700000">
              <a:schemeClr val="accent1">
                <a:gamma/>
                <a:shade val="60000"/>
                <a:invGamma/>
              </a:schemeClr>
            </a:prstShdw>
          </a:effectLst>
        </p:spPr>
        <p:txBody>
          <a:bodyPr anchor="ctr">
            <a:spAutoFit/>
          </a:bodyPr>
          <a:lstStyle/>
          <a:p>
            <a:pPr>
              <a:defRPr/>
            </a:pPr>
            <a:endParaRPr lang="en-US"/>
          </a:p>
        </p:txBody>
      </p:sp>
      <p:sp>
        <p:nvSpPr>
          <p:cNvPr id="4" name="Rectangle 2">
            <a:extLst>
              <a:ext uri="{FF2B5EF4-FFF2-40B4-BE49-F238E27FC236}">
                <a16:creationId xmlns:a16="http://schemas.microsoft.com/office/drawing/2014/main" id="{04918444-F962-284D-90FC-DCDE058676CF}"/>
              </a:ext>
            </a:extLst>
          </p:cNvPr>
          <p:cNvSpPr>
            <a:spLocks noChangeArrowheads="1"/>
          </p:cNvSpPr>
          <p:nvPr/>
        </p:nvSpPr>
        <p:spPr bwMode="auto">
          <a:xfrm>
            <a:off x="155575" y="1517650"/>
            <a:ext cx="13996988" cy="46038"/>
          </a:xfrm>
          <a:prstGeom prst="rect">
            <a:avLst/>
          </a:prstGeom>
          <a:noFill/>
          <a:ln>
            <a:noFill/>
          </a:ln>
          <a:effectLst>
            <a:prstShdw prst="shdw17" dist="17961" dir="2700000">
              <a:schemeClr val="accent1">
                <a:gamma/>
                <a:shade val="60000"/>
                <a:invGamma/>
              </a:schemeClr>
            </a:prstShdw>
          </a:effectLst>
        </p:spPr>
        <p:txBody>
          <a:bodyPr anchor="ctr">
            <a:spAutoFit/>
          </a:bodyPr>
          <a:lstStyle/>
          <a:p>
            <a:pPr>
              <a:defRPr/>
            </a:pPr>
            <a:endParaRPr lang="en-US"/>
          </a:p>
        </p:txBody>
      </p:sp>
      <p:sp>
        <p:nvSpPr>
          <p:cNvPr id="6" name="Rectangle 2">
            <a:extLst>
              <a:ext uri="{FF2B5EF4-FFF2-40B4-BE49-F238E27FC236}">
                <a16:creationId xmlns:a16="http://schemas.microsoft.com/office/drawing/2014/main" id="{77F6A0A5-705B-EA47-8764-BF041080D3E2}"/>
              </a:ext>
            </a:extLst>
          </p:cNvPr>
          <p:cNvSpPr>
            <a:spLocks noChangeArrowheads="1"/>
          </p:cNvSpPr>
          <p:nvPr/>
        </p:nvSpPr>
        <p:spPr bwMode="auto">
          <a:xfrm>
            <a:off x="107950" y="1516063"/>
            <a:ext cx="10977563" cy="49212"/>
          </a:xfrm>
          <a:prstGeom prst="rect">
            <a:avLst/>
          </a:prstGeom>
          <a:noFill/>
          <a:ln>
            <a:noFill/>
          </a:ln>
          <a:effectLst>
            <a:prstShdw prst="shdw17" dist="17961" dir="2700000">
              <a:schemeClr val="accent1">
                <a:gamma/>
                <a:shade val="60000"/>
                <a:invGamma/>
              </a:schemeClr>
            </a:prstShdw>
          </a:effectLst>
        </p:spPr>
        <p:txBody>
          <a:bodyPr anchor="ctr">
            <a:spAutoFit/>
          </a:bodyPr>
          <a:lstStyle/>
          <a:p>
            <a:pPr>
              <a:defRPr/>
            </a:pPr>
            <a:endParaRPr lang="en-US"/>
          </a:p>
        </p:txBody>
      </p:sp>
      <p:graphicFrame>
        <p:nvGraphicFramePr>
          <p:cNvPr id="32777" name="Object 7">
            <a:extLst>
              <a:ext uri="{FF2B5EF4-FFF2-40B4-BE49-F238E27FC236}">
                <a16:creationId xmlns:a16="http://schemas.microsoft.com/office/drawing/2014/main" id="{3D4A9467-FB2E-1243-90A7-92D8F812E01D}"/>
              </a:ext>
            </a:extLst>
          </p:cNvPr>
          <p:cNvGraphicFramePr>
            <a:graphicFrameLocks noChangeAspect="1"/>
          </p:cNvGraphicFramePr>
          <p:nvPr/>
        </p:nvGraphicFramePr>
        <p:xfrm>
          <a:off x="107950" y="1516063"/>
          <a:ext cx="8888413" cy="1797050"/>
        </p:xfrm>
        <a:graphic>
          <a:graphicData uri="http://schemas.openxmlformats.org/presentationml/2006/ole">
            <mc:AlternateContent xmlns:mc="http://schemas.openxmlformats.org/markup-compatibility/2006">
              <mc:Choice xmlns:v="urn:schemas-microsoft-com:vml" Requires="v">
                <p:oleObj spid="_x0000_s32778" name="Picture" r:id="rId3" imgW="4229100" imgH="850900" progId="Word.Picture.8">
                  <p:embed/>
                </p:oleObj>
              </mc:Choice>
              <mc:Fallback>
                <p:oleObj name="Picture" r:id="rId3" imgW="4229100" imgH="8509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1516063"/>
                        <a:ext cx="8888413"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17A1D261-761A-4E4A-B0E7-834C14F2A29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8A05D70-AD72-4744-A834-C12C73E7DF8C}" type="slidenum">
              <a:rPr lang="en-US" altLang="en-US" sz="1400" smtClean="0"/>
              <a:pPr>
                <a:spcBef>
                  <a:spcPct val="0"/>
                </a:spcBef>
                <a:buClrTx/>
                <a:buSzTx/>
                <a:buFontTx/>
                <a:buNone/>
              </a:pPr>
              <a:t>31</a:t>
            </a:fld>
            <a:endParaRPr lang="en-US" altLang="en-US" sz="1400"/>
          </a:p>
        </p:txBody>
      </p:sp>
      <p:sp>
        <p:nvSpPr>
          <p:cNvPr id="33795" name="Rectangle 2">
            <a:extLst>
              <a:ext uri="{FF2B5EF4-FFF2-40B4-BE49-F238E27FC236}">
                <a16:creationId xmlns:a16="http://schemas.microsoft.com/office/drawing/2014/main" id="{915BDF64-1AFA-FF44-910D-5B826AB7F338}"/>
              </a:ext>
            </a:extLst>
          </p:cNvPr>
          <p:cNvSpPr>
            <a:spLocks noGrp="1" noChangeArrowheads="1"/>
          </p:cNvSpPr>
          <p:nvPr>
            <p:ph type="title"/>
          </p:nvPr>
        </p:nvSpPr>
        <p:spPr>
          <a:xfrm>
            <a:off x="193675" y="241300"/>
            <a:ext cx="8640763" cy="627063"/>
          </a:xfrm>
        </p:spPr>
        <p:txBody>
          <a:bodyPr/>
          <a:lstStyle/>
          <a:p>
            <a:r>
              <a:rPr lang="en-US" altLang="en-US" sz="3600"/>
              <a:t>Problem: Guessing Birthday</a:t>
            </a:r>
            <a:endParaRPr lang="en-US" altLang="en-US"/>
          </a:p>
        </p:txBody>
      </p:sp>
      <p:sp>
        <p:nvSpPr>
          <p:cNvPr id="33796" name="Rectangle 8">
            <a:extLst>
              <a:ext uri="{FF2B5EF4-FFF2-40B4-BE49-F238E27FC236}">
                <a16:creationId xmlns:a16="http://schemas.microsoft.com/office/drawing/2014/main" id="{6F3C4D52-36EE-824C-99C2-2AA994A67D04}"/>
              </a:ext>
            </a:extLst>
          </p:cNvPr>
          <p:cNvSpPr>
            <a:spLocks noGrp="1" noChangeArrowheads="1"/>
          </p:cNvSpPr>
          <p:nvPr>
            <p:ph type="body" idx="1"/>
          </p:nvPr>
        </p:nvSpPr>
        <p:spPr>
          <a:xfrm>
            <a:off x="228600" y="1066800"/>
            <a:ext cx="8610600" cy="2971800"/>
          </a:xfrm>
          <a:noFill/>
        </p:spPr>
        <p:txBody>
          <a:bodyPr/>
          <a:lstStyle/>
          <a:p>
            <a:pPr marL="0" indent="0">
              <a:buFont typeface="Monotype Sorts" pitchFamily="2" charset="2"/>
              <a:buNone/>
            </a:pPr>
            <a:r>
              <a:rPr lang="en-US" altLang="en-US" sz="3600"/>
              <a:t>The program can guess your birth date. Run to see how it works.</a:t>
            </a:r>
          </a:p>
        </p:txBody>
      </p:sp>
      <p:sp>
        <p:nvSpPr>
          <p:cNvPr id="33797" name="Rectangle 10">
            <a:extLst>
              <a:ext uri="{FF2B5EF4-FFF2-40B4-BE49-F238E27FC236}">
                <a16:creationId xmlns:a16="http://schemas.microsoft.com/office/drawing/2014/main" id="{58687C82-35EE-7949-A0E2-3FC5925433E6}"/>
              </a:ext>
            </a:extLst>
          </p:cNvPr>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8" name="Rectangle 12">
            <a:extLst>
              <a:ext uri="{FF2B5EF4-FFF2-40B4-BE49-F238E27FC236}">
                <a16:creationId xmlns:a16="http://schemas.microsoft.com/office/drawing/2014/main" id="{0F4ED95F-4C76-6C4B-8573-D8F15DDEC1E5}"/>
              </a:ext>
            </a:extLst>
          </p:cNvPr>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3799" name="Object 11">
            <a:extLst>
              <a:ext uri="{FF2B5EF4-FFF2-40B4-BE49-F238E27FC236}">
                <a16:creationId xmlns:a16="http://schemas.microsoft.com/office/drawing/2014/main" id="{49973B7B-747A-1B45-B302-004383EAC906}"/>
              </a:ext>
            </a:extLst>
          </p:cNvPr>
          <p:cNvGraphicFramePr>
            <a:graphicFrameLocks noChangeAspect="1"/>
          </p:cNvGraphicFramePr>
          <p:nvPr/>
        </p:nvGraphicFramePr>
        <p:xfrm>
          <a:off x="231775" y="2506663"/>
          <a:ext cx="8680450" cy="2711450"/>
        </p:xfrm>
        <a:graphic>
          <a:graphicData uri="http://schemas.openxmlformats.org/presentationml/2006/ole">
            <mc:AlternateContent xmlns:mc="http://schemas.openxmlformats.org/markup-compatibility/2006">
              <mc:Choice xmlns:v="urn:schemas-microsoft-com:vml" Requires="v">
                <p:oleObj spid="_x0000_s33801" name="Picture" r:id="rId4" imgW="31381700" imgH="9753600" progId="Word.Picture.8">
                  <p:embed/>
                </p:oleObj>
              </mc:Choice>
              <mc:Fallback>
                <p:oleObj name="Picture" r:id="rId4" imgW="31381700" imgH="9753600" progId="Word.Picture.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2506663"/>
                        <a:ext cx="8680450"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0" name="Rectangle 10">
            <a:hlinkClick r:id="rId6"/>
            <a:extLst>
              <a:ext uri="{FF2B5EF4-FFF2-40B4-BE49-F238E27FC236}">
                <a16:creationId xmlns:a16="http://schemas.microsoft.com/office/drawing/2014/main" id="{A0C6BC4B-6B0C-EF48-8E9E-6EAC5E36A2AB}"/>
              </a:ext>
            </a:extLst>
          </p:cNvPr>
          <p:cNvSpPr>
            <a:spLocks noChangeArrowheads="1"/>
          </p:cNvSpPr>
          <p:nvPr/>
        </p:nvSpPr>
        <p:spPr bwMode="auto">
          <a:xfrm>
            <a:off x="3265488" y="5867400"/>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GuessBirthday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7753B7C6-F111-374C-AE4B-2B68C21C02E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65D5172-1ED8-0F40-8E82-960C6A1ED0EC}" type="slidenum">
              <a:rPr lang="en-US" altLang="en-US" sz="1400" smtClean="0"/>
              <a:pPr>
                <a:spcBef>
                  <a:spcPct val="0"/>
                </a:spcBef>
                <a:buClrTx/>
                <a:buSzTx/>
                <a:buFontTx/>
                <a:buNone/>
              </a:pPr>
              <a:t>32</a:t>
            </a:fld>
            <a:endParaRPr lang="en-US" altLang="en-US" sz="1400"/>
          </a:p>
        </p:txBody>
      </p:sp>
      <p:sp>
        <p:nvSpPr>
          <p:cNvPr id="35843" name="Rectangle 2">
            <a:extLst>
              <a:ext uri="{FF2B5EF4-FFF2-40B4-BE49-F238E27FC236}">
                <a16:creationId xmlns:a16="http://schemas.microsoft.com/office/drawing/2014/main" id="{13A1AD3F-5A1B-D746-A4C8-71D6F44D283D}"/>
              </a:ext>
            </a:extLst>
          </p:cNvPr>
          <p:cNvSpPr>
            <a:spLocks noGrp="1" noChangeArrowheads="1"/>
          </p:cNvSpPr>
          <p:nvPr>
            <p:ph type="title"/>
          </p:nvPr>
        </p:nvSpPr>
        <p:spPr>
          <a:xfrm>
            <a:off x="193675" y="241300"/>
            <a:ext cx="8640763" cy="627063"/>
          </a:xfrm>
        </p:spPr>
        <p:txBody>
          <a:bodyPr/>
          <a:lstStyle/>
          <a:p>
            <a:r>
              <a:rPr lang="en-US" altLang="en-US" sz="3600"/>
              <a:t>Mathematics Basis for the Game</a:t>
            </a:r>
            <a:endParaRPr lang="en-US" altLang="en-US"/>
          </a:p>
        </p:txBody>
      </p:sp>
      <p:sp>
        <p:nvSpPr>
          <p:cNvPr id="35844" name="Rectangle 5">
            <a:extLst>
              <a:ext uri="{FF2B5EF4-FFF2-40B4-BE49-F238E27FC236}">
                <a16:creationId xmlns:a16="http://schemas.microsoft.com/office/drawing/2014/main" id="{0F44C549-D3DD-E849-B2D0-6534B35AC4DB}"/>
              </a:ext>
            </a:extLst>
          </p:cNvPr>
          <p:cNvSpPr>
            <a:spLocks noGrp="1" noChangeArrowheads="1"/>
          </p:cNvSpPr>
          <p:nvPr>
            <p:ph type="body" idx="1"/>
          </p:nvPr>
        </p:nvSpPr>
        <p:spPr>
          <a:xfrm>
            <a:off x="228600" y="1066800"/>
            <a:ext cx="8529638" cy="557213"/>
          </a:xfrm>
          <a:noFill/>
        </p:spPr>
        <p:txBody>
          <a:bodyPr/>
          <a:lstStyle/>
          <a:p>
            <a:pPr marL="0" indent="0">
              <a:buFont typeface="Monotype Sorts" pitchFamily="2" charset="2"/>
              <a:buNone/>
            </a:pPr>
            <a:r>
              <a:rPr lang="en-US" altLang="en-US" sz="2400"/>
              <a:t>19 is 10011 in binary. 7 is 111 in binary. 23 is 11101 in binary</a:t>
            </a:r>
          </a:p>
        </p:txBody>
      </p:sp>
      <p:graphicFrame>
        <p:nvGraphicFramePr>
          <p:cNvPr id="35845" name="Object 8">
            <a:extLst>
              <a:ext uri="{FF2B5EF4-FFF2-40B4-BE49-F238E27FC236}">
                <a16:creationId xmlns:a16="http://schemas.microsoft.com/office/drawing/2014/main" id="{4E9B0E0D-50A5-0E49-9A20-5CF4E7CB22E3}"/>
              </a:ext>
            </a:extLst>
          </p:cNvPr>
          <p:cNvGraphicFramePr>
            <a:graphicFrameLocks noChangeAspect="1"/>
          </p:cNvGraphicFramePr>
          <p:nvPr/>
        </p:nvGraphicFramePr>
        <p:xfrm>
          <a:off x="231775" y="3697288"/>
          <a:ext cx="8680450" cy="2711450"/>
        </p:xfrm>
        <a:graphic>
          <a:graphicData uri="http://schemas.openxmlformats.org/presentationml/2006/ole">
            <mc:AlternateContent xmlns:mc="http://schemas.openxmlformats.org/markup-compatibility/2006">
              <mc:Choice xmlns:v="urn:schemas-microsoft-com:vml" Requires="v">
                <p:oleObj spid="_x0000_s35849" name="Picture" r:id="rId4" imgW="31381700" imgH="9753600" progId="Word.Picture.8">
                  <p:embed/>
                </p:oleObj>
              </mc:Choice>
              <mc:Fallback>
                <p:oleObj name="Picture" r:id="rId4" imgW="31381700" imgH="9753600"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697288"/>
                        <a:ext cx="8680450"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6" name="Rectangle 10">
            <a:extLst>
              <a:ext uri="{FF2B5EF4-FFF2-40B4-BE49-F238E27FC236}">
                <a16:creationId xmlns:a16="http://schemas.microsoft.com/office/drawing/2014/main" id="{87C91B6C-2070-5746-9189-E4BA65AAAD85}"/>
              </a:ext>
            </a:extLst>
          </p:cNvPr>
          <p:cNvSpPr>
            <a:spLocks noChangeArrowheads="1"/>
          </p:cNvSpPr>
          <p:nvPr/>
        </p:nvSpPr>
        <p:spPr bwMode="auto">
          <a:xfrm>
            <a:off x="0" y="2979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7" name="Rectangle 12">
            <a:extLst>
              <a:ext uri="{FF2B5EF4-FFF2-40B4-BE49-F238E27FC236}">
                <a16:creationId xmlns:a16="http://schemas.microsoft.com/office/drawing/2014/main" id="{7CD9DB73-1802-0146-80F3-B0F761034B33}"/>
              </a:ext>
            </a:extLst>
          </p:cNvPr>
          <p:cNvSpPr>
            <a:spLocks noChangeArrowheads="1"/>
          </p:cNvSpPr>
          <p:nvPr/>
        </p:nvSpPr>
        <p:spPr bwMode="auto">
          <a:xfrm>
            <a:off x="0" y="2979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5848" name="Object 11">
            <a:extLst>
              <a:ext uri="{FF2B5EF4-FFF2-40B4-BE49-F238E27FC236}">
                <a16:creationId xmlns:a16="http://schemas.microsoft.com/office/drawing/2014/main" id="{929EF6B7-6543-6E49-9034-EB8C5DF500C0}"/>
              </a:ext>
            </a:extLst>
          </p:cNvPr>
          <p:cNvGraphicFramePr>
            <a:graphicFrameLocks noChangeAspect="1"/>
          </p:cNvGraphicFramePr>
          <p:nvPr/>
        </p:nvGraphicFramePr>
        <p:xfrm>
          <a:off x="269875" y="1662113"/>
          <a:ext cx="4840288" cy="1903412"/>
        </p:xfrm>
        <a:graphic>
          <a:graphicData uri="http://schemas.openxmlformats.org/presentationml/2006/ole">
            <mc:AlternateContent xmlns:mc="http://schemas.openxmlformats.org/markup-compatibility/2006">
              <mc:Choice xmlns:v="urn:schemas-microsoft-com:vml" Requires="v">
                <p:oleObj spid="_x0000_s35850" name="Picture" r:id="rId6" imgW="13728700" imgH="5384800" progId="Word.Picture.8">
                  <p:embed/>
                </p:oleObj>
              </mc:Choice>
              <mc:Fallback>
                <p:oleObj name="Picture" r:id="rId6" imgW="13728700" imgH="5384800" progId="Word.Picture.8">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875" y="1662113"/>
                        <a:ext cx="4840288" cy="190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E2E30FB7-F973-E347-85EE-C9483A863C9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B879871-9F7A-E642-A1FF-66115DC7BC8E}" type="slidenum">
              <a:rPr lang="en-US" altLang="en-US" sz="1400" smtClean="0"/>
              <a:pPr>
                <a:spcBef>
                  <a:spcPct val="0"/>
                </a:spcBef>
                <a:buClrTx/>
                <a:buSzTx/>
                <a:buFontTx/>
                <a:buNone/>
              </a:pPr>
              <a:t>33</a:t>
            </a:fld>
            <a:endParaRPr lang="en-US" altLang="en-US" sz="1400"/>
          </a:p>
        </p:txBody>
      </p:sp>
      <p:sp>
        <p:nvSpPr>
          <p:cNvPr id="37891" name="Rectangle 2">
            <a:extLst>
              <a:ext uri="{FF2B5EF4-FFF2-40B4-BE49-F238E27FC236}">
                <a16:creationId xmlns:a16="http://schemas.microsoft.com/office/drawing/2014/main" id="{0CCDFD1F-0813-4C4A-86F3-EAFB9218E5AF}"/>
              </a:ext>
            </a:extLst>
          </p:cNvPr>
          <p:cNvSpPr>
            <a:spLocks noGrp="1" noChangeArrowheads="1"/>
          </p:cNvSpPr>
          <p:nvPr>
            <p:ph type="title"/>
          </p:nvPr>
        </p:nvSpPr>
        <p:spPr>
          <a:xfrm>
            <a:off x="381000" y="228600"/>
            <a:ext cx="8458200" cy="609600"/>
          </a:xfrm>
          <a:noFill/>
        </p:spPr>
        <p:txBody>
          <a:bodyPr/>
          <a:lstStyle/>
          <a:p>
            <a:r>
              <a:rPr lang="en-US" altLang="en-US" sz="4000">
                <a:cs typeface="Times New Roman" panose="02020603050405020304" pitchFamily="18" charset="0"/>
              </a:rPr>
              <a:t>Formatting Numbers and Strings</a:t>
            </a:r>
            <a:endParaRPr lang="en-US" altLang="en-US"/>
          </a:p>
        </p:txBody>
      </p:sp>
      <p:sp>
        <p:nvSpPr>
          <p:cNvPr id="37892" name="Rectangle 3">
            <a:extLst>
              <a:ext uri="{FF2B5EF4-FFF2-40B4-BE49-F238E27FC236}">
                <a16:creationId xmlns:a16="http://schemas.microsoft.com/office/drawing/2014/main" id="{2E9A18FC-E4A9-024C-9C9F-AE056D84AB0E}"/>
              </a:ext>
            </a:extLst>
          </p:cNvPr>
          <p:cNvSpPr>
            <a:spLocks noGrp="1" noChangeArrowheads="1"/>
          </p:cNvSpPr>
          <p:nvPr>
            <p:ph type="body" idx="1"/>
          </p:nvPr>
        </p:nvSpPr>
        <p:spPr>
          <a:xfrm>
            <a:off x="231775" y="1201738"/>
            <a:ext cx="8756650" cy="1766887"/>
          </a:xfrm>
          <a:noFill/>
        </p:spPr>
        <p:txBody>
          <a:bodyPr/>
          <a:lstStyle/>
          <a:p>
            <a:pPr marL="0" indent="0">
              <a:buFont typeface="Monotype Sorts" pitchFamily="2" charset="2"/>
              <a:buNone/>
            </a:pPr>
            <a:r>
              <a:rPr lang="en-US" altLang="en-US" sz="2800"/>
              <a:t>Often it is desirable to display numbers in certain format. For example, the following code computes the interest, given the amount and the annual interest rate.</a:t>
            </a:r>
          </a:p>
        </p:txBody>
      </p:sp>
      <p:sp>
        <p:nvSpPr>
          <p:cNvPr id="37893" name="Rectangle 9">
            <a:extLst>
              <a:ext uri="{FF2B5EF4-FFF2-40B4-BE49-F238E27FC236}">
                <a16:creationId xmlns:a16="http://schemas.microsoft.com/office/drawing/2014/main" id="{EA1C3F94-B8D6-5A43-A00D-1EEB90DC912D}"/>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7894" name="Rectangle 12">
            <a:extLst>
              <a:ext uri="{FF2B5EF4-FFF2-40B4-BE49-F238E27FC236}">
                <a16:creationId xmlns:a16="http://schemas.microsoft.com/office/drawing/2014/main" id="{9BC84A89-3D74-5F40-BBAB-0715E3375E15}"/>
              </a:ext>
            </a:extLst>
          </p:cNvPr>
          <p:cNvSpPr>
            <a:spLocks noChangeArrowheads="1"/>
          </p:cNvSpPr>
          <p:nvPr/>
        </p:nvSpPr>
        <p:spPr bwMode="auto">
          <a:xfrm>
            <a:off x="231775" y="3082925"/>
            <a:ext cx="8756650" cy="176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t>The format function formats a number or a string and returns a string.</a:t>
            </a:r>
          </a:p>
          <a:p>
            <a:pPr>
              <a:buFont typeface="Monotype Sorts" pitchFamily="2" charset="2"/>
              <a:buNone/>
            </a:pPr>
            <a:br>
              <a:rPr lang="en-US" altLang="en-US" sz="2800"/>
            </a:br>
            <a:r>
              <a:rPr lang="en-US" altLang="en-US"/>
              <a:t>format(item, format-specifier)</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C005B417-A457-6841-A089-D1328148240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786FDB2-9E62-D849-8173-8F829E42AAB1}" type="slidenum">
              <a:rPr lang="en-US" altLang="en-US" sz="1400" smtClean="0"/>
              <a:pPr>
                <a:spcBef>
                  <a:spcPct val="0"/>
                </a:spcBef>
                <a:buClrTx/>
                <a:buSzTx/>
                <a:buFontTx/>
                <a:buNone/>
              </a:pPr>
              <a:t>34</a:t>
            </a:fld>
            <a:endParaRPr lang="en-US" altLang="en-US" sz="1400"/>
          </a:p>
        </p:txBody>
      </p:sp>
      <p:sp>
        <p:nvSpPr>
          <p:cNvPr id="38915" name="Rectangle 2">
            <a:extLst>
              <a:ext uri="{FF2B5EF4-FFF2-40B4-BE49-F238E27FC236}">
                <a16:creationId xmlns:a16="http://schemas.microsoft.com/office/drawing/2014/main" id="{23EC66ED-C3E6-CB4C-B73D-0F8712F60761}"/>
              </a:ext>
            </a:extLst>
          </p:cNvPr>
          <p:cNvSpPr>
            <a:spLocks noGrp="1" noChangeArrowheads="1"/>
          </p:cNvSpPr>
          <p:nvPr>
            <p:ph type="title"/>
          </p:nvPr>
        </p:nvSpPr>
        <p:spPr>
          <a:xfrm>
            <a:off x="381000" y="228600"/>
            <a:ext cx="8458200" cy="609600"/>
          </a:xfrm>
          <a:noFill/>
        </p:spPr>
        <p:txBody>
          <a:bodyPr/>
          <a:lstStyle/>
          <a:p>
            <a:r>
              <a:rPr lang="en-US" altLang="en-US" sz="4000">
                <a:cs typeface="Times New Roman" panose="02020603050405020304" pitchFamily="18" charset="0"/>
              </a:rPr>
              <a:t>Formatting Floating-Point Numbers</a:t>
            </a:r>
            <a:endParaRPr lang="en-US" altLang="en-US"/>
          </a:p>
        </p:txBody>
      </p:sp>
      <p:sp>
        <p:nvSpPr>
          <p:cNvPr id="38916" name="Rectangle 8">
            <a:extLst>
              <a:ext uri="{FF2B5EF4-FFF2-40B4-BE49-F238E27FC236}">
                <a16:creationId xmlns:a16="http://schemas.microsoft.com/office/drawing/2014/main" id="{82FA4309-C8EB-A44C-875A-D75384C06487}"/>
              </a:ext>
            </a:extLst>
          </p:cNvPr>
          <p:cNvSpPr>
            <a:spLocks noChangeArrowheads="1"/>
          </p:cNvSpPr>
          <p:nvPr/>
        </p:nvSpPr>
        <p:spPr bwMode="auto">
          <a:xfrm>
            <a:off x="0" y="2900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8917" name="Object 7">
            <a:extLst>
              <a:ext uri="{FF2B5EF4-FFF2-40B4-BE49-F238E27FC236}">
                <a16:creationId xmlns:a16="http://schemas.microsoft.com/office/drawing/2014/main" id="{E2044588-2112-B249-87A3-54E5DADE00DE}"/>
              </a:ext>
            </a:extLst>
          </p:cNvPr>
          <p:cNvGraphicFramePr>
            <a:graphicFrameLocks noChangeAspect="1"/>
          </p:cNvGraphicFramePr>
          <p:nvPr/>
        </p:nvGraphicFramePr>
        <p:xfrm>
          <a:off x="153988" y="1160463"/>
          <a:ext cx="8716962" cy="2181225"/>
        </p:xfrm>
        <a:graphic>
          <a:graphicData uri="http://schemas.openxmlformats.org/presentationml/2006/ole">
            <mc:AlternateContent xmlns:mc="http://schemas.openxmlformats.org/markup-compatibility/2006">
              <mc:Choice xmlns:v="urn:schemas-microsoft-com:vml" Requires="v">
                <p:oleObj spid="_x0000_s38921" name="Picture" r:id="rId3" imgW="3048000" imgH="762000" progId="Word.Picture.8">
                  <p:embed/>
                </p:oleObj>
              </mc:Choice>
              <mc:Fallback>
                <p:oleObj name="Picture" r:id="rId3" imgW="3048000" imgH="7620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988" y="1160463"/>
                        <a:ext cx="8716962"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18" name="Rectangle 9">
            <a:extLst>
              <a:ext uri="{FF2B5EF4-FFF2-40B4-BE49-F238E27FC236}">
                <a16:creationId xmlns:a16="http://schemas.microsoft.com/office/drawing/2014/main" id="{F94B3B47-759C-374B-A8D7-284AE73EE92D}"/>
              </a:ext>
            </a:extLst>
          </p:cNvPr>
          <p:cNvSpPr>
            <a:spLocks noChangeArrowheads="1"/>
          </p:cNvSpPr>
          <p:nvPr/>
        </p:nvSpPr>
        <p:spPr bwMode="auto">
          <a:xfrm>
            <a:off x="0" y="3957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9" name="Rectangle 11">
            <a:extLst>
              <a:ext uri="{FF2B5EF4-FFF2-40B4-BE49-F238E27FC236}">
                <a16:creationId xmlns:a16="http://schemas.microsoft.com/office/drawing/2014/main" id="{B6B76FE6-37A5-6142-804B-A3CE2176FEA4}"/>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graphicFrame>
        <p:nvGraphicFramePr>
          <p:cNvPr id="38920" name="Object 10">
            <a:extLst>
              <a:ext uri="{FF2B5EF4-FFF2-40B4-BE49-F238E27FC236}">
                <a16:creationId xmlns:a16="http://schemas.microsoft.com/office/drawing/2014/main" id="{60916B13-5E89-EA43-B7A0-7A932F77825B}"/>
              </a:ext>
            </a:extLst>
          </p:cNvPr>
          <p:cNvGraphicFramePr>
            <a:graphicFrameLocks noChangeAspect="1"/>
          </p:cNvGraphicFramePr>
          <p:nvPr/>
        </p:nvGraphicFramePr>
        <p:xfrm>
          <a:off x="155575" y="3544888"/>
          <a:ext cx="2765425" cy="2741612"/>
        </p:xfrm>
        <a:graphic>
          <a:graphicData uri="http://schemas.openxmlformats.org/presentationml/2006/ole">
            <mc:AlternateContent xmlns:mc="http://schemas.openxmlformats.org/markup-compatibility/2006">
              <mc:Choice xmlns:v="urn:schemas-microsoft-com:vml" Requires="v">
                <p:oleObj spid="_x0000_s38922" name="Picture" r:id="rId5" imgW="1117600" imgH="1104900" progId="Word.Picture.8">
                  <p:embed/>
                </p:oleObj>
              </mc:Choice>
              <mc:Fallback>
                <p:oleObj name="Picture" r:id="rId5" imgW="1117600" imgH="1104900" progId="Word.Picture.8">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575" y="3544888"/>
                        <a:ext cx="2765425" cy="274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3DEECA8C-9BFF-894E-8847-1E08A4CB048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81FA2D3-9C02-2744-8575-449FB962664C}" type="slidenum">
              <a:rPr lang="en-US" altLang="en-US" sz="1400" smtClean="0"/>
              <a:pPr>
                <a:spcBef>
                  <a:spcPct val="0"/>
                </a:spcBef>
                <a:buClrTx/>
                <a:buSzTx/>
                <a:buFontTx/>
                <a:buNone/>
              </a:pPr>
              <a:t>35</a:t>
            </a:fld>
            <a:endParaRPr lang="en-US" altLang="en-US" sz="1400"/>
          </a:p>
        </p:txBody>
      </p:sp>
      <p:sp>
        <p:nvSpPr>
          <p:cNvPr id="39939" name="Rectangle 2">
            <a:extLst>
              <a:ext uri="{FF2B5EF4-FFF2-40B4-BE49-F238E27FC236}">
                <a16:creationId xmlns:a16="http://schemas.microsoft.com/office/drawing/2014/main" id="{4AEAAA9B-6978-3643-8B4C-2617EBE9DBDA}"/>
              </a:ext>
            </a:extLst>
          </p:cNvPr>
          <p:cNvSpPr>
            <a:spLocks noGrp="1" noChangeArrowheads="1"/>
          </p:cNvSpPr>
          <p:nvPr>
            <p:ph type="title"/>
          </p:nvPr>
        </p:nvSpPr>
        <p:spPr>
          <a:xfrm>
            <a:off x="381000" y="228600"/>
            <a:ext cx="8458200" cy="609600"/>
          </a:xfrm>
          <a:noFill/>
        </p:spPr>
        <p:txBody>
          <a:bodyPr/>
          <a:lstStyle/>
          <a:p>
            <a:r>
              <a:rPr lang="en-US" altLang="en-US" sz="4000">
                <a:cs typeface="Times New Roman" panose="02020603050405020304" pitchFamily="18" charset="0"/>
              </a:rPr>
              <a:t>Formatting in Scientific Notation</a:t>
            </a:r>
          </a:p>
        </p:txBody>
      </p:sp>
      <p:sp>
        <p:nvSpPr>
          <p:cNvPr id="39940" name="Rectangle 3">
            <a:extLst>
              <a:ext uri="{FF2B5EF4-FFF2-40B4-BE49-F238E27FC236}">
                <a16:creationId xmlns:a16="http://schemas.microsoft.com/office/drawing/2014/main" id="{A5F5B311-04AA-D94D-A0A4-9EC5250DEDEF}"/>
              </a:ext>
            </a:extLst>
          </p:cNvPr>
          <p:cNvSpPr>
            <a:spLocks noGrp="1" noChangeArrowheads="1"/>
          </p:cNvSpPr>
          <p:nvPr>
            <p:ph type="body" idx="1"/>
          </p:nvPr>
        </p:nvSpPr>
        <p:spPr>
          <a:xfrm>
            <a:off x="231775" y="1163638"/>
            <a:ext cx="8683625" cy="1438275"/>
          </a:xfrm>
          <a:noFill/>
        </p:spPr>
        <p:txBody>
          <a:bodyPr/>
          <a:lstStyle/>
          <a:p>
            <a:pPr marL="0" indent="0">
              <a:buFont typeface="Monotype Sorts" pitchFamily="2" charset="2"/>
              <a:buNone/>
            </a:pPr>
            <a:r>
              <a:rPr lang="en-US" altLang="en-US"/>
              <a:t>If you change the conversion code from </a:t>
            </a:r>
            <a:r>
              <a:rPr lang="en-US" altLang="en-US" u="sng"/>
              <a:t>f</a:t>
            </a:r>
            <a:r>
              <a:rPr lang="en-US" altLang="en-US"/>
              <a:t> to </a:t>
            </a:r>
            <a:r>
              <a:rPr lang="en-US" altLang="en-US" u="sng"/>
              <a:t>e</a:t>
            </a:r>
            <a:r>
              <a:rPr lang="en-US" altLang="en-US"/>
              <a:t>, the number will be formatted in scientific notation. For example,</a:t>
            </a:r>
          </a:p>
        </p:txBody>
      </p:sp>
      <p:sp>
        <p:nvSpPr>
          <p:cNvPr id="39941" name="Rectangle 4">
            <a:extLst>
              <a:ext uri="{FF2B5EF4-FFF2-40B4-BE49-F238E27FC236}">
                <a16:creationId xmlns:a16="http://schemas.microsoft.com/office/drawing/2014/main" id="{6175264E-6CFF-094E-9150-80A3116F58D5}"/>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9942" name="Rectangle 6">
            <a:extLst>
              <a:ext uri="{FF2B5EF4-FFF2-40B4-BE49-F238E27FC236}">
                <a16:creationId xmlns:a16="http://schemas.microsoft.com/office/drawing/2014/main" id="{8E7EC8E4-2FE4-3149-BAD1-EAB7833C8FE3}"/>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9943" name="Rectangle 9">
            <a:extLst>
              <a:ext uri="{FF2B5EF4-FFF2-40B4-BE49-F238E27FC236}">
                <a16:creationId xmlns:a16="http://schemas.microsoft.com/office/drawing/2014/main" id="{F6833FB6-7D5A-1E48-BDD3-42EED788EC08}"/>
              </a:ext>
            </a:extLst>
          </p:cNvPr>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39944" name="Rectangle 10">
            <a:extLst>
              <a:ext uri="{FF2B5EF4-FFF2-40B4-BE49-F238E27FC236}">
                <a16:creationId xmlns:a16="http://schemas.microsoft.com/office/drawing/2014/main" id="{593D5B23-AF3D-2E4B-B52C-94ADCDDDFCFF}"/>
              </a:ext>
            </a:extLst>
          </p:cNvPr>
          <p:cNvSpPr>
            <a:spLocks noChangeArrowheads="1"/>
          </p:cNvSpPr>
          <p:nvPr/>
        </p:nvSpPr>
        <p:spPr bwMode="auto">
          <a:xfrm>
            <a:off x="231775" y="2890838"/>
            <a:ext cx="5607050" cy="245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fr-FR" altLang="en-US">
                <a:solidFill>
                  <a:schemeClr val="tx2"/>
                </a:solidFill>
              </a:rPr>
              <a:t>print(format(57.467657, '10.2e'))</a:t>
            </a:r>
          </a:p>
          <a:p>
            <a:pPr>
              <a:buFont typeface="Monotype Sorts" pitchFamily="2" charset="2"/>
              <a:buNone/>
            </a:pPr>
            <a:r>
              <a:rPr lang="fr-FR" altLang="en-US">
                <a:solidFill>
                  <a:schemeClr val="tx2"/>
                </a:solidFill>
              </a:rPr>
              <a:t>print(format(0.0033923, '10.2e'))</a:t>
            </a:r>
          </a:p>
          <a:p>
            <a:pPr>
              <a:buFont typeface="Monotype Sorts" pitchFamily="2" charset="2"/>
              <a:buNone/>
            </a:pPr>
            <a:r>
              <a:rPr lang="fr-FR" altLang="en-US">
                <a:solidFill>
                  <a:schemeClr val="tx2"/>
                </a:solidFill>
              </a:rPr>
              <a:t>print(format(57.4, '10.2e'))</a:t>
            </a:r>
          </a:p>
          <a:p>
            <a:pPr>
              <a:buFont typeface="Monotype Sorts" pitchFamily="2" charset="2"/>
              <a:buNone/>
            </a:pPr>
            <a:r>
              <a:rPr lang="fr-FR" altLang="en-US">
                <a:solidFill>
                  <a:schemeClr val="tx2"/>
                </a:solidFill>
              </a:rPr>
              <a:t>print(format(57, '10.2e'))</a:t>
            </a:r>
            <a:endParaRPr lang="en-US" altLang="en-US">
              <a:solidFill>
                <a:schemeClr val="tx2"/>
              </a:solidFill>
            </a:endParaRPr>
          </a:p>
        </p:txBody>
      </p:sp>
      <p:sp>
        <p:nvSpPr>
          <p:cNvPr id="39945" name="Rectangle 12">
            <a:extLst>
              <a:ext uri="{FF2B5EF4-FFF2-40B4-BE49-F238E27FC236}">
                <a16:creationId xmlns:a16="http://schemas.microsoft.com/office/drawing/2014/main" id="{46AB6C2C-2822-9145-AF4B-181EA7546963}"/>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9946" name="Object 11">
            <a:extLst>
              <a:ext uri="{FF2B5EF4-FFF2-40B4-BE49-F238E27FC236}">
                <a16:creationId xmlns:a16="http://schemas.microsoft.com/office/drawing/2014/main" id="{AD6E4CCE-2631-EF4B-B5A9-F4077708C229}"/>
              </a:ext>
            </a:extLst>
          </p:cNvPr>
          <p:cNvGraphicFramePr>
            <a:graphicFrameLocks noChangeAspect="1"/>
          </p:cNvGraphicFramePr>
          <p:nvPr/>
        </p:nvGraphicFramePr>
        <p:xfrm>
          <a:off x="6146800" y="3544888"/>
          <a:ext cx="2763838" cy="2740025"/>
        </p:xfrm>
        <a:graphic>
          <a:graphicData uri="http://schemas.openxmlformats.org/presentationml/2006/ole">
            <mc:AlternateContent xmlns:mc="http://schemas.openxmlformats.org/markup-compatibility/2006">
              <mc:Choice xmlns:v="urn:schemas-microsoft-com:vml" Requires="v">
                <p:oleObj spid="_x0000_s39947" name="Picture" r:id="rId3" imgW="1117600" imgH="1104900" progId="Word.Picture.8">
                  <p:embed/>
                </p:oleObj>
              </mc:Choice>
              <mc:Fallback>
                <p:oleObj name="Picture" r:id="rId3" imgW="1117600" imgH="1104900"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800" y="3544888"/>
                        <a:ext cx="2763838"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05FBE093-A15B-4148-B027-F236964A437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074A485-6494-7447-BF7E-C3E66DCE251F}" type="slidenum">
              <a:rPr lang="en-US" altLang="en-US" sz="1400" smtClean="0"/>
              <a:pPr>
                <a:spcBef>
                  <a:spcPct val="0"/>
                </a:spcBef>
                <a:buClrTx/>
                <a:buSzTx/>
                <a:buFontTx/>
                <a:buNone/>
              </a:pPr>
              <a:t>36</a:t>
            </a:fld>
            <a:endParaRPr lang="en-US" altLang="en-US" sz="1400"/>
          </a:p>
        </p:txBody>
      </p:sp>
      <p:sp>
        <p:nvSpPr>
          <p:cNvPr id="40963" name="Rectangle 2">
            <a:extLst>
              <a:ext uri="{FF2B5EF4-FFF2-40B4-BE49-F238E27FC236}">
                <a16:creationId xmlns:a16="http://schemas.microsoft.com/office/drawing/2014/main" id="{FD820468-F757-9E4C-8AB0-ECE61F5D6A16}"/>
              </a:ext>
            </a:extLst>
          </p:cNvPr>
          <p:cNvSpPr>
            <a:spLocks noGrp="1" noChangeArrowheads="1"/>
          </p:cNvSpPr>
          <p:nvPr>
            <p:ph type="title"/>
          </p:nvPr>
        </p:nvSpPr>
        <p:spPr>
          <a:xfrm>
            <a:off x="381000" y="228600"/>
            <a:ext cx="8458200" cy="609600"/>
          </a:xfrm>
          <a:noFill/>
        </p:spPr>
        <p:txBody>
          <a:bodyPr/>
          <a:lstStyle/>
          <a:p>
            <a:r>
              <a:rPr lang="en-US" altLang="en-US">
                <a:cs typeface="Times New Roman" panose="02020603050405020304" pitchFamily="18" charset="0"/>
              </a:rPr>
              <a:t>Formatting as a Percentage</a:t>
            </a:r>
          </a:p>
        </p:txBody>
      </p:sp>
      <p:sp>
        <p:nvSpPr>
          <p:cNvPr id="40964" name="Rectangle 3">
            <a:extLst>
              <a:ext uri="{FF2B5EF4-FFF2-40B4-BE49-F238E27FC236}">
                <a16:creationId xmlns:a16="http://schemas.microsoft.com/office/drawing/2014/main" id="{4BD07337-0A8D-624C-9651-A66B58BEF7B2}"/>
              </a:ext>
            </a:extLst>
          </p:cNvPr>
          <p:cNvSpPr>
            <a:spLocks noGrp="1" noChangeArrowheads="1"/>
          </p:cNvSpPr>
          <p:nvPr>
            <p:ph type="body" idx="1"/>
          </p:nvPr>
        </p:nvSpPr>
        <p:spPr>
          <a:xfrm>
            <a:off x="231775" y="1163638"/>
            <a:ext cx="8683625" cy="1438275"/>
          </a:xfrm>
          <a:noFill/>
        </p:spPr>
        <p:txBody>
          <a:bodyPr/>
          <a:lstStyle/>
          <a:p>
            <a:pPr marL="0" indent="0">
              <a:buFont typeface="Monotype Sorts" pitchFamily="2" charset="2"/>
              <a:buNone/>
            </a:pPr>
            <a:r>
              <a:rPr lang="en-US" altLang="en-US" sz="2800"/>
              <a:t>You can use the conversion code % to format numbers as a percentage. For example,</a:t>
            </a:r>
          </a:p>
        </p:txBody>
      </p:sp>
      <p:sp>
        <p:nvSpPr>
          <p:cNvPr id="40965" name="Rectangle 4">
            <a:extLst>
              <a:ext uri="{FF2B5EF4-FFF2-40B4-BE49-F238E27FC236}">
                <a16:creationId xmlns:a16="http://schemas.microsoft.com/office/drawing/2014/main" id="{C25ADDD2-DB8B-EB48-94C4-20BCF8C5C2BE}"/>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0966" name="Rectangle 5">
            <a:extLst>
              <a:ext uri="{FF2B5EF4-FFF2-40B4-BE49-F238E27FC236}">
                <a16:creationId xmlns:a16="http://schemas.microsoft.com/office/drawing/2014/main" id="{092BD971-8FDB-6640-8A3F-87BF22E490FC}"/>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0967" name="Rectangle 6">
            <a:extLst>
              <a:ext uri="{FF2B5EF4-FFF2-40B4-BE49-F238E27FC236}">
                <a16:creationId xmlns:a16="http://schemas.microsoft.com/office/drawing/2014/main" id="{00A5DA43-B652-824D-BE49-C1183378BBA2}"/>
              </a:ext>
            </a:extLst>
          </p:cNvPr>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0968" name="Rectangle 7">
            <a:extLst>
              <a:ext uri="{FF2B5EF4-FFF2-40B4-BE49-F238E27FC236}">
                <a16:creationId xmlns:a16="http://schemas.microsoft.com/office/drawing/2014/main" id="{754DEC68-1F0D-FC4E-BDF5-40F0C2533A29}"/>
              </a:ext>
            </a:extLst>
          </p:cNvPr>
          <p:cNvSpPr>
            <a:spLocks noChangeArrowheads="1"/>
          </p:cNvSpPr>
          <p:nvPr/>
        </p:nvSpPr>
        <p:spPr bwMode="auto">
          <a:xfrm>
            <a:off x="231775" y="2546350"/>
            <a:ext cx="57229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fr-FR" altLang="en-US">
                <a:solidFill>
                  <a:schemeClr val="tx2"/>
                </a:solidFill>
              </a:rPr>
              <a:t>print(format(0.53457, '10.2%'))</a:t>
            </a:r>
          </a:p>
          <a:p>
            <a:pPr>
              <a:buFont typeface="Monotype Sorts" pitchFamily="2" charset="2"/>
              <a:buNone/>
            </a:pPr>
            <a:r>
              <a:rPr lang="fr-FR" altLang="en-US">
                <a:solidFill>
                  <a:schemeClr val="tx2"/>
                </a:solidFill>
              </a:rPr>
              <a:t>print(format(0.0033923, '10.2%'))</a:t>
            </a:r>
          </a:p>
          <a:p>
            <a:pPr>
              <a:buFont typeface="Monotype Sorts" pitchFamily="2" charset="2"/>
              <a:buNone/>
            </a:pPr>
            <a:r>
              <a:rPr lang="fr-FR" altLang="en-US">
                <a:solidFill>
                  <a:schemeClr val="tx2"/>
                </a:solidFill>
              </a:rPr>
              <a:t>print(format(7.4, '10.2%'))</a:t>
            </a:r>
          </a:p>
          <a:p>
            <a:pPr>
              <a:buFont typeface="Monotype Sorts" pitchFamily="2" charset="2"/>
              <a:buNone/>
            </a:pPr>
            <a:r>
              <a:rPr lang="fr-FR" altLang="en-US">
                <a:solidFill>
                  <a:schemeClr val="tx2"/>
                </a:solidFill>
              </a:rPr>
              <a:t>print(format(57, '10.2%'))</a:t>
            </a:r>
            <a:endParaRPr lang="en-US" altLang="en-US">
              <a:solidFill>
                <a:schemeClr val="tx2"/>
              </a:solidFill>
            </a:endParaRPr>
          </a:p>
        </p:txBody>
      </p:sp>
      <p:sp>
        <p:nvSpPr>
          <p:cNvPr id="40969" name="Rectangle 8">
            <a:extLst>
              <a:ext uri="{FF2B5EF4-FFF2-40B4-BE49-F238E27FC236}">
                <a16:creationId xmlns:a16="http://schemas.microsoft.com/office/drawing/2014/main" id="{03AC2BF2-043E-384B-AD98-2F01CAC5B78D}"/>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0970" name="Rectangle 11">
            <a:extLst>
              <a:ext uri="{FF2B5EF4-FFF2-40B4-BE49-F238E27FC236}">
                <a16:creationId xmlns:a16="http://schemas.microsoft.com/office/drawing/2014/main" id="{EB04CDE9-D2A6-C94E-9475-BA2497716335}"/>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0971" name="Object 10">
            <a:extLst>
              <a:ext uri="{FF2B5EF4-FFF2-40B4-BE49-F238E27FC236}">
                <a16:creationId xmlns:a16="http://schemas.microsoft.com/office/drawing/2014/main" id="{0C739E09-6908-C84A-85B5-11AD2FD1C315}"/>
              </a:ext>
            </a:extLst>
          </p:cNvPr>
          <p:cNvGraphicFramePr>
            <a:graphicFrameLocks noChangeAspect="1"/>
          </p:cNvGraphicFramePr>
          <p:nvPr/>
        </p:nvGraphicFramePr>
        <p:xfrm>
          <a:off x="6223000" y="3697288"/>
          <a:ext cx="2573338" cy="2551112"/>
        </p:xfrm>
        <a:graphic>
          <a:graphicData uri="http://schemas.openxmlformats.org/presentationml/2006/ole">
            <mc:AlternateContent xmlns:mc="http://schemas.openxmlformats.org/markup-compatibility/2006">
              <mc:Choice xmlns:v="urn:schemas-microsoft-com:vml" Requires="v">
                <p:oleObj spid="_x0000_s40972" name="Picture" r:id="rId3" imgW="1117600" imgH="1104900" progId="Word.Picture.8">
                  <p:embed/>
                </p:oleObj>
              </mc:Choice>
              <mc:Fallback>
                <p:oleObj name="Picture" r:id="rId3" imgW="1117600" imgH="1104900"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3000" y="3697288"/>
                        <a:ext cx="2573338" cy="255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46C49FB5-28AE-3445-A518-0E4EA4625F4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DEE196A-7624-A945-BE2E-989643796F5F}" type="slidenum">
              <a:rPr lang="en-US" altLang="en-US" sz="1400" smtClean="0"/>
              <a:pPr>
                <a:spcBef>
                  <a:spcPct val="0"/>
                </a:spcBef>
                <a:buClrTx/>
                <a:buSzTx/>
                <a:buFontTx/>
                <a:buNone/>
              </a:pPr>
              <a:t>37</a:t>
            </a:fld>
            <a:endParaRPr lang="en-US" altLang="en-US" sz="1400"/>
          </a:p>
        </p:txBody>
      </p:sp>
      <p:sp>
        <p:nvSpPr>
          <p:cNvPr id="41987" name="Rectangle 2">
            <a:extLst>
              <a:ext uri="{FF2B5EF4-FFF2-40B4-BE49-F238E27FC236}">
                <a16:creationId xmlns:a16="http://schemas.microsoft.com/office/drawing/2014/main" id="{ACE56982-1019-5640-A0D0-2AC054B899F9}"/>
              </a:ext>
            </a:extLst>
          </p:cNvPr>
          <p:cNvSpPr>
            <a:spLocks noGrp="1" noChangeArrowheads="1"/>
          </p:cNvSpPr>
          <p:nvPr>
            <p:ph type="title"/>
          </p:nvPr>
        </p:nvSpPr>
        <p:spPr>
          <a:xfrm>
            <a:off x="381000" y="228600"/>
            <a:ext cx="8458200" cy="609600"/>
          </a:xfrm>
          <a:noFill/>
        </p:spPr>
        <p:txBody>
          <a:bodyPr/>
          <a:lstStyle/>
          <a:p>
            <a:r>
              <a:rPr lang="en-US" altLang="en-US">
                <a:cs typeface="Times New Roman" panose="02020603050405020304" pitchFamily="18" charset="0"/>
              </a:rPr>
              <a:t>Justifying Format</a:t>
            </a:r>
          </a:p>
        </p:txBody>
      </p:sp>
      <p:sp>
        <p:nvSpPr>
          <p:cNvPr id="41988" name="Rectangle 3">
            <a:extLst>
              <a:ext uri="{FF2B5EF4-FFF2-40B4-BE49-F238E27FC236}">
                <a16:creationId xmlns:a16="http://schemas.microsoft.com/office/drawing/2014/main" id="{9A05000C-7370-E747-AB92-DE1CA8953AB7}"/>
              </a:ext>
            </a:extLst>
          </p:cNvPr>
          <p:cNvSpPr>
            <a:spLocks noGrp="1" noChangeArrowheads="1"/>
          </p:cNvSpPr>
          <p:nvPr>
            <p:ph type="body" idx="1"/>
          </p:nvPr>
        </p:nvSpPr>
        <p:spPr>
          <a:xfrm>
            <a:off x="231775" y="1163638"/>
            <a:ext cx="8683625" cy="1438275"/>
          </a:xfrm>
          <a:noFill/>
        </p:spPr>
        <p:txBody>
          <a:bodyPr/>
          <a:lstStyle/>
          <a:p>
            <a:pPr marL="0" indent="0">
              <a:buFont typeface="Monotype Sorts" pitchFamily="2" charset="2"/>
              <a:buNone/>
            </a:pPr>
            <a:r>
              <a:rPr lang="en-US" altLang="en-US" sz="2800"/>
              <a:t>By default, the format is right justified. You can put the symbol &lt; in the format specifier to specify that the item is a left justified in the resulting format within the specified width. For example,</a:t>
            </a:r>
          </a:p>
        </p:txBody>
      </p:sp>
      <p:sp>
        <p:nvSpPr>
          <p:cNvPr id="41989" name="Rectangle 4">
            <a:extLst>
              <a:ext uri="{FF2B5EF4-FFF2-40B4-BE49-F238E27FC236}">
                <a16:creationId xmlns:a16="http://schemas.microsoft.com/office/drawing/2014/main" id="{1B11020A-0FEB-8044-9E82-C83A8544FDC4}"/>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1990" name="Rectangle 5">
            <a:extLst>
              <a:ext uri="{FF2B5EF4-FFF2-40B4-BE49-F238E27FC236}">
                <a16:creationId xmlns:a16="http://schemas.microsoft.com/office/drawing/2014/main" id="{B45ECCD0-F99E-2C4B-A037-B4D5A2BBE32F}"/>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1991" name="Rectangle 6">
            <a:extLst>
              <a:ext uri="{FF2B5EF4-FFF2-40B4-BE49-F238E27FC236}">
                <a16:creationId xmlns:a16="http://schemas.microsoft.com/office/drawing/2014/main" id="{D39BD998-48CC-D74D-B474-18BD5973933A}"/>
              </a:ext>
            </a:extLst>
          </p:cNvPr>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1992" name="Rectangle 7">
            <a:extLst>
              <a:ext uri="{FF2B5EF4-FFF2-40B4-BE49-F238E27FC236}">
                <a16:creationId xmlns:a16="http://schemas.microsoft.com/office/drawing/2014/main" id="{96B78F6A-595E-5149-ABCB-5C947E3D96DB}"/>
              </a:ext>
            </a:extLst>
          </p:cNvPr>
          <p:cNvSpPr>
            <a:spLocks noChangeArrowheads="1"/>
          </p:cNvSpPr>
          <p:nvPr/>
        </p:nvSpPr>
        <p:spPr bwMode="auto">
          <a:xfrm>
            <a:off x="231775" y="3313113"/>
            <a:ext cx="60293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solidFill>
                  <a:schemeClr val="tx2"/>
                </a:solidFill>
              </a:rPr>
              <a:t>print(format(57.467657, '10.2f'))</a:t>
            </a:r>
          </a:p>
          <a:p>
            <a:pPr>
              <a:buFont typeface="Monotype Sorts" pitchFamily="2" charset="2"/>
              <a:buNone/>
            </a:pPr>
            <a:r>
              <a:rPr lang="en-US" altLang="en-US">
                <a:solidFill>
                  <a:schemeClr val="tx2"/>
                </a:solidFill>
              </a:rPr>
              <a:t>print(format(57.467657, '&lt;10.2f'))</a:t>
            </a:r>
          </a:p>
        </p:txBody>
      </p:sp>
      <p:sp>
        <p:nvSpPr>
          <p:cNvPr id="41993" name="Rectangle 8">
            <a:extLst>
              <a:ext uri="{FF2B5EF4-FFF2-40B4-BE49-F238E27FC236}">
                <a16:creationId xmlns:a16="http://schemas.microsoft.com/office/drawing/2014/main" id="{E63B2E76-3355-1140-B156-F86CCC38FCE0}"/>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1994" name="Rectangle 9">
            <a:extLst>
              <a:ext uri="{FF2B5EF4-FFF2-40B4-BE49-F238E27FC236}">
                <a16:creationId xmlns:a16="http://schemas.microsoft.com/office/drawing/2014/main" id="{5458911F-6AFC-9A4E-B615-E428951E3065}"/>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1995" name="Rectangle 12">
            <a:extLst>
              <a:ext uri="{FF2B5EF4-FFF2-40B4-BE49-F238E27FC236}">
                <a16:creationId xmlns:a16="http://schemas.microsoft.com/office/drawing/2014/main" id="{5E004EE4-40A9-8447-92D1-41A26DE4693F}"/>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1996" name="Object 11">
            <a:extLst>
              <a:ext uri="{FF2B5EF4-FFF2-40B4-BE49-F238E27FC236}">
                <a16:creationId xmlns:a16="http://schemas.microsoft.com/office/drawing/2014/main" id="{6C67926D-7FE9-F04C-AB26-CC890F0797E3}"/>
              </a:ext>
            </a:extLst>
          </p:cNvPr>
          <p:cNvGraphicFramePr>
            <a:graphicFrameLocks noChangeAspect="1"/>
          </p:cNvGraphicFramePr>
          <p:nvPr/>
        </p:nvGraphicFramePr>
        <p:xfrm>
          <a:off x="5992813" y="4197350"/>
          <a:ext cx="2765425" cy="1914525"/>
        </p:xfrm>
        <a:graphic>
          <a:graphicData uri="http://schemas.openxmlformats.org/presentationml/2006/ole">
            <mc:AlternateContent xmlns:mc="http://schemas.openxmlformats.org/markup-compatibility/2006">
              <mc:Choice xmlns:v="urn:schemas-microsoft-com:vml" Requires="v">
                <p:oleObj spid="_x0000_s41997" name="Picture" r:id="rId3" imgW="1117600" imgH="774700" progId="Word.Picture.8">
                  <p:embed/>
                </p:oleObj>
              </mc:Choice>
              <mc:Fallback>
                <p:oleObj name="Picture" r:id="rId3" imgW="1117600" imgH="774700"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2813" y="4197350"/>
                        <a:ext cx="276542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51914938-E56D-5041-8818-5B1F36C905C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95CBC88-9E5C-8349-AE0E-BF223CE1ECF6}" type="slidenum">
              <a:rPr lang="en-US" altLang="en-US" sz="1400" smtClean="0"/>
              <a:pPr>
                <a:spcBef>
                  <a:spcPct val="0"/>
                </a:spcBef>
                <a:buClrTx/>
                <a:buSzTx/>
                <a:buFontTx/>
                <a:buNone/>
              </a:pPr>
              <a:t>38</a:t>
            </a:fld>
            <a:endParaRPr lang="en-US" altLang="en-US" sz="1400"/>
          </a:p>
        </p:txBody>
      </p:sp>
      <p:sp>
        <p:nvSpPr>
          <p:cNvPr id="43011" name="Rectangle 2">
            <a:extLst>
              <a:ext uri="{FF2B5EF4-FFF2-40B4-BE49-F238E27FC236}">
                <a16:creationId xmlns:a16="http://schemas.microsoft.com/office/drawing/2014/main" id="{B1C4560E-B566-F44C-9BE7-3F330260DC7D}"/>
              </a:ext>
            </a:extLst>
          </p:cNvPr>
          <p:cNvSpPr>
            <a:spLocks noGrp="1" noChangeArrowheads="1"/>
          </p:cNvSpPr>
          <p:nvPr>
            <p:ph type="title"/>
          </p:nvPr>
        </p:nvSpPr>
        <p:spPr>
          <a:xfrm>
            <a:off x="381000" y="228600"/>
            <a:ext cx="8458200" cy="609600"/>
          </a:xfrm>
          <a:noFill/>
        </p:spPr>
        <p:txBody>
          <a:bodyPr/>
          <a:lstStyle/>
          <a:p>
            <a:r>
              <a:rPr lang="en-US" altLang="en-US">
                <a:cs typeface="Times New Roman" panose="02020603050405020304" pitchFamily="18" charset="0"/>
              </a:rPr>
              <a:t>Formatting Integers</a:t>
            </a:r>
          </a:p>
        </p:txBody>
      </p:sp>
      <p:sp>
        <p:nvSpPr>
          <p:cNvPr id="43012" name="Rectangle 3">
            <a:extLst>
              <a:ext uri="{FF2B5EF4-FFF2-40B4-BE49-F238E27FC236}">
                <a16:creationId xmlns:a16="http://schemas.microsoft.com/office/drawing/2014/main" id="{623D37A8-005F-9745-BB52-390A8974471D}"/>
              </a:ext>
            </a:extLst>
          </p:cNvPr>
          <p:cNvSpPr>
            <a:spLocks noGrp="1" noChangeArrowheads="1"/>
          </p:cNvSpPr>
          <p:nvPr>
            <p:ph type="body" idx="1"/>
          </p:nvPr>
        </p:nvSpPr>
        <p:spPr>
          <a:xfrm>
            <a:off x="231775" y="1163638"/>
            <a:ext cx="8683625" cy="1438275"/>
          </a:xfrm>
          <a:noFill/>
        </p:spPr>
        <p:txBody>
          <a:bodyPr/>
          <a:lstStyle/>
          <a:p>
            <a:pPr marL="0" indent="0">
              <a:buFont typeface="Monotype Sorts" pitchFamily="2" charset="2"/>
              <a:buNone/>
            </a:pPr>
            <a:r>
              <a:rPr lang="en-US" altLang="en-US" sz="2800"/>
              <a:t>You can use the conversion code d, x, o, and b to format an integer in decimal, hexadecimal, octal, or binary. You can specify a width for the conversion. For example,</a:t>
            </a:r>
          </a:p>
        </p:txBody>
      </p:sp>
      <p:sp>
        <p:nvSpPr>
          <p:cNvPr id="43013" name="Rectangle 4">
            <a:extLst>
              <a:ext uri="{FF2B5EF4-FFF2-40B4-BE49-F238E27FC236}">
                <a16:creationId xmlns:a16="http://schemas.microsoft.com/office/drawing/2014/main" id="{51A4A0D3-E0D6-5748-87C8-63BAC4780305}"/>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3014" name="Rectangle 5">
            <a:extLst>
              <a:ext uri="{FF2B5EF4-FFF2-40B4-BE49-F238E27FC236}">
                <a16:creationId xmlns:a16="http://schemas.microsoft.com/office/drawing/2014/main" id="{FC1021ED-69C0-9B47-92A0-FD9725CB4261}"/>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3015" name="Rectangle 6">
            <a:extLst>
              <a:ext uri="{FF2B5EF4-FFF2-40B4-BE49-F238E27FC236}">
                <a16:creationId xmlns:a16="http://schemas.microsoft.com/office/drawing/2014/main" id="{84E41CDF-4ADC-6043-8CC6-5F55DD028CF9}"/>
              </a:ext>
            </a:extLst>
          </p:cNvPr>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3016" name="Rectangle 7">
            <a:extLst>
              <a:ext uri="{FF2B5EF4-FFF2-40B4-BE49-F238E27FC236}">
                <a16:creationId xmlns:a16="http://schemas.microsoft.com/office/drawing/2014/main" id="{38F13862-E577-EB4A-96D0-87A39EF7ED86}"/>
              </a:ext>
            </a:extLst>
          </p:cNvPr>
          <p:cNvSpPr>
            <a:spLocks noChangeArrowheads="1"/>
          </p:cNvSpPr>
          <p:nvPr/>
        </p:nvSpPr>
        <p:spPr bwMode="auto">
          <a:xfrm>
            <a:off x="231775" y="2738438"/>
            <a:ext cx="5030788" cy="234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fr-FR" altLang="en-US">
                <a:solidFill>
                  <a:schemeClr val="tx2"/>
                </a:solidFill>
              </a:rPr>
              <a:t>print(format(59832, '10d'))</a:t>
            </a:r>
          </a:p>
          <a:p>
            <a:pPr>
              <a:buFont typeface="Monotype Sorts" pitchFamily="2" charset="2"/>
              <a:buNone/>
            </a:pPr>
            <a:r>
              <a:rPr lang="fr-FR" altLang="en-US">
                <a:solidFill>
                  <a:schemeClr val="tx2"/>
                </a:solidFill>
              </a:rPr>
              <a:t>print(format(59832, '&lt;10d'))</a:t>
            </a:r>
          </a:p>
          <a:p>
            <a:pPr>
              <a:buFont typeface="Monotype Sorts" pitchFamily="2" charset="2"/>
              <a:buNone/>
            </a:pPr>
            <a:r>
              <a:rPr lang="fr-FR" altLang="en-US">
                <a:solidFill>
                  <a:schemeClr val="tx2"/>
                </a:solidFill>
              </a:rPr>
              <a:t>print(format(59832, '10x'))</a:t>
            </a:r>
          </a:p>
          <a:p>
            <a:pPr>
              <a:buFont typeface="Monotype Sorts" pitchFamily="2" charset="2"/>
              <a:buNone/>
            </a:pPr>
            <a:r>
              <a:rPr lang="fr-FR" altLang="en-US">
                <a:solidFill>
                  <a:schemeClr val="tx2"/>
                </a:solidFill>
              </a:rPr>
              <a:t>print(format(59832, '&lt;10x')) </a:t>
            </a:r>
            <a:endParaRPr lang="en-US" altLang="en-US">
              <a:solidFill>
                <a:schemeClr val="tx2"/>
              </a:solidFill>
            </a:endParaRPr>
          </a:p>
        </p:txBody>
      </p:sp>
      <p:sp>
        <p:nvSpPr>
          <p:cNvPr id="43017" name="Rectangle 8">
            <a:extLst>
              <a:ext uri="{FF2B5EF4-FFF2-40B4-BE49-F238E27FC236}">
                <a16:creationId xmlns:a16="http://schemas.microsoft.com/office/drawing/2014/main" id="{734E7453-607A-9646-87F0-C936779C16F4}"/>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3018" name="Rectangle 9">
            <a:extLst>
              <a:ext uri="{FF2B5EF4-FFF2-40B4-BE49-F238E27FC236}">
                <a16:creationId xmlns:a16="http://schemas.microsoft.com/office/drawing/2014/main" id="{8695952E-B33A-874E-B073-F64ABC255306}"/>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3019" name="Rectangle 10">
            <a:extLst>
              <a:ext uri="{FF2B5EF4-FFF2-40B4-BE49-F238E27FC236}">
                <a16:creationId xmlns:a16="http://schemas.microsoft.com/office/drawing/2014/main" id="{1115D45A-9FC0-3949-8F9B-0EB3ACE98B78}"/>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3020" name="Rectangle 13">
            <a:extLst>
              <a:ext uri="{FF2B5EF4-FFF2-40B4-BE49-F238E27FC236}">
                <a16:creationId xmlns:a16="http://schemas.microsoft.com/office/drawing/2014/main" id="{C1D5FEC3-E898-554A-A698-B629184ADB05}"/>
              </a:ext>
            </a:extLst>
          </p:cNvPr>
          <p:cNvSpPr>
            <a:spLocks noChangeArrowheads="1"/>
          </p:cNvSpPr>
          <p:nvPr/>
        </p:nvSpPr>
        <p:spPr bwMode="auto">
          <a:xfrm>
            <a:off x="0" y="2852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3021" name="Object 12">
            <a:extLst>
              <a:ext uri="{FF2B5EF4-FFF2-40B4-BE49-F238E27FC236}">
                <a16:creationId xmlns:a16="http://schemas.microsoft.com/office/drawing/2014/main" id="{EBFAF620-1A55-5B4B-BA32-931860291AA7}"/>
              </a:ext>
            </a:extLst>
          </p:cNvPr>
          <p:cNvGraphicFramePr>
            <a:graphicFrameLocks noChangeAspect="1"/>
          </p:cNvGraphicFramePr>
          <p:nvPr/>
        </p:nvGraphicFramePr>
        <p:xfrm>
          <a:off x="5954713" y="3505200"/>
          <a:ext cx="2711450" cy="2803525"/>
        </p:xfrm>
        <a:graphic>
          <a:graphicData uri="http://schemas.openxmlformats.org/presentationml/2006/ole">
            <mc:AlternateContent xmlns:mc="http://schemas.openxmlformats.org/markup-compatibility/2006">
              <mc:Choice xmlns:v="urn:schemas-microsoft-com:vml" Requires="v">
                <p:oleObj spid="_x0000_s43022" name="Picture" r:id="rId3" imgW="1117600" imgH="1155700" progId="Word.Picture.8">
                  <p:embed/>
                </p:oleObj>
              </mc:Choice>
              <mc:Fallback>
                <p:oleObj name="Picture" r:id="rId3" imgW="1117600" imgH="1155700" progId="Word.Picture.8">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4713" y="3505200"/>
                        <a:ext cx="2711450"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19132E3F-7531-154A-B3A4-B21E4381CC2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E4878BF-6497-9245-8A6E-1065D582CD9E}" type="slidenum">
              <a:rPr lang="en-US" altLang="en-US" sz="1400" smtClean="0"/>
              <a:pPr>
                <a:spcBef>
                  <a:spcPct val="0"/>
                </a:spcBef>
                <a:buClrTx/>
                <a:buSzTx/>
                <a:buFontTx/>
                <a:buNone/>
              </a:pPr>
              <a:t>39</a:t>
            </a:fld>
            <a:endParaRPr lang="en-US" altLang="en-US" sz="1400"/>
          </a:p>
        </p:txBody>
      </p:sp>
      <p:sp>
        <p:nvSpPr>
          <p:cNvPr id="44035" name="Rectangle 2">
            <a:extLst>
              <a:ext uri="{FF2B5EF4-FFF2-40B4-BE49-F238E27FC236}">
                <a16:creationId xmlns:a16="http://schemas.microsoft.com/office/drawing/2014/main" id="{14A2A20B-355D-594B-8B95-7351F1E77ADC}"/>
              </a:ext>
            </a:extLst>
          </p:cNvPr>
          <p:cNvSpPr>
            <a:spLocks noGrp="1" noChangeArrowheads="1"/>
          </p:cNvSpPr>
          <p:nvPr>
            <p:ph type="title"/>
          </p:nvPr>
        </p:nvSpPr>
        <p:spPr>
          <a:xfrm>
            <a:off x="381000" y="228600"/>
            <a:ext cx="8458200" cy="609600"/>
          </a:xfrm>
          <a:noFill/>
        </p:spPr>
        <p:txBody>
          <a:bodyPr/>
          <a:lstStyle/>
          <a:p>
            <a:r>
              <a:rPr lang="en-US" altLang="en-US">
                <a:cs typeface="Times New Roman" panose="02020603050405020304" pitchFamily="18" charset="0"/>
              </a:rPr>
              <a:t>Formatting Strings</a:t>
            </a:r>
          </a:p>
        </p:txBody>
      </p:sp>
      <p:sp>
        <p:nvSpPr>
          <p:cNvPr id="44036" name="Rectangle 3">
            <a:extLst>
              <a:ext uri="{FF2B5EF4-FFF2-40B4-BE49-F238E27FC236}">
                <a16:creationId xmlns:a16="http://schemas.microsoft.com/office/drawing/2014/main" id="{5D5F1863-66B3-A045-9F21-FA1CAEA267FF}"/>
              </a:ext>
            </a:extLst>
          </p:cNvPr>
          <p:cNvSpPr>
            <a:spLocks noGrp="1" noChangeArrowheads="1"/>
          </p:cNvSpPr>
          <p:nvPr>
            <p:ph type="body" idx="1"/>
          </p:nvPr>
        </p:nvSpPr>
        <p:spPr>
          <a:xfrm>
            <a:off x="231775" y="971550"/>
            <a:ext cx="8602663" cy="960438"/>
          </a:xfrm>
          <a:noFill/>
        </p:spPr>
        <p:txBody>
          <a:bodyPr/>
          <a:lstStyle/>
          <a:p>
            <a:pPr marL="0" indent="0">
              <a:buFont typeface="Monotype Sorts" pitchFamily="2" charset="2"/>
              <a:buNone/>
            </a:pPr>
            <a:r>
              <a:rPr lang="en-US" altLang="en-US" sz="2800"/>
              <a:t>You can use the conversion code </a:t>
            </a:r>
            <a:r>
              <a:rPr lang="en-US" altLang="en-US" sz="2800" u="sng"/>
              <a:t>s</a:t>
            </a:r>
            <a:r>
              <a:rPr lang="en-US" altLang="en-US" sz="2800"/>
              <a:t> to format a string with a specified width. For example,</a:t>
            </a:r>
          </a:p>
        </p:txBody>
      </p:sp>
      <p:sp>
        <p:nvSpPr>
          <p:cNvPr id="44037" name="Rectangle 4">
            <a:extLst>
              <a:ext uri="{FF2B5EF4-FFF2-40B4-BE49-F238E27FC236}">
                <a16:creationId xmlns:a16="http://schemas.microsoft.com/office/drawing/2014/main" id="{64B9D589-1584-9E46-AF54-706FB4BE59B3}"/>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4038" name="Rectangle 5">
            <a:extLst>
              <a:ext uri="{FF2B5EF4-FFF2-40B4-BE49-F238E27FC236}">
                <a16:creationId xmlns:a16="http://schemas.microsoft.com/office/drawing/2014/main" id="{F60622FB-C9FC-3542-BE4B-5F2D1E7C5087}"/>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4039" name="Rectangle 6">
            <a:extLst>
              <a:ext uri="{FF2B5EF4-FFF2-40B4-BE49-F238E27FC236}">
                <a16:creationId xmlns:a16="http://schemas.microsoft.com/office/drawing/2014/main" id="{0869406C-2F00-5545-BC5A-2F36C31279AB}"/>
              </a:ext>
            </a:extLst>
          </p:cNvPr>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4040" name="Rectangle 7">
            <a:extLst>
              <a:ext uri="{FF2B5EF4-FFF2-40B4-BE49-F238E27FC236}">
                <a16:creationId xmlns:a16="http://schemas.microsoft.com/office/drawing/2014/main" id="{73A0EB00-DD11-534A-9BC2-3F152CC417B5}"/>
              </a:ext>
            </a:extLst>
          </p:cNvPr>
          <p:cNvSpPr>
            <a:spLocks noChangeArrowheads="1"/>
          </p:cNvSpPr>
          <p:nvPr/>
        </p:nvSpPr>
        <p:spPr bwMode="auto">
          <a:xfrm>
            <a:off x="269875" y="2122488"/>
            <a:ext cx="7758113" cy="17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solidFill>
                  <a:schemeClr val="tx2"/>
                </a:solidFill>
              </a:rPr>
              <a:t>print(format("Welcome to Python", '20s'))</a:t>
            </a:r>
          </a:p>
          <a:p>
            <a:pPr>
              <a:buFont typeface="Monotype Sorts" pitchFamily="2" charset="2"/>
              <a:buNone/>
            </a:pPr>
            <a:r>
              <a:rPr lang="en-US" altLang="en-US">
                <a:solidFill>
                  <a:schemeClr val="tx2"/>
                </a:solidFill>
              </a:rPr>
              <a:t>print(format("Welcome to Python", '&lt;20s'))</a:t>
            </a:r>
          </a:p>
          <a:p>
            <a:pPr>
              <a:buFont typeface="Monotype Sorts" pitchFamily="2" charset="2"/>
              <a:buNone/>
            </a:pPr>
            <a:r>
              <a:rPr lang="en-US" altLang="en-US">
                <a:solidFill>
                  <a:schemeClr val="tx2"/>
                </a:solidFill>
              </a:rPr>
              <a:t>print(format("Welcome to Python", '&gt;20s'))</a:t>
            </a:r>
          </a:p>
        </p:txBody>
      </p:sp>
      <p:sp>
        <p:nvSpPr>
          <p:cNvPr id="44041" name="Rectangle 8">
            <a:extLst>
              <a:ext uri="{FF2B5EF4-FFF2-40B4-BE49-F238E27FC236}">
                <a16:creationId xmlns:a16="http://schemas.microsoft.com/office/drawing/2014/main" id="{853E82A7-A01E-4E49-8EAF-EC0F2FE3C9B5}"/>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4042" name="Rectangle 9">
            <a:extLst>
              <a:ext uri="{FF2B5EF4-FFF2-40B4-BE49-F238E27FC236}">
                <a16:creationId xmlns:a16="http://schemas.microsoft.com/office/drawing/2014/main" id="{79510994-6AD2-1C4A-870A-C90C74AC9128}"/>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4043" name="Rectangle 10">
            <a:extLst>
              <a:ext uri="{FF2B5EF4-FFF2-40B4-BE49-F238E27FC236}">
                <a16:creationId xmlns:a16="http://schemas.microsoft.com/office/drawing/2014/main" id="{75D480C3-E466-6940-887D-0194B003652E}"/>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4044" name="Rectangle 11">
            <a:extLst>
              <a:ext uri="{FF2B5EF4-FFF2-40B4-BE49-F238E27FC236}">
                <a16:creationId xmlns:a16="http://schemas.microsoft.com/office/drawing/2014/main" id="{85A5506C-9BB6-C649-AF08-59DDFB0AC526}"/>
              </a:ext>
            </a:extLst>
          </p:cNvPr>
          <p:cNvSpPr>
            <a:spLocks noChangeArrowheads="1"/>
          </p:cNvSpPr>
          <p:nvPr/>
        </p:nvSpPr>
        <p:spPr bwMode="auto">
          <a:xfrm>
            <a:off x="0" y="2852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4045" name="Object 13">
            <a:extLst>
              <a:ext uri="{FF2B5EF4-FFF2-40B4-BE49-F238E27FC236}">
                <a16:creationId xmlns:a16="http://schemas.microsoft.com/office/drawing/2014/main" id="{923E73EA-2436-A341-B29F-E4F385A8E928}"/>
              </a:ext>
            </a:extLst>
          </p:cNvPr>
          <p:cNvGraphicFramePr>
            <a:graphicFrameLocks noChangeAspect="1"/>
          </p:cNvGraphicFramePr>
          <p:nvPr/>
        </p:nvGraphicFramePr>
        <p:xfrm>
          <a:off x="309563" y="4043363"/>
          <a:ext cx="4686300" cy="2319337"/>
        </p:xfrm>
        <a:graphic>
          <a:graphicData uri="http://schemas.openxmlformats.org/presentationml/2006/ole">
            <mc:AlternateContent xmlns:mc="http://schemas.openxmlformats.org/markup-compatibility/2006">
              <mc:Choice xmlns:v="urn:schemas-microsoft-com:vml" Requires="v">
                <p:oleObj spid="_x0000_s44047" name="Picture" r:id="rId3" imgW="1841500" imgH="901700" progId="Word.Picture.8">
                  <p:embed/>
                </p:oleObj>
              </mc:Choice>
              <mc:Fallback>
                <p:oleObj name="Picture" r:id="rId3" imgW="1841500" imgH="901700" progId="Word.Picture.8">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4043363"/>
                        <a:ext cx="4686300" cy="231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6" name="Rectangle 1">
            <a:hlinkClick r:id="rId5"/>
            <a:extLst>
              <a:ext uri="{FF2B5EF4-FFF2-40B4-BE49-F238E27FC236}">
                <a16:creationId xmlns:a16="http://schemas.microsoft.com/office/drawing/2014/main" id="{BFC50007-A240-914B-AAA8-7A342BF9D427}"/>
              </a:ext>
            </a:extLst>
          </p:cNvPr>
          <p:cNvSpPr>
            <a:spLocks noChangeArrowheads="1"/>
          </p:cNvSpPr>
          <p:nvPr/>
        </p:nvSpPr>
        <p:spPr bwMode="auto">
          <a:xfrm>
            <a:off x="5324475" y="5646738"/>
            <a:ext cx="245745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FormatDemo</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C57512DB-7EDE-E648-B8DF-9208DE274FA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B53EC6B-6743-D944-9371-B024458A321C}" type="slidenum">
              <a:rPr lang="en-US" altLang="en-US" sz="1400" smtClean="0"/>
              <a:pPr>
                <a:spcBef>
                  <a:spcPct val="0"/>
                </a:spcBef>
                <a:buClrTx/>
                <a:buSzTx/>
                <a:buFontTx/>
                <a:buNone/>
              </a:pPr>
              <a:t>4</a:t>
            </a:fld>
            <a:endParaRPr lang="en-US" altLang="en-US" sz="1400"/>
          </a:p>
        </p:txBody>
      </p:sp>
      <p:sp>
        <p:nvSpPr>
          <p:cNvPr id="6147" name="Rectangle 2">
            <a:extLst>
              <a:ext uri="{FF2B5EF4-FFF2-40B4-BE49-F238E27FC236}">
                <a16:creationId xmlns:a16="http://schemas.microsoft.com/office/drawing/2014/main" id="{E741D167-85B6-C149-B8EC-44FDD6B06044}"/>
              </a:ext>
            </a:extLst>
          </p:cNvPr>
          <p:cNvSpPr>
            <a:spLocks noGrp="1" noChangeArrowheads="1"/>
          </p:cNvSpPr>
          <p:nvPr>
            <p:ph type="title"/>
          </p:nvPr>
        </p:nvSpPr>
        <p:spPr>
          <a:xfrm>
            <a:off x="228600" y="228600"/>
            <a:ext cx="8686800" cy="685800"/>
          </a:xfrm>
          <a:noFill/>
        </p:spPr>
        <p:txBody>
          <a:bodyPr/>
          <a:lstStyle/>
          <a:p>
            <a:r>
              <a:rPr lang="en-US" altLang="en-US" sz="4500">
                <a:cs typeface="Times New Roman" panose="02020603050405020304" pitchFamily="18" charset="0"/>
              </a:rPr>
              <a:t>Python Built-in Functions </a:t>
            </a:r>
          </a:p>
        </p:txBody>
      </p:sp>
      <p:sp>
        <p:nvSpPr>
          <p:cNvPr id="6148" name="Rectangle 3">
            <a:extLst>
              <a:ext uri="{FF2B5EF4-FFF2-40B4-BE49-F238E27FC236}">
                <a16:creationId xmlns:a16="http://schemas.microsoft.com/office/drawing/2014/main" id="{7B074347-1D1E-2B46-AAE7-9D88E0F837D1}"/>
              </a:ext>
            </a:extLst>
          </p:cNvPr>
          <p:cNvSpPr>
            <a:spLocks noChangeArrowheads="1"/>
          </p:cNvSpPr>
          <p:nvPr/>
        </p:nvSpPr>
        <p:spPr bwMode="auto">
          <a:xfrm>
            <a:off x="0" y="1238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6149" name="Rectangle 8">
            <a:extLst>
              <a:ext uri="{FF2B5EF4-FFF2-40B4-BE49-F238E27FC236}">
                <a16:creationId xmlns:a16="http://schemas.microsoft.com/office/drawing/2014/main" id="{A521DEDF-66D8-F141-A401-452F607A1DC2}"/>
              </a:ext>
            </a:extLst>
          </p:cNvPr>
          <p:cNvSpPr>
            <a:spLocks noChangeArrowheads="1"/>
          </p:cNvSpPr>
          <p:nvPr/>
        </p:nvSpPr>
        <p:spPr bwMode="auto">
          <a:xfrm>
            <a:off x="0" y="2352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6150" name="Object 7">
            <a:extLst>
              <a:ext uri="{FF2B5EF4-FFF2-40B4-BE49-F238E27FC236}">
                <a16:creationId xmlns:a16="http://schemas.microsoft.com/office/drawing/2014/main" id="{99D00A78-4123-4740-B643-1771F92418F9}"/>
              </a:ext>
            </a:extLst>
          </p:cNvPr>
          <p:cNvGraphicFramePr>
            <a:graphicFrameLocks noChangeAspect="1"/>
          </p:cNvGraphicFramePr>
          <p:nvPr/>
        </p:nvGraphicFramePr>
        <p:xfrm>
          <a:off x="155575" y="1123950"/>
          <a:ext cx="8834438" cy="2979738"/>
        </p:xfrm>
        <a:graphic>
          <a:graphicData uri="http://schemas.openxmlformats.org/presentationml/2006/ole">
            <mc:AlternateContent xmlns:mc="http://schemas.openxmlformats.org/markup-compatibility/2006">
              <mc:Choice xmlns:v="urn:schemas-microsoft-com:vml" Requires="v">
                <p:oleObj spid="_x0000_s6151" name="Picture" r:id="rId3" imgW="5359400" imgH="1968500" progId="Word.Picture.8">
                  <p:embed/>
                </p:oleObj>
              </mc:Choice>
              <mc:Fallback>
                <p:oleObj name="Picture" r:id="rId3" imgW="5359400" imgH="19685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123950"/>
                        <a:ext cx="8834438"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55F66DDF-2297-8345-B5CB-F836243A796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3728C64-41B9-594A-B28A-BE29EC074782}" type="slidenum">
              <a:rPr lang="en-US" altLang="en-US" sz="1400" smtClean="0"/>
              <a:pPr>
                <a:spcBef>
                  <a:spcPct val="0"/>
                </a:spcBef>
                <a:buClrTx/>
                <a:buSzTx/>
                <a:buFontTx/>
                <a:buNone/>
              </a:pPr>
              <a:t>40</a:t>
            </a:fld>
            <a:endParaRPr lang="en-US" altLang="en-US" sz="1400"/>
          </a:p>
        </p:txBody>
      </p:sp>
      <p:sp>
        <p:nvSpPr>
          <p:cNvPr id="45059" name="Rectangle 2">
            <a:extLst>
              <a:ext uri="{FF2B5EF4-FFF2-40B4-BE49-F238E27FC236}">
                <a16:creationId xmlns:a16="http://schemas.microsoft.com/office/drawing/2014/main" id="{499D9502-CA1E-C647-9213-FE7B1EC1E729}"/>
              </a:ext>
            </a:extLst>
          </p:cNvPr>
          <p:cNvSpPr>
            <a:spLocks noGrp="1" noChangeArrowheads="1"/>
          </p:cNvSpPr>
          <p:nvPr>
            <p:ph type="title"/>
          </p:nvPr>
        </p:nvSpPr>
        <p:spPr>
          <a:xfrm>
            <a:off x="381000" y="228600"/>
            <a:ext cx="8458200" cy="609600"/>
          </a:xfrm>
          <a:noFill/>
        </p:spPr>
        <p:txBody>
          <a:bodyPr/>
          <a:lstStyle/>
          <a:p>
            <a:r>
              <a:rPr lang="en-US" altLang="en-US">
                <a:cs typeface="Times New Roman" panose="02020603050405020304" pitchFamily="18" charset="0"/>
              </a:rPr>
              <a:t>F-Strings</a:t>
            </a:r>
          </a:p>
        </p:txBody>
      </p:sp>
      <p:sp>
        <p:nvSpPr>
          <p:cNvPr id="45060" name="Rectangle 4">
            <a:extLst>
              <a:ext uri="{FF2B5EF4-FFF2-40B4-BE49-F238E27FC236}">
                <a16:creationId xmlns:a16="http://schemas.microsoft.com/office/drawing/2014/main" id="{B3CE0EC9-AC1C-B746-A125-ED0C02E0DCF3}"/>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5061" name="Rectangle 5">
            <a:extLst>
              <a:ext uri="{FF2B5EF4-FFF2-40B4-BE49-F238E27FC236}">
                <a16:creationId xmlns:a16="http://schemas.microsoft.com/office/drawing/2014/main" id="{ECBA08A2-A3F6-2545-B722-4C36428767EA}"/>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5062" name="Rectangle 6">
            <a:extLst>
              <a:ext uri="{FF2B5EF4-FFF2-40B4-BE49-F238E27FC236}">
                <a16:creationId xmlns:a16="http://schemas.microsoft.com/office/drawing/2014/main" id="{421E92BC-8150-274B-B4B4-A6D3B77750FE}"/>
              </a:ext>
            </a:extLst>
          </p:cNvPr>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5063" name="Rectangle 7">
            <a:extLst>
              <a:ext uri="{FF2B5EF4-FFF2-40B4-BE49-F238E27FC236}">
                <a16:creationId xmlns:a16="http://schemas.microsoft.com/office/drawing/2014/main" id="{E0B8E78A-9AF2-5E43-B3F6-133B98B61B59}"/>
              </a:ext>
            </a:extLst>
          </p:cNvPr>
          <p:cNvSpPr>
            <a:spLocks noChangeArrowheads="1"/>
          </p:cNvSpPr>
          <p:nvPr/>
        </p:nvSpPr>
        <p:spPr bwMode="auto">
          <a:xfrm>
            <a:off x="269875" y="2122488"/>
            <a:ext cx="7758113" cy="17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endParaRPr lang="en-US" altLang="en-US">
              <a:solidFill>
                <a:schemeClr val="tx2"/>
              </a:solidFill>
            </a:endParaRPr>
          </a:p>
        </p:txBody>
      </p:sp>
      <p:sp>
        <p:nvSpPr>
          <p:cNvPr id="45064" name="Rectangle 8">
            <a:extLst>
              <a:ext uri="{FF2B5EF4-FFF2-40B4-BE49-F238E27FC236}">
                <a16:creationId xmlns:a16="http://schemas.microsoft.com/office/drawing/2014/main" id="{5FDA6375-7412-EE4F-88C2-EA11E9D2933E}"/>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5065" name="Rectangle 9">
            <a:extLst>
              <a:ext uri="{FF2B5EF4-FFF2-40B4-BE49-F238E27FC236}">
                <a16:creationId xmlns:a16="http://schemas.microsoft.com/office/drawing/2014/main" id="{AE62375A-3D30-8045-867D-AE20D6EDB13B}"/>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5066" name="Rectangle 10">
            <a:extLst>
              <a:ext uri="{FF2B5EF4-FFF2-40B4-BE49-F238E27FC236}">
                <a16:creationId xmlns:a16="http://schemas.microsoft.com/office/drawing/2014/main" id="{34A82C06-B232-4B45-AC89-23281B657BA0}"/>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5067" name="Rectangle 11">
            <a:extLst>
              <a:ext uri="{FF2B5EF4-FFF2-40B4-BE49-F238E27FC236}">
                <a16:creationId xmlns:a16="http://schemas.microsoft.com/office/drawing/2014/main" id="{364D93C1-ED43-1C43-8250-66ADEDC38C48}"/>
              </a:ext>
            </a:extLst>
          </p:cNvPr>
          <p:cNvSpPr>
            <a:spLocks noChangeArrowheads="1"/>
          </p:cNvSpPr>
          <p:nvPr/>
        </p:nvSpPr>
        <p:spPr bwMode="auto">
          <a:xfrm>
            <a:off x="0" y="2852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 name="Rectangle 4">
            <a:extLst>
              <a:ext uri="{FF2B5EF4-FFF2-40B4-BE49-F238E27FC236}">
                <a16:creationId xmlns:a16="http://schemas.microsoft.com/office/drawing/2014/main" id="{8149B56C-2AAE-3E4F-B80B-1CB5F158AC61}"/>
              </a:ext>
            </a:extLst>
          </p:cNvPr>
          <p:cNvSpPr>
            <a:spLocks noChangeArrowheads="1"/>
          </p:cNvSpPr>
          <p:nvPr/>
        </p:nvSpPr>
        <p:spPr bwMode="auto">
          <a:xfrm>
            <a:off x="193675" y="890588"/>
            <a:ext cx="8680450" cy="1570037"/>
          </a:xfrm>
          <a:prstGeom prst="rect">
            <a:avLst/>
          </a:prstGeom>
          <a:noFill/>
          <a:ln>
            <a:noFill/>
          </a:ln>
          <a:effectLst>
            <a:prstShdw prst="shdw17" dist="17961" dir="2700000">
              <a:schemeClr val="accent1">
                <a:gamma/>
                <a:shade val="60000"/>
                <a:invGamma/>
              </a:schemeClr>
            </a:prstShdw>
          </a:effectLst>
        </p:spPr>
        <p:txBody>
          <a:bodyPr anchor="ctr">
            <a:spAutoFit/>
          </a:bodyPr>
          <a:lstStyle/>
          <a:p>
            <a:pPr>
              <a:defRPr/>
            </a:pPr>
            <a:r>
              <a:rPr lang="en-US" altLang="en-US" sz="2400" dirty="0"/>
              <a:t>F-strings are new formatted strings since Python 3.6. An f-string is a string that begins with </a:t>
            </a:r>
            <a:r>
              <a:rPr lang="en-US" altLang="en-US" sz="2400" dirty="0">
                <a:latin typeface="Arial Unicode MS"/>
              </a:rPr>
              <a:t>f</a:t>
            </a:r>
            <a:r>
              <a:rPr lang="en-US" altLang="en-US" sz="2400" dirty="0"/>
              <a:t> or </a:t>
            </a:r>
            <a:r>
              <a:rPr lang="en-US" altLang="en-US" sz="2400" dirty="0">
                <a:latin typeface="Arial Unicode MS"/>
              </a:rPr>
              <a:t>F</a:t>
            </a:r>
            <a:r>
              <a:rPr lang="en-US" altLang="en-US" sz="2400" dirty="0"/>
              <a:t>. The string may contain expressions that are enclosed inside curly braces. The expressions are evaluated at runtime and formatted to strings. For example, </a:t>
            </a:r>
          </a:p>
        </p:txBody>
      </p:sp>
      <p:sp>
        <p:nvSpPr>
          <p:cNvPr id="7" name="Rectangle 5">
            <a:extLst>
              <a:ext uri="{FF2B5EF4-FFF2-40B4-BE49-F238E27FC236}">
                <a16:creationId xmlns:a16="http://schemas.microsoft.com/office/drawing/2014/main" id="{46516D33-627F-8F47-9DA6-4456AF7AC08B}"/>
              </a:ext>
            </a:extLst>
          </p:cNvPr>
          <p:cNvSpPr>
            <a:spLocks noChangeArrowheads="1"/>
          </p:cNvSpPr>
          <p:nvPr/>
        </p:nvSpPr>
        <p:spPr bwMode="auto">
          <a:xfrm>
            <a:off x="207963" y="2690813"/>
            <a:ext cx="6951662" cy="1476375"/>
          </a:xfrm>
          <a:prstGeom prst="rect">
            <a:avLst/>
          </a:prstGeom>
          <a:noFill/>
          <a:ln>
            <a:noFill/>
          </a:ln>
          <a:effectLst>
            <a:prstShdw prst="shdw17" dist="17961" dir="2700000">
              <a:schemeClr val="accent1">
                <a:gamma/>
                <a:shade val="60000"/>
                <a:invGamma/>
              </a:schemeClr>
            </a:prstShdw>
          </a:effectLst>
        </p:spPr>
        <p:txBody>
          <a:bodyPr anchor="ctr">
            <a:spAutoFit/>
          </a:bodyPr>
          <a:lstStyle/>
          <a:p>
            <a:pPr>
              <a:defRPr/>
            </a:pPr>
            <a:r>
              <a:rPr lang="en-US" altLang="en-US" sz="1800" dirty="0">
                <a:latin typeface="Arial Unicode MS"/>
              </a:rPr>
              <a:t>&gt;&gt;&gt;</a:t>
            </a:r>
            <a:r>
              <a:rPr lang="en-US" altLang="en-US" sz="1800" dirty="0"/>
              <a:t> </a:t>
            </a:r>
            <a:r>
              <a:rPr lang="en-US" altLang="en-US" sz="1800" dirty="0">
                <a:latin typeface="Arial Unicode MS"/>
              </a:rPr>
              <a:t>weight</a:t>
            </a:r>
            <a:r>
              <a:rPr lang="en-US" altLang="en-US" sz="1800" dirty="0"/>
              <a:t> </a:t>
            </a:r>
            <a:r>
              <a:rPr lang="en-US" altLang="en-US" sz="1800" dirty="0">
                <a:latin typeface="Arial Unicode MS"/>
              </a:rPr>
              <a:t>=</a:t>
            </a:r>
            <a:r>
              <a:rPr lang="en-US" altLang="en-US" sz="1800" dirty="0"/>
              <a:t> </a:t>
            </a:r>
            <a:r>
              <a:rPr lang="en-US" altLang="en-US" sz="1800" dirty="0">
                <a:latin typeface="Arial Unicode MS"/>
              </a:rPr>
              <a:t>140</a:t>
            </a:r>
          </a:p>
          <a:p>
            <a:pPr>
              <a:defRPr/>
            </a:pPr>
            <a:r>
              <a:rPr lang="en-US" altLang="en-US" sz="1800" dirty="0">
                <a:latin typeface="Arial Unicode MS"/>
              </a:rPr>
              <a:t>&gt;&gt;&gt;</a:t>
            </a:r>
            <a:r>
              <a:rPr lang="en-US" altLang="en-US" sz="1800" dirty="0"/>
              <a:t> </a:t>
            </a:r>
            <a:r>
              <a:rPr lang="en-US" altLang="en-US" sz="1800" dirty="0">
                <a:latin typeface="Arial Unicode MS"/>
              </a:rPr>
              <a:t>height</a:t>
            </a:r>
            <a:r>
              <a:rPr lang="en-US" altLang="en-US" sz="1800" dirty="0"/>
              <a:t> </a:t>
            </a:r>
            <a:r>
              <a:rPr lang="en-US" altLang="en-US" sz="1800" dirty="0">
                <a:latin typeface="Arial Unicode MS"/>
              </a:rPr>
              <a:t>=</a:t>
            </a:r>
            <a:r>
              <a:rPr lang="en-US" altLang="en-US" sz="1800" dirty="0"/>
              <a:t> </a:t>
            </a:r>
            <a:r>
              <a:rPr lang="en-US" altLang="en-US" sz="1800" dirty="0">
                <a:latin typeface="Arial Unicode MS"/>
              </a:rPr>
              <a:t>73</a:t>
            </a:r>
          </a:p>
          <a:p>
            <a:pPr>
              <a:defRPr/>
            </a:pPr>
            <a:r>
              <a:rPr lang="en-US" altLang="en-US" sz="1800" dirty="0">
                <a:latin typeface="Arial Unicode MS"/>
              </a:rPr>
              <a:t>&gt;&gt;&gt;</a:t>
            </a:r>
            <a:r>
              <a:rPr lang="en-US" altLang="en-US" sz="1800" dirty="0"/>
              <a:t> </a:t>
            </a:r>
            <a:r>
              <a:rPr lang="en-US" altLang="en-US" sz="1800" dirty="0" err="1">
                <a:latin typeface="Arial Unicode MS"/>
              </a:rPr>
              <a:t>f"Weight</a:t>
            </a:r>
            <a:r>
              <a:rPr lang="en-US" altLang="en-US" sz="1800" dirty="0"/>
              <a:t> </a:t>
            </a:r>
            <a:r>
              <a:rPr lang="en-US" altLang="en-US" sz="1800" dirty="0">
                <a:latin typeface="Arial Unicode MS"/>
              </a:rPr>
              <a:t>is</a:t>
            </a:r>
            <a:r>
              <a:rPr lang="en-US" altLang="en-US" sz="1800" dirty="0"/>
              <a:t> </a:t>
            </a:r>
            <a:r>
              <a:rPr lang="en-US" altLang="en-US" sz="1800" dirty="0">
                <a:latin typeface="Arial Unicode MS"/>
              </a:rPr>
              <a:t>{weight}</a:t>
            </a:r>
            <a:r>
              <a:rPr lang="en-US" altLang="en-US" sz="1800" dirty="0"/>
              <a:t> </a:t>
            </a:r>
            <a:r>
              <a:rPr lang="en-US" altLang="en-US" sz="1800" dirty="0">
                <a:latin typeface="Arial Unicode MS"/>
              </a:rPr>
              <a:t>and</a:t>
            </a:r>
            <a:r>
              <a:rPr lang="en-US" altLang="en-US" sz="1800" dirty="0"/>
              <a:t> </a:t>
            </a:r>
            <a:r>
              <a:rPr lang="en-US" altLang="en-US" sz="1800" dirty="0">
                <a:latin typeface="Arial Unicode MS"/>
              </a:rPr>
              <a:t>height</a:t>
            </a:r>
            <a:r>
              <a:rPr lang="en-US" altLang="en-US" sz="1800" dirty="0"/>
              <a:t> </a:t>
            </a:r>
            <a:r>
              <a:rPr lang="en-US" altLang="en-US" sz="1800" dirty="0">
                <a:latin typeface="Arial Unicode MS"/>
              </a:rPr>
              <a:t>is</a:t>
            </a:r>
            <a:r>
              <a:rPr lang="en-US" altLang="en-US" sz="1800" dirty="0"/>
              <a:t> </a:t>
            </a:r>
            <a:r>
              <a:rPr lang="en-US" altLang="en-US" sz="1800" dirty="0">
                <a:latin typeface="Arial Unicode MS"/>
              </a:rPr>
              <a:t>{height}."</a:t>
            </a:r>
          </a:p>
          <a:p>
            <a:pPr>
              <a:defRPr/>
            </a:pPr>
            <a:r>
              <a:rPr lang="en-US" altLang="en-US" sz="1800" dirty="0">
                <a:latin typeface="Arial Unicode MS"/>
              </a:rPr>
              <a:t>'Weight</a:t>
            </a:r>
            <a:r>
              <a:rPr lang="en-US" altLang="en-US" sz="1800" dirty="0"/>
              <a:t> </a:t>
            </a:r>
            <a:r>
              <a:rPr lang="en-US" altLang="en-US" sz="1800" dirty="0">
                <a:latin typeface="Arial Unicode MS"/>
              </a:rPr>
              <a:t>is</a:t>
            </a:r>
            <a:r>
              <a:rPr lang="en-US" altLang="en-US" sz="1800" dirty="0"/>
              <a:t> </a:t>
            </a:r>
            <a:r>
              <a:rPr lang="en-US" altLang="en-US" sz="1800" dirty="0">
                <a:latin typeface="Arial Unicode MS"/>
              </a:rPr>
              <a:t>140</a:t>
            </a:r>
            <a:r>
              <a:rPr lang="en-US" altLang="en-US" sz="1800" dirty="0"/>
              <a:t> </a:t>
            </a:r>
            <a:r>
              <a:rPr lang="en-US" altLang="en-US" sz="1800" dirty="0">
                <a:latin typeface="Arial Unicode MS"/>
              </a:rPr>
              <a:t>and</a:t>
            </a:r>
            <a:r>
              <a:rPr lang="en-US" altLang="en-US" sz="1800" dirty="0"/>
              <a:t> </a:t>
            </a:r>
            <a:r>
              <a:rPr lang="en-US" altLang="en-US" sz="1800" dirty="0">
                <a:latin typeface="Arial Unicode MS"/>
              </a:rPr>
              <a:t>height</a:t>
            </a:r>
            <a:r>
              <a:rPr lang="en-US" altLang="en-US" sz="1800" dirty="0"/>
              <a:t> </a:t>
            </a:r>
            <a:r>
              <a:rPr lang="en-US" altLang="en-US" sz="1800" dirty="0">
                <a:latin typeface="Arial Unicode MS"/>
              </a:rPr>
              <a:t>is</a:t>
            </a:r>
            <a:r>
              <a:rPr lang="en-US" altLang="en-US" sz="1800" dirty="0"/>
              <a:t> </a:t>
            </a:r>
            <a:r>
              <a:rPr lang="en-US" altLang="en-US" sz="1800" dirty="0">
                <a:latin typeface="Arial Unicode MS"/>
              </a:rPr>
              <a:t>73.’</a:t>
            </a:r>
          </a:p>
          <a:p>
            <a:pPr>
              <a:defRPr/>
            </a:pPr>
            <a:r>
              <a:rPr lang="en-US" altLang="en-US" sz="1800" dirty="0">
                <a:latin typeface="Arial Unicode MS"/>
              </a:rPr>
              <a:t>&gt;&gt;&gt;</a:t>
            </a:r>
            <a:r>
              <a:rPr lang="en-US" altLang="en-US" sz="1800" dirty="0"/>
              <a:t> </a:t>
            </a:r>
          </a:p>
        </p:txBody>
      </p:sp>
      <p:sp>
        <p:nvSpPr>
          <p:cNvPr id="8" name="Rectangle 6">
            <a:extLst>
              <a:ext uri="{FF2B5EF4-FFF2-40B4-BE49-F238E27FC236}">
                <a16:creationId xmlns:a16="http://schemas.microsoft.com/office/drawing/2014/main" id="{44CC8ADC-9DCE-154A-88E3-819650BD0543}"/>
              </a:ext>
            </a:extLst>
          </p:cNvPr>
          <p:cNvSpPr>
            <a:spLocks noChangeArrowheads="1"/>
          </p:cNvSpPr>
          <p:nvPr/>
        </p:nvSpPr>
        <p:spPr bwMode="auto">
          <a:xfrm>
            <a:off x="269875" y="4278313"/>
            <a:ext cx="8188325" cy="1323975"/>
          </a:xfrm>
          <a:prstGeom prst="rect">
            <a:avLst/>
          </a:prstGeom>
          <a:noFill/>
          <a:ln>
            <a:noFill/>
          </a:ln>
          <a:effectLst>
            <a:prstShdw prst="shdw17" dist="17961" dir="2700000">
              <a:schemeClr val="accent1">
                <a:gamma/>
                <a:shade val="60000"/>
                <a:invGamma/>
              </a:schemeClr>
            </a:prstShdw>
          </a:effectLst>
        </p:spPr>
        <p:txBody>
          <a:bodyPr anchor="ctr">
            <a:spAutoFit/>
          </a:bodyPr>
          <a:lstStyle/>
          <a:p>
            <a:pPr>
              <a:defRPr/>
            </a:pPr>
            <a:r>
              <a:rPr lang="en-US" altLang="en-US" sz="2000" dirty="0"/>
              <a:t>F-strings are more concise and more efficient than the </a:t>
            </a:r>
            <a:r>
              <a:rPr lang="en-US" altLang="en-US" sz="2000" dirty="0">
                <a:latin typeface="Arial Unicode MS"/>
              </a:rPr>
              <a:t>format</a:t>
            </a:r>
            <a:r>
              <a:rPr lang="en-US" altLang="en-US" sz="2000" dirty="0"/>
              <a:t> function. You can use f-strings to replace the </a:t>
            </a:r>
            <a:r>
              <a:rPr lang="en-US" altLang="en-US" sz="2000" dirty="0">
                <a:latin typeface="Arial Unicode MS"/>
              </a:rPr>
              <a:t>format</a:t>
            </a:r>
            <a:r>
              <a:rPr lang="en-US" altLang="en-US" sz="2000" dirty="0"/>
              <a:t> function. You can rewrite a </a:t>
            </a:r>
            <a:r>
              <a:rPr lang="en-US" altLang="en-US" sz="2000" dirty="0">
                <a:latin typeface="Arial Unicode MS"/>
              </a:rPr>
              <a:t>format</a:t>
            </a:r>
            <a:r>
              <a:rPr lang="en-US" altLang="en-US" sz="2000" dirty="0"/>
              <a:t> function call </a:t>
            </a:r>
            <a:r>
              <a:rPr lang="en-US" altLang="en-US" sz="2000" dirty="0">
                <a:latin typeface="Arial Unicode MS"/>
              </a:rPr>
              <a:t>format(item, "format-specifier")</a:t>
            </a:r>
            <a:r>
              <a:rPr lang="en-US" altLang="en-US" sz="2000" dirty="0"/>
              <a:t> using an f-string </a:t>
            </a:r>
            <a:r>
              <a:rPr lang="en-US" altLang="en-US" sz="2000" dirty="0">
                <a:latin typeface="Arial Unicode MS"/>
              </a:rPr>
              <a:t>f"{</a:t>
            </a:r>
            <a:r>
              <a:rPr lang="en-US" altLang="en-US" sz="2000" dirty="0" err="1">
                <a:latin typeface="Arial Unicode MS"/>
              </a:rPr>
              <a:t>item:format-specifier</a:t>
            </a:r>
            <a:r>
              <a:rPr lang="en-US" altLang="en-US" sz="2000" dirty="0">
                <a:latin typeface="Arial Unicode MS"/>
              </a:rPr>
              <a:t>}"</a:t>
            </a:r>
            <a:r>
              <a:rPr lang="en-US" altLang="en-US" sz="2000" dirty="0"/>
              <a:t>. </a:t>
            </a:r>
          </a:p>
        </p:txBody>
      </p:sp>
      <p:sp>
        <p:nvSpPr>
          <p:cNvPr id="45071" name="Rectangle 1">
            <a:hlinkClick r:id="rId2"/>
            <a:extLst>
              <a:ext uri="{FF2B5EF4-FFF2-40B4-BE49-F238E27FC236}">
                <a16:creationId xmlns:a16="http://schemas.microsoft.com/office/drawing/2014/main" id="{6B12FAE2-DAA2-0C4E-AE9A-FCF37E64F2FF}"/>
              </a:ext>
            </a:extLst>
          </p:cNvPr>
          <p:cNvSpPr>
            <a:spLocks noChangeArrowheads="1"/>
          </p:cNvSpPr>
          <p:nvPr/>
        </p:nvSpPr>
        <p:spPr bwMode="auto">
          <a:xfrm>
            <a:off x="4764088" y="5646738"/>
            <a:ext cx="301783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FormatDemoUsingFString</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A8831A00-9C19-3947-9B3F-14DD3656691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E3628B6-1FA7-3349-884B-29E9153BAD2A}" type="slidenum">
              <a:rPr lang="en-US" altLang="en-US" sz="1400" smtClean="0"/>
              <a:pPr>
                <a:spcBef>
                  <a:spcPct val="0"/>
                </a:spcBef>
                <a:buClrTx/>
                <a:buSzTx/>
                <a:buFontTx/>
                <a:buNone/>
              </a:pPr>
              <a:t>41</a:t>
            </a:fld>
            <a:endParaRPr lang="en-US" altLang="en-US" sz="1400"/>
          </a:p>
        </p:txBody>
      </p:sp>
      <p:sp>
        <p:nvSpPr>
          <p:cNvPr id="46083" name="Rectangle 2">
            <a:extLst>
              <a:ext uri="{FF2B5EF4-FFF2-40B4-BE49-F238E27FC236}">
                <a16:creationId xmlns:a16="http://schemas.microsoft.com/office/drawing/2014/main" id="{D8632DA3-D37E-5249-9D59-DB469BEAAC38}"/>
              </a:ext>
            </a:extLst>
          </p:cNvPr>
          <p:cNvSpPr>
            <a:spLocks noGrp="1" noChangeArrowheads="1"/>
          </p:cNvSpPr>
          <p:nvPr>
            <p:ph type="title"/>
          </p:nvPr>
        </p:nvSpPr>
        <p:spPr>
          <a:xfrm>
            <a:off x="381000" y="228600"/>
            <a:ext cx="8458200" cy="609600"/>
          </a:xfrm>
          <a:noFill/>
        </p:spPr>
        <p:txBody>
          <a:bodyPr/>
          <a:lstStyle/>
          <a:p>
            <a:r>
              <a:rPr lang="en-US" altLang="en-US"/>
              <a:t>Drawing Various Shapes </a:t>
            </a:r>
          </a:p>
        </p:txBody>
      </p:sp>
      <p:sp>
        <p:nvSpPr>
          <p:cNvPr id="46084" name="Rectangle 3">
            <a:extLst>
              <a:ext uri="{FF2B5EF4-FFF2-40B4-BE49-F238E27FC236}">
                <a16:creationId xmlns:a16="http://schemas.microsoft.com/office/drawing/2014/main" id="{545E407A-6F73-5E42-9D32-DAF4B0F87CD6}"/>
              </a:ext>
            </a:extLst>
          </p:cNvPr>
          <p:cNvSpPr>
            <a:spLocks noGrp="1" noChangeArrowheads="1"/>
          </p:cNvSpPr>
          <p:nvPr>
            <p:ph type="body" idx="1"/>
          </p:nvPr>
        </p:nvSpPr>
        <p:spPr>
          <a:xfrm>
            <a:off x="269875" y="1085850"/>
            <a:ext cx="8604250" cy="1114425"/>
          </a:xfrm>
          <a:noFill/>
        </p:spPr>
        <p:txBody>
          <a:bodyPr/>
          <a:lstStyle/>
          <a:p>
            <a:pPr marL="609600" indent="-609600">
              <a:spcBef>
                <a:spcPct val="0"/>
              </a:spcBef>
              <a:buFont typeface="Monotype Sorts" pitchFamily="2" charset="2"/>
              <a:buNone/>
            </a:pPr>
            <a:r>
              <a:rPr lang="en-US" altLang="en-US"/>
              <a:t>A turtle contains methods for moving the pen and setting the pen’s size and speed.</a:t>
            </a:r>
          </a:p>
        </p:txBody>
      </p:sp>
      <p:sp>
        <p:nvSpPr>
          <p:cNvPr id="46085" name="Rectangle 4">
            <a:extLst>
              <a:ext uri="{FF2B5EF4-FFF2-40B4-BE49-F238E27FC236}">
                <a16:creationId xmlns:a16="http://schemas.microsoft.com/office/drawing/2014/main" id="{7ADD484F-2E20-7F47-8AD6-58BBCDD245F8}"/>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6086" name="Rectangle 5">
            <a:extLst>
              <a:ext uri="{FF2B5EF4-FFF2-40B4-BE49-F238E27FC236}">
                <a16:creationId xmlns:a16="http://schemas.microsoft.com/office/drawing/2014/main" id="{A06926CD-CB1D-FE42-86EC-A09B0B631217}"/>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6087" name="Rectangle 6">
            <a:extLst>
              <a:ext uri="{FF2B5EF4-FFF2-40B4-BE49-F238E27FC236}">
                <a16:creationId xmlns:a16="http://schemas.microsoft.com/office/drawing/2014/main" id="{DC31D942-D856-0E4A-B8A0-6C4D8ED74D7A}"/>
              </a:ext>
            </a:extLst>
          </p:cNvPr>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169F1A41-FEC3-6441-B580-A2F1928B155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2EE374E-5DFC-F943-AF12-6BF0571FF808}" type="slidenum">
              <a:rPr lang="en-US" altLang="en-US" sz="1400" smtClean="0"/>
              <a:pPr>
                <a:spcBef>
                  <a:spcPct val="0"/>
                </a:spcBef>
                <a:buClrTx/>
                <a:buSzTx/>
                <a:buFontTx/>
                <a:buNone/>
              </a:pPr>
              <a:t>42</a:t>
            </a:fld>
            <a:endParaRPr lang="en-US" altLang="en-US" sz="1400"/>
          </a:p>
        </p:txBody>
      </p:sp>
      <p:sp>
        <p:nvSpPr>
          <p:cNvPr id="47107" name="Rectangle 2">
            <a:extLst>
              <a:ext uri="{FF2B5EF4-FFF2-40B4-BE49-F238E27FC236}">
                <a16:creationId xmlns:a16="http://schemas.microsoft.com/office/drawing/2014/main" id="{56EE1C5B-C269-5947-BB91-A48085A14376}"/>
              </a:ext>
            </a:extLst>
          </p:cNvPr>
          <p:cNvSpPr>
            <a:spLocks noGrp="1" noChangeArrowheads="1"/>
          </p:cNvSpPr>
          <p:nvPr>
            <p:ph type="title"/>
          </p:nvPr>
        </p:nvSpPr>
        <p:spPr>
          <a:xfrm>
            <a:off x="381000" y="228600"/>
            <a:ext cx="8458200" cy="609600"/>
          </a:xfrm>
          <a:noFill/>
        </p:spPr>
        <p:txBody>
          <a:bodyPr/>
          <a:lstStyle/>
          <a:p>
            <a:r>
              <a:rPr lang="en-US" altLang="en-US" sz="4000">
                <a:cs typeface="Times New Roman" panose="02020603050405020304" pitchFamily="18" charset="0"/>
              </a:rPr>
              <a:t>Turtle Pen Drawing State Methods</a:t>
            </a:r>
          </a:p>
        </p:txBody>
      </p:sp>
      <p:sp>
        <p:nvSpPr>
          <p:cNvPr id="47108" name="Rectangle 4">
            <a:extLst>
              <a:ext uri="{FF2B5EF4-FFF2-40B4-BE49-F238E27FC236}">
                <a16:creationId xmlns:a16="http://schemas.microsoft.com/office/drawing/2014/main" id="{26A2FF01-CAE3-3A4E-A9F8-C222EE1E9995}"/>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7109" name="Rectangle 5">
            <a:extLst>
              <a:ext uri="{FF2B5EF4-FFF2-40B4-BE49-F238E27FC236}">
                <a16:creationId xmlns:a16="http://schemas.microsoft.com/office/drawing/2014/main" id="{B00B143E-4B41-0144-B7A3-7A911C67D391}"/>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7110" name="Rectangle 6">
            <a:extLst>
              <a:ext uri="{FF2B5EF4-FFF2-40B4-BE49-F238E27FC236}">
                <a16:creationId xmlns:a16="http://schemas.microsoft.com/office/drawing/2014/main" id="{6B3D850A-E7D0-7140-97B5-C302094287A3}"/>
              </a:ext>
            </a:extLst>
          </p:cNvPr>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7111" name="Rectangle 10">
            <a:extLst>
              <a:ext uri="{FF2B5EF4-FFF2-40B4-BE49-F238E27FC236}">
                <a16:creationId xmlns:a16="http://schemas.microsoft.com/office/drawing/2014/main" id="{82E2CED2-8097-2E43-A48C-D3FA80096AC6}"/>
              </a:ext>
            </a:extLst>
          </p:cNvPr>
          <p:cNvSpPr>
            <a:spLocks noChangeArrowheads="1"/>
          </p:cNvSpPr>
          <p:nvPr/>
        </p:nvSpPr>
        <p:spPr bwMode="auto">
          <a:xfrm>
            <a:off x="0" y="2990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7112" name="Object 9">
            <a:extLst>
              <a:ext uri="{FF2B5EF4-FFF2-40B4-BE49-F238E27FC236}">
                <a16:creationId xmlns:a16="http://schemas.microsoft.com/office/drawing/2014/main" id="{F618352C-9AE3-6742-8B6C-BDE8B6D87C05}"/>
              </a:ext>
            </a:extLst>
          </p:cNvPr>
          <p:cNvGraphicFramePr>
            <a:graphicFrameLocks noChangeAspect="1"/>
          </p:cNvGraphicFramePr>
          <p:nvPr/>
        </p:nvGraphicFramePr>
        <p:xfrm>
          <a:off x="155575" y="1316038"/>
          <a:ext cx="8796338" cy="1443037"/>
        </p:xfrm>
        <a:graphic>
          <a:graphicData uri="http://schemas.openxmlformats.org/presentationml/2006/ole">
            <mc:AlternateContent xmlns:mc="http://schemas.openxmlformats.org/markup-compatibility/2006">
              <mc:Choice xmlns:v="urn:schemas-microsoft-com:vml" Requires="v">
                <p:oleObj spid="_x0000_s47113" name="Picture" r:id="rId3" imgW="5346700" imgH="876300" progId="Word.Picture.8">
                  <p:embed/>
                </p:oleObj>
              </mc:Choice>
              <mc:Fallback>
                <p:oleObj name="Picture" r:id="rId3" imgW="5346700" imgH="876300"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316038"/>
                        <a:ext cx="8796338" cy="144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4710A0C7-1004-DB4A-8437-0724971E397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7D57491-7A54-0D44-985B-3059540AFF76}" type="slidenum">
              <a:rPr lang="en-US" altLang="en-US" sz="1400" smtClean="0"/>
              <a:pPr>
                <a:spcBef>
                  <a:spcPct val="0"/>
                </a:spcBef>
                <a:buClrTx/>
                <a:buSzTx/>
                <a:buFontTx/>
                <a:buNone/>
              </a:pPr>
              <a:t>43</a:t>
            </a:fld>
            <a:endParaRPr lang="en-US" altLang="en-US" sz="1400"/>
          </a:p>
        </p:txBody>
      </p:sp>
      <p:sp>
        <p:nvSpPr>
          <p:cNvPr id="48131" name="Rectangle 2">
            <a:extLst>
              <a:ext uri="{FF2B5EF4-FFF2-40B4-BE49-F238E27FC236}">
                <a16:creationId xmlns:a16="http://schemas.microsoft.com/office/drawing/2014/main" id="{C2034D7C-F8A6-6440-ABB9-B2D4FD603E22}"/>
              </a:ext>
            </a:extLst>
          </p:cNvPr>
          <p:cNvSpPr>
            <a:spLocks noGrp="1" noChangeArrowheads="1"/>
          </p:cNvSpPr>
          <p:nvPr>
            <p:ph type="title"/>
          </p:nvPr>
        </p:nvSpPr>
        <p:spPr>
          <a:xfrm>
            <a:off x="381000" y="228600"/>
            <a:ext cx="8458200" cy="609600"/>
          </a:xfrm>
          <a:noFill/>
        </p:spPr>
        <p:txBody>
          <a:bodyPr/>
          <a:lstStyle/>
          <a:p>
            <a:r>
              <a:rPr lang="en-US" altLang="en-US" sz="4000">
                <a:cs typeface="Times New Roman" panose="02020603050405020304" pitchFamily="18" charset="0"/>
              </a:rPr>
              <a:t>Turtle Motion Methods</a:t>
            </a:r>
          </a:p>
        </p:txBody>
      </p:sp>
      <p:sp>
        <p:nvSpPr>
          <p:cNvPr id="48132" name="Rectangle 3">
            <a:extLst>
              <a:ext uri="{FF2B5EF4-FFF2-40B4-BE49-F238E27FC236}">
                <a16:creationId xmlns:a16="http://schemas.microsoft.com/office/drawing/2014/main" id="{EE982E17-A6BC-6E43-907B-26DE70D5024A}"/>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8133" name="Rectangle 4">
            <a:extLst>
              <a:ext uri="{FF2B5EF4-FFF2-40B4-BE49-F238E27FC236}">
                <a16:creationId xmlns:a16="http://schemas.microsoft.com/office/drawing/2014/main" id="{D07900DF-DC46-D044-97B6-073383BFE4E0}"/>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8134" name="Rectangle 5">
            <a:extLst>
              <a:ext uri="{FF2B5EF4-FFF2-40B4-BE49-F238E27FC236}">
                <a16:creationId xmlns:a16="http://schemas.microsoft.com/office/drawing/2014/main" id="{379F4C39-9AD1-B944-A6EA-6B2438AB7297}"/>
              </a:ext>
            </a:extLst>
          </p:cNvPr>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8135" name="Rectangle 6">
            <a:extLst>
              <a:ext uri="{FF2B5EF4-FFF2-40B4-BE49-F238E27FC236}">
                <a16:creationId xmlns:a16="http://schemas.microsoft.com/office/drawing/2014/main" id="{069B6B2D-6382-624D-AAD7-817658FBF539}"/>
              </a:ext>
            </a:extLst>
          </p:cNvPr>
          <p:cNvSpPr>
            <a:spLocks noChangeArrowheads="1"/>
          </p:cNvSpPr>
          <p:nvPr/>
        </p:nvSpPr>
        <p:spPr bwMode="auto">
          <a:xfrm>
            <a:off x="0" y="2990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8136" name="Rectangle 9">
            <a:extLst>
              <a:ext uri="{FF2B5EF4-FFF2-40B4-BE49-F238E27FC236}">
                <a16:creationId xmlns:a16="http://schemas.microsoft.com/office/drawing/2014/main" id="{5F950DBC-D72D-8541-A4A5-4050EA728D26}"/>
              </a:ext>
            </a:extLst>
          </p:cNvPr>
          <p:cNvSpPr>
            <a:spLocks noChangeArrowheads="1"/>
          </p:cNvSpPr>
          <p:nvPr/>
        </p:nvSpPr>
        <p:spPr bwMode="auto">
          <a:xfrm>
            <a:off x="0" y="1662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48137" name="Object 8">
            <a:extLst>
              <a:ext uri="{FF2B5EF4-FFF2-40B4-BE49-F238E27FC236}">
                <a16:creationId xmlns:a16="http://schemas.microsoft.com/office/drawing/2014/main" id="{31EEE39F-FA25-F141-AC1A-6A1688E36A48}"/>
              </a:ext>
            </a:extLst>
          </p:cNvPr>
          <p:cNvGraphicFramePr>
            <a:graphicFrameLocks noChangeAspect="1"/>
          </p:cNvGraphicFramePr>
          <p:nvPr/>
        </p:nvGraphicFramePr>
        <p:xfrm>
          <a:off x="423863" y="971550"/>
          <a:ext cx="8104187" cy="5359400"/>
        </p:xfrm>
        <a:graphic>
          <a:graphicData uri="http://schemas.openxmlformats.org/presentationml/2006/ole">
            <mc:AlternateContent xmlns:mc="http://schemas.openxmlformats.org/markup-compatibility/2006">
              <mc:Choice xmlns:v="urn:schemas-microsoft-com:vml" Requires="v">
                <p:oleObj spid="_x0000_s48138" name="Picture" r:id="rId3" imgW="5346700" imgH="3530600" progId="Word.Picture.8">
                  <p:embed/>
                </p:oleObj>
              </mc:Choice>
              <mc:Fallback>
                <p:oleObj name="Picture" r:id="rId3" imgW="5346700" imgH="3530600"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63" y="971550"/>
                        <a:ext cx="8104187"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441349A9-5CC8-D443-96CB-4CF06531407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619BDE-428B-474B-8150-BDE009E822AA}" type="slidenum">
              <a:rPr lang="en-US" altLang="en-US" sz="1400" smtClean="0"/>
              <a:pPr>
                <a:spcBef>
                  <a:spcPct val="0"/>
                </a:spcBef>
                <a:buClrTx/>
                <a:buSzTx/>
                <a:buFontTx/>
                <a:buNone/>
              </a:pPr>
              <a:t>44</a:t>
            </a:fld>
            <a:endParaRPr lang="en-US" altLang="en-US" sz="1400"/>
          </a:p>
        </p:txBody>
      </p:sp>
      <p:sp>
        <p:nvSpPr>
          <p:cNvPr id="49155" name="Rectangle 2">
            <a:extLst>
              <a:ext uri="{FF2B5EF4-FFF2-40B4-BE49-F238E27FC236}">
                <a16:creationId xmlns:a16="http://schemas.microsoft.com/office/drawing/2014/main" id="{CE8B5FDA-17D8-614A-A815-7112C0AD87FC}"/>
              </a:ext>
            </a:extLst>
          </p:cNvPr>
          <p:cNvSpPr>
            <a:spLocks noGrp="1" noChangeArrowheads="1"/>
          </p:cNvSpPr>
          <p:nvPr>
            <p:ph type="title"/>
          </p:nvPr>
        </p:nvSpPr>
        <p:spPr>
          <a:xfrm>
            <a:off x="228600" y="228600"/>
            <a:ext cx="8686800" cy="685800"/>
          </a:xfrm>
          <a:noFill/>
        </p:spPr>
        <p:txBody>
          <a:bodyPr/>
          <a:lstStyle/>
          <a:p>
            <a:r>
              <a:rPr lang="en-US" altLang="en-US" sz="4500">
                <a:cs typeface="Times New Roman" panose="02020603050405020304" pitchFamily="18" charset="0"/>
              </a:rPr>
              <a:t>Problem: Draw Simple Shapes</a:t>
            </a:r>
          </a:p>
        </p:txBody>
      </p:sp>
      <p:sp>
        <p:nvSpPr>
          <p:cNvPr id="49156" name="Rectangle 4">
            <a:extLst>
              <a:ext uri="{FF2B5EF4-FFF2-40B4-BE49-F238E27FC236}">
                <a16:creationId xmlns:a16="http://schemas.microsoft.com/office/drawing/2014/main" id="{3A5A76FB-3D73-0242-9A74-A7F8DBE38C8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pic>
        <p:nvPicPr>
          <p:cNvPr id="49157" name="Picture 8">
            <a:extLst>
              <a:ext uri="{FF2B5EF4-FFF2-40B4-BE49-F238E27FC236}">
                <a16:creationId xmlns:a16="http://schemas.microsoft.com/office/drawing/2014/main" id="{C81934BB-2B8F-474E-9FA6-84832C7F51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38" y="2776538"/>
            <a:ext cx="4646612"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Rectangle 1">
            <a:hlinkClick r:id="rId3"/>
            <a:extLst>
              <a:ext uri="{FF2B5EF4-FFF2-40B4-BE49-F238E27FC236}">
                <a16:creationId xmlns:a16="http://schemas.microsoft.com/office/drawing/2014/main" id="{95DC4E0D-B5E3-2F41-84EB-9FF47B8FD4A6}"/>
              </a:ext>
            </a:extLst>
          </p:cNvPr>
          <p:cNvSpPr>
            <a:spLocks noChangeArrowheads="1"/>
          </p:cNvSpPr>
          <p:nvPr/>
        </p:nvSpPr>
        <p:spPr bwMode="auto">
          <a:xfrm>
            <a:off x="4764088" y="5503863"/>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SimpleShapes</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8BB2C1FB-DE54-A541-8C86-79054497078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F8FCF17-8BE4-7343-BB1D-F22A0999617B}" type="slidenum">
              <a:rPr lang="en-US" altLang="en-US" sz="1400" smtClean="0"/>
              <a:pPr>
                <a:spcBef>
                  <a:spcPct val="0"/>
                </a:spcBef>
                <a:buClrTx/>
                <a:buSzTx/>
                <a:buFontTx/>
                <a:buNone/>
              </a:pPr>
              <a:t>45</a:t>
            </a:fld>
            <a:endParaRPr lang="en-US" altLang="en-US" sz="1400"/>
          </a:p>
        </p:txBody>
      </p:sp>
      <p:sp>
        <p:nvSpPr>
          <p:cNvPr id="50179" name="Rectangle 2">
            <a:extLst>
              <a:ext uri="{FF2B5EF4-FFF2-40B4-BE49-F238E27FC236}">
                <a16:creationId xmlns:a16="http://schemas.microsoft.com/office/drawing/2014/main" id="{38D2A484-2723-104F-8DCB-3A718EC61D46}"/>
              </a:ext>
            </a:extLst>
          </p:cNvPr>
          <p:cNvSpPr>
            <a:spLocks noGrp="1" noChangeArrowheads="1"/>
          </p:cNvSpPr>
          <p:nvPr>
            <p:ph type="title"/>
          </p:nvPr>
        </p:nvSpPr>
        <p:spPr>
          <a:xfrm>
            <a:off x="228600" y="228600"/>
            <a:ext cx="8721725" cy="609600"/>
          </a:xfrm>
          <a:noFill/>
        </p:spPr>
        <p:txBody>
          <a:bodyPr/>
          <a:lstStyle/>
          <a:p>
            <a:r>
              <a:rPr lang="en-US" altLang="en-US" sz="3200"/>
              <a:t>Turtle Drawing with Colors and Fonts</a:t>
            </a:r>
            <a:r>
              <a:rPr lang="en-US" altLang="en-US"/>
              <a:t> </a:t>
            </a:r>
          </a:p>
        </p:txBody>
      </p:sp>
      <p:sp>
        <p:nvSpPr>
          <p:cNvPr id="50180" name="Rectangle 3">
            <a:extLst>
              <a:ext uri="{FF2B5EF4-FFF2-40B4-BE49-F238E27FC236}">
                <a16:creationId xmlns:a16="http://schemas.microsoft.com/office/drawing/2014/main" id="{D98851D0-B761-0E48-97DD-5F7E40AF36DB}"/>
              </a:ext>
            </a:extLst>
          </p:cNvPr>
          <p:cNvSpPr>
            <a:spLocks noChangeArrowheads="1"/>
          </p:cNvSpPr>
          <p:nvPr/>
        </p:nvSpPr>
        <p:spPr bwMode="auto">
          <a:xfrm>
            <a:off x="2166938"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0181" name="Rectangle 4">
            <a:extLst>
              <a:ext uri="{FF2B5EF4-FFF2-40B4-BE49-F238E27FC236}">
                <a16:creationId xmlns:a16="http://schemas.microsoft.com/office/drawing/2014/main" id="{0CDCBA8B-309D-EA47-909B-6F9599FD0150}"/>
              </a:ext>
            </a:extLst>
          </p:cNvPr>
          <p:cNvSpPr>
            <a:spLocks noChangeArrowheads="1"/>
          </p:cNvSpPr>
          <p:nvPr/>
        </p:nvSpPr>
        <p:spPr bwMode="auto">
          <a:xfrm>
            <a:off x="0" y="1785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0182" name="Object 5">
            <a:extLst>
              <a:ext uri="{FF2B5EF4-FFF2-40B4-BE49-F238E27FC236}">
                <a16:creationId xmlns:a16="http://schemas.microsoft.com/office/drawing/2014/main" id="{8442CCCF-2F90-C343-9666-22B321DE556C}"/>
              </a:ext>
            </a:extLst>
          </p:cNvPr>
          <p:cNvGraphicFramePr>
            <a:graphicFrameLocks noChangeAspect="1"/>
          </p:cNvGraphicFramePr>
          <p:nvPr/>
        </p:nvGraphicFramePr>
        <p:xfrm>
          <a:off x="193675" y="977900"/>
          <a:ext cx="8794750" cy="5408613"/>
        </p:xfrm>
        <a:graphic>
          <a:graphicData uri="http://schemas.openxmlformats.org/presentationml/2006/ole">
            <mc:AlternateContent xmlns:mc="http://schemas.openxmlformats.org/markup-compatibility/2006">
              <mc:Choice xmlns:v="urn:schemas-microsoft-com:vml" Requires="v">
                <p:oleObj spid="_x0000_s50183" name="Picture" r:id="rId4" imgW="5346700" imgH="3289300" progId="Word.Picture.8">
                  <p:embed/>
                </p:oleObj>
              </mc:Choice>
              <mc:Fallback>
                <p:oleObj name="Picture" r:id="rId4" imgW="5346700" imgH="328930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675" y="977900"/>
                        <a:ext cx="8794750" cy="540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666A70A1-2326-914D-AAAA-FBFC669C88A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DC6A633-F081-6C42-ADB1-D6BE71A4AB3D}" type="slidenum">
              <a:rPr lang="en-US" altLang="en-US" sz="1400" smtClean="0"/>
              <a:pPr>
                <a:spcBef>
                  <a:spcPct val="0"/>
                </a:spcBef>
                <a:buClrTx/>
                <a:buSzTx/>
                <a:buFontTx/>
                <a:buNone/>
              </a:pPr>
              <a:t>46</a:t>
            </a:fld>
            <a:endParaRPr lang="en-US" altLang="en-US" sz="1400"/>
          </a:p>
        </p:txBody>
      </p:sp>
      <p:sp>
        <p:nvSpPr>
          <p:cNvPr id="52227" name="Rectangle 2">
            <a:extLst>
              <a:ext uri="{FF2B5EF4-FFF2-40B4-BE49-F238E27FC236}">
                <a16:creationId xmlns:a16="http://schemas.microsoft.com/office/drawing/2014/main" id="{E86B2AC7-1BCE-7C45-985E-CD88CAB2F4F2}"/>
              </a:ext>
            </a:extLst>
          </p:cNvPr>
          <p:cNvSpPr>
            <a:spLocks noGrp="1" noChangeArrowheads="1"/>
          </p:cNvSpPr>
          <p:nvPr>
            <p:ph type="title"/>
          </p:nvPr>
        </p:nvSpPr>
        <p:spPr>
          <a:xfrm>
            <a:off x="193675" y="241300"/>
            <a:ext cx="8640763" cy="627063"/>
          </a:xfrm>
        </p:spPr>
        <p:txBody>
          <a:bodyPr/>
          <a:lstStyle/>
          <a:p>
            <a:r>
              <a:rPr lang="en-US" altLang="en-US"/>
              <a:t>Drawing with Colors and Fonts </a:t>
            </a:r>
          </a:p>
        </p:txBody>
      </p:sp>
      <p:sp>
        <p:nvSpPr>
          <p:cNvPr id="52228" name="Rectangle 5">
            <a:extLst>
              <a:ext uri="{FF2B5EF4-FFF2-40B4-BE49-F238E27FC236}">
                <a16:creationId xmlns:a16="http://schemas.microsoft.com/office/drawing/2014/main" id="{91B2BB1B-6C2B-6444-83B2-028F58E7EF50}"/>
              </a:ext>
            </a:extLst>
          </p:cNvPr>
          <p:cNvSpPr>
            <a:spLocks noGrp="1" noChangeArrowheads="1"/>
          </p:cNvSpPr>
          <p:nvPr>
            <p:ph type="body" idx="1"/>
          </p:nvPr>
        </p:nvSpPr>
        <p:spPr>
          <a:xfrm>
            <a:off x="228600" y="1066800"/>
            <a:ext cx="8610600" cy="2971800"/>
          </a:xfrm>
          <a:noFill/>
        </p:spPr>
        <p:txBody>
          <a:bodyPr/>
          <a:lstStyle/>
          <a:p>
            <a:pPr marL="0" indent="0">
              <a:buFont typeface="Monotype Sorts" pitchFamily="2" charset="2"/>
              <a:buNone/>
            </a:pPr>
            <a:r>
              <a:rPr lang="en-US" altLang="en-US"/>
              <a:t>A turtle object contains the methods for setting colors and fonts.</a:t>
            </a:r>
          </a:p>
        </p:txBody>
      </p:sp>
      <p:sp>
        <p:nvSpPr>
          <p:cNvPr id="52229" name="Rectangle 6">
            <a:extLst>
              <a:ext uri="{FF2B5EF4-FFF2-40B4-BE49-F238E27FC236}">
                <a16:creationId xmlns:a16="http://schemas.microsoft.com/office/drawing/2014/main" id="{DAA3D85F-D47D-2142-922E-E3C6E5AEF3EA}"/>
              </a:ext>
            </a:extLst>
          </p:cNvPr>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2230" name="Rectangle 7">
            <a:extLst>
              <a:ext uri="{FF2B5EF4-FFF2-40B4-BE49-F238E27FC236}">
                <a16:creationId xmlns:a16="http://schemas.microsoft.com/office/drawing/2014/main" id="{F37701E8-D3D6-2D43-AFCC-BADFA2A5B080}"/>
              </a:ext>
            </a:extLst>
          </p:cNvPr>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pic>
        <p:nvPicPr>
          <p:cNvPr id="52231" name="Picture 8">
            <a:extLst>
              <a:ext uri="{FF2B5EF4-FFF2-40B4-BE49-F238E27FC236}">
                <a16:creationId xmlns:a16="http://schemas.microsoft.com/office/drawing/2014/main" id="{82006F03-2AE1-7E46-A821-D5924DAFBF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63" y="2622550"/>
            <a:ext cx="5262562"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2" name="Rectangle 1">
            <a:hlinkClick r:id="rId4"/>
            <a:extLst>
              <a:ext uri="{FF2B5EF4-FFF2-40B4-BE49-F238E27FC236}">
                <a16:creationId xmlns:a16="http://schemas.microsoft.com/office/drawing/2014/main" id="{19488488-176C-D742-AD89-B3DFD6A07C17}"/>
              </a:ext>
            </a:extLst>
          </p:cNvPr>
          <p:cNvSpPr>
            <a:spLocks noChangeArrowheads="1"/>
          </p:cNvSpPr>
          <p:nvPr/>
        </p:nvSpPr>
        <p:spPr bwMode="auto">
          <a:xfrm>
            <a:off x="4764088" y="5503863"/>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ColorShapes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693FA48E-6B8A-D342-9B42-4369B9BB4C3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6D5A930-155B-F643-AC72-A3FA1B1A83EE}" type="slidenum">
              <a:rPr lang="en-US" altLang="en-US" sz="1400" smtClean="0"/>
              <a:pPr>
                <a:spcBef>
                  <a:spcPct val="0"/>
                </a:spcBef>
                <a:buClrTx/>
                <a:buSzTx/>
                <a:buFontTx/>
                <a:buNone/>
              </a:pPr>
              <a:t>5</a:t>
            </a:fld>
            <a:endParaRPr lang="en-US" altLang="en-US" sz="1400"/>
          </a:p>
        </p:txBody>
      </p:sp>
      <p:sp>
        <p:nvSpPr>
          <p:cNvPr id="7171" name="Rectangle 2">
            <a:extLst>
              <a:ext uri="{FF2B5EF4-FFF2-40B4-BE49-F238E27FC236}">
                <a16:creationId xmlns:a16="http://schemas.microsoft.com/office/drawing/2014/main" id="{DC39AB3D-B9C3-2342-AE17-DFB3A7C277B3}"/>
              </a:ext>
            </a:extLst>
          </p:cNvPr>
          <p:cNvSpPr>
            <a:spLocks noGrp="1" noChangeArrowheads="1"/>
          </p:cNvSpPr>
          <p:nvPr>
            <p:ph type="title"/>
          </p:nvPr>
        </p:nvSpPr>
        <p:spPr>
          <a:xfrm>
            <a:off x="228600" y="228600"/>
            <a:ext cx="8686800" cy="685800"/>
          </a:xfrm>
          <a:noFill/>
        </p:spPr>
        <p:txBody>
          <a:bodyPr/>
          <a:lstStyle/>
          <a:p>
            <a:r>
              <a:rPr lang="en-US" altLang="en-US" sz="4500">
                <a:cs typeface="Times New Roman" panose="02020603050405020304" pitchFamily="18" charset="0"/>
              </a:rPr>
              <a:t>Built-in Functions</a:t>
            </a:r>
          </a:p>
        </p:txBody>
      </p:sp>
      <p:sp>
        <p:nvSpPr>
          <p:cNvPr id="7172" name="Rectangle 3">
            <a:extLst>
              <a:ext uri="{FF2B5EF4-FFF2-40B4-BE49-F238E27FC236}">
                <a16:creationId xmlns:a16="http://schemas.microsoft.com/office/drawing/2014/main" id="{EC61DC14-EA69-CA4E-8FF9-193CE8211571}"/>
              </a:ext>
            </a:extLst>
          </p:cNvPr>
          <p:cNvSpPr>
            <a:spLocks noGrp="1" noChangeArrowheads="1"/>
          </p:cNvSpPr>
          <p:nvPr>
            <p:ph type="body" idx="1"/>
          </p:nvPr>
        </p:nvSpPr>
        <p:spPr>
          <a:xfrm>
            <a:off x="228600" y="1066800"/>
            <a:ext cx="8686800" cy="5257800"/>
          </a:xfrm>
        </p:spPr>
        <p:txBody>
          <a:bodyPr/>
          <a:lstStyle/>
          <a:p>
            <a:pPr marL="0" indent="0">
              <a:lnSpc>
                <a:spcPct val="80000"/>
              </a:lnSpc>
              <a:buFont typeface="Monotype Sorts" pitchFamily="2" charset="2"/>
              <a:buNone/>
            </a:pPr>
            <a:r>
              <a:rPr lang="en-US" altLang="en-US" sz="2800">
                <a:solidFill>
                  <a:schemeClr val="tx2"/>
                </a:solidFill>
              </a:rPr>
              <a:t>&gt;&gt;&gt; max(2, 3, 4) # Returns a maximum number</a:t>
            </a:r>
          </a:p>
          <a:p>
            <a:pPr marL="0" indent="0">
              <a:lnSpc>
                <a:spcPct val="80000"/>
              </a:lnSpc>
              <a:buFont typeface="Monotype Sorts" pitchFamily="2" charset="2"/>
              <a:buNone/>
            </a:pPr>
            <a:r>
              <a:rPr lang="en-US" altLang="en-US" sz="2800">
                <a:solidFill>
                  <a:schemeClr val="tx2"/>
                </a:solidFill>
              </a:rPr>
              <a:t>4</a:t>
            </a:r>
          </a:p>
          <a:p>
            <a:pPr marL="0" indent="0">
              <a:lnSpc>
                <a:spcPct val="80000"/>
              </a:lnSpc>
              <a:buFont typeface="Monotype Sorts" pitchFamily="2" charset="2"/>
              <a:buNone/>
            </a:pPr>
            <a:r>
              <a:rPr lang="en-US" altLang="en-US" sz="2800">
                <a:solidFill>
                  <a:schemeClr val="tx2"/>
                </a:solidFill>
              </a:rPr>
              <a:t>&gt;&gt;&gt; min(2, 3, 4) # Returns a minimu number</a:t>
            </a:r>
          </a:p>
          <a:p>
            <a:pPr marL="0" indent="0">
              <a:lnSpc>
                <a:spcPct val="80000"/>
              </a:lnSpc>
              <a:buFont typeface="Monotype Sorts" pitchFamily="2" charset="2"/>
              <a:buNone/>
            </a:pPr>
            <a:r>
              <a:rPr lang="en-US" altLang="en-US" sz="2800">
                <a:solidFill>
                  <a:schemeClr val="tx2"/>
                </a:solidFill>
              </a:rPr>
              <a:t>2</a:t>
            </a:r>
          </a:p>
          <a:p>
            <a:pPr marL="0" indent="0">
              <a:lnSpc>
                <a:spcPct val="80000"/>
              </a:lnSpc>
              <a:buFont typeface="Monotype Sorts" pitchFamily="2" charset="2"/>
              <a:buNone/>
            </a:pPr>
            <a:r>
              <a:rPr lang="en-US" altLang="en-US" sz="2800">
                <a:solidFill>
                  <a:schemeClr val="tx2"/>
                </a:solidFill>
              </a:rPr>
              <a:t>&gt;&gt;&gt; round(4.51) # Rounds to its nearest integer</a:t>
            </a:r>
          </a:p>
          <a:p>
            <a:pPr marL="0" indent="0">
              <a:lnSpc>
                <a:spcPct val="80000"/>
              </a:lnSpc>
              <a:buFont typeface="Monotype Sorts" pitchFamily="2" charset="2"/>
              <a:buNone/>
            </a:pPr>
            <a:r>
              <a:rPr lang="en-US" altLang="en-US" sz="2800">
                <a:solidFill>
                  <a:schemeClr val="tx2"/>
                </a:solidFill>
              </a:rPr>
              <a:t>4</a:t>
            </a:r>
          </a:p>
          <a:p>
            <a:pPr marL="0" indent="0">
              <a:lnSpc>
                <a:spcPct val="80000"/>
              </a:lnSpc>
              <a:buFont typeface="Monotype Sorts" pitchFamily="2" charset="2"/>
              <a:buNone/>
            </a:pPr>
            <a:r>
              <a:rPr lang="en-US" altLang="en-US" sz="2800">
                <a:solidFill>
                  <a:schemeClr val="tx2"/>
                </a:solidFill>
              </a:rPr>
              <a:t>&gt;&gt;&gt; round(4.4) # Rounds to its nearest integer</a:t>
            </a:r>
          </a:p>
          <a:p>
            <a:pPr marL="0" indent="0">
              <a:lnSpc>
                <a:spcPct val="80000"/>
              </a:lnSpc>
              <a:buFont typeface="Monotype Sorts" pitchFamily="2" charset="2"/>
              <a:buNone/>
            </a:pPr>
            <a:r>
              <a:rPr lang="en-US" altLang="en-US" sz="2800">
                <a:solidFill>
                  <a:schemeClr val="tx2"/>
                </a:solidFill>
              </a:rPr>
              <a:t>3</a:t>
            </a:r>
          </a:p>
          <a:p>
            <a:pPr marL="0" indent="0">
              <a:lnSpc>
                <a:spcPct val="80000"/>
              </a:lnSpc>
              <a:buFont typeface="Monotype Sorts" pitchFamily="2" charset="2"/>
              <a:buNone/>
            </a:pPr>
            <a:r>
              <a:rPr lang="en-US" altLang="en-US" sz="2800">
                <a:solidFill>
                  <a:schemeClr val="tx2"/>
                </a:solidFill>
              </a:rPr>
              <a:t>&gt;&gt;&gt; abs(-3) # Returns the absolute value</a:t>
            </a:r>
          </a:p>
          <a:p>
            <a:pPr marL="0" indent="0">
              <a:lnSpc>
                <a:spcPct val="80000"/>
              </a:lnSpc>
              <a:buFont typeface="Monotype Sorts" pitchFamily="2" charset="2"/>
              <a:buNone/>
            </a:pPr>
            <a:r>
              <a:rPr lang="en-US" altLang="en-US" sz="2800">
                <a:solidFill>
                  <a:schemeClr val="tx2"/>
                </a:solidFill>
              </a:rPr>
              <a:t>3</a:t>
            </a:r>
          </a:p>
          <a:p>
            <a:pPr marL="0" indent="0">
              <a:lnSpc>
                <a:spcPct val="80000"/>
              </a:lnSpc>
              <a:buFont typeface="Monotype Sorts" pitchFamily="2" charset="2"/>
              <a:buNone/>
            </a:pPr>
            <a:r>
              <a:rPr lang="en-US" altLang="en-US" sz="2800">
                <a:solidFill>
                  <a:schemeClr val="tx2"/>
                </a:solidFill>
              </a:rPr>
              <a:t>&gt;&gt;&gt; pow(2, 3) # Same as 2 ** 3</a:t>
            </a:r>
          </a:p>
          <a:p>
            <a:pPr marL="0" indent="0">
              <a:lnSpc>
                <a:spcPct val="80000"/>
              </a:lnSpc>
              <a:buFont typeface="Monotype Sorts" pitchFamily="2" charset="2"/>
              <a:buNone/>
            </a:pPr>
            <a:r>
              <a:rPr lang="en-US" altLang="en-US" sz="2800">
                <a:solidFill>
                  <a:schemeClr val="tx2"/>
                </a:solidFill>
              </a:rPr>
              <a:t>8</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C3C16C17-1D82-7F49-9294-789EAFF2713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DDD4298-9CDB-A54E-A853-24881FC83F34}" type="slidenum">
              <a:rPr lang="en-US" altLang="en-US" sz="1400" smtClean="0"/>
              <a:pPr>
                <a:spcBef>
                  <a:spcPct val="0"/>
                </a:spcBef>
                <a:buClrTx/>
                <a:buSzTx/>
                <a:buFontTx/>
                <a:buNone/>
              </a:pPr>
              <a:t>6</a:t>
            </a:fld>
            <a:endParaRPr lang="en-US" altLang="en-US" sz="1400"/>
          </a:p>
        </p:txBody>
      </p:sp>
      <p:sp>
        <p:nvSpPr>
          <p:cNvPr id="8195" name="Rectangle 2">
            <a:extLst>
              <a:ext uri="{FF2B5EF4-FFF2-40B4-BE49-F238E27FC236}">
                <a16:creationId xmlns:a16="http://schemas.microsoft.com/office/drawing/2014/main" id="{C07A60CE-AC9B-BA47-96C0-BD158058B0CF}"/>
              </a:ext>
            </a:extLst>
          </p:cNvPr>
          <p:cNvSpPr>
            <a:spLocks noGrp="1" noChangeArrowheads="1"/>
          </p:cNvSpPr>
          <p:nvPr>
            <p:ph type="title"/>
          </p:nvPr>
        </p:nvSpPr>
        <p:spPr>
          <a:xfrm>
            <a:off x="228600" y="228600"/>
            <a:ext cx="8686800" cy="685800"/>
          </a:xfrm>
          <a:noFill/>
        </p:spPr>
        <p:txBody>
          <a:bodyPr/>
          <a:lstStyle/>
          <a:p>
            <a:r>
              <a:rPr lang="en-US" altLang="en-US" sz="4500">
                <a:cs typeface="Times New Roman" panose="02020603050405020304" pitchFamily="18" charset="0"/>
              </a:rPr>
              <a:t>The math Functions </a:t>
            </a:r>
          </a:p>
        </p:txBody>
      </p:sp>
      <p:sp>
        <p:nvSpPr>
          <p:cNvPr id="8196" name="Rectangle 3">
            <a:extLst>
              <a:ext uri="{FF2B5EF4-FFF2-40B4-BE49-F238E27FC236}">
                <a16:creationId xmlns:a16="http://schemas.microsoft.com/office/drawing/2014/main" id="{974F5B17-9E8E-CD4B-A38A-BB0595CB87DD}"/>
              </a:ext>
            </a:extLst>
          </p:cNvPr>
          <p:cNvSpPr>
            <a:spLocks noChangeArrowheads="1"/>
          </p:cNvSpPr>
          <p:nvPr/>
        </p:nvSpPr>
        <p:spPr bwMode="auto">
          <a:xfrm>
            <a:off x="0" y="1238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8197" name="Object 4">
            <a:extLst>
              <a:ext uri="{FF2B5EF4-FFF2-40B4-BE49-F238E27FC236}">
                <a16:creationId xmlns:a16="http://schemas.microsoft.com/office/drawing/2014/main" id="{F41C2CFB-ABDA-DD45-94DF-346474FB9E81}"/>
              </a:ext>
            </a:extLst>
          </p:cNvPr>
          <p:cNvGraphicFramePr>
            <a:graphicFrameLocks noChangeAspect="1"/>
          </p:cNvGraphicFramePr>
          <p:nvPr/>
        </p:nvGraphicFramePr>
        <p:xfrm>
          <a:off x="165100" y="877888"/>
          <a:ext cx="6777038" cy="5570537"/>
        </p:xfrm>
        <a:graphic>
          <a:graphicData uri="http://schemas.openxmlformats.org/presentationml/2006/ole">
            <mc:AlternateContent xmlns:mc="http://schemas.openxmlformats.org/markup-compatibility/2006">
              <mc:Choice xmlns:v="urn:schemas-microsoft-com:vml" Requires="v">
                <p:oleObj spid="_x0000_s8199" name="Picture" r:id="rId3" imgW="32181800" imgH="26327100" progId="Word.Picture.8">
                  <p:embed/>
                </p:oleObj>
              </mc:Choice>
              <mc:Fallback>
                <p:oleObj name="Picture" r:id="rId3" imgW="32181800" imgH="263271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100" y="877888"/>
                        <a:ext cx="6777038" cy="55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8" name="Rectangle 1">
            <a:hlinkClick r:id="rId5"/>
            <a:extLst>
              <a:ext uri="{FF2B5EF4-FFF2-40B4-BE49-F238E27FC236}">
                <a16:creationId xmlns:a16="http://schemas.microsoft.com/office/drawing/2014/main" id="{E2A4C7D5-5B6F-C849-9645-330A6BBC3D2F}"/>
              </a:ext>
            </a:extLst>
          </p:cNvPr>
          <p:cNvSpPr>
            <a:spLocks noChangeArrowheads="1"/>
          </p:cNvSpPr>
          <p:nvPr/>
        </p:nvSpPr>
        <p:spPr bwMode="auto">
          <a:xfrm>
            <a:off x="6992938" y="3063875"/>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MathFunctions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E5BF3546-26A8-3B41-AA64-09E1AAA8256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79E1FEC-EA7F-8349-B191-F5817E764750}" type="slidenum">
              <a:rPr lang="en-US" altLang="en-US" sz="1400" smtClean="0"/>
              <a:pPr>
                <a:spcBef>
                  <a:spcPct val="0"/>
                </a:spcBef>
                <a:buClrTx/>
                <a:buSzTx/>
                <a:buFontTx/>
                <a:buNone/>
              </a:pPr>
              <a:t>7</a:t>
            </a:fld>
            <a:endParaRPr lang="en-US" altLang="en-US" sz="1400"/>
          </a:p>
        </p:txBody>
      </p:sp>
      <p:sp>
        <p:nvSpPr>
          <p:cNvPr id="9219" name="Rectangle 2">
            <a:extLst>
              <a:ext uri="{FF2B5EF4-FFF2-40B4-BE49-F238E27FC236}">
                <a16:creationId xmlns:a16="http://schemas.microsoft.com/office/drawing/2014/main" id="{B4051829-6237-F241-A865-28DBCA9DBF4D}"/>
              </a:ext>
            </a:extLst>
          </p:cNvPr>
          <p:cNvSpPr>
            <a:spLocks noGrp="1" noChangeArrowheads="1"/>
          </p:cNvSpPr>
          <p:nvPr>
            <p:ph type="title"/>
          </p:nvPr>
        </p:nvSpPr>
        <p:spPr>
          <a:xfrm>
            <a:off x="228600" y="228600"/>
            <a:ext cx="8686800" cy="685800"/>
          </a:xfrm>
          <a:noFill/>
        </p:spPr>
        <p:txBody>
          <a:bodyPr/>
          <a:lstStyle/>
          <a:p>
            <a:r>
              <a:rPr lang="en-US" altLang="en-US" sz="4500">
                <a:cs typeface="Times New Roman" panose="02020603050405020304" pitchFamily="18" charset="0"/>
              </a:rPr>
              <a:t>Problem: Compute Angles</a:t>
            </a:r>
          </a:p>
        </p:txBody>
      </p:sp>
      <p:sp>
        <p:nvSpPr>
          <p:cNvPr id="9220" name="Rectangle 3">
            <a:extLst>
              <a:ext uri="{FF2B5EF4-FFF2-40B4-BE49-F238E27FC236}">
                <a16:creationId xmlns:a16="http://schemas.microsoft.com/office/drawing/2014/main" id="{D21014B0-C098-FB44-9C0D-6CE647DED8CD}"/>
              </a:ext>
            </a:extLst>
          </p:cNvPr>
          <p:cNvSpPr>
            <a:spLocks noGrp="1" noChangeArrowheads="1"/>
          </p:cNvSpPr>
          <p:nvPr>
            <p:ph type="body" idx="1"/>
          </p:nvPr>
        </p:nvSpPr>
        <p:spPr>
          <a:xfrm>
            <a:off x="269875" y="1066800"/>
            <a:ext cx="8642350" cy="903288"/>
          </a:xfrm>
          <a:noFill/>
        </p:spPr>
        <p:txBody>
          <a:bodyPr/>
          <a:lstStyle/>
          <a:p>
            <a:pPr marL="0" indent="0">
              <a:spcBef>
                <a:spcPct val="0"/>
              </a:spcBef>
              <a:buClrTx/>
              <a:buSzTx/>
              <a:buFontTx/>
              <a:buNone/>
            </a:pPr>
            <a:r>
              <a:rPr lang="en-US" altLang="en-US"/>
              <a:t>Given three points of a triangle, you can compute the angles using the following formula: </a:t>
            </a:r>
          </a:p>
        </p:txBody>
      </p:sp>
      <p:sp>
        <p:nvSpPr>
          <p:cNvPr id="9221" name="Rectangle 4">
            <a:extLst>
              <a:ext uri="{FF2B5EF4-FFF2-40B4-BE49-F238E27FC236}">
                <a16:creationId xmlns:a16="http://schemas.microsoft.com/office/drawing/2014/main" id="{BA8B5F0A-8505-5042-B6C0-F951AD60787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9222" name="Object 5">
            <a:extLst>
              <a:ext uri="{FF2B5EF4-FFF2-40B4-BE49-F238E27FC236}">
                <a16:creationId xmlns:a16="http://schemas.microsoft.com/office/drawing/2014/main" id="{FD4232F9-752C-DE4D-A451-0346502260C0}"/>
              </a:ext>
            </a:extLst>
          </p:cNvPr>
          <p:cNvGraphicFramePr>
            <a:graphicFrameLocks noChangeAspect="1"/>
          </p:cNvGraphicFramePr>
          <p:nvPr/>
        </p:nvGraphicFramePr>
        <p:xfrm>
          <a:off x="309563" y="2354263"/>
          <a:ext cx="8448675" cy="1917700"/>
        </p:xfrm>
        <a:graphic>
          <a:graphicData uri="http://schemas.openxmlformats.org/presentationml/2006/ole">
            <mc:AlternateContent xmlns:mc="http://schemas.openxmlformats.org/markup-compatibility/2006">
              <mc:Choice xmlns:v="urn:schemas-microsoft-com:vml" Requires="v">
                <p:oleObj spid="_x0000_s9224" name="Picture" r:id="rId3" imgW="5080000" imgH="1155700" progId="Word.Picture.8">
                  <p:embed/>
                </p:oleObj>
              </mc:Choice>
              <mc:Fallback>
                <p:oleObj name="Picture" r:id="rId3" imgW="5080000" imgH="115570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2354263"/>
                        <a:ext cx="84486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3" name="Rectangle 1">
            <a:hlinkClick r:id="rId5"/>
            <a:extLst>
              <a:ext uri="{FF2B5EF4-FFF2-40B4-BE49-F238E27FC236}">
                <a16:creationId xmlns:a16="http://schemas.microsoft.com/office/drawing/2014/main" id="{15091692-0740-4945-93DB-6C8FA40363E4}"/>
              </a:ext>
            </a:extLst>
          </p:cNvPr>
          <p:cNvSpPr>
            <a:spLocks noChangeArrowheads="1"/>
          </p:cNvSpPr>
          <p:nvPr/>
        </p:nvSpPr>
        <p:spPr bwMode="auto">
          <a:xfrm>
            <a:off x="3074988" y="5487988"/>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ComputeAngles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A913EE43-EE7C-0E4B-A151-0CF36AA87BD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394560C-C734-A84D-9B09-4AC4092376F0}" type="slidenum">
              <a:rPr lang="en-US" altLang="en-US" sz="1400" smtClean="0"/>
              <a:pPr>
                <a:spcBef>
                  <a:spcPct val="0"/>
                </a:spcBef>
                <a:buClrTx/>
                <a:buSzTx/>
                <a:buFontTx/>
                <a:buNone/>
              </a:pPr>
              <a:t>8</a:t>
            </a:fld>
            <a:endParaRPr lang="en-US" altLang="en-US" sz="1400"/>
          </a:p>
        </p:txBody>
      </p:sp>
      <p:sp>
        <p:nvSpPr>
          <p:cNvPr id="10243" name="Rectangle 2">
            <a:extLst>
              <a:ext uri="{FF2B5EF4-FFF2-40B4-BE49-F238E27FC236}">
                <a16:creationId xmlns:a16="http://schemas.microsoft.com/office/drawing/2014/main" id="{08531070-5352-3645-BAD4-6731E9E4684B}"/>
              </a:ext>
            </a:extLst>
          </p:cNvPr>
          <p:cNvSpPr>
            <a:spLocks noGrp="1" noChangeArrowheads="1"/>
          </p:cNvSpPr>
          <p:nvPr>
            <p:ph type="title"/>
          </p:nvPr>
        </p:nvSpPr>
        <p:spPr>
          <a:xfrm>
            <a:off x="685800" y="304800"/>
            <a:ext cx="7772400" cy="533400"/>
          </a:xfrm>
          <a:noFill/>
        </p:spPr>
        <p:txBody>
          <a:bodyPr/>
          <a:lstStyle/>
          <a:p>
            <a:r>
              <a:rPr lang="en-US" altLang="en-US"/>
              <a:t>Strings and Characters</a:t>
            </a:r>
            <a:endParaRPr lang="en-US" altLang="en-US" b="1"/>
          </a:p>
        </p:txBody>
      </p:sp>
      <p:sp>
        <p:nvSpPr>
          <p:cNvPr id="10244" name="Rectangle 3">
            <a:extLst>
              <a:ext uri="{FF2B5EF4-FFF2-40B4-BE49-F238E27FC236}">
                <a16:creationId xmlns:a16="http://schemas.microsoft.com/office/drawing/2014/main" id="{FF647364-2D94-784E-8069-9C3D57D50A89}"/>
              </a:ext>
            </a:extLst>
          </p:cNvPr>
          <p:cNvSpPr>
            <a:spLocks noGrp="1" noChangeArrowheads="1"/>
          </p:cNvSpPr>
          <p:nvPr>
            <p:ph type="body" idx="1"/>
          </p:nvPr>
        </p:nvSpPr>
        <p:spPr>
          <a:xfrm>
            <a:off x="155575" y="4081463"/>
            <a:ext cx="8832850" cy="1728787"/>
          </a:xfrm>
        </p:spPr>
        <p:txBody>
          <a:bodyPr/>
          <a:lstStyle/>
          <a:p>
            <a:pPr>
              <a:lnSpc>
                <a:spcPct val="80000"/>
              </a:lnSpc>
              <a:buFont typeface="Monotype Sorts" pitchFamily="2" charset="2"/>
              <a:buNone/>
            </a:pPr>
            <a:r>
              <a:rPr lang="en-US" altLang="en-US" sz="2800">
                <a:solidFill>
                  <a:schemeClr val="tx2"/>
                </a:solidFill>
                <a:latin typeface="Courier New" panose="02070309020205020404" pitchFamily="49" charset="0"/>
              </a:rPr>
              <a:t>letter = 'A' # Same as letter = "A" </a:t>
            </a:r>
          </a:p>
          <a:p>
            <a:pPr>
              <a:lnSpc>
                <a:spcPct val="80000"/>
              </a:lnSpc>
              <a:buFont typeface="Monotype Sorts" pitchFamily="2" charset="2"/>
              <a:buNone/>
            </a:pPr>
            <a:r>
              <a:rPr lang="en-US" altLang="en-US" sz="2800">
                <a:solidFill>
                  <a:schemeClr val="tx2"/>
                </a:solidFill>
                <a:latin typeface="Courier New" panose="02070309020205020404" pitchFamily="49" charset="0"/>
              </a:rPr>
              <a:t>numChar = '4' # Same as numChar = "4" </a:t>
            </a:r>
          </a:p>
          <a:p>
            <a:pPr>
              <a:lnSpc>
                <a:spcPct val="80000"/>
              </a:lnSpc>
              <a:buFont typeface="Monotype Sorts" pitchFamily="2" charset="2"/>
              <a:buNone/>
            </a:pPr>
            <a:r>
              <a:rPr lang="en-US" altLang="en-US" sz="2800">
                <a:solidFill>
                  <a:schemeClr val="tx2"/>
                </a:solidFill>
                <a:latin typeface="Courier New" panose="02070309020205020404" pitchFamily="49" charset="0"/>
              </a:rPr>
              <a:t>message = "Good morning" </a:t>
            </a:r>
          </a:p>
          <a:p>
            <a:pPr>
              <a:lnSpc>
                <a:spcPct val="80000"/>
              </a:lnSpc>
              <a:buFont typeface="Monotype Sorts" pitchFamily="2" charset="2"/>
              <a:buNone/>
            </a:pPr>
            <a:r>
              <a:rPr lang="en-US" altLang="en-US" sz="2800">
                <a:solidFill>
                  <a:schemeClr val="tx2"/>
                </a:solidFill>
                <a:latin typeface="Courier New" panose="02070309020205020404" pitchFamily="49" charset="0"/>
              </a:rPr>
              <a:t># Same as message = 'Good morning' </a:t>
            </a:r>
          </a:p>
        </p:txBody>
      </p:sp>
      <p:sp>
        <p:nvSpPr>
          <p:cNvPr id="10245" name="Rectangle 7">
            <a:extLst>
              <a:ext uri="{FF2B5EF4-FFF2-40B4-BE49-F238E27FC236}">
                <a16:creationId xmlns:a16="http://schemas.microsoft.com/office/drawing/2014/main" id="{5BB954BE-4B4C-8A4D-B17D-952FB1FE7F2D}"/>
              </a:ext>
            </a:extLst>
          </p:cNvPr>
          <p:cNvSpPr>
            <a:spLocks noChangeArrowheads="1"/>
          </p:cNvSpPr>
          <p:nvPr/>
        </p:nvSpPr>
        <p:spPr bwMode="auto">
          <a:xfrm>
            <a:off x="155575" y="1123950"/>
            <a:ext cx="87630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just">
              <a:buFont typeface="Monotype Sorts" pitchFamily="2" charset="2"/>
              <a:buNone/>
            </a:pPr>
            <a:r>
              <a:rPr lang="en-US" altLang="en-US"/>
              <a:t>A string is a sequence of characters. </a:t>
            </a:r>
            <a:r>
              <a:rPr lang="en-US" altLang="en-US" i="1"/>
              <a:t>String</a:t>
            </a:r>
            <a:r>
              <a:rPr lang="en-US" altLang="en-US"/>
              <a:t> literals can be enclosed in matching </a:t>
            </a:r>
            <a:r>
              <a:rPr lang="en-US" altLang="en-US" i="1"/>
              <a:t>single quotes</a:t>
            </a:r>
            <a:r>
              <a:rPr lang="en-US" altLang="en-US"/>
              <a:t> (') or </a:t>
            </a:r>
            <a:r>
              <a:rPr lang="en-US" altLang="en-US" i="1"/>
              <a:t>double quotes</a:t>
            </a:r>
            <a:r>
              <a:rPr lang="en-US" altLang="en-US"/>
              <a:t> ("). Python does not have a data type for characters. A single-character string represents a character. </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3A84E349-7A57-3740-8695-5E4A149DBC8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DB6BAA6-8CAE-3749-9636-C287E75BCA02}" type="slidenum">
              <a:rPr lang="en-US" altLang="en-US" sz="1400" smtClean="0"/>
              <a:pPr>
                <a:spcBef>
                  <a:spcPct val="0"/>
                </a:spcBef>
                <a:buClrTx/>
                <a:buSzTx/>
                <a:buFontTx/>
                <a:buNone/>
              </a:pPr>
              <a:t>9</a:t>
            </a:fld>
            <a:endParaRPr lang="en-US" altLang="en-US" sz="1400"/>
          </a:p>
        </p:txBody>
      </p:sp>
      <p:sp>
        <p:nvSpPr>
          <p:cNvPr id="11267" name="Rectangle 2">
            <a:extLst>
              <a:ext uri="{FF2B5EF4-FFF2-40B4-BE49-F238E27FC236}">
                <a16:creationId xmlns:a16="http://schemas.microsoft.com/office/drawing/2014/main" id="{48C997EC-57E2-6549-A1A3-313ACFA9F0A3}"/>
              </a:ext>
            </a:extLst>
          </p:cNvPr>
          <p:cNvSpPr>
            <a:spLocks noGrp="1" noChangeArrowheads="1"/>
          </p:cNvSpPr>
          <p:nvPr>
            <p:ph type="title"/>
          </p:nvPr>
        </p:nvSpPr>
        <p:spPr>
          <a:xfrm>
            <a:off x="577850" y="357188"/>
            <a:ext cx="7772400" cy="609600"/>
          </a:xfrm>
        </p:spPr>
        <p:txBody>
          <a:bodyPr/>
          <a:lstStyle/>
          <a:p>
            <a:r>
              <a:rPr lang="en-US" altLang="en-US"/>
              <a:t>NOTE</a:t>
            </a:r>
            <a:endParaRPr lang="en-US" altLang="en-US">
              <a:latin typeface="Book Antiqua" panose="02040602050305030304" pitchFamily="18" charset="0"/>
            </a:endParaRPr>
          </a:p>
        </p:txBody>
      </p:sp>
      <p:sp>
        <p:nvSpPr>
          <p:cNvPr id="11268" name="Text Box 7">
            <a:extLst>
              <a:ext uri="{FF2B5EF4-FFF2-40B4-BE49-F238E27FC236}">
                <a16:creationId xmlns:a16="http://schemas.microsoft.com/office/drawing/2014/main" id="{70568EB9-6C6C-D04B-9F6F-E9E53B3E5215}"/>
              </a:ext>
            </a:extLst>
          </p:cNvPr>
          <p:cNvSpPr txBox="1">
            <a:spLocks noChangeArrowheads="1"/>
          </p:cNvSpPr>
          <p:nvPr/>
        </p:nvSpPr>
        <p:spPr bwMode="auto">
          <a:xfrm>
            <a:off x="269875" y="1201738"/>
            <a:ext cx="85344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4229100" algn="l"/>
                <a:tab pos="56007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4229100" algn="l"/>
                <a:tab pos="56007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4229100" algn="l"/>
                <a:tab pos="56007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229100" algn="l"/>
                <a:tab pos="56007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4229100" algn="l"/>
                <a:tab pos="56007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t>For consistency, this book uses double quotes for a string with more than one character and single quotes for a string with a single character or an empty string. This convention is consistent with other programming languages. So, it will be easy to convert a Python program to a program written in other languages.</a:t>
            </a:r>
          </a:p>
        </p:txBody>
      </p:sp>
    </p:spTree>
  </p:cSld>
  <p:clrMapOvr>
    <a:masterClrMapping/>
  </p:clrMapOvr>
  <p:transition/>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20390</TotalTime>
  <Words>2066</Words>
  <Application>Microsoft Macintosh PowerPoint</Application>
  <PresentationFormat>On-screen Show (4:3)</PresentationFormat>
  <Paragraphs>254</Paragraphs>
  <Slides>46</Slides>
  <Notes>4</Notes>
  <HiddenSlides>0</HiddenSlides>
  <MMClips>0</MMClips>
  <ScaleCrop>false</ScaleCrop>
  <HeadingPairs>
    <vt:vector size="10"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46</vt:i4>
      </vt:variant>
      <vt:variant>
        <vt:lpstr>Custom Shows</vt:lpstr>
      </vt:variant>
      <vt:variant>
        <vt:i4>1</vt:i4>
      </vt:variant>
    </vt:vector>
  </HeadingPairs>
  <TitlesOfParts>
    <vt:vector size="57" baseType="lpstr">
      <vt:lpstr>Times New Roman</vt:lpstr>
      <vt:lpstr>Arial</vt:lpstr>
      <vt:lpstr>Monotype Sorts</vt:lpstr>
      <vt:lpstr>Courier New</vt:lpstr>
      <vt:lpstr>Book Antiqua</vt:lpstr>
      <vt:lpstr>Courier</vt:lpstr>
      <vt:lpstr>Arial Unicode MS</vt:lpstr>
      <vt:lpstr>International</vt:lpstr>
      <vt:lpstr>Microsoft Word Picture</vt:lpstr>
      <vt:lpstr>Bitmap Image</vt:lpstr>
      <vt:lpstr>Chapter 4  Mathematical Functions, Strings, and Objects </vt:lpstr>
      <vt:lpstr>Motivations</vt:lpstr>
      <vt:lpstr>Objectives</vt:lpstr>
      <vt:lpstr>Python Built-in Functions </vt:lpstr>
      <vt:lpstr>Built-in Functions</vt:lpstr>
      <vt:lpstr>The math Functions </vt:lpstr>
      <vt:lpstr>Problem: Compute Angles</vt:lpstr>
      <vt:lpstr>Strings and Characters</vt:lpstr>
      <vt:lpstr>NOTE</vt:lpstr>
      <vt:lpstr>Unicode and ASCII Code</vt:lpstr>
      <vt:lpstr>Appendix B: ASCII Character Set</vt:lpstr>
      <vt:lpstr>ASCII Character Set, cont.</vt:lpstr>
      <vt:lpstr>Functions ord and chr</vt:lpstr>
      <vt:lpstr>Escape Sequences for Special Characters</vt:lpstr>
      <vt:lpstr>Printing without the Newline</vt:lpstr>
      <vt:lpstr>The str Function</vt:lpstr>
      <vt:lpstr>The String Concatenation Operator </vt:lpstr>
      <vt:lpstr>Reading Strings from the Console</vt:lpstr>
      <vt:lpstr>Case Study: Minimum Number of Coins </vt:lpstr>
      <vt:lpstr>Introduction to Objects and Methods </vt:lpstr>
      <vt:lpstr>Object Types and Ids </vt:lpstr>
      <vt:lpstr>OOP and str Objects</vt:lpstr>
      <vt:lpstr>Object vs. Object reference Variable </vt:lpstr>
      <vt:lpstr>Methods </vt:lpstr>
      <vt:lpstr>str Object Methods</vt:lpstr>
      <vt:lpstr>Striping beginning and ending Whitespace Characters</vt:lpstr>
      <vt:lpstr>Testing Strings</vt:lpstr>
      <vt:lpstr>Searching for Substrings</vt:lpstr>
      <vt:lpstr>Converting Strings</vt:lpstr>
      <vt:lpstr>Striping Whitespace Characters</vt:lpstr>
      <vt:lpstr>Problem: Guessing Birthday</vt:lpstr>
      <vt:lpstr>Mathematics Basis for the Game</vt:lpstr>
      <vt:lpstr>Formatting Numbers and Strings</vt:lpstr>
      <vt:lpstr>Formatting Floating-Point Numbers</vt:lpstr>
      <vt:lpstr>Formatting in Scientific Notation</vt:lpstr>
      <vt:lpstr>Formatting as a Percentage</vt:lpstr>
      <vt:lpstr>Justifying Format</vt:lpstr>
      <vt:lpstr>Formatting Integers</vt:lpstr>
      <vt:lpstr>Formatting Strings</vt:lpstr>
      <vt:lpstr>F-Strings</vt:lpstr>
      <vt:lpstr>Drawing Various Shapes </vt:lpstr>
      <vt:lpstr>Turtle Pen Drawing State Methods</vt:lpstr>
      <vt:lpstr>Turtle Motion Methods</vt:lpstr>
      <vt:lpstr>Problem: Draw Simple Shapes</vt:lpstr>
      <vt:lpstr>Turtle Drawing with Colors and Fonts </vt:lpstr>
      <vt:lpstr>Drawing with Colors and Fonts </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Primitive Data Type and Operations</dc:title>
  <dc:creator>Y. Daniel Liang</dc:creator>
  <cp:lastModifiedBy>yuksel aslandogan</cp:lastModifiedBy>
  <cp:revision>278</cp:revision>
  <dcterms:created xsi:type="dcterms:W3CDTF">1995-06-10T17:31:50Z</dcterms:created>
  <dcterms:modified xsi:type="dcterms:W3CDTF">2024-10-07T04:29:49Z</dcterms:modified>
</cp:coreProperties>
</file>