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58"/>
  </p:notesMasterIdLst>
  <p:sldIdLst>
    <p:sldId id="314" r:id="rId2"/>
    <p:sldId id="429" r:id="rId3"/>
    <p:sldId id="430" r:id="rId4"/>
    <p:sldId id="444" r:id="rId5"/>
    <p:sldId id="432" r:id="rId6"/>
    <p:sldId id="361" r:id="rId7"/>
    <p:sldId id="362" r:id="rId8"/>
    <p:sldId id="415" r:id="rId9"/>
    <p:sldId id="416" r:id="rId10"/>
    <p:sldId id="417" r:id="rId11"/>
    <p:sldId id="418" r:id="rId12"/>
    <p:sldId id="317" r:id="rId13"/>
    <p:sldId id="335" r:id="rId14"/>
    <p:sldId id="389" r:id="rId15"/>
    <p:sldId id="445" r:id="rId16"/>
    <p:sldId id="446" r:id="rId17"/>
    <p:sldId id="447" r:id="rId18"/>
    <p:sldId id="448" r:id="rId19"/>
    <p:sldId id="449" r:id="rId20"/>
    <p:sldId id="450" r:id="rId21"/>
    <p:sldId id="452" r:id="rId22"/>
    <p:sldId id="453" r:id="rId23"/>
    <p:sldId id="454" r:id="rId24"/>
    <p:sldId id="455" r:id="rId25"/>
    <p:sldId id="336" r:id="rId26"/>
    <p:sldId id="456" r:id="rId27"/>
    <p:sldId id="343" r:id="rId28"/>
    <p:sldId id="435" r:id="rId29"/>
    <p:sldId id="411" r:id="rId30"/>
    <p:sldId id="436" r:id="rId31"/>
    <p:sldId id="427" r:id="rId32"/>
    <p:sldId id="457" r:id="rId33"/>
    <p:sldId id="412" r:id="rId34"/>
    <p:sldId id="428" r:id="rId35"/>
    <p:sldId id="342" r:id="rId36"/>
    <p:sldId id="350" r:id="rId37"/>
    <p:sldId id="437" r:id="rId38"/>
    <p:sldId id="438" r:id="rId39"/>
    <p:sldId id="439" r:id="rId40"/>
    <p:sldId id="440" r:id="rId41"/>
    <p:sldId id="322" r:id="rId42"/>
    <p:sldId id="442" r:id="rId43"/>
    <p:sldId id="380" r:id="rId44"/>
    <p:sldId id="441" r:id="rId45"/>
    <p:sldId id="346" r:id="rId46"/>
    <p:sldId id="325" r:id="rId47"/>
    <p:sldId id="386" r:id="rId48"/>
    <p:sldId id="458" r:id="rId49"/>
    <p:sldId id="459" r:id="rId50"/>
    <p:sldId id="460" r:id="rId51"/>
    <p:sldId id="461" r:id="rId52"/>
    <p:sldId id="462" r:id="rId53"/>
    <p:sldId id="463" r:id="rId54"/>
    <p:sldId id="321" r:id="rId55"/>
    <p:sldId id="388" r:id="rId56"/>
    <p:sldId id="443" r:id="rId5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DB3192C-7FFE-3245-B8C0-9E84556983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1D5DB7B-FC2C-AB47-98F0-A978A44A6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BBC280C-C43A-4B47-9A60-7EEEF85757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D8E2B23-557B-154F-B88D-8EBDF7DA3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D1109A-4199-AE4E-8602-0386039F49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D4644B8-15CD-AD4B-B25E-5B0D32FAA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B776D53-0D77-6348-883E-BA373D14AE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CBCDCD7-954D-E947-83FD-41B86F6F1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385BDA5-8E67-8B49-98F6-406BEE38B3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2CB73DE-A0B1-1F43-875F-61A975D92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89C21DB-720C-E442-9DBC-941A53846E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9E3B81-4339-D34D-8B11-9C00047A7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98A057F-CC9A-F041-AA82-26F127D557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5AB68B-8163-A84E-8971-983F0ED02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88EA3B-B4B5-AA48-8427-6C6E473C8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31AEB2-5731-CC49-AA09-7601E8572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335DCA8-FF49-6140-9E5F-67B43B9F80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3361F72-08C4-0641-96CF-B286192F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BB3093-8E91-F74E-B4DB-2D89D3EECE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1431127-BF60-D74D-9D84-F9858D29B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E84C17B-2075-F64D-9151-E0D853E699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95EE0CF-23FD-174D-81A5-4A13340BA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918BB8-9D4F-504D-9829-9C1BD6A82A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6B7E21-5C98-E745-A050-8BD0F521C0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59436D6-2378-7D49-A76C-FD080D7113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35F5A99-BE48-A449-9677-71CB4F6A2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88003D6-C5A8-994E-9429-F222A88E48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22297E0-2038-684D-BD60-1ABAD5230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B65A4DC-8ED3-574F-B20D-D1827E234B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F5461FC-3D55-5C41-970B-8B584EC61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43694DE-F0D4-5745-A593-FEB8C6998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C7B3157-5446-954D-A3AC-0E68AA2C7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197990E-9B49-674E-842F-EA04C26BD9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6B450D1-F0B6-BB45-B017-56CB85C86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968F37C-3B8A-5541-BD19-2E982682E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A540175-CEE5-B34B-B038-B024927F3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23F5857-AF97-214C-9D42-8712530691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93FB145-09D2-324B-BD6B-CECAE6BAC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6080EFE-7AFB-F941-8817-EF427012EF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D723CDB-035C-1546-87D5-9C41FB26E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F4306DD-C969-D148-8115-B8BEA5D7FA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0E6F69B-13BB-8E46-8A2B-9D39C55AC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2C11E77-2625-4846-8744-E42BDDE8C1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3C7074D-8170-5542-848D-2F0B59846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111EC7E-F82E-8E4C-B73B-FFB29FBB5C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8BE58CD-D1F3-D042-8E60-52AFD6E27DC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27B0A72-A378-944E-B536-A5007C10D1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C0A7ABD-21BB-9747-A833-836A9CE3D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9C7124A-F5BC-1845-8297-D00EDD3FB5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3F9855-9CB5-3C44-B5F5-4F028CE65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BBCF466-D196-4946-BE7D-FA5BD0BAFD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1E7DB2E-969A-E047-9BC1-5AF2D5594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644AEB8-B975-E049-90C4-D2F86F6CED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055CB8C-D647-424B-9D11-E791E5AC2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F463FE3-0CC6-5E4D-AA02-4A3C3DD6F4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B5924EB-A0AF-C441-8508-073B2A067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6ACF0F6-EF0E-3C47-9A3E-CA181DEFF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761680F-338F-5245-B0C5-529A7CD35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AED710A-FB5E-A743-BEF7-4F13C19DA7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E09F201-0C79-AC44-AF47-0D870000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2BDD818-598E-484C-8E16-40AD92E862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3C656E0-AC3E-794D-9534-8D457F5D4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04F11D9-C450-4442-A6E7-244350E178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DC4D14-A6B2-5B49-8D40-F6E80F297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BFCFE78-7130-CA46-91F9-F9A7EF1B8B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A7DE77-6E09-9641-8EBC-A18CE3A83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4401EB6-BC9A-E847-91E5-ED5B0590BA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2529FA9-B3F3-9641-B5A8-1B86BBB9AAD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160118B-2935-604F-B6C7-11DE105922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522FC9F-4625-394A-AE05-60EA6C8BF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2FB7C83-7791-8C45-9DF7-92B53F8A1E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7EAFCC9-3877-DF48-B0A8-9272E5889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ADFB398-F338-E442-8ED7-B0575B7D67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6693610-0E9D-F74E-B84F-4A562910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F5D52D2-5645-734F-BDCD-1F6112149A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B9383BE-FED9-C947-A839-FC9DE4EC0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1E61B73-2434-B44E-959C-AE33288174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75A3624-1610-D141-8685-DBFE86C1F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56F5912-363F-C340-9E1A-D320D7242D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3514863-34F7-C54D-B48F-DC9B38DAB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97FA4C1-478C-544E-8827-4FAF8E784C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5654AEF-474B-744E-8E28-FC5072402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F2AB0-D7C3-CF4C-82BE-BC84DAD4F0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9145C14-68A1-0E42-B6BB-22F96A60E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0B18B38-6C10-324E-BF1F-FC68A624F6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50E412B-F4D3-C74B-A6F3-ED4F5AECC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D5EA32A-6469-6542-A242-F8220D863B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ED8C638-5FD9-5949-A88D-27E871DCF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8CA80CA-F686-D243-A75F-250493CD97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23E13A-81D7-FE49-8E69-3BEA5384BA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8C465C4-C4A9-264F-AC3C-E610C356A7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B49C88F-DB8C-E44E-ACBF-E2A36A8EC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C44CEA4-D5DA-D14B-8317-25E4355AFD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13F689F-AF55-1348-9664-EB5BA8CEF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5EA3C7B-8B83-F144-8709-C37E954A3D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F5A4C4B-789D-D34D-BBF5-5B60751E1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EB3F82-C75A-8447-B373-BCEAB0204A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6F1E6E8-8228-D545-9425-24A6B3010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69246765-BBED-4849-B367-0EABF4A5EF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F5F52C1-AB29-F941-AFE8-6BB481324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53E69EE-8786-6E45-907E-4E687EFF15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68FC433-6C57-8340-AEF7-2146F9511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272310-524F-DE47-8881-5F2A330E6A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81BD6C-1083-2640-94AD-F8A438574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C0DB829-7D17-5940-804A-6910B8E4A4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A5C262E-38DE-C643-8F98-C854F6371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7ACB84E-35A8-7D41-8A75-F3850E0FB1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BBA400-FD55-074A-AAE5-F6C207D93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67F2AD-F9A5-5D41-89A8-BF9DB7F134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6EE7538-ADA1-C34C-92C0-D74DD0E92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1C8DED29-9E05-AC4C-9DDF-AA3D343205B2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BA24F8A-056C-9243-9657-09D3C60CBA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C6566C58-44A9-ED4F-A51C-7B1FCB836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CDC3C35-4085-1440-ADEF-1D0249F6CF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4316A265-5E60-DB47-8804-556360D79D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B5FD0D93-9D9E-0047-BBE4-C21D1DAFEBB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21619B0B-6E59-D14D-8B24-B614DF4FC4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F9257D57-9632-A142-84B9-203FBB43D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2BD2D4AE-0B27-6446-8B36-C7B3D30C06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AF072EC8-E8D8-5547-8E1E-6219FAA6A5A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A4B824FB-7938-C44E-9132-209900419B51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7D398F64-0CE9-3945-84CB-16F3CAD2C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028C046-13AD-DE4C-9F02-DA375F25FDE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19C04213-CEFE-9E4C-B40A-A06C67DC19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F82E86B8-DFB9-CA4D-8738-A351C390CC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589C0C46-2298-7746-BEBE-93BA910F654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0AE9CE93-844F-684E-937F-FE72FC1684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C54BC6A5-133C-DD4E-8BB8-6A201AC4532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6B64D587-F66D-064B-9D9D-E9E07C9890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37F8D8D9-80F9-C947-BBCA-DAAF71EFBB8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202AAF7-6171-3C47-859C-8A877606D7B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4D3D3D14-36EE-0C4E-8A4A-4496278695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9475E9D9-EEB3-694E-8D59-88989886CDD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45808CD0-A901-A34F-A81A-F724E671CFB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859910BA-9ECD-414A-BF7F-2C4C973308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3A320265-28C2-4D40-8822-13B18979FCD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C79FEA1B-48CD-6F4F-9449-2D4B2FF37DF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D31EBF9F-1583-C94A-A280-68CB5BFB517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9B7817FB-A483-894E-8669-400E74A5B12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33A678F7-50F2-7F46-B88F-268EF17C30F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BDAB226-ECA6-064E-9ADC-A577667B2AC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161C960A-F788-7C41-9FED-F3900045B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r>
              <a:rPr lang="en-US"/>
              <a:t>© Copyright 2022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E49DAF2-49B3-D041-B25C-B92DC3E46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C59D93-E4A7-BA47-843E-5E34B8961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C498FD8-2B0A-3D45-8D7C-0FD486663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B518CA4-716D-DA42-A65F-0A5EEABC61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CDB9-C8CD-B347-AB61-440C12348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3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EE3414F-ECF6-3C45-961C-B7A975997C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0ED070E-CFB8-9345-BAE8-577626DA8D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72DD1-FDE1-B640-B87C-8AEEA86E6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98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6E8DBBA-1FCC-2741-B78E-3A7C1F8D65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C2C8892-41B2-4744-B7A1-3CFD7103E4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5D10B-A3BD-C743-8EF7-6B819883A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2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9E60E83-0AE9-9A4F-914C-2C9151337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1409A7A8-FB3E-5341-85EE-D819A11D78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A974-CA17-FE4A-9590-389A3DFFC0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84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7F382E2-81F2-0E49-8DE8-C666B7D0A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149EA08-7EE0-E14A-8266-48A5F8BE49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BC3E2-4388-014C-9B21-75E3C65F2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7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7A0AB96-FFF0-D842-83A7-9107917D2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CEF3ED07-C7A4-E24E-BDBD-EAA33E08DA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3D05A-72F6-5540-B099-1CD61184E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6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1020166-6489-E048-B252-4EA8C8896B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D78F3679-DAA4-6642-B616-65B18F3BE3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19A74-28E3-D84E-B4F7-1ECA24CF3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D2925C79-0927-9243-BC89-34AD22D739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B7560B78-9C0D-2640-8717-F15ED67506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D108D-2937-4945-A5AB-B4B96FC501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4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AA090C5-5739-9142-924D-137B2C6AB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952F4BC8-2FFD-DF40-BBDD-2E49793633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F38E8-3CF0-B349-9D5B-8327557C8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3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083DB85-5182-EE4B-962D-9C360182F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957D2EF-4D9F-3D44-BE9C-4ACEFDC0AF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CEF23-70C9-A94E-BCA1-360C1A15B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2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A00ACAEB-2496-CB4F-B00E-D856CB2FF071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C4B78868-350E-E04E-8EB6-2CE2A7C933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F6A35145-B344-B240-8A9C-9A5073167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2DB0D646-7872-D449-B5D4-85FC4A6BEEE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F2424584-18A7-5349-8232-D2E23959951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52BE7BCF-735A-AC43-AE3E-FDA0602C45D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DE011272-E970-734F-BF94-558BC261407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5410093A-3881-A347-853D-01C8B4048FB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1301A0A1-B58F-744F-92B5-77DEB3DD67C3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86B0D8D1-4702-2042-A6D0-9D5E7EEC05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97B924F0-E0E6-F645-9FC1-13611D5A39F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44BED7B0-F9CB-7543-876C-FCA45EAB4D3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D5DD9FEC-0B32-E842-81BC-039E08B7C50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431F4A39-0013-504D-924B-5DA1166723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8A17CFF8-C15B-9542-B1FB-D365078630F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FE29D2EA-1259-9F4E-9A8F-AE27194AEA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3FFE6D04-F865-9844-973A-AE4079D1317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BD7F4F0B-35D8-3E4F-9192-2DF45A00E97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5C85AD09-5625-BB4F-9B3E-4CC5BD47033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4B49E162-A828-B04A-9420-50CDF75C358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4DF9F69B-E228-A045-B82B-1FD660A339E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8DB8433E-6765-FA49-BFA3-448F46F8113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3E494F7D-B16C-5045-97E6-5DB0CA08716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CDC90350-428C-CB4D-A3A6-1A33FA94BE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BFE8E802-C915-BE4F-A9B1-7A36FDD59B0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6389B423-BBA7-8542-A97F-B5F8274444F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27DD5E66-C832-FE46-8BA4-6927F267DE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E2D984E0-9ACA-2F48-9E33-E576A24BC84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50CC306F-FA01-4C4D-A1A7-2F1A953ED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44DF76EC-B95D-464E-912C-B29A2B001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1E05A9C7-B448-1E40-8622-41BEEA63C7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7F658EE7-DE64-AF46-BAA3-068D9C1C19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AFA5BCA-7EDE-D84D-B600-7E358747B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36C70FCE-7E4E-8249-A505-7FA72245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© Copyright 2022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Ma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GradeFunctio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ReturnGradeFunction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Incremen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GCDFunctio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angcpp.pearsoncmg.com/pyhtml/PrimeNumberFunction.html" TargetMode="External"/><Relationship Id="rId4" Type="http://schemas.openxmlformats.org/officeDocument/2006/relationships/hyperlink" Target="https://liangcpp.pearsoncmg.com/pyhtml/TestGCDFunction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c2H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DefaultArgumentDem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MultipleReturnValueDem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estRandomCharacter.html" TargetMode="External"/><Relationship Id="rId2" Type="http://schemas.openxmlformats.org/officeDocument/2006/relationships/hyperlink" Target="https://liangcpp.pearsoncmg.com/pyhtml/RandomCharacter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PrintCalendarSkeleton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UsefulTurtleFunctions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angcpp.pearsoncmg.com/pyhtml/UseCustomTurtleFunction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A03D2956-BE4E-F44B-BFA8-1EECB2D48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0229A-D6FB-2D48-BC67-942A2B016E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697F7AF-A7A1-9E42-88CE-1DC94F4BD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6 Functions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0824B69E-E250-874E-9359-1BF1F4CC3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89C4C-803D-6840-8AC9-CEECFD4AA2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33C8025-11B6-9A4B-B43D-080A6A5FD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B65F159E-DC80-554E-B994-35367651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function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5A196B0-3088-9C41-9C4D-8A31FFFC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516F7F22-68A6-DB40-BE7E-512C9D6B7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8821DD9C-4BE1-E24E-AEB8-DE8C06B70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D6D3E2B7-3355-4D41-A4DC-76B28593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4326D41C-E499-4A45-88FB-A61F1C24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93FCBEF7-8B5A-4F4A-9DC4-20C2552A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B780FDE4-8DA0-6748-BA74-CF639FA6D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1">
            <a:extLst>
              <a:ext uri="{FF2B5EF4-FFF2-40B4-BE49-F238E27FC236}">
                <a16:creationId xmlns:a16="http://schemas.microsoft.com/office/drawing/2014/main" id="{B57B6299-8501-3F4C-8B00-3B8502E1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7" name="Object 21">
            <a:extLst>
              <a:ext uri="{FF2B5EF4-FFF2-40B4-BE49-F238E27FC236}">
                <a16:creationId xmlns:a16="http://schemas.microsoft.com/office/drawing/2014/main" id="{6212D145-AF38-9045-9AA9-F444A624E4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9875" y="2430463"/>
          <a:ext cx="85248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430463"/>
                        <a:ext cx="85248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5">
            <a:extLst>
              <a:ext uri="{FF2B5EF4-FFF2-40B4-BE49-F238E27FC236}">
                <a16:creationId xmlns:a16="http://schemas.microsoft.com/office/drawing/2014/main" id="{CE7C3A61-9CEB-8747-96FD-D86FBBEB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90900"/>
            <a:ext cx="498475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10C12D6-A414-B545-BBDD-18368B79D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1BDAE-32B6-ED42-BF78-6CC1D9B493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64A07B1-37AB-3747-AAE7-6C97690F8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4A312E00-C021-F445-A501-83389379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may return a value using the return keyword. 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099C74D5-99D9-FF4E-96BD-F52DF897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56DF6A10-1F4D-E544-8FD3-BA4A0980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D6AF35F6-05CF-0841-A21E-EEC663C6F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82ACE114-E6E5-8D4C-8004-03170BE0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FB8F2382-5ABB-0446-8A47-6AEBA0F1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8BE3E2D6-4695-4C4E-808B-7DBC08C2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7E021F6D-A6E7-7149-8BB0-867E826DD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754906A7-CDBF-634D-AE76-36EE851A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5" name="Object 23">
            <a:extLst>
              <a:ext uri="{FF2B5EF4-FFF2-40B4-BE49-F238E27FC236}">
                <a16:creationId xmlns:a16="http://schemas.microsoft.com/office/drawing/2014/main" id="{CC5FE0CA-C1AE-2745-8708-DE46E81213B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9563" y="2392363"/>
          <a:ext cx="8680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92363"/>
                        <a:ext cx="8680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>
            <a:extLst>
              <a:ext uri="{FF2B5EF4-FFF2-40B4-BE49-F238E27FC236}">
                <a16:creationId xmlns:a16="http://schemas.microsoft.com/office/drawing/2014/main" id="{324AC0F2-FAA5-8C47-A650-7260411DE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003800"/>
            <a:ext cx="1612900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518AEF7B-3909-0940-98D9-957F84437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513AB-FD83-4948-A75C-573B1EFE6B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73F152F-E743-664A-BC25-AE5A1517A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Functions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5604" name="Text Box 7">
            <a:extLst>
              <a:ext uri="{FF2B5EF4-FFF2-40B4-BE49-F238E27FC236}">
                <a16:creationId xmlns:a16="http://schemas.microsoft.com/office/drawing/2014/main" id="{DD82678F-9341-164B-B16B-4861275E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function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calling a function max to return the largest of the 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/>
              <a:t> values</a:t>
            </a:r>
          </a:p>
        </p:txBody>
      </p:sp>
      <p:sp>
        <p:nvSpPr>
          <p:cNvPr id="25605" name="Rectangle 10">
            <a:hlinkClick r:id="rId3"/>
            <a:extLst>
              <a:ext uri="{FF2B5EF4-FFF2-40B4-BE49-F238E27FC236}">
                <a16:creationId xmlns:a16="http://schemas.microsoft.com/office/drawing/2014/main" id="{CB1D037D-761E-694A-B877-EC77F94A1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4724400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5C13DBB-A53F-9241-B7CF-49B17803F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72DCB-FF06-044F-925A-5EE30F9AAA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60875C6-2572-B241-A2DE-7B28F2EB0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Functions,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C6C772DE-11F8-AB46-8EC9-E906125D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3" name="Rectangle 9">
            <a:extLst>
              <a:ext uri="{FF2B5EF4-FFF2-40B4-BE49-F238E27FC236}">
                <a16:creationId xmlns:a16="http://schemas.microsoft.com/office/drawing/2014/main" id="{95FE0F19-5F22-D947-B317-9F111C836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Rectangle 10">
            <a:extLst>
              <a:ext uri="{FF2B5EF4-FFF2-40B4-BE49-F238E27FC236}">
                <a16:creationId xmlns:a16="http://schemas.microsoft.com/office/drawing/2014/main" id="{E7B9FB16-AFAC-B542-863D-0E9CCAF81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sp>
        <p:nvSpPr>
          <p:cNvPr id="27655" name="Rectangle 12">
            <a:extLst>
              <a:ext uri="{FF2B5EF4-FFF2-40B4-BE49-F238E27FC236}">
                <a16:creationId xmlns:a16="http://schemas.microsoft.com/office/drawing/2014/main" id="{9E0B1B4C-9339-3F45-859B-93558B35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6" name="Rectangle 14">
            <a:extLst>
              <a:ext uri="{FF2B5EF4-FFF2-40B4-BE49-F238E27FC236}">
                <a16:creationId xmlns:a16="http://schemas.microsoft.com/office/drawing/2014/main" id="{36310C6E-CA1C-7F4E-93C0-1163EBBF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7" name="Object 13">
            <a:extLst>
              <a:ext uri="{FF2B5EF4-FFF2-40B4-BE49-F238E27FC236}">
                <a16:creationId xmlns:a16="http://schemas.microsoft.com/office/drawing/2014/main" id="{3997457D-95C8-094A-AAD7-659C0B2E2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" y="1662113"/>
          <a:ext cx="8640763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1662113"/>
                        <a:ext cx="8640763" cy="32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5145BBA3-CDF0-9F47-900B-98B4A3457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95E5AF-1840-6E46-B98C-676AA1303D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3D549B1-6AFC-5449-B348-282E56516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680A9B1-1F39-FF45-A873-EECB61A0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C1DDE70A-5393-CD41-90B6-F0C5C7D3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29702" name="Object 12">
            <a:extLst>
              <a:ext uri="{FF2B5EF4-FFF2-40B4-BE49-F238E27FC236}">
                <a16:creationId xmlns:a16="http://schemas.microsoft.com/office/drawing/2014/main" id="{43FCCAAE-1651-0C46-AEB6-CDDA81EC35F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7">
            <a:extLst>
              <a:ext uri="{FF2B5EF4-FFF2-40B4-BE49-F238E27FC236}">
                <a16:creationId xmlns:a16="http://schemas.microsoft.com/office/drawing/2014/main" id="{F7E7F993-64FF-D74B-839A-8C2FDD00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393825"/>
            <a:ext cx="3533775" cy="384175"/>
          </a:xfrm>
          <a:prstGeom prst="wedgeRoundRectCallout">
            <a:avLst>
              <a:gd name="adj1" fmla="val -55032"/>
              <a:gd name="adj2" fmla="val 497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the main function</a:t>
            </a: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FDA0E945-67BF-E942-A9AB-92E435DC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846138" cy="2555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34AF4DC4-8682-C44D-A6BB-C7AA813CF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E7881F-DC2D-0645-9B83-DA82D2DE195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E9A916-1FCE-A54E-BE90-083596BDE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8DA1969-3FA3-1C44-AA43-9BF478AEE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1DB04E9B-A801-8F41-8D7D-7A208174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BB620ACB-5A7D-184D-B99D-C40873ED1C8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AutoShape 6">
            <a:extLst>
              <a:ext uri="{FF2B5EF4-FFF2-40B4-BE49-F238E27FC236}">
                <a16:creationId xmlns:a16="http://schemas.microsoft.com/office/drawing/2014/main" id="{4ADA414F-39F4-5D4E-93C4-F2F070BA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1167"/>
              <a:gd name="adj2" fmla="val 45165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82559DB9-E8AE-7347-AE6E-3121BC83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352800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CD06C3FD-09E2-0546-A58B-1924CF383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DE084-81D2-AE4A-B362-E9B6955B86F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94D6278-4D85-5C49-915F-BF9D120FE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253D5D2-7B79-F441-8FA9-011F32727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3ACCD3E5-1B71-B14D-A06D-5FFBB6EF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0171DFB1-0148-594D-B15F-39EB4981651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6">
            <a:extLst>
              <a:ext uri="{FF2B5EF4-FFF2-40B4-BE49-F238E27FC236}">
                <a16:creationId xmlns:a16="http://schemas.microsoft.com/office/drawing/2014/main" id="{CEFA79A9-7F12-4441-8C62-82611810B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2606"/>
              <a:gd name="adj2" fmla="val 4913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B89C3199-C539-F342-9A3A-0F17A63F7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44888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9452A329-7C38-7F41-86FE-B26D36AC9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55DD8-D10D-9D4B-B9C3-A6B47FC5C9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C33FB6F-502D-BD4E-89A5-EE35A1869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B2D8267-CC9B-674B-A9AB-76922B91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11174E4A-D428-7E48-A100-68430102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E1C6FA8A-3EBE-F74C-A67C-2863082D818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AutoShape 6">
            <a:extLst>
              <a:ext uri="{FF2B5EF4-FFF2-40B4-BE49-F238E27FC236}">
                <a16:creationId xmlns:a16="http://schemas.microsoft.com/office/drawing/2014/main" id="{0B168781-FF47-FE48-B577-B636B926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36792"/>
              <a:gd name="adj2" fmla="val 5442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E8131EE8-0522-FE4C-BBD3-83241556D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6BF6FEC-5B32-324B-B52B-6F7484B58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3C681-C25C-9E46-81F5-E448D6403A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019499B-9ED2-934E-B706-CD0761AE5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9993BBC-D37F-2143-8003-426834DD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973ECC39-D29E-0141-BCF4-400F28BA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9D1E61CA-2B61-E344-B1F4-DCC60044F1B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AutoShape 6">
            <a:extLst>
              <a:ext uri="{FF2B5EF4-FFF2-40B4-BE49-F238E27FC236}">
                <a16:creationId xmlns:a16="http://schemas.microsoft.com/office/drawing/2014/main" id="{5DFD1BFF-FC42-084A-AD8B-94F84D1A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988" y="1123950"/>
            <a:ext cx="3916362" cy="1230313"/>
          </a:xfrm>
          <a:prstGeom prst="wedgeRoundRectCallout">
            <a:avLst>
              <a:gd name="adj1" fmla="val -829"/>
              <a:gd name="adj2" fmla="val 11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invoke max(i, j)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i to num1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Pass the value of j to num2</a:t>
            </a: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5FEF286E-B646-0C40-B1AC-00A14AFA3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A327BFC4-4555-B946-99B3-A4E43E4EA5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1C6FB-E64E-A14E-81A1-258A1952C8B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08F3B0F-6F56-F04A-BD5E-8A8880C96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7317616-6C20-0C4D-B31A-A4195FC3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94400E2B-6E84-6C4A-940E-B54F52D0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CD60CA29-FF3E-4141-B889-837B86987AE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AutoShape 6">
            <a:extLst>
              <a:ext uri="{FF2B5EF4-FFF2-40B4-BE49-F238E27FC236}">
                <a16:creationId xmlns:a16="http://schemas.microsoft.com/office/drawing/2014/main" id="{87849F9E-4B32-1C49-B8E6-7CF5FF21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123950"/>
            <a:ext cx="3570287" cy="1230313"/>
          </a:xfrm>
          <a:prstGeom prst="wedgeRoundRectCallout">
            <a:avLst>
              <a:gd name="adj1" fmla="val 1356"/>
              <a:gd name="adj2" fmla="val 1306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(num1 &gt; num2) is true since num1 is 5 and num2 is 2</a:t>
            </a: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E0676A69-909E-CF4D-8623-C75D3D42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390900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7BB3F190-BA60-3D4A-B49F-7A75646AD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F5AB0-9F83-354E-9941-FC5355EEDF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3EA6DFB-781F-A64B-A12F-B5A519A5C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99D34C5-4E41-7249-B12F-3B01C637B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F491ED01-A5DD-0A41-AE81-CF6D93F8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C47892F5-4EEF-0742-B755-01180440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C4112EBA-E37D-5740-821C-E0412DC7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Find the sum of integers from 1 to 10, from 20 to 37, and from 35 to 49,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3D348FD0-9A4B-AC43-BD5B-92A6D72AA4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0B98B9-7A54-6547-89E2-77C0E78C71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20B1AB9-8892-AB4B-9D07-2B41E66EC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68E2E10-A152-9D47-87A6-704BED24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E31DBB40-11DF-0E43-BBFF-A7604379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71A03BA8-149D-8C4E-A4C2-56D1D3E24DF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AutoShape 6">
            <a:extLst>
              <a:ext uri="{FF2B5EF4-FFF2-40B4-BE49-F238E27FC236}">
                <a16:creationId xmlns:a16="http://schemas.microsoft.com/office/drawing/2014/main" id="{F83C19E6-2DE9-EC4C-B5AA-0CEE2910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958"/>
              <a:gd name="adj2" fmla="val 456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result is now 5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99137912-7A17-DD41-8DD7-BB25E54A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8298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33DD1ABA-5FC6-9242-B620-A80B72685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2E4EB7-B325-7D4F-A67A-5E79081843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768A3B2-A257-D14D-969C-B22E40BD0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BE09C1A-89B6-F748-AA00-371955FA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2E4FFE09-7F66-5644-A51E-4D942ED4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EB4E780A-30C8-474C-A8F4-9316D9F619D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6">
            <a:extLst>
              <a:ext uri="{FF2B5EF4-FFF2-40B4-BE49-F238E27FC236}">
                <a16:creationId xmlns:a16="http://schemas.microsoft.com/office/drawing/2014/main" id="{C3077740-EC19-C446-B3CC-65643AA8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245"/>
              <a:gd name="adj2" fmla="val 5908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result, which is 5</a:t>
            </a:r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E54A4423-F9A0-1A4A-A0E9-7C37010D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5133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21A6ED4C-74AD-9244-9293-A466CF9CC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B0F30-B418-6244-97D4-7E7D528212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A54EB44-99CD-A44D-89E1-FF227CDED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5BFEDD0-9E43-C248-844C-30D1EB7E7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BD589BEC-15A9-474E-9FBD-E163D0BD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7CBBC587-0043-344F-B433-1487235CE59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AutoShape 6">
            <a:extLst>
              <a:ext uri="{FF2B5EF4-FFF2-40B4-BE49-F238E27FC236}">
                <a16:creationId xmlns:a16="http://schemas.microsoft.com/office/drawing/2014/main" id="{C30E01F4-B4C7-2447-9200-5FE8B612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201738"/>
            <a:ext cx="3916363" cy="882650"/>
          </a:xfrm>
          <a:prstGeom prst="wedgeRoundRectCallout">
            <a:avLst>
              <a:gd name="adj1" fmla="val -89398"/>
              <a:gd name="adj2" fmla="val 23650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max(i, j) and assign the return value to k</a:t>
            </a:r>
          </a:p>
        </p:txBody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4F99F03F-16D9-A649-A69A-71FA1650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775075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5D9E639F-4441-5249-92FE-17E30248A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B5658A-4216-6F48-81D6-3BD60ADA18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9081888-CF68-2D4B-A396-CD660BA65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24839EA-EFDE-D04F-BEE6-27B4B89D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638C263E-8D87-6747-B1AF-E14CED1D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1B96F356-71C9-1E46-87E4-BD6EA843AE1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AutoShape 6">
            <a:extLst>
              <a:ext uri="{FF2B5EF4-FFF2-40B4-BE49-F238E27FC236}">
                <a16:creationId xmlns:a16="http://schemas.microsoft.com/office/drawing/2014/main" id="{0F7F5D22-D0C1-4C49-80B4-1F522B5A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882650"/>
          </a:xfrm>
          <a:prstGeom prst="wedgeRoundRectCallout">
            <a:avLst>
              <a:gd name="adj1" fmla="val -111806"/>
              <a:gd name="adj2" fmla="val 2825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Execute the print statement</a:t>
            </a:r>
          </a:p>
        </p:txBody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33FD3901-B00A-9F49-BC8A-C2B3660D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159250"/>
            <a:ext cx="3033712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847438BA-15AE-7B41-A97F-D3749F58A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C3C8AD-AF3A-CE40-90F1-6375556E66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C5137DD-403D-D440-AEF6-C797226B6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BDFECA2-A17D-9049-827B-9C2561AB4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7657366A-3F6F-2849-B44A-90E0DC10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77"/>
              </a:rPr>
              <a:t>animation</a:t>
            </a:r>
          </a:p>
        </p:txBody>
      </p:sp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78B3071D-CB31-D049-8A2B-14DC4445943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Picture" r:id="rId4" imgW="2755900" imgH="1028700" progId="Word.Picture.8">
                  <p:embed/>
                </p:oleObj>
              </mc:Choice>
              <mc:Fallback>
                <p:oleObj name="Picture" r:id="rId4" imgW="2755900" imgH="10287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AutoShape 6">
            <a:extLst>
              <a:ext uri="{FF2B5EF4-FFF2-40B4-BE49-F238E27FC236}">
                <a16:creationId xmlns:a16="http://schemas.microsoft.com/office/drawing/2014/main" id="{9777D7F0-EC4E-FE4F-B9A5-A6AD82B6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614362"/>
          </a:xfrm>
          <a:prstGeom prst="wedgeRoundRectCallout">
            <a:avLst>
              <a:gd name="adj1" fmla="val -181171"/>
              <a:gd name="adj2" fmla="val 37196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Return to the caller</a:t>
            </a:r>
          </a:p>
        </p:txBody>
      </p:sp>
      <p:sp>
        <p:nvSpPr>
          <p:cNvPr id="50184" name="Rectangle 7">
            <a:extLst>
              <a:ext uri="{FF2B5EF4-FFF2-40B4-BE49-F238E27FC236}">
                <a16:creationId xmlns:a16="http://schemas.microsoft.com/office/drawing/2014/main" id="{482B23EF-D010-EC49-8024-403303F1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5075"/>
            <a:ext cx="1308100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796CD16-A804-EF43-A42F-77A0B8892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89130C-12A2-B94C-A049-DFC24A3D99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0750BFC-50F4-C646-8189-021517B71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43D0B6C-642E-2347-969C-491A6A42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2048959E-66E1-EB4E-B20F-35A0EF27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0" name="Rectangle 8">
            <a:extLst>
              <a:ext uri="{FF2B5EF4-FFF2-40B4-BE49-F238E27FC236}">
                <a16:creationId xmlns:a16="http://schemas.microsoft.com/office/drawing/2014/main" id="{FFC542AE-201D-5A44-8D59-F61E78E3F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Rectangle 10">
            <a:extLst>
              <a:ext uri="{FF2B5EF4-FFF2-40B4-BE49-F238E27FC236}">
                <a16:creationId xmlns:a16="http://schemas.microsoft.com/office/drawing/2014/main" id="{12B5E655-6DA8-6241-B327-ABDA6D2A2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2" name="Rectangle 12">
            <a:extLst>
              <a:ext uri="{FF2B5EF4-FFF2-40B4-BE49-F238E27FC236}">
                <a16:creationId xmlns:a16="http://schemas.microsoft.com/office/drawing/2014/main" id="{0EADA64E-20E0-9749-A6FD-D3860F6CC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4">
            <a:extLst>
              <a:ext uri="{FF2B5EF4-FFF2-40B4-BE49-F238E27FC236}">
                <a16:creationId xmlns:a16="http://schemas.microsoft.com/office/drawing/2014/main" id="{2D031C27-951D-DB4A-A394-C5910CDB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34" name="Object 13">
            <a:extLst>
              <a:ext uri="{FF2B5EF4-FFF2-40B4-BE49-F238E27FC236}">
                <a16:creationId xmlns:a16="http://schemas.microsoft.com/office/drawing/2014/main" id="{77C07CC8-145A-E743-817A-9539B3B29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2276475"/>
          <a:ext cx="89884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Picture" r:id="rId4" imgW="3543300" imgH="1524000" progId="Word.Picture.8">
                  <p:embed/>
                </p:oleObj>
              </mc:Choice>
              <mc:Fallback>
                <p:oleObj name="Picture" r:id="rId4" imgW="3543300" imgH="15240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76475"/>
                        <a:ext cx="8988425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8EC535E5-A430-654B-BC7E-CBA9A8846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BB3842-96C0-2E4F-88EA-5128F2B2F7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CF8BFE-1B0B-AA43-B0BD-BE02830F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D37512-2233-9248-BF69-E80CEDC2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A87CDCD0-933C-DD48-BAE7-CB033989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88C304C6-4E89-F74F-B993-978EC5E2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189B0C30-3FBF-E143-996B-4911F3C9B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80" name="Rectangle 7">
            <a:extLst>
              <a:ext uri="{FF2B5EF4-FFF2-40B4-BE49-F238E27FC236}">
                <a16:creationId xmlns:a16="http://schemas.microsoft.com/office/drawing/2014/main" id="{0DB4795D-D391-034A-AC5D-7ABC9612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81" name="Rectangle 8">
            <a:extLst>
              <a:ext uri="{FF2B5EF4-FFF2-40B4-BE49-F238E27FC236}">
                <a16:creationId xmlns:a16="http://schemas.microsoft.com/office/drawing/2014/main" id="{271E6616-6B68-A140-97E0-DDD407A2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282" name="Rectangle 11">
            <a:extLst>
              <a:ext uri="{FF2B5EF4-FFF2-40B4-BE49-F238E27FC236}">
                <a16:creationId xmlns:a16="http://schemas.microsoft.com/office/drawing/2014/main" id="{B308E95A-3742-DA4B-B514-628BCCEB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4283" name="Object 10">
            <a:extLst>
              <a:ext uri="{FF2B5EF4-FFF2-40B4-BE49-F238E27FC236}">
                <a16:creationId xmlns:a16="http://schemas.microsoft.com/office/drawing/2014/main" id="{02876BDD-D224-604D-9579-BE4BF0E41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" y="1739900"/>
          <a:ext cx="8832850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Picture" r:id="rId4" imgW="3048000" imgH="1562100" progId="Word.Picture.8">
                  <p:embed/>
                </p:oleObj>
              </mc:Choice>
              <mc:Fallback>
                <p:oleObj name="Picture" r:id="rId4" imgW="3048000" imgH="15621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739900"/>
                        <a:ext cx="8832850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55F86AAC-E847-5D4D-8DE3-235ACA8D3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48AA1A-41B5-5548-8E99-EAED02315A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2ACD98D-0362-0849-9F1E-1E552921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Functions With/Without Return Values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09E15D03-50EA-984F-B47C-D72D5404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This type of function does not return a value. The function performs some actions.</a:t>
            </a:r>
          </a:p>
        </p:txBody>
      </p:sp>
      <p:sp>
        <p:nvSpPr>
          <p:cNvPr id="56325" name="Rectangle 10">
            <a:hlinkClick r:id="rId3"/>
            <a:extLst>
              <a:ext uri="{FF2B5EF4-FFF2-40B4-BE49-F238E27FC236}">
                <a16:creationId xmlns:a16="http://schemas.microsoft.com/office/drawing/2014/main" id="{E4E73275-3B1A-0542-8E15-6B139589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3697288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PrintGradeFunction</a:t>
            </a:r>
          </a:p>
        </p:txBody>
      </p:sp>
      <p:sp>
        <p:nvSpPr>
          <p:cNvPr id="56326" name="Rectangle 11">
            <a:hlinkClick r:id="rId4"/>
            <a:extLst>
              <a:ext uri="{FF2B5EF4-FFF2-40B4-BE49-F238E27FC236}">
                <a16:creationId xmlns:a16="http://schemas.microsoft.com/office/drawing/2014/main" id="{AA10CD7A-8F0F-D644-A0BA-38A80BB4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657725"/>
            <a:ext cx="272732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ReturnGradeFunction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1E3DE881-A0A5-B74C-8ECA-0D86079D2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4C580-63AA-0F44-AC9E-3037A92C48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C7591EE-B40E-2944-ABFD-94E937185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The None Value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03E5BF6-3CCD-8D45-858E-B528A0CF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21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A function that does not return a value is known as a </a:t>
            </a:r>
            <a:r>
              <a:rPr lang="en-US" altLang="en-US" i="1"/>
              <a:t>void</a:t>
            </a:r>
            <a:r>
              <a:rPr lang="en-US" altLang="en-US"/>
              <a:t> function in other programming languages such as Python, C++, and C#.  In Python, such function returns a special value None.</a:t>
            </a:r>
          </a:p>
        </p:txBody>
      </p:sp>
      <p:sp>
        <p:nvSpPr>
          <p:cNvPr id="58373" name="Rectangle 8">
            <a:extLst>
              <a:ext uri="{FF2B5EF4-FFF2-40B4-BE49-F238E27FC236}">
                <a16:creationId xmlns:a16="http://schemas.microsoft.com/office/drawing/2014/main" id="{891256F2-8184-364E-842F-E0E84A12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851275"/>
            <a:ext cx="84582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sum(number1, number2):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total = number1 + number2</a:t>
            </a:r>
          </a:p>
          <a:p>
            <a:pPr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print(sum(1, 2))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77DF9219-B98B-C94A-B590-BB286B1B7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CD085-FFFF-F44F-8DEB-D02A034690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12BF8D3-60A3-864F-A34F-B2D4BFDF5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Passing Arguments by Positions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C1516A8-E479-3949-81D9-89699380F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BC06D87E-A87F-074E-B193-D49F2B1F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nPrintln(“Welcome to Python”, 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nPrintln(“Computer Science”, 15)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nPrintln(4, “Computer Science”)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2C7DD2DC-9E53-7C40-8CB8-BE3655207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563D2-AD40-E447-93BC-1B5A62119D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531D944-81CB-9F4C-A911-F7FBC5E25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00D9A40-CA06-B147-988A-CD427E73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6D25A8E7-29F3-214E-9BAA-7C3DBC0D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08310648-9321-8F4B-822F-E41BF9859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5FE5A69F-8168-D243-98D9-F064FE38D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F6AA56AA-DFF3-1B46-98E8-D4E5EE4347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A1937-4DEA-244E-A608-96213B5C12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57431C3-C7DF-264C-85DA-F240523C0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Keyword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D1D6871-140D-C048-AC1D-0CA7A467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EBC39DC5-7E4E-DC4B-ACB0-61BC4A81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2314575"/>
            <a:ext cx="6950075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8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What is wrong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nPrintln(4, “Computer Science”)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Is this OK?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nPrintln(n = 4, message = “Computer Science”)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E556945B-05B1-5C4F-A684-CBA1872F3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CED105-E530-4247-B8BE-3512890E83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34CC6D8-8B56-3345-AB2F-6B132ACE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5B9FA089-469C-4642-8D45-22A1D48A4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3638"/>
            <a:ext cx="85645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In Python, all data are objects. A variable for an object is actually a reference to the object. When you invoke a function with a parameter, the reference value of the argument is passed to the parameter. This is referred to as </a:t>
            </a:r>
            <a:r>
              <a:rPr lang="en-US" altLang="en-US" sz="2400" i="1"/>
              <a:t>pass-by-value</a:t>
            </a:r>
            <a:r>
              <a:rPr lang="en-US" altLang="en-US" sz="2400"/>
              <a:t>. For simplicity, we say that the value of an argument is passed to a parameter when invoking a function. Precisely, the value is actually a reference value to the object.</a:t>
            </a:r>
          </a:p>
        </p:txBody>
      </p:sp>
      <p:sp>
        <p:nvSpPr>
          <p:cNvPr id="64517" name="Text Box 6">
            <a:extLst>
              <a:ext uri="{FF2B5EF4-FFF2-40B4-BE49-F238E27FC236}">
                <a16:creationId xmlns:a16="http://schemas.microsoft.com/office/drawing/2014/main" id="{514EEF32-8538-9D47-9F15-CCE4A5F60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159250"/>
            <a:ext cx="8564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If the argument is a number or a string, the argument is not affected, regardless of the changes made to the parameter inside the function. </a:t>
            </a:r>
          </a:p>
        </p:txBody>
      </p:sp>
      <p:sp>
        <p:nvSpPr>
          <p:cNvPr id="64518" name="Rectangle 10">
            <a:hlinkClick r:id="rId3"/>
            <a:extLst>
              <a:ext uri="{FF2B5EF4-FFF2-40B4-BE49-F238E27FC236}">
                <a16:creationId xmlns:a16="http://schemas.microsoft.com/office/drawing/2014/main" id="{3AE0967A-6711-4F40-9A15-86523119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5656263"/>
            <a:ext cx="150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Increment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BCEB4DAA-CAC9-DE4C-8C06-622A2CE10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0C6EE3-BC7F-A54A-8FF7-EDD1264520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1958BE4-9B28-3747-B69B-5AA74D765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6564" name="Rectangle 8">
            <a:extLst>
              <a:ext uri="{FF2B5EF4-FFF2-40B4-BE49-F238E27FC236}">
                <a16:creationId xmlns:a16="http://schemas.microsoft.com/office/drawing/2014/main" id="{F98D4DC5-D11F-624B-92DF-B91AF956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6565" name="Object 7">
            <a:extLst>
              <a:ext uri="{FF2B5EF4-FFF2-40B4-BE49-F238E27FC236}">
                <a16:creationId xmlns:a16="http://schemas.microsoft.com/office/drawing/2014/main" id="{2ECB2C23-BF9A-C44D-ACFD-2F7308863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" y="1662113"/>
          <a:ext cx="887412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Picture" r:id="rId4" imgW="2794000" imgH="825500" progId="Word.Picture.8">
                  <p:embed/>
                </p:oleObj>
              </mc:Choice>
              <mc:Fallback>
                <p:oleObj name="Picture" r:id="rId4" imgW="2794000" imgH="8255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1662113"/>
                        <a:ext cx="887412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41549B08-4292-7245-8894-CBAF2B840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2F1DA-D4C8-5440-AF5F-418CA89039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846B616-0BB5-4F4F-ADA5-93A9935BA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B91F2AF-F518-BD4F-B0F7-BCF5A9A1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682038" cy="186531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Functions can be used to reduce redundant coding and enable code reuse. Functions can also be used to modularize code and improve the quality of the program.</a:t>
            </a:r>
          </a:p>
        </p:txBody>
      </p:sp>
      <p:sp>
        <p:nvSpPr>
          <p:cNvPr id="68613" name="Rectangle 10">
            <a:hlinkClick r:id="rId3"/>
            <a:extLst>
              <a:ext uri="{FF2B5EF4-FFF2-40B4-BE49-F238E27FC236}">
                <a16:creationId xmlns:a16="http://schemas.microsoft.com/office/drawing/2014/main" id="{6E29AEC3-284D-F740-8BE9-EE904DA5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GCDFunction</a:t>
            </a:r>
          </a:p>
        </p:txBody>
      </p:sp>
      <p:sp>
        <p:nvSpPr>
          <p:cNvPr id="68614" name="Rectangle 10">
            <a:hlinkClick r:id="rId4"/>
            <a:extLst>
              <a:ext uri="{FF2B5EF4-FFF2-40B4-BE49-F238E27FC236}">
                <a16:creationId xmlns:a16="http://schemas.microsoft.com/office/drawing/2014/main" id="{E0B2727C-98FB-AD46-8614-6D3CD95D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543425"/>
            <a:ext cx="25812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TestGCDFunction</a:t>
            </a:r>
          </a:p>
        </p:txBody>
      </p:sp>
      <p:sp>
        <p:nvSpPr>
          <p:cNvPr id="68615" name="Rectangle 10">
            <a:hlinkClick r:id="rId5"/>
            <a:extLst>
              <a:ext uri="{FF2B5EF4-FFF2-40B4-BE49-F238E27FC236}">
                <a16:creationId xmlns:a16="http://schemas.microsoft.com/office/drawing/2014/main" id="{E01C6226-48C7-A94F-88D6-245FF895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340350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PrimeNumberFunction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25ADFD93-90BD-2042-8968-D69FD4F7F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122FE-0A20-6743-9F3B-05FD27F35A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43C607E-745D-DA4D-8F1D-4956F816B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Problem: Converting Decimals to Hexadecimals </a:t>
            </a: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3F1FFAFA-037F-E848-AEDE-9DD36E514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function that converts a decimal integer to a hexadecimal.</a:t>
            </a:r>
          </a:p>
        </p:txBody>
      </p:sp>
      <p:sp>
        <p:nvSpPr>
          <p:cNvPr id="70661" name="Rectangle 10">
            <a:hlinkClick r:id="rId3"/>
            <a:extLst>
              <a:ext uri="{FF2B5EF4-FFF2-40B4-BE49-F238E27FC236}">
                <a16:creationId xmlns:a16="http://schemas.microsoft.com/office/drawing/2014/main" id="{FE86CFB5-DF2A-8F49-A041-15AE74D8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Dec2Hex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FF505B78-EF34-2E47-B1D4-8E6DA116A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6B903-33FF-2E47-8211-01509A75BD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4FA7D0E-104E-4546-B89A-44F5EEC3C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7500"/>
            <a:ext cx="7772400" cy="590550"/>
          </a:xfrm>
        </p:spPr>
        <p:txBody>
          <a:bodyPr/>
          <a:lstStyle/>
          <a:p>
            <a:r>
              <a:rPr lang="en-US" altLang="en-US" sz="4000"/>
              <a:t>Scope of Variables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DD49435-F43D-5146-B591-2E9DBDC02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10600" cy="10969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292D1703-D913-5F40-B4A3-D28B1F412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54263"/>
            <a:ext cx="887412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A variable created inside a function is referred to as a </a:t>
            </a:r>
            <a:r>
              <a:rPr lang="en-US" altLang="en-US" i="1"/>
              <a:t>local variable</a:t>
            </a:r>
            <a:r>
              <a:rPr lang="en-US" altLang="en-US"/>
              <a:t>. Local variables can only be accessed inside a function. The scope of a local variable starts from its creation and continues to the end of the function that contains the variable. 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D35E1FE3-93C2-7D48-A0CB-B20FE940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35513"/>
            <a:ext cx="8874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In Python, you can also use </a:t>
            </a:r>
            <a:r>
              <a:rPr lang="en-US" altLang="en-US" i="1"/>
              <a:t>global variables</a:t>
            </a:r>
            <a:r>
              <a:rPr lang="en-US" altLang="en-US"/>
              <a:t>. They are created outside all functions and are accessible to all functions in their scope.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E82F980E-D934-8947-93F9-78776E2C9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E0493-99E9-CF45-B54F-B9F504C719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0209E09-9E08-F042-8345-1A85F5A4A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74663"/>
          </a:xfrm>
        </p:spPr>
        <p:txBody>
          <a:bodyPr/>
          <a:lstStyle/>
          <a:p>
            <a:r>
              <a:rPr lang="en-US" altLang="en-US" sz="4000"/>
              <a:t>Example 1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C60AB56-9224-7E47-9504-F5D04C14D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globalVar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localVar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print(localVar)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print(localVar)  # Out of scope. This gives an error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FF58C4D8-7710-714C-88DA-424964FF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A6866C-C047-1D47-9F9A-90AA7F5240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821CFE1-07BD-6C45-8E43-DDDC54C13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2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EBCE1AE-014F-C549-A0AE-58791EDA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x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print(x) # Displays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E866CACF-9669-E14C-8CBF-B9DF1800A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E50662-34D6-9D4D-85BB-C50BB3DE1F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DF503DB-07E1-4F4A-A0D0-B1C7ED98E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3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AB352DD-694B-E54A-99DF-696545D5E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x = eval(input("Enter a number: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if x &gt;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    y = 4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print(y) # This gives an error if y is not created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47C2BAAC-69E0-FD45-B28E-3B0C3F17D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C8A39-5A26-C24B-B0D3-091E59E420B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16D7EA3-0EF1-2547-A06F-5CE994969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4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924C7ED-06A8-1544-A201-1A59D938C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range(5):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5A4C3E9A-EEE4-D54A-922F-CF72A485B5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57FE6A-69E6-104B-88DE-3A3D4FC5DC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9576A1D-8CAB-F24E-A03C-0119EE66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1CA06F5-8C18-EE4A-A2C4-7550DFEA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5CFA9635-B446-5545-8DAE-DC0737E9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241679EE-38CB-9B4D-AAF7-A7F7D353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F086D097-67AA-5940-802A-8758A462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9402E942-7922-9145-B870-A07C4CA8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30A878F7-6D5E-D742-B105-CA7D32DE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928938"/>
            <a:ext cx="5646737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A6A8E841-414A-2A4B-A197-8E8210AA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4695825"/>
            <a:ext cx="5607050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C2237806-B7A5-004A-B293-A66AF6840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74A874-614A-6248-AFC7-A333D98D67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7FBE59F-E37F-C146-8769-4B4E1CF2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5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0130288-2BE9-5048-95EA-E58102CC7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increase():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global 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x = x + 1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increase()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print(x) # Displays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90E6A604-6FA2-714F-82E4-E61BA755B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F7DB7A-AEC4-A043-9AFD-E407EEBE8F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D4743FD-E621-824B-A81A-3350F2FFB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Default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6E4491D-5053-4641-BED2-60FC425C7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you to define functions with default argument values. The default values are passed to the parameters when a function is invoked without the arguments. </a:t>
            </a:r>
          </a:p>
        </p:txBody>
      </p:sp>
      <p:sp>
        <p:nvSpPr>
          <p:cNvPr id="84997" name="Rectangle 8">
            <a:extLst>
              <a:ext uri="{FF2B5EF4-FFF2-40B4-BE49-F238E27FC236}">
                <a16:creationId xmlns:a16="http://schemas.microsoft.com/office/drawing/2014/main" id="{99433FD8-2D4E-6142-BDF5-DC852A0E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4998" name="Rectangle 10">
            <a:hlinkClick r:id="rId3"/>
            <a:extLst>
              <a:ext uri="{FF2B5EF4-FFF2-40B4-BE49-F238E27FC236}">
                <a16:creationId xmlns:a16="http://schemas.microsoft.com/office/drawing/2014/main" id="{B55BDA30-D6CE-EC49-8725-8E6E15DB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657725"/>
            <a:ext cx="29749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DefaultArgumentDemo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88224AB9-64BB-5840-A549-8D2F3ED15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583428-6634-2E40-8C49-CE331B5BE7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D9F4BAB-2C91-CA43-8D3C-543B770E2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Returning Multiple Values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5A045BD-E408-8B42-88F7-BCDF4B9B2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a function to return multiple values. Listing 6.9 defines a function that takes two numbers and returns them in non-descending order.</a:t>
            </a:r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8C5E26B9-FD4F-2F42-8023-8DF43E3D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7046" name="Rectangle 10">
            <a:hlinkClick r:id="rId3"/>
            <a:extLst>
              <a:ext uri="{FF2B5EF4-FFF2-40B4-BE49-F238E27FC236}">
                <a16:creationId xmlns:a16="http://schemas.microsoft.com/office/drawing/2014/main" id="{A6A60544-0BB2-EF42-8CFA-3098EEA51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4662488"/>
            <a:ext cx="30670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MultipleReturnValueDemo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7E314452-A818-2449-8666-593E99EB0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50A18-5060-9D4E-BA41-7AE955B589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398029B-9D69-9149-9624-59E51665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Generating Random Characters</a:t>
            </a:r>
            <a:endParaRPr lang="en-US" altLang="en-US"/>
          </a:p>
        </p:txBody>
      </p:sp>
      <p:sp>
        <p:nvSpPr>
          <p:cNvPr id="89092" name="Rectangle 7">
            <a:extLst>
              <a:ext uri="{FF2B5EF4-FFF2-40B4-BE49-F238E27FC236}">
                <a16:creationId xmlns:a16="http://schemas.microsoft.com/office/drawing/2014/main" id="{B83C9196-8229-384F-9F85-50C94833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9093" name="Rectangle 10">
            <a:extLst>
              <a:ext uri="{FF2B5EF4-FFF2-40B4-BE49-F238E27FC236}">
                <a16:creationId xmlns:a16="http://schemas.microsoft.com/office/drawing/2014/main" id="{990EA226-5410-A34B-AE9E-4DD0D5B1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9094" name="Rectangle 10">
            <a:hlinkClick r:id="rId2"/>
            <a:extLst>
              <a:ext uri="{FF2B5EF4-FFF2-40B4-BE49-F238E27FC236}">
                <a16:creationId xmlns:a16="http://schemas.microsoft.com/office/drawing/2014/main" id="{F4FCE861-9A65-AD48-B377-8AE5F916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48088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RandomCharacter</a:t>
            </a:r>
          </a:p>
        </p:txBody>
      </p:sp>
      <p:sp>
        <p:nvSpPr>
          <p:cNvPr id="89095" name="Rectangle 11">
            <a:hlinkClick r:id="rId3"/>
            <a:extLst>
              <a:ext uri="{FF2B5EF4-FFF2-40B4-BE49-F238E27FC236}">
                <a16:creationId xmlns:a16="http://schemas.microsoft.com/office/drawing/2014/main" id="{536EC33C-8B11-924E-8F70-228CA095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4600575"/>
            <a:ext cx="2573337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TestRandomCharacter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71B75833-CDAC-E645-B3FA-0D9187183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A19D1-A910-AA48-85AA-D1870D51C7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E3A2B4B-B774-2C44-8975-4262956F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Function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632A14E-5A14-154B-9FF9-52966E63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8756650" cy="17335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function body as a black box that contains the detailed implementation for the function.</a:t>
            </a: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F4C8AB1C-9C72-9344-B1B2-77DC8287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0118" name="Rectangle 7">
            <a:extLst>
              <a:ext uri="{FF2B5EF4-FFF2-40B4-BE49-F238E27FC236}">
                <a16:creationId xmlns:a16="http://schemas.microsoft.com/office/drawing/2014/main" id="{6381DCD0-43A6-454F-9BD2-5B340B13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90119" name="Object 6">
            <a:extLst>
              <a:ext uri="{FF2B5EF4-FFF2-40B4-BE49-F238E27FC236}">
                <a16:creationId xmlns:a16="http://schemas.microsoft.com/office/drawing/2014/main" id="{7D4FA385-1F5D-474B-A49F-36B575349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006725"/>
          <a:ext cx="837247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Picture" r:id="rId4" imgW="5308600" imgH="1816100" progId="Word.Picture.8">
                  <p:embed/>
                </p:oleObj>
              </mc:Choice>
              <mc:Fallback>
                <p:oleObj name="Picture" r:id="rId4" imgW="5308600" imgH="1816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37247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>
            <a:extLst>
              <a:ext uri="{FF2B5EF4-FFF2-40B4-BE49-F238E27FC236}">
                <a16:creationId xmlns:a16="http://schemas.microsoft.com/office/drawing/2014/main" id="{F8484060-0FF1-1744-B8EB-290491F8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177C8-091A-7F4B-8AA9-AECA412740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18CA769-5685-D84A-9876-B9B14B0EB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Functions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9DC4AFBF-555C-D147-8D2C-11C05F3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Write a function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Information hiding.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/>
              <a:t>Reduce complexity.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>
            <a:extLst>
              <a:ext uri="{FF2B5EF4-FFF2-40B4-BE49-F238E27FC236}">
                <a16:creationId xmlns:a16="http://schemas.microsoft.com/office/drawing/2014/main" id="{4EAB1E52-ACAD-4B4D-8802-4A4E228FB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9ABF6-BCBB-F34A-BFDE-AAB81FA568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1C099938-2EE6-0045-ACF6-DA50277A4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endParaRPr lang="en-US" altLang="en-US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B2C709B-0867-174A-9C4C-94C179E83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276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cs typeface="Courier New" panose="02070309020205020404" pitchFamily="49" charset="0"/>
              </a:rPr>
              <a:t>The concept of function abstraction can be applied to the process of developing programs. When writing a large program, you can use the “divide and conquer” strategy, also known as </a:t>
            </a:r>
            <a:r>
              <a:rPr lang="en-US" altLang="en-US" i="1">
                <a:cs typeface="Courier New" panose="02070309020205020404" pitchFamily="49" charset="0"/>
              </a:rPr>
              <a:t>stepwise refinement</a:t>
            </a:r>
            <a:r>
              <a:rPr lang="en-US" altLang="en-US">
                <a:cs typeface="Courier New" panose="02070309020205020404" pitchFamily="49" charset="0"/>
              </a:rPr>
              <a:t>, to decompose it into subproblems. The subproblems can be further decomposed into smaller, more manageable problems.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>
            <a:extLst>
              <a:ext uri="{FF2B5EF4-FFF2-40B4-BE49-F238E27FC236}">
                <a16:creationId xmlns:a16="http://schemas.microsoft.com/office/drawing/2014/main" id="{B2059294-DCE7-D543-BFDF-57196AAE40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99D3DC-75C7-874A-9303-238D862A0A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BC8F90B-39E7-0F4F-9761-119ADAD68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6823F2F-3A94-F441-807E-AB341691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8EC8E855-5225-B446-8360-1E687939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2" name="Rectangle 9">
            <a:extLst>
              <a:ext uri="{FF2B5EF4-FFF2-40B4-BE49-F238E27FC236}">
                <a16:creationId xmlns:a16="http://schemas.microsoft.com/office/drawing/2014/main" id="{41782F81-FBDD-D344-8677-D5A26B67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3" name="Rectangle 11">
            <a:extLst>
              <a:ext uri="{FF2B5EF4-FFF2-40B4-BE49-F238E27FC236}">
                <a16:creationId xmlns:a16="http://schemas.microsoft.com/office/drawing/2014/main" id="{48AA8DDA-A997-444C-ABF9-464D2817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6264" name="Rectangle 10">
            <a:hlinkClick r:id="rId3"/>
            <a:extLst>
              <a:ext uri="{FF2B5EF4-FFF2-40B4-BE49-F238E27FC236}">
                <a16:creationId xmlns:a16="http://schemas.microsoft.com/office/drawing/2014/main" id="{4E767594-6DCE-EC4B-B8E9-FA780685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4926013"/>
            <a:ext cx="257333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PrintCalender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6">
            <a:extLst>
              <a:ext uri="{FF2B5EF4-FFF2-40B4-BE49-F238E27FC236}">
                <a16:creationId xmlns:a16="http://schemas.microsoft.com/office/drawing/2014/main" id="{C1D3EEF6-6F05-7F41-B8D4-FCAE97839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Slide Number Placeholder 4">
            <a:extLst>
              <a:ext uri="{FF2B5EF4-FFF2-40B4-BE49-F238E27FC236}">
                <a16:creationId xmlns:a16="http://schemas.microsoft.com/office/drawing/2014/main" id="{264539EB-BB7C-1240-AF5C-CB2DAE01D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C4E02-8BC2-2A46-AE39-C3124C580A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46989C4F-0E89-1B4F-B6EB-A10BB923E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 useBgFill="1">
        <p:nvSpPr>
          <p:cNvPr id="98309" name="Rectangle 3">
            <a:extLst>
              <a:ext uri="{FF2B5EF4-FFF2-40B4-BE49-F238E27FC236}">
                <a16:creationId xmlns:a16="http://schemas.microsoft.com/office/drawing/2014/main" id="{63936B47-63EE-BA43-A7BA-91CE6F719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8310" name="Rectangle 4">
            <a:extLst>
              <a:ext uri="{FF2B5EF4-FFF2-40B4-BE49-F238E27FC236}">
                <a16:creationId xmlns:a16="http://schemas.microsoft.com/office/drawing/2014/main" id="{88D713F0-E25F-C241-A742-081350F0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8311" name="Rectangle 5">
            <a:extLst>
              <a:ext uri="{FF2B5EF4-FFF2-40B4-BE49-F238E27FC236}">
                <a16:creationId xmlns:a16="http://schemas.microsoft.com/office/drawing/2014/main" id="{50D461D2-F22F-D146-9858-454F62F1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6">
            <a:extLst>
              <a:ext uri="{FF2B5EF4-FFF2-40B4-BE49-F238E27FC236}">
                <a16:creationId xmlns:a16="http://schemas.microsoft.com/office/drawing/2014/main" id="{8824F043-A5ED-6A47-8B2F-DC8110C96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Slide Number Placeholder 4">
            <a:extLst>
              <a:ext uri="{FF2B5EF4-FFF2-40B4-BE49-F238E27FC236}">
                <a16:creationId xmlns:a16="http://schemas.microsoft.com/office/drawing/2014/main" id="{9FCACF14-51F4-4446-BA5A-886379A68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BDF7A-A275-4547-97C9-54591F8924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0C24D7E1-1A5D-9B4B-AA6D-0C28DD6AD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DEFEC994-D7D7-614A-A643-4E4278E67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0358" name="Rectangle 4">
            <a:extLst>
              <a:ext uri="{FF2B5EF4-FFF2-40B4-BE49-F238E27FC236}">
                <a16:creationId xmlns:a16="http://schemas.microsoft.com/office/drawing/2014/main" id="{DC9E6A2B-DEA3-0944-B70B-23669674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0359" name="Rectangle 5">
            <a:extLst>
              <a:ext uri="{FF2B5EF4-FFF2-40B4-BE49-F238E27FC236}">
                <a16:creationId xmlns:a16="http://schemas.microsoft.com/office/drawing/2014/main" id="{1631E560-281A-BC48-B933-7CBB5C6D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0360" name="Rectangle 7">
            <a:extLst>
              <a:ext uri="{FF2B5EF4-FFF2-40B4-BE49-F238E27FC236}">
                <a16:creationId xmlns:a16="http://schemas.microsoft.com/office/drawing/2014/main" id="{FD9EBC35-8A61-7742-A6AF-7B8545232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1A83256D-6177-9C44-8E37-0873CF8F4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E11700-0546-494A-9617-846EAF550B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CE73E92-9C04-E14B-B993-2287DA985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D1CC08C-C026-7745-9AE6-EF809343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0A6A1E1-DBE1-DD45-8E54-3D9134B6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9433520F-D100-5A49-94B8-66DA6279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0DC57192-363B-6A43-B036-EAD81849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756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sum(i1, i2):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result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range(i1, i2 + 1):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    result +=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return result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1 to 10 is", sum(1, 10))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20 to 37 is", sum(20, 37))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35 to 49 is", sum(35, 49))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A2B44E12-CCE4-E248-9C04-76C246A3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151062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4AB5CEB6-101C-144E-A16E-C2326E4D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467100"/>
            <a:ext cx="1844675" cy="3460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9E3D9B18-90DF-E742-AD58-978B9903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51275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DF71D12B-B7BE-0943-8EA5-159E70A0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4273550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6">
            <a:extLst>
              <a:ext uri="{FF2B5EF4-FFF2-40B4-BE49-F238E27FC236}">
                <a16:creationId xmlns:a16="http://schemas.microsoft.com/office/drawing/2014/main" id="{95E08BBE-2CDC-BE40-A551-51F4709DD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3" name="Slide Number Placeholder 4">
            <a:extLst>
              <a:ext uri="{FF2B5EF4-FFF2-40B4-BE49-F238E27FC236}">
                <a16:creationId xmlns:a16="http://schemas.microsoft.com/office/drawing/2014/main" id="{F002E9AB-5288-8C49-9E40-B4F01A7D0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616204-10E3-3A4D-AA3E-66E750BE4F6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BE8BBDDF-E40B-E341-927E-4D22EC53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ACD18C6A-C065-5847-A1DB-8284C805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06" name="Rectangle 5">
            <a:extLst>
              <a:ext uri="{FF2B5EF4-FFF2-40B4-BE49-F238E27FC236}">
                <a16:creationId xmlns:a16="http://schemas.microsoft.com/office/drawing/2014/main" id="{CE76FA33-7B5D-0D48-94DA-BF0D513B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2407" name="Rectangle 7">
            <a:extLst>
              <a:ext uri="{FF2B5EF4-FFF2-40B4-BE49-F238E27FC236}">
                <a16:creationId xmlns:a16="http://schemas.microsoft.com/office/drawing/2014/main" id="{5A1D5D96-E7C8-2F4C-8B79-D4C8745AE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6">
            <a:extLst>
              <a:ext uri="{FF2B5EF4-FFF2-40B4-BE49-F238E27FC236}">
                <a16:creationId xmlns:a16="http://schemas.microsoft.com/office/drawing/2014/main" id="{BD14C7A9-69CC-B54F-BBB0-2BB8D8C66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B1FB7B84-47E0-FD49-9BD8-3BF8550F3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995B15-1B71-7044-AE50-EBCE9F6E4B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9B05212E-BC2D-D64D-9F3A-64CF735EE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7EC74D8C-7FE7-8F44-98AF-083DC2E62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4454" name="Rectangle 4">
            <a:extLst>
              <a:ext uri="{FF2B5EF4-FFF2-40B4-BE49-F238E27FC236}">
                <a16:creationId xmlns:a16="http://schemas.microsoft.com/office/drawing/2014/main" id="{60A44CA3-9BE3-F74B-94C8-2976D6AE1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4455" name="Rectangle 5">
            <a:extLst>
              <a:ext uri="{FF2B5EF4-FFF2-40B4-BE49-F238E27FC236}">
                <a16:creationId xmlns:a16="http://schemas.microsoft.com/office/drawing/2014/main" id="{CFF8C39F-E0E3-1D44-8F09-8ACFCAFD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4456" name="Rectangle 7">
            <a:extLst>
              <a:ext uri="{FF2B5EF4-FFF2-40B4-BE49-F238E27FC236}">
                <a16:creationId xmlns:a16="http://schemas.microsoft.com/office/drawing/2014/main" id="{EF1DCA9A-5E42-0148-AC7C-1C651134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4457" name="Rectangle 8">
            <a:extLst>
              <a:ext uri="{FF2B5EF4-FFF2-40B4-BE49-F238E27FC236}">
                <a16:creationId xmlns:a16="http://schemas.microsoft.com/office/drawing/2014/main" id="{8FAC0298-8D2B-6B4F-90DC-14F04B03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4458" name="Rectangle 9">
            <a:extLst>
              <a:ext uri="{FF2B5EF4-FFF2-40B4-BE49-F238E27FC236}">
                <a16:creationId xmlns:a16="http://schemas.microsoft.com/office/drawing/2014/main" id="{0AC745BB-0A63-EB41-8362-48DF3D3A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6">
            <a:extLst>
              <a:ext uri="{FF2B5EF4-FFF2-40B4-BE49-F238E27FC236}">
                <a16:creationId xmlns:a16="http://schemas.microsoft.com/office/drawing/2014/main" id="{CA82D570-2638-224D-96BB-D08C37006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9" name="Slide Number Placeholder 4">
            <a:extLst>
              <a:ext uri="{FF2B5EF4-FFF2-40B4-BE49-F238E27FC236}">
                <a16:creationId xmlns:a16="http://schemas.microsoft.com/office/drawing/2014/main" id="{22A52DE4-84D5-8F40-A2F4-DB6D365F2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ED85BE-B5F5-CE49-B080-3A0E3CC903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11F3622-0291-9143-9CA2-99CA2890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06538C85-4560-1A45-8AC2-89C5A4B97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6502" name="Rectangle 4">
            <a:extLst>
              <a:ext uri="{FF2B5EF4-FFF2-40B4-BE49-F238E27FC236}">
                <a16:creationId xmlns:a16="http://schemas.microsoft.com/office/drawing/2014/main" id="{CE6B4FB7-FA30-CE4B-A9D5-F981E8D0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6503" name="Rectangle 5">
            <a:extLst>
              <a:ext uri="{FF2B5EF4-FFF2-40B4-BE49-F238E27FC236}">
                <a16:creationId xmlns:a16="http://schemas.microsoft.com/office/drawing/2014/main" id="{B095F82D-6E88-8F46-917E-1300A7CE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6504" name="Rectangle 8">
            <a:extLst>
              <a:ext uri="{FF2B5EF4-FFF2-40B4-BE49-F238E27FC236}">
                <a16:creationId xmlns:a16="http://schemas.microsoft.com/office/drawing/2014/main" id="{67D3DC0D-D6B6-6C44-9573-051AE38D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06505" name="Rectangle 10">
            <a:extLst>
              <a:ext uri="{FF2B5EF4-FFF2-40B4-BE49-F238E27FC236}">
                <a16:creationId xmlns:a16="http://schemas.microsoft.com/office/drawing/2014/main" id="{02F82EBC-5C35-3649-B860-CDB3B7BE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>
            <a:extLst>
              <a:ext uri="{FF2B5EF4-FFF2-40B4-BE49-F238E27FC236}">
                <a16:creationId xmlns:a16="http://schemas.microsoft.com/office/drawing/2014/main" id="{40D14030-5087-0545-9E8D-413C7D588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368ABA-59EE-B047-8F79-0AB6377DA54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4EE5A59-BB24-B549-A849-6D1224E1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A7F6097-30CF-9E48-8BCF-F4CDACC04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8549" name="Rectangle 4">
            <a:extLst>
              <a:ext uri="{FF2B5EF4-FFF2-40B4-BE49-F238E27FC236}">
                <a16:creationId xmlns:a16="http://schemas.microsoft.com/office/drawing/2014/main" id="{6663BB92-8858-214A-95C6-D53C86B1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8550" name="Rectangle 5">
            <a:extLst>
              <a:ext uri="{FF2B5EF4-FFF2-40B4-BE49-F238E27FC236}">
                <a16:creationId xmlns:a16="http://schemas.microsoft.com/office/drawing/2014/main" id="{46110D6F-B4BF-FB43-BD16-3C14ABBD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8551" name="Object 6">
            <a:extLst>
              <a:ext uri="{FF2B5EF4-FFF2-40B4-BE49-F238E27FC236}">
                <a16:creationId xmlns:a16="http://schemas.microsoft.com/office/drawing/2014/main" id="{8507D3AC-4F73-9C43-94FD-F21637ABD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r:id="rId4" imgW="22974300" imgH="15773400" progId="Word.Picture.8">
                  <p:embed/>
                </p:oleObj>
              </mc:Choice>
              <mc:Fallback>
                <p:oleObj r:id="rId4" imgW="22974300" imgH="15773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>
            <a:extLst>
              <a:ext uri="{FF2B5EF4-FFF2-40B4-BE49-F238E27FC236}">
                <a16:creationId xmlns:a16="http://schemas.microsoft.com/office/drawing/2014/main" id="{2E370634-2421-D745-8580-A35686FE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987AB-B890-384D-A278-E62F2DF55E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62CFA93F-5A3D-D145-B059-6934B7BD6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EF4C5ED7-CB7D-E048-ABCD-B4014919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0597" name="Rectangle 10">
            <a:extLst>
              <a:ext uri="{FF2B5EF4-FFF2-40B4-BE49-F238E27FC236}">
                <a16:creationId xmlns:a16="http://schemas.microsoft.com/office/drawing/2014/main" id="{08B090F7-5366-4F42-A7D3-725619F4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0598" name="Rectangle 12">
            <a:extLst>
              <a:ext uri="{FF2B5EF4-FFF2-40B4-BE49-F238E27FC236}">
                <a16:creationId xmlns:a16="http://schemas.microsoft.com/office/drawing/2014/main" id="{809CDA59-1D9F-7045-95CA-0198E1AF6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0599" name="Text Box 14">
            <a:extLst>
              <a:ext uri="{FF2B5EF4-FFF2-40B4-BE49-F238E27FC236}">
                <a16:creationId xmlns:a16="http://schemas.microsoft.com/office/drawing/2014/main" id="{B47CD51A-C5A0-094A-990A-D7270322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Courier New" panose="02070309020205020404" pitchFamily="49" charset="0"/>
              </a:rPr>
              <a:t>Top-down approach is to implement one function in the structure chart at a time from the top to the bottom. Stubs can be used for the functions waiting to be implemented. A stub is a simple but incomplete version of a function. The use of stubs enables you to test invoking the function from a caller. Implement the main function first and then use a stub for the printMonth function. For example, let printMonth display the year and the month in the stub. Thus, your program may begin like this:</a:t>
            </a:r>
          </a:p>
        </p:txBody>
      </p:sp>
      <p:sp>
        <p:nvSpPr>
          <p:cNvPr id="110600" name="Rectangle 10">
            <a:hlinkClick r:id="rId3"/>
            <a:extLst>
              <a:ext uri="{FF2B5EF4-FFF2-40B4-BE49-F238E27FC236}">
                <a16:creationId xmlns:a16="http://schemas.microsoft.com/office/drawing/2014/main" id="{1334167D-E526-BA47-AE37-9D152F80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5607050"/>
            <a:ext cx="40116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Skeleton for PrintCalendar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>
            <a:extLst>
              <a:ext uri="{FF2B5EF4-FFF2-40B4-BE49-F238E27FC236}">
                <a16:creationId xmlns:a16="http://schemas.microsoft.com/office/drawing/2014/main" id="{018C0B7D-5D18-454E-886B-0B6789185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2460D8-4899-E141-A4BF-9FBDC392BF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D72ED83-46A7-3C43-BBAE-4A3815CEC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F382589-58B2-594F-91E7-D564A9D6C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2645" name="Rectangle 4">
            <a:extLst>
              <a:ext uri="{FF2B5EF4-FFF2-40B4-BE49-F238E27FC236}">
                <a16:creationId xmlns:a16="http://schemas.microsoft.com/office/drawing/2014/main" id="{33A56258-EA80-2A41-91DA-4D52AF41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3A52D9D9-02D8-034F-986A-4A96893F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671746E7-9C2B-A247-8B76-0EE8A831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Bottom-up approach is to implement one function in the structure chart at a time from the bottom to the top. For each function implemented, write a test program to test it. Both top-down and bottom-up functions are fine. Both approaches implement the functions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7FCDCE03-ABBD-0E4F-B3AE-3CA0257C4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A11EC-269F-F444-94E7-C058725819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4937A37-01C2-3E4F-8610-C8C1FB1A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95288"/>
            <a:ext cx="8756650" cy="1190625"/>
          </a:xfrm>
        </p:spPr>
        <p:txBody>
          <a:bodyPr/>
          <a:lstStyle/>
          <a:p>
            <a:r>
              <a:rPr lang="en-US" altLang="en-US"/>
              <a:t>Turtle:</a:t>
            </a:r>
            <a:br>
              <a:rPr lang="en-US" altLang="en-US"/>
            </a:br>
            <a:r>
              <a:rPr lang="en-US" altLang="en-US" sz="4000"/>
              <a:t>Developing Reusable Graphics Functions</a:t>
            </a:r>
            <a:r>
              <a:rPr lang="en-US" altLang="en-US"/>
              <a:t> 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9E239EE-BF8A-9F40-9A6E-72AB95841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14693" name="Rectangle 4">
            <a:extLst>
              <a:ext uri="{FF2B5EF4-FFF2-40B4-BE49-F238E27FC236}">
                <a16:creationId xmlns:a16="http://schemas.microsoft.com/office/drawing/2014/main" id="{74CA73DF-8871-3740-9497-503586A4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4694" name="Rectangle 5">
            <a:extLst>
              <a:ext uri="{FF2B5EF4-FFF2-40B4-BE49-F238E27FC236}">
                <a16:creationId xmlns:a16="http://schemas.microsoft.com/office/drawing/2014/main" id="{BBE3B097-6AF5-3B4D-9C5F-AA4DF677D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4695" name="Text Box 11">
            <a:extLst>
              <a:ext uri="{FF2B5EF4-FFF2-40B4-BE49-F238E27FC236}">
                <a16:creationId xmlns:a16="http://schemas.microsoft.com/office/drawing/2014/main" id="{8EBF0B7D-55F5-9342-A4D7-0135AC3B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122488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drawLine(x1, y1, x2, y2):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writeString(s, 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drawPoint(x, y):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def drawCircle(x = 0, y = 0, radius = 10):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fr-FR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def drawRectangle(x = 0, y = 0, width = 10, height = 10): </a:t>
            </a:r>
          </a:p>
        </p:txBody>
      </p:sp>
      <p:sp>
        <p:nvSpPr>
          <p:cNvPr id="114696" name="Rectangle 10">
            <a:hlinkClick r:id="rId3"/>
            <a:extLst>
              <a:ext uri="{FF2B5EF4-FFF2-40B4-BE49-F238E27FC236}">
                <a16:creationId xmlns:a16="http://schemas.microsoft.com/office/drawing/2014/main" id="{69B79C71-F9A1-9941-880A-34482EE8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UsefulTurtleFunctions</a:t>
            </a:r>
          </a:p>
        </p:txBody>
      </p:sp>
      <p:sp>
        <p:nvSpPr>
          <p:cNvPr id="114697" name="Rectangle 10">
            <a:hlinkClick r:id="rId4"/>
            <a:extLst>
              <a:ext uri="{FF2B5EF4-FFF2-40B4-BE49-F238E27FC236}">
                <a16:creationId xmlns:a16="http://schemas.microsoft.com/office/drawing/2014/main" id="{38D6D57F-32EA-6440-AE7A-312864DE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05488"/>
            <a:ext cx="3136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UseCustomTurtleFunctions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9246D1D4-E141-2043-A6A2-F28A1C4A0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49A8F-47CA-B74B-B51F-8BAB6AD76F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3CBE5B-04B1-6D41-9657-D776CA695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E17725B-F8D4-B042-AB32-AB6365350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/>
              <a:t>To define functions (§6.2).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value-returning functions (§6.3).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invoke functions that does not return a value (§6.4).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(§6.5).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pass arguments by values (§6.6).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develop reusable code that is modular, easy to read, easy to debug, and easy to maintain (§6.7).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create modules for reusing functions (§§6.7-6.8).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determine the scope of variables (§6.9).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define functions with default arguments (§6.10).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return multiple values from a function (§6.11).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apply the concept of function abstraction in software development (§6.12).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design and implement functions using stepwise refinement (§6.13).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simplify drawing programs using functions (§6.14).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28271BBC-7D0A-5948-8456-25F3907DF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3EE5D-D8A2-2540-B8A2-64FDE706D0A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CB201E8-88B6-024D-81C4-2448E1ED7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D56C9AC4-9E76-6146-BDAC-A2DB5DF01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function is a collection of statements that are grouped together to perform an operation.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19CF0F8-C8D9-2E4F-8FA7-928B5180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01374EDF-5CE7-7047-B99D-1581773DE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D91BB619-E956-1440-B15F-38DFC3E9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649A52EB-73E0-2847-BC5A-ECF877C3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10">
            <a:extLst>
              <a:ext uri="{FF2B5EF4-FFF2-40B4-BE49-F238E27FC236}">
                <a16:creationId xmlns:a16="http://schemas.microsoft.com/office/drawing/2014/main" id="{252F696D-B72C-814D-A263-9AD48A99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0672199C-55DC-9E4B-8E61-E2F210241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1" name="Rectangle 14">
            <a:extLst>
              <a:ext uri="{FF2B5EF4-FFF2-40B4-BE49-F238E27FC236}">
                <a16:creationId xmlns:a16="http://schemas.microsoft.com/office/drawing/2014/main" id="{5E6B1B96-FE02-4A43-BD21-DF28E0CF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2" name="Rectangle 16">
            <a:extLst>
              <a:ext uri="{FF2B5EF4-FFF2-40B4-BE49-F238E27FC236}">
                <a16:creationId xmlns:a16="http://schemas.microsoft.com/office/drawing/2014/main" id="{AC069E59-BE51-8A4A-A1A5-2C4F44F0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3" name="Rectangle 18">
            <a:extLst>
              <a:ext uri="{FF2B5EF4-FFF2-40B4-BE49-F238E27FC236}">
                <a16:creationId xmlns:a16="http://schemas.microsoft.com/office/drawing/2014/main" id="{D1F8224B-4143-CE44-A86E-9B5138FA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4" name="Rectangle 20">
            <a:extLst>
              <a:ext uri="{FF2B5EF4-FFF2-40B4-BE49-F238E27FC236}">
                <a16:creationId xmlns:a16="http://schemas.microsoft.com/office/drawing/2014/main" id="{9793F79D-A4E2-FD48-BF82-2B4B3E82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5" name="Rectangle 22">
            <a:extLst>
              <a:ext uri="{FF2B5EF4-FFF2-40B4-BE49-F238E27FC236}">
                <a16:creationId xmlns:a16="http://schemas.microsoft.com/office/drawing/2014/main" id="{C89C9974-C709-0949-90B3-28E4690E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6" name="Rectangle 24">
            <a:extLst>
              <a:ext uri="{FF2B5EF4-FFF2-40B4-BE49-F238E27FC236}">
                <a16:creationId xmlns:a16="http://schemas.microsoft.com/office/drawing/2014/main" id="{576DAFD2-79AD-924E-9259-DF402CC6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377" name="Object 23">
            <a:extLst>
              <a:ext uri="{FF2B5EF4-FFF2-40B4-BE49-F238E27FC236}">
                <a16:creationId xmlns:a16="http://schemas.microsoft.com/office/drawing/2014/main" id="{3C3E3753-95CC-C34F-ACBE-D55F2FD78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469DDB79-9F59-1948-BA88-BFE47D709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FA9C4-B4A8-8F43-A494-261B3A5BC8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E05F533-1C09-2E4F-A492-CAF43C771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BD98B275-C92E-8C48-8B9F-1DDE18E4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39838"/>
            <a:ext cx="845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function contains a header and body. The header begins with the </a:t>
            </a:r>
            <a:r>
              <a:rPr lang="en-US" altLang="en-US" sz="2400" b="1"/>
              <a:t>def</a:t>
            </a:r>
            <a:r>
              <a:rPr lang="en-US" altLang="en-US" sz="2400"/>
              <a:t> keyword, followed by function’s name and parameters, followed by a colon. 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7892A1AF-6CA5-7547-B505-6EBB08A8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D9FDF59D-D036-5B46-A843-1D797A1D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60A9B86C-55C5-9842-9232-22F9375D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FBB7A3F5-C275-5E4D-B08A-CB6A87D2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615A6411-0490-DC4B-9A3E-768CC284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9">
            <a:extLst>
              <a:ext uri="{FF2B5EF4-FFF2-40B4-BE49-F238E27FC236}">
                <a16:creationId xmlns:a16="http://schemas.microsoft.com/office/drawing/2014/main" id="{8CF8EB02-9B3B-AB4F-992A-D71D4BDA6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0">
            <a:extLst>
              <a:ext uri="{FF2B5EF4-FFF2-40B4-BE49-F238E27FC236}">
                <a16:creationId xmlns:a16="http://schemas.microsoft.com/office/drawing/2014/main" id="{7F3829B5-3662-7248-A8BD-B490D260E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0" name="Rectangle 11">
            <a:extLst>
              <a:ext uri="{FF2B5EF4-FFF2-40B4-BE49-F238E27FC236}">
                <a16:creationId xmlns:a16="http://schemas.microsoft.com/office/drawing/2014/main" id="{BD1C0347-9B62-C14C-A0C8-C011981A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21" name="Object 23">
            <a:extLst>
              <a:ext uri="{FF2B5EF4-FFF2-40B4-BE49-F238E27FC236}">
                <a16:creationId xmlns:a16="http://schemas.microsoft.com/office/drawing/2014/main" id="{351BAF0A-FEDE-5846-A9B3-929DE0255D9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1650" y="2660650"/>
          <a:ext cx="848836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60650"/>
                        <a:ext cx="848836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3">
            <a:extLst>
              <a:ext uri="{FF2B5EF4-FFF2-40B4-BE49-F238E27FC236}">
                <a16:creationId xmlns:a16="http://schemas.microsoft.com/office/drawing/2014/main" id="{134E6617-9C89-0D40-98A9-DADD7300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4888"/>
            <a:ext cx="2535237" cy="423862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22D9A963-F69E-9A4E-8D72-CEC80BF29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0B9A17-EE63-A349-B855-1D95A3A442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3C878D5-0DCD-7B49-9A29-3FAC284FF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BF2BC98B-AFF5-6C4A-AA2A-6ABF8B65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70025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function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44FC4445-2B3E-7042-A231-36671604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71BAEDC4-CF81-8C4E-A78B-4E5D98A1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60F86B09-3294-9447-B963-5484F0D4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D75A6806-1D07-B447-AD42-51072110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763C6B12-5191-2E40-B17A-0C0AF947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6" name="Rectangle 9">
            <a:extLst>
              <a:ext uri="{FF2B5EF4-FFF2-40B4-BE49-F238E27FC236}">
                <a16:creationId xmlns:a16="http://schemas.microsoft.com/office/drawing/2014/main" id="{DF382955-97E0-7447-A595-91AC9594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8BB86A64-CEBB-EA4F-8C8E-C15EBDDC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339937F9-A558-6644-8F93-CC1414F9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9" name="Object 21">
            <a:extLst>
              <a:ext uri="{FF2B5EF4-FFF2-40B4-BE49-F238E27FC236}">
                <a16:creationId xmlns:a16="http://schemas.microsoft.com/office/drawing/2014/main" id="{186F80A3-E025-8B47-8EA4-0926A3A42B0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7663" y="2928938"/>
          <a:ext cx="85264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Picture" r:id="rId4" imgW="3124200" imgH="1231900" progId="Word.Picture.8">
                  <p:embed/>
                </p:oleObj>
              </mc:Choice>
              <mc:Fallback>
                <p:oleObj name="Picture" r:id="rId4" imgW="3124200" imgH="12319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928938"/>
                        <a:ext cx="8526462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>
            <a:extLst>
              <a:ext uri="{FF2B5EF4-FFF2-40B4-BE49-F238E27FC236}">
                <a16:creationId xmlns:a16="http://schemas.microsoft.com/office/drawing/2014/main" id="{CBBD8D5C-8AC2-4E43-85AE-463B8BA53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89375"/>
            <a:ext cx="461962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8FEFFA10-3A36-0849-89EF-6BA8EFE8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889375"/>
            <a:ext cx="461963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12054</TotalTime>
  <Words>1818</Words>
  <Application>Microsoft Macintosh PowerPoint</Application>
  <PresentationFormat>On-screen Show (4:3)</PresentationFormat>
  <Paragraphs>294</Paragraphs>
  <Slides>56</Slides>
  <Notes>55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Times New Roman</vt:lpstr>
      <vt:lpstr>Arial</vt:lpstr>
      <vt:lpstr>Monotype Sorts</vt:lpstr>
      <vt:lpstr>Book Antiqua</vt:lpstr>
      <vt:lpstr>Courier New</vt:lpstr>
      <vt:lpstr>Forte</vt:lpstr>
      <vt:lpstr>International</vt:lpstr>
      <vt:lpstr>Microsoft Word Picture</vt:lpstr>
      <vt:lpstr>Chapter 6 Functions</vt:lpstr>
      <vt:lpstr>Opening Problem</vt:lpstr>
      <vt:lpstr>Problem</vt:lpstr>
      <vt:lpstr>Problem</vt:lpstr>
      <vt:lpstr>Solution</vt:lpstr>
      <vt:lpstr>Objectives</vt:lpstr>
      <vt:lpstr>Defining Functions</vt:lpstr>
      <vt:lpstr>Function Header</vt:lpstr>
      <vt:lpstr>Formal Parameters</vt:lpstr>
      <vt:lpstr>Actual Parameters</vt:lpstr>
      <vt:lpstr>Return Value</vt:lpstr>
      <vt:lpstr>Calling Functions</vt:lpstr>
      <vt:lpstr>Calling Functions, cont.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Call Stacks </vt:lpstr>
      <vt:lpstr>Call Stacks </vt:lpstr>
      <vt:lpstr>Functions With/Without Return Values</vt:lpstr>
      <vt:lpstr>The None Value</vt:lpstr>
      <vt:lpstr>Passing Arguments by Positions</vt:lpstr>
      <vt:lpstr>Keyword Arguments</vt:lpstr>
      <vt:lpstr>Pass by Value</vt:lpstr>
      <vt:lpstr>Pass by Value</vt:lpstr>
      <vt:lpstr>Modularizing Code</vt:lpstr>
      <vt:lpstr>Problem: Converting Decimals to Hexadecimals </vt:lpstr>
      <vt:lpstr>Scope of Variables</vt:lpstr>
      <vt:lpstr>Example 1</vt:lpstr>
      <vt:lpstr>Example 2</vt:lpstr>
      <vt:lpstr>Example 3</vt:lpstr>
      <vt:lpstr>Example 4</vt:lpstr>
      <vt:lpstr>Example 5</vt:lpstr>
      <vt:lpstr>Default Arguments</vt:lpstr>
      <vt:lpstr>Returning Multiple Values</vt:lpstr>
      <vt:lpstr>Generating Random Characters</vt:lpstr>
      <vt:lpstr>Function Abstraction</vt:lpstr>
      <vt:lpstr>Benefits of Functions</vt:lpstr>
      <vt:lpstr>Stepwise Refinement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Turtle: Developing Reusable Graphics Functions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yuksel aslandogan</cp:lastModifiedBy>
  <cp:revision>199</cp:revision>
  <dcterms:created xsi:type="dcterms:W3CDTF">1995-06-10T17:31:50Z</dcterms:created>
  <dcterms:modified xsi:type="dcterms:W3CDTF">2024-10-07T04:30:22Z</dcterms:modified>
</cp:coreProperties>
</file>