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48" r:id="rId1"/>
  </p:sldMasterIdLst>
  <p:notesMasterIdLst>
    <p:notesMasterId r:id="rId49"/>
  </p:notesMasterIdLst>
  <p:handoutMasterIdLst>
    <p:handoutMasterId r:id="rId50"/>
  </p:handoutMasterIdLst>
  <p:sldIdLst>
    <p:sldId id="257" r:id="rId2"/>
    <p:sldId id="651" r:id="rId3"/>
    <p:sldId id="530" r:id="rId4"/>
    <p:sldId id="478" r:id="rId5"/>
    <p:sldId id="672" r:id="rId6"/>
    <p:sldId id="260" r:id="rId7"/>
    <p:sldId id="262" r:id="rId8"/>
    <p:sldId id="263" r:id="rId9"/>
    <p:sldId id="673" r:id="rId10"/>
    <p:sldId id="674" r:id="rId11"/>
    <p:sldId id="264" r:id="rId12"/>
    <p:sldId id="675" r:id="rId13"/>
    <p:sldId id="533" r:id="rId14"/>
    <p:sldId id="683" r:id="rId15"/>
    <p:sldId id="648" r:id="rId16"/>
    <p:sldId id="680" r:id="rId17"/>
    <p:sldId id="681" r:id="rId18"/>
    <p:sldId id="649" r:id="rId19"/>
    <p:sldId id="512" r:id="rId20"/>
    <p:sldId id="487" r:id="rId21"/>
    <p:sldId id="539" r:id="rId22"/>
    <p:sldId id="676" r:id="rId23"/>
    <p:sldId id="677" r:id="rId24"/>
    <p:sldId id="495" r:id="rId25"/>
    <p:sldId id="524" r:id="rId26"/>
    <p:sldId id="506" r:id="rId27"/>
    <p:sldId id="682" r:id="rId28"/>
    <p:sldId id="540" r:id="rId29"/>
    <p:sldId id="503" r:id="rId30"/>
    <p:sldId id="684" r:id="rId31"/>
    <p:sldId id="599" r:id="rId32"/>
    <p:sldId id="520" r:id="rId33"/>
    <p:sldId id="521" r:id="rId34"/>
    <p:sldId id="504" r:id="rId35"/>
    <p:sldId id="600" r:id="rId36"/>
    <p:sldId id="685" r:id="rId37"/>
    <p:sldId id="519" r:id="rId38"/>
    <p:sldId id="598" r:id="rId39"/>
    <p:sldId id="527" r:id="rId40"/>
    <p:sldId id="528" r:id="rId41"/>
    <p:sldId id="602" r:id="rId42"/>
    <p:sldId id="653" r:id="rId43"/>
    <p:sldId id="686" r:id="rId44"/>
    <p:sldId id="654" r:id="rId45"/>
    <p:sldId id="655" r:id="rId46"/>
    <p:sldId id="656" r:id="rId47"/>
    <p:sldId id="536"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36" autoAdjust="0"/>
  </p:normalViewPr>
  <p:slideViewPr>
    <p:cSldViewPr>
      <p:cViewPr varScale="1">
        <p:scale>
          <a:sx n="128" d="100"/>
          <a:sy n="128" d="100"/>
        </p:scale>
        <p:origin x="1424" y="176"/>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6794"/>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F60D236-A797-EE44-BA27-0139E41194A2}"/>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a:extLst>
              <a:ext uri="{FF2B5EF4-FFF2-40B4-BE49-F238E27FC236}">
                <a16:creationId xmlns:a16="http://schemas.microsoft.com/office/drawing/2014/main" id="{08729FAD-EB69-8147-8766-4DE30E4BCC3E}"/>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a:extLst>
              <a:ext uri="{FF2B5EF4-FFF2-40B4-BE49-F238E27FC236}">
                <a16:creationId xmlns:a16="http://schemas.microsoft.com/office/drawing/2014/main" id="{CE1A77B0-4281-2443-B6D5-D8C097E5A3F9}"/>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3329CE6D-A637-9340-86A3-2AD8390E5F2C}"/>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41FB721E-6A14-5F48-8147-8990A78B8D1E}"/>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a:extLst>
              <a:ext uri="{FF2B5EF4-FFF2-40B4-BE49-F238E27FC236}">
                <a16:creationId xmlns:a16="http://schemas.microsoft.com/office/drawing/2014/main" id="{6A285246-40D7-C443-ABC6-03020C51FCA1}"/>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algn="r">
              <a:defRPr sz="1000" i="1" smtClean="0"/>
            </a:lvl1pPr>
          </a:lstStyle>
          <a:p>
            <a:pPr>
              <a:defRPr/>
            </a:pPr>
            <a:fld id="{306E01B4-D85A-3E48-B120-5FD08CC7FF6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23721A69-CC84-824E-820A-755703129AE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BA5C78-7EC1-124B-B36A-5552E2AF4ACC}" type="slidenum">
              <a:rPr lang="en-US" altLang="en-US" sz="1000"/>
              <a:pPr/>
              <a:t>6</a:t>
            </a:fld>
            <a:endParaRPr lang="en-US" altLang="en-US" sz="1000"/>
          </a:p>
        </p:txBody>
      </p:sp>
      <p:sp>
        <p:nvSpPr>
          <p:cNvPr id="10243" name="Rectangle 2">
            <a:extLst>
              <a:ext uri="{FF2B5EF4-FFF2-40B4-BE49-F238E27FC236}">
                <a16:creationId xmlns:a16="http://schemas.microsoft.com/office/drawing/2014/main" id="{09588079-2832-E345-B6A2-E0729F67158C}"/>
              </a:ext>
            </a:extLst>
          </p:cNvPr>
          <p:cNvSpPr>
            <a:spLocks noGrp="1" noRot="1" noChangeAspect="1" noChangeArrowheads="1" noTextEdit="1"/>
          </p:cNvSpPr>
          <p:nvPr>
            <p:ph type="sldImg"/>
          </p:nvPr>
        </p:nvSpPr>
        <p:spPr>
          <a:xfrm>
            <a:off x="1150938" y="692150"/>
            <a:ext cx="4556125" cy="3416300"/>
          </a:xfrm>
          <a:ln cap="flat"/>
        </p:spPr>
      </p:sp>
      <p:sp>
        <p:nvSpPr>
          <p:cNvPr id="10244" name="Rectangle 3">
            <a:extLst>
              <a:ext uri="{FF2B5EF4-FFF2-40B4-BE49-F238E27FC236}">
                <a16:creationId xmlns:a16="http://schemas.microsoft.com/office/drawing/2014/main" id="{12FAA31C-C3A5-094D-9D41-C32239C8DF8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8C71590B-0047-A843-9FE6-CCED22C5B0AC}"/>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2C8175D8-DF10-EC49-8F10-A85671A5C4FB}"/>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C481723D-0D79-1448-BB29-9AD661DE5410}"/>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6E914F41-D4E7-D44F-BE1C-455E5590297B}"/>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B461ADE9-20EF-264E-AE48-655FB885CFBF}"/>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E3463E14-F435-DE42-BBC0-5B0E3E0275DC}"/>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9878F5A0-0A9C-3344-B76A-461AA44F884F}"/>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785B7963-A5F9-7244-84DB-F6A92E51D2E5}"/>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4D611A1B-A73C-9E49-9435-737B05600EB7}"/>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20FB273A-7F2F-4E45-9718-58D6EA728A09}"/>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72783E84-E456-B54B-AED7-4DCD58E91C68}"/>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9275D50A-DBA7-314D-90CA-EFC0AA9B08E5}"/>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86BA85BD-76AE-2747-B4AD-5E153072AAC9}"/>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F8826D97-743A-CC4F-8AD5-960BC8190AE5}"/>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37301134-623C-E94D-817D-6602BE5C54C3}"/>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E2B354ED-CB39-6547-AAFE-CCCD319E4E76}"/>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05503C37-8D9C-634C-B0EB-8EA48FF375BD}"/>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3901CC0F-8A80-F245-A029-72248E0DB1B1}"/>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63049112-110F-5845-AEED-FC741D03C3EA}"/>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C5B0ACF3-9383-EB45-B69E-95AD78BA8660}"/>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057B135E-84CF-074E-903B-317D0BB921C2}"/>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845BC9F4-28F5-004E-8050-E05C1135004A}"/>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8E7DB3B8-6F49-8440-A942-DF227DCA877B}"/>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B201C740-B619-C14F-A267-8CCCA18BB835}"/>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2F24DA78-B159-694D-B728-34DADE3B9BD5}"/>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71DCA74B-47F6-BA41-A61F-E9360C80C6CB}"/>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96C168FB-3DFA-3A40-B5C4-FA8B469CCCFD}"/>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A4B203AC-841F-934D-A845-8A45C6BC5281}"/>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29DA0188-3D8E-2947-8B16-858C70C891D5}"/>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7F193911-E9BD-B74A-AE40-5D1EE1484D67}"/>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a:extLst>
              <a:ext uri="{FF2B5EF4-FFF2-40B4-BE49-F238E27FC236}">
                <a16:creationId xmlns:a16="http://schemas.microsoft.com/office/drawing/2014/main" id="{DB7DD0EB-DDD2-A94B-AD7D-10254DEA0607}"/>
              </a:ext>
            </a:extLst>
          </p:cNvPr>
          <p:cNvSpPr>
            <a:spLocks noChangeArrowheads="1"/>
          </p:cNvSpPr>
          <p:nvPr userDrawn="1"/>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charset="0"/>
              </a:rPr>
              <a:t>© Copyright 2022 by Pearson Education, Inc. All Rights Reserved.</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5" name="Date Placeholder 34">
            <a:extLst>
              <a:ext uri="{FF2B5EF4-FFF2-40B4-BE49-F238E27FC236}">
                <a16:creationId xmlns:a16="http://schemas.microsoft.com/office/drawing/2014/main" id="{234A69E0-7FDE-6E4B-AED7-2590AAB7322C}"/>
              </a:ext>
            </a:extLst>
          </p:cNvPr>
          <p:cNvSpPr>
            <a:spLocks noGrp="1" noChangeArrowheads="1"/>
          </p:cNvSpPr>
          <p:nvPr>
            <p:ph type="dt" sz="quarter" idx="10"/>
          </p:nvPr>
        </p:nvSpPr>
        <p:spPr/>
        <p:txBody>
          <a:bodyPr/>
          <a:lstStyle>
            <a:lvl1pPr>
              <a:defRPr/>
            </a:lvl1pPr>
          </a:lstStyle>
          <a:p>
            <a:pPr>
              <a:defRPr/>
            </a:pPr>
            <a:endParaRPr lang="en-US"/>
          </a:p>
        </p:txBody>
      </p:sp>
      <p:sp>
        <p:nvSpPr>
          <p:cNvPr id="36" name="Rectangle 36">
            <a:extLst>
              <a:ext uri="{FF2B5EF4-FFF2-40B4-BE49-F238E27FC236}">
                <a16:creationId xmlns:a16="http://schemas.microsoft.com/office/drawing/2014/main" id="{1ACD74DB-917B-6B49-91D0-B2580F095562}"/>
              </a:ext>
            </a:extLst>
          </p:cNvPr>
          <p:cNvSpPr>
            <a:spLocks noGrp="1" noChangeArrowheads="1"/>
          </p:cNvSpPr>
          <p:nvPr>
            <p:ph type="sldNum" sz="quarter" idx="11"/>
          </p:nvPr>
        </p:nvSpPr>
        <p:spPr>
          <a:xfrm>
            <a:off x="6553200" y="6400800"/>
            <a:ext cx="1905000" cy="457200"/>
          </a:xfrm>
        </p:spPr>
        <p:txBody>
          <a:bodyPr/>
          <a:lstStyle>
            <a:lvl1pPr>
              <a:defRPr smtClean="0"/>
            </a:lvl1pPr>
          </a:lstStyle>
          <a:p>
            <a:pPr>
              <a:defRPr/>
            </a:pPr>
            <a:fld id="{96D9E2E0-8D3C-6446-A4C6-72833D06C115}" type="slidenum">
              <a:rPr lang="en-US" altLang="en-US"/>
              <a:pPr>
                <a:defRPr/>
              </a:pPr>
              <a:t>‹#›</a:t>
            </a:fld>
            <a:endParaRPr lang="en-US" altLang="en-US"/>
          </a:p>
        </p:txBody>
      </p:sp>
    </p:spTree>
    <p:extLst>
      <p:ext uri="{BB962C8B-B14F-4D97-AF65-F5344CB8AC3E}">
        <p14:creationId xmlns:p14="http://schemas.microsoft.com/office/powerpoint/2010/main" val="2715663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5B08E02E-EC48-9146-878B-903D5B2F08F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7D072C5D-2A6B-9A4F-9064-6ACFA6F6E074}"/>
              </a:ext>
            </a:extLst>
          </p:cNvPr>
          <p:cNvSpPr>
            <a:spLocks noGrp="1" noChangeArrowheads="1"/>
          </p:cNvSpPr>
          <p:nvPr>
            <p:ph type="sldNum" sz="quarter" idx="11"/>
          </p:nvPr>
        </p:nvSpPr>
        <p:spPr>
          <a:ln/>
        </p:spPr>
        <p:txBody>
          <a:bodyPr/>
          <a:lstStyle>
            <a:lvl1pPr>
              <a:defRPr/>
            </a:lvl1pPr>
          </a:lstStyle>
          <a:p>
            <a:pPr>
              <a:defRPr/>
            </a:pPr>
            <a:fld id="{F1027EC6-60A6-4E4F-82DD-FB85AC376D68}" type="slidenum">
              <a:rPr lang="en-US" altLang="en-US"/>
              <a:pPr>
                <a:defRPr/>
              </a:pPr>
              <a:t>‹#›</a:t>
            </a:fld>
            <a:endParaRPr lang="en-US" altLang="en-US"/>
          </a:p>
        </p:txBody>
      </p:sp>
    </p:spTree>
    <p:extLst>
      <p:ext uri="{BB962C8B-B14F-4D97-AF65-F5344CB8AC3E}">
        <p14:creationId xmlns:p14="http://schemas.microsoft.com/office/powerpoint/2010/main" val="131677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B6B21686-960F-0942-A115-BEE4472EA23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7DE2C15B-4C7A-9C4E-9C48-07D32B1AE454}"/>
              </a:ext>
            </a:extLst>
          </p:cNvPr>
          <p:cNvSpPr>
            <a:spLocks noGrp="1" noChangeArrowheads="1"/>
          </p:cNvSpPr>
          <p:nvPr>
            <p:ph type="sldNum" sz="quarter" idx="11"/>
          </p:nvPr>
        </p:nvSpPr>
        <p:spPr>
          <a:ln/>
        </p:spPr>
        <p:txBody>
          <a:bodyPr/>
          <a:lstStyle>
            <a:lvl1pPr>
              <a:defRPr/>
            </a:lvl1pPr>
          </a:lstStyle>
          <a:p>
            <a:pPr>
              <a:defRPr/>
            </a:pPr>
            <a:fld id="{CEE56BFB-88BA-7C48-8A14-9A098F7C03C3}" type="slidenum">
              <a:rPr lang="en-US" altLang="en-US"/>
              <a:pPr>
                <a:defRPr/>
              </a:pPr>
              <a:t>‹#›</a:t>
            </a:fld>
            <a:endParaRPr lang="en-US" altLang="en-US"/>
          </a:p>
        </p:txBody>
      </p:sp>
    </p:spTree>
    <p:extLst>
      <p:ext uri="{BB962C8B-B14F-4D97-AF65-F5344CB8AC3E}">
        <p14:creationId xmlns:p14="http://schemas.microsoft.com/office/powerpoint/2010/main" val="2705821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13250CB6-AA12-8344-A5D1-C6CC0B1F3E0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CA9F3CE1-2429-524D-B9CE-F5BC1B707EEB}"/>
              </a:ext>
            </a:extLst>
          </p:cNvPr>
          <p:cNvSpPr>
            <a:spLocks noGrp="1" noChangeArrowheads="1"/>
          </p:cNvSpPr>
          <p:nvPr>
            <p:ph type="sldNum" sz="quarter" idx="11"/>
          </p:nvPr>
        </p:nvSpPr>
        <p:spPr>
          <a:ln/>
        </p:spPr>
        <p:txBody>
          <a:bodyPr/>
          <a:lstStyle>
            <a:lvl1pPr>
              <a:defRPr/>
            </a:lvl1pPr>
          </a:lstStyle>
          <a:p>
            <a:pPr>
              <a:defRPr/>
            </a:pPr>
            <a:fld id="{3D0F9776-A5E4-3B4B-A495-ED3645FF2859}" type="slidenum">
              <a:rPr lang="en-US" altLang="en-US"/>
              <a:pPr>
                <a:defRPr/>
              </a:pPr>
              <a:t>‹#›</a:t>
            </a:fld>
            <a:endParaRPr lang="en-US" altLang="en-US"/>
          </a:p>
        </p:txBody>
      </p:sp>
    </p:spTree>
    <p:extLst>
      <p:ext uri="{BB962C8B-B14F-4D97-AF65-F5344CB8AC3E}">
        <p14:creationId xmlns:p14="http://schemas.microsoft.com/office/powerpoint/2010/main" val="58902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93573365-0E7E-7D40-B8EF-237CE5B0660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0BE7094E-0E2E-9244-B3A8-1F0FC549B956}"/>
              </a:ext>
            </a:extLst>
          </p:cNvPr>
          <p:cNvSpPr>
            <a:spLocks noGrp="1" noChangeArrowheads="1"/>
          </p:cNvSpPr>
          <p:nvPr>
            <p:ph type="sldNum" sz="quarter" idx="11"/>
          </p:nvPr>
        </p:nvSpPr>
        <p:spPr>
          <a:ln/>
        </p:spPr>
        <p:txBody>
          <a:bodyPr/>
          <a:lstStyle>
            <a:lvl1pPr>
              <a:defRPr/>
            </a:lvl1pPr>
          </a:lstStyle>
          <a:p>
            <a:pPr>
              <a:defRPr/>
            </a:pPr>
            <a:fld id="{5414D3F0-DF40-6946-B275-68DE77DE90C4}" type="slidenum">
              <a:rPr lang="en-US" altLang="en-US"/>
              <a:pPr>
                <a:defRPr/>
              </a:pPr>
              <a:t>‹#›</a:t>
            </a:fld>
            <a:endParaRPr lang="en-US" altLang="en-US"/>
          </a:p>
        </p:txBody>
      </p:sp>
    </p:spTree>
    <p:extLst>
      <p:ext uri="{BB962C8B-B14F-4D97-AF65-F5344CB8AC3E}">
        <p14:creationId xmlns:p14="http://schemas.microsoft.com/office/powerpoint/2010/main" val="327601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4E82C3F2-AB58-D04F-965A-A3D9D2A0915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BF6251F9-6EC8-8149-939C-5BCA71665200}"/>
              </a:ext>
            </a:extLst>
          </p:cNvPr>
          <p:cNvSpPr>
            <a:spLocks noGrp="1" noChangeArrowheads="1"/>
          </p:cNvSpPr>
          <p:nvPr>
            <p:ph type="sldNum" sz="quarter" idx="11"/>
          </p:nvPr>
        </p:nvSpPr>
        <p:spPr>
          <a:ln/>
        </p:spPr>
        <p:txBody>
          <a:bodyPr/>
          <a:lstStyle>
            <a:lvl1pPr>
              <a:defRPr/>
            </a:lvl1pPr>
          </a:lstStyle>
          <a:p>
            <a:pPr>
              <a:defRPr/>
            </a:pPr>
            <a:fld id="{CE995791-9244-E243-8BFB-6EAC7ECEFB45}" type="slidenum">
              <a:rPr lang="en-US" altLang="en-US"/>
              <a:pPr>
                <a:defRPr/>
              </a:pPr>
              <a:t>‹#›</a:t>
            </a:fld>
            <a:endParaRPr lang="en-US" altLang="en-US"/>
          </a:p>
        </p:txBody>
      </p:sp>
    </p:spTree>
    <p:extLst>
      <p:ext uri="{BB962C8B-B14F-4D97-AF65-F5344CB8AC3E}">
        <p14:creationId xmlns:p14="http://schemas.microsoft.com/office/powerpoint/2010/main" val="2966198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9CCC60DA-0FE8-4649-BF66-9C112DFFF5B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D0BC8D86-40D1-134F-A2A1-28336038321B}"/>
              </a:ext>
            </a:extLst>
          </p:cNvPr>
          <p:cNvSpPr>
            <a:spLocks noGrp="1" noChangeArrowheads="1"/>
          </p:cNvSpPr>
          <p:nvPr>
            <p:ph type="sldNum" sz="quarter" idx="11"/>
          </p:nvPr>
        </p:nvSpPr>
        <p:spPr>
          <a:ln/>
        </p:spPr>
        <p:txBody>
          <a:bodyPr/>
          <a:lstStyle>
            <a:lvl1pPr>
              <a:defRPr/>
            </a:lvl1pPr>
          </a:lstStyle>
          <a:p>
            <a:pPr>
              <a:defRPr/>
            </a:pPr>
            <a:fld id="{0F0D0A57-42CE-5448-8380-43C251D4147B}" type="slidenum">
              <a:rPr lang="en-US" altLang="en-US"/>
              <a:pPr>
                <a:defRPr/>
              </a:pPr>
              <a:t>‹#›</a:t>
            </a:fld>
            <a:endParaRPr lang="en-US" altLang="en-US"/>
          </a:p>
        </p:txBody>
      </p:sp>
    </p:spTree>
    <p:extLst>
      <p:ext uri="{BB962C8B-B14F-4D97-AF65-F5344CB8AC3E}">
        <p14:creationId xmlns:p14="http://schemas.microsoft.com/office/powerpoint/2010/main" val="335037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1571066C-F2C6-2A4A-99AD-F55D1324F3F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A84DD223-953E-2242-8A81-A6C56479D7A6}"/>
              </a:ext>
            </a:extLst>
          </p:cNvPr>
          <p:cNvSpPr>
            <a:spLocks noGrp="1" noChangeArrowheads="1"/>
          </p:cNvSpPr>
          <p:nvPr>
            <p:ph type="sldNum" sz="quarter" idx="11"/>
          </p:nvPr>
        </p:nvSpPr>
        <p:spPr>
          <a:ln/>
        </p:spPr>
        <p:txBody>
          <a:bodyPr/>
          <a:lstStyle>
            <a:lvl1pPr>
              <a:defRPr/>
            </a:lvl1pPr>
          </a:lstStyle>
          <a:p>
            <a:pPr>
              <a:defRPr/>
            </a:pPr>
            <a:fld id="{BAC8021B-7A18-5343-B12C-64B5069C239C}" type="slidenum">
              <a:rPr lang="en-US" altLang="en-US"/>
              <a:pPr>
                <a:defRPr/>
              </a:pPr>
              <a:t>‹#›</a:t>
            </a:fld>
            <a:endParaRPr lang="en-US" altLang="en-US"/>
          </a:p>
        </p:txBody>
      </p:sp>
    </p:spTree>
    <p:extLst>
      <p:ext uri="{BB962C8B-B14F-4D97-AF65-F5344CB8AC3E}">
        <p14:creationId xmlns:p14="http://schemas.microsoft.com/office/powerpoint/2010/main" val="71954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ADC913AE-8E4C-AE47-B38E-7E4F70C92FC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058CEE74-2E88-2B4F-A7F2-70A2372589BA}"/>
              </a:ext>
            </a:extLst>
          </p:cNvPr>
          <p:cNvSpPr>
            <a:spLocks noGrp="1" noChangeArrowheads="1"/>
          </p:cNvSpPr>
          <p:nvPr>
            <p:ph type="sldNum" sz="quarter" idx="11"/>
          </p:nvPr>
        </p:nvSpPr>
        <p:spPr>
          <a:ln/>
        </p:spPr>
        <p:txBody>
          <a:bodyPr/>
          <a:lstStyle>
            <a:lvl1pPr>
              <a:defRPr/>
            </a:lvl1pPr>
          </a:lstStyle>
          <a:p>
            <a:pPr>
              <a:defRPr/>
            </a:pPr>
            <a:fld id="{880347B5-DD9D-A14B-9E99-9BD5D941A9C0}" type="slidenum">
              <a:rPr lang="en-US" altLang="en-US"/>
              <a:pPr>
                <a:defRPr/>
              </a:pPr>
              <a:t>‹#›</a:t>
            </a:fld>
            <a:endParaRPr lang="en-US" altLang="en-US"/>
          </a:p>
        </p:txBody>
      </p:sp>
    </p:spTree>
    <p:extLst>
      <p:ext uri="{BB962C8B-B14F-4D97-AF65-F5344CB8AC3E}">
        <p14:creationId xmlns:p14="http://schemas.microsoft.com/office/powerpoint/2010/main" val="159941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1CC8E188-D6B9-5A4C-98D3-7164B54E147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36E33E24-8BA7-8740-8230-8852B351D1E8}"/>
              </a:ext>
            </a:extLst>
          </p:cNvPr>
          <p:cNvSpPr>
            <a:spLocks noGrp="1" noChangeArrowheads="1"/>
          </p:cNvSpPr>
          <p:nvPr>
            <p:ph type="sldNum" sz="quarter" idx="11"/>
          </p:nvPr>
        </p:nvSpPr>
        <p:spPr>
          <a:ln/>
        </p:spPr>
        <p:txBody>
          <a:bodyPr/>
          <a:lstStyle>
            <a:lvl1pPr>
              <a:defRPr/>
            </a:lvl1pPr>
          </a:lstStyle>
          <a:p>
            <a:pPr>
              <a:defRPr/>
            </a:pPr>
            <a:fld id="{D58DA240-6BE9-8C4D-92CC-CE61747B80D0}" type="slidenum">
              <a:rPr lang="en-US" altLang="en-US"/>
              <a:pPr>
                <a:defRPr/>
              </a:pPr>
              <a:t>‹#›</a:t>
            </a:fld>
            <a:endParaRPr lang="en-US" altLang="en-US"/>
          </a:p>
        </p:txBody>
      </p:sp>
    </p:spTree>
    <p:extLst>
      <p:ext uri="{BB962C8B-B14F-4D97-AF65-F5344CB8AC3E}">
        <p14:creationId xmlns:p14="http://schemas.microsoft.com/office/powerpoint/2010/main" val="10767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ECBF986B-9BFA-0E4F-9F77-01DA6AD1AAC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7287AE1D-B573-444C-B1C9-FED00D669B43}"/>
              </a:ext>
            </a:extLst>
          </p:cNvPr>
          <p:cNvSpPr>
            <a:spLocks noGrp="1" noChangeArrowheads="1"/>
          </p:cNvSpPr>
          <p:nvPr>
            <p:ph type="sldNum" sz="quarter" idx="11"/>
          </p:nvPr>
        </p:nvSpPr>
        <p:spPr>
          <a:ln/>
        </p:spPr>
        <p:txBody>
          <a:bodyPr/>
          <a:lstStyle>
            <a:lvl1pPr>
              <a:defRPr/>
            </a:lvl1pPr>
          </a:lstStyle>
          <a:p>
            <a:pPr>
              <a:defRPr/>
            </a:pPr>
            <a:fld id="{668DD5CD-E1A5-0849-86E2-AEF77083ACAC}" type="slidenum">
              <a:rPr lang="en-US" altLang="en-US"/>
              <a:pPr>
                <a:defRPr/>
              </a:pPr>
              <a:t>‹#›</a:t>
            </a:fld>
            <a:endParaRPr lang="en-US" altLang="en-US"/>
          </a:p>
        </p:txBody>
      </p:sp>
    </p:spTree>
    <p:extLst>
      <p:ext uri="{BB962C8B-B14F-4D97-AF65-F5344CB8AC3E}">
        <p14:creationId xmlns:p14="http://schemas.microsoft.com/office/powerpoint/2010/main" val="328432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F197FD9C-CAD7-0F44-8C9E-D6AFAD284CA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81FF1702-FD50-F64F-A168-07CFA00CAAD9}"/>
              </a:ext>
            </a:extLst>
          </p:cNvPr>
          <p:cNvSpPr>
            <a:spLocks noGrp="1" noChangeArrowheads="1"/>
          </p:cNvSpPr>
          <p:nvPr>
            <p:ph type="sldNum" sz="quarter" idx="11"/>
          </p:nvPr>
        </p:nvSpPr>
        <p:spPr>
          <a:ln/>
        </p:spPr>
        <p:txBody>
          <a:bodyPr/>
          <a:lstStyle>
            <a:lvl1pPr>
              <a:defRPr/>
            </a:lvl1pPr>
          </a:lstStyle>
          <a:p>
            <a:pPr>
              <a:defRPr/>
            </a:pPr>
            <a:fld id="{3D5A41FD-540C-9846-BF9D-164C4DBC55D5}" type="slidenum">
              <a:rPr lang="en-US" altLang="en-US"/>
              <a:pPr>
                <a:defRPr/>
              </a:pPr>
              <a:t>‹#›</a:t>
            </a:fld>
            <a:endParaRPr lang="en-US" altLang="en-US"/>
          </a:p>
        </p:txBody>
      </p:sp>
    </p:spTree>
    <p:extLst>
      <p:ext uri="{BB962C8B-B14F-4D97-AF65-F5344CB8AC3E}">
        <p14:creationId xmlns:p14="http://schemas.microsoft.com/office/powerpoint/2010/main" val="193016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2E344540-7BCB-3347-8334-341C36131B4E}"/>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1BE811FD-48C5-0140-A42E-4E3717B8FBF1}"/>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68BFFAAD-135C-E447-9AD2-6839B8C5F95A}"/>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00019D85-A92A-0B4C-B5E8-809D980AD58D}"/>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703F1801-3326-5248-8240-F8DB4C1FBF5C}"/>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3138EF09-692D-C54B-8A2D-CA792E19A713}"/>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0B37A0BD-6389-3B43-91DF-A322113AFC15}"/>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0A38C28A-9AC0-544C-A60B-9AB7D56A3CD2}"/>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0D50ACCA-C65F-D848-AB55-63DB2B46B90F}"/>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D319CB18-21D9-1F43-996E-C276B9403156}"/>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75A5938A-DBCA-9B41-A006-0E6B8F0E84D6}"/>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F29F369A-1F19-B648-8445-3E82BA665688}"/>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60AFBA29-946D-D34E-BB50-D919B341F3B4}"/>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18476836-ED94-5746-8DBD-1D210FEA4976}"/>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FA5AC83E-9C6F-B448-B2FB-018D58ECD549}"/>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9BB4C78B-E08A-984F-9DFA-D59BE80360A1}"/>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4C59F1DC-EB02-2B44-914D-1F0EFF292A1C}"/>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46EBE909-7D85-3341-9D0D-B1CEA25548FF}"/>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BFE4BFE6-5D2A-7E49-9177-0D20519D04A1}"/>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DD4059B9-D33B-7044-AE3E-9065C05CDBEF}"/>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5AD60705-10C7-DE4E-AB36-99731B4CF90E}"/>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7A26CA88-605D-9941-BD37-3286481B4D96}"/>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A7F44A6D-FC40-2C4B-B741-81596491E286}"/>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6E47ED12-3534-9849-9F14-53700787EB38}"/>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EF7DBB3F-E575-AB44-99ED-63E91C82D777}"/>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BA3EA3ED-C98A-6642-97DF-855F98DD28DF}"/>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B5539CEC-FB38-EC49-B70C-932C8E4A861B}"/>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18B77A64-B07A-7A49-906E-46E16778E2B3}"/>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196A5362-BF57-7943-9D70-0F014C9A1F7E}"/>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373A954C-8D2C-A542-B08E-B324CD1FBBF6}"/>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BA18BB48-4E79-DF43-8143-7F227670D94E}"/>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30AB593C-DCAF-1744-B7E2-067909D8758F}"/>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B06ECCAE-0660-3247-9AB7-25AD8977CFF3}" type="slidenum">
              <a:rPr lang="en-US" altLang="en-US"/>
              <a:pPr>
                <a:defRPr/>
              </a:pPr>
              <a:t>‹#›</a:t>
            </a:fld>
            <a:endParaRPr lang="en-US" altLang="en-US"/>
          </a:p>
        </p:txBody>
      </p:sp>
      <p:sp>
        <p:nvSpPr>
          <p:cNvPr id="1031" name="Rectangle 35">
            <a:extLst>
              <a:ext uri="{FF2B5EF4-FFF2-40B4-BE49-F238E27FC236}">
                <a16:creationId xmlns:a16="http://schemas.microsoft.com/office/drawing/2014/main" id="{8103BFF4-8A89-6F45-9D74-AEAB7B956B7F}"/>
              </a:ext>
            </a:extLst>
          </p:cNvPr>
          <p:cNvSpPr>
            <a:spLocks noChangeArrowheads="1"/>
          </p:cNvSpPr>
          <p:nvPr userDrawn="1"/>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charset="0"/>
              </a:rPr>
              <a:t>© Copyright 2022 by Pearson Education, Inc. All Rights Reserved.</a:t>
            </a:r>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liangcpp.pearsoncmg.com/pyhtml/AnalyzeNumber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iangcpp.pearsoncmg.com/pyhtml/DeckOfCards.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e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hyperlink" Target="html/DeckOfCardsGUI.bat"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3" Type="http://schemas.openxmlformats.org/officeDocument/2006/relationships/hyperlink" Target="https://liangcpp.pearsoncmg.com/pyhtml/DefaultListArgument.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s://liangcpp.pearsoncmg.com/pyhtml/DefaultNoneListArgument.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hyperlink" Target="https://liangcpp.pearsoncmg.com/pyhtml/DeckOfCards.html" TargetMode="Externa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iveexample.pearsoncmg.com/dsanimation/Linear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iveexample.pearsoncmg.com/dsanimation/Binary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38.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3.emf"/><Relationship Id="rId4" Type="http://schemas.openxmlformats.org/officeDocument/2006/relationships/oleObject" Target="../embeddings/oleObject11.bin"/></Relationships>
</file>

<file path=ppt/slides/_rels/slide39.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4.emf"/><Relationship Id="rId4" Type="http://schemas.openxmlformats.org/officeDocument/2006/relationships/oleObject" Target="../embeddings/oleObject12.bin"/></Relationships>
</file>

<file path=ppt/slides/_rels/slide43.xml.rels><?xml version="1.0" encoding="UTF-8" standalone="yes"?>
<Relationships xmlns="http://schemas.openxmlformats.org/package/2006/relationships"><Relationship Id="rId3" Type="http://schemas.openxmlformats.org/officeDocument/2006/relationships/hyperlink" Target="https://liveexample.pearsoncmg.com/dsanimation/SelectionSortNew.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BE6753C7-3C9E-E047-A1FB-FE3F5A45BD0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729601-CBCB-6E4B-A6C0-2E13AB545F11}" type="slidenum">
              <a:rPr lang="en-US" altLang="en-US" sz="140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41F2E457-11CB-7F47-9882-04B712AED505}"/>
              </a:ext>
            </a:extLst>
          </p:cNvPr>
          <p:cNvSpPr>
            <a:spLocks noGrp="1" noChangeArrowheads="1"/>
          </p:cNvSpPr>
          <p:nvPr>
            <p:ph type="title"/>
          </p:nvPr>
        </p:nvSpPr>
        <p:spPr>
          <a:xfrm>
            <a:off x="654050" y="587375"/>
            <a:ext cx="7772400" cy="1143000"/>
          </a:xfrm>
        </p:spPr>
        <p:txBody>
          <a:bodyPr/>
          <a:lstStyle/>
          <a:p>
            <a:r>
              <a:rPr lang="en-US" altLang="en-US"/>
              <a:t>Chapter 7 Lists</a:t>
            </a:r>
          </a:p>
        </p:txBody>
      </p:sp>
      <p:sp>
        <p:nvSpPr>
          <p:cNvPr id="4100" name="Rectangle 12">
            <a:extLst>
              <a:ext uri="{FF2B5EF4-FFF2-40B4-BE49-F238E27FC236}">
                <a16:creationId xmlns:a16="http://schemas.microsoft.com/office/drawing/2014/main" id="{636D989E-ED32-4640-B99E-FFC6C7497BEB}"/>
              </a:ext>
            </a:extLst>
          </p:cNvPr>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FBB0DD2E-5649-2047-A4E5-B02F67ABC93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6AF7D9F-1C5C-9E4A-9F13-BCDE5B2AEEEC}" type="slidenum">
              <a:rPr lang="en-US" altLang="en-US" sz="1400"/>
              <a:pPr>
                <a:spcBef>
                  <a:spcPct val="0"/>
                </a:spcBef>
                <a:buClrTx/>
                <a:buSzTx/>
                <a:buFontTx/>
                <a:buNone/>
              </a:pPr>
              <a:t>10</a:t>
            </a:fld>
            <a:endParaRPr lang="en-US" altLang="en-US" sz="1400"/>
          </a:p>
        </p:txBody>
      </p:sp>
      <p:sp>
        <p:nvSpPr>
          <p:cNvPr id="14339" name="Rectangle 2">
            <a:extLst>
              <a:ext uri="{FF2B5EF4-FFF2-40B4-BE49-F238E27FC236}">
                <a16:creationId xmlns:a16="http://schemas.microsoft.com/office/drawing/2014/main" id="{6C623A33-DA35-8C4D-9FFD-BE87CB45266F}"/>
              </a:ext>
            </a:extLst>
          </p:cNvPr>
          <p:cNvSpPr>
            <a:spLocks noGrp="1" noChangeArrowheads="1"/>
          </p:cNvSpPr>
          <p:nvPr>
            <p:ph type="title"/>
          </p:nvPr>
        </p:nvSpPr>
        <p:spPr>
          <a:xfrm>
            <a:off x="685800" y="457200"/>
            <a:ext cx="7772400" cy="666750"/>
          </a:xfrm>
        </p:spPr>
        <p:txBody>
          <a:bodyPr/>
          <a:lstStyle/>
          <a:p>
            <a:r>
              <a:rPr lang="en-US" altLang="en-US"/>
              <a:t>off-by-one Error </a:t>
            </a:r>
          </a:p>
        </p:txBody>
      </p:sp>
      <p:sp>
        <p:nvSpPr>
          <p:cNvPr id="14340" name="Rectangle 3">
            <a:extLst>
              <a:ext uri="{FF2B5EF4-FFF2-40B4-BE49-F238E27FC236}">
                <a16:creationId xmlns:a16="http://schemas.microsoft.com/office/drawing/2014/main" id="{1843CA97-2F61-2C45-ADB1-A90426C71109}"/>
              </a:ext>
            </a:extLst>
          </p:cNvPr>
          <p:cNvSpPr>
            <a:spLocks noGrp="1" noChangeArrowheads="1"/>
          </p:cNvSpPr>
          <p:nvPr>
            <p:ph type="body" idx="1"/>
          </p:nvPr>
        </p:nvSpPr>
        <p:spPr>
          <a:xfrm>
            <a:off x="309563" y="1393825"/>
            <a:ext cx="8180387" cy="1997075"/>
          </a:xfrm>
        </p:spPr>
        <p:txBody>
          <a:bodyPr/>
          <a:lstStyle/>
          <a:p>
            <a:pPr>
              <a:lnSpc>
                <a:spcPct val="90000"/>
              </a:lnSpc>
              <a:buFont typeface="Monotype Sorts" pitchFamily="2" charset="2"/>
              <a:buNone/>
            </a:pPr>
            <a:r>
              <a:rPr lang="en-US" altLang="en-US" sz="2800">
                <a:solidFill>
                  <a:schemeClr val="tx2"/>
                </a:solidFill>
                <a:latin typeface="Courier New" panose="02070309020205020404" pitchFamily="49" charset="0"/>
              </a:rPr>
              <a:t>i = 0</a:t>
            </a:r>
            <a:endParaRPr lang="en-US" altLang="en-US" sz="2800" b="1">
              <a:solidFill>
                <a:schemeClr val="tx2"/>
              </a:solidFill>
              <a:latin typeface="Courier New" panose="02070309020205020404" pitchFamily="49" charset="0"/>
            </a:endParaRPr>
          </a:p>
          <a:p>
            <a:pPr>
              <a:lnSpc>
                <a:spcPct val="90000"/>
              </a:lnSpc>
              <a:buFont typeface="Monotype Sorts" pitchFamily="2" charset="2"/>
              <a:buNone/>
            </a:pPr>
            <a:r>
              <a:rPr lang="en-US" altLang="en-US" sz="2800" b="1">
                <a:solidFill>
                  <a:schemeClr val="tx2"/>
                </a:solidFill>
                <a:latin typeface="Courier New" panose="02070309020205020404" pitchFamily="49" charset="0"/>
              </a:rPr>
              <a:t>while</a:t>
            </a:r>
            <a:r>
              <a:rPr lang="en-US" altLang="en-US" sz="2800">
                <a:solidFill>
                  <a:schemeClr val="tx2"/>
                </a:solidFill>
                <a:latin typeface="Courier New" panose="02070309020205020404" pitchFamily="49" charset="0"/>
              </a:rPr>
              <a:t> i &lt;= len(lst):</a:t>
            </a:r>
          </a:p>
          <a:p>
            <a:pPr>
              <a:lnSpc>
                <a:spcPct val="90000"/>
              </a:lnSpc>
              <a:buFont typeface="Monotype Sorts" pitchFamily="2" charset="2"/>
              <a:buNone/>
            </a:pPr>
            <a:r>
              <a:rPr lang="en-US" altLang="en-US" sz="2800">
                <a:solidFill>
                  <a:schemeClr val="tx2"/>
                </a:solidFill>
                <a:latin typeface="Courier New" panose="02070309020205020404" pitchFamily="49" charset="0"/>
              </a:rPr>
              <a:t>    print(lst[i])</a:t>
            </a:r>
          </a:p>
          <a:p>
            <a:pPr>
              <a:lnSpc>
                <a:spcPct val="90000"/>
              </a:lnSpc>
              <a:buFont typeface="Monotype Sorts" pitchFamily="2" charset="2"/>
              <a:buNone/>
            </a:pPr>
            <a:r>
              <a:rPr lang="en-US" altLang="en-US" sz="2800">
                <a:solidFill>
                  <a:schemeClr val="tx2"/>
                </a:solidFill>
                <a:latin typeface="Courier New" panose="02070309020205020404" pitchFamily="49" charset="0"/>
              </a:rPr>
              <a:t>    i +=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5E74C77A-9403-E74C-81CA-2B3D6AF3E48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699967-7D9A-5D4B-8659-382254C8EFD7}" type="slidenum">
              <a:rPr lang="en-US" altLang="en-US" sz="1400"/>
              <a:pPr>
                <a:spcBef>
                  <a:spcPct val="0"/>
                </a:spcBef>
                <a:buClrTx/>
                <a:buSzTx/>
                <a:buFontTx/>
                <a:buNone/>
              </a:pPr>
              <a:t>11</a:t>
            </a:fld>
            <a:endParaRPr lang="en-US" altLang="en-US" sz="1400"/>
          </a:p>
        </p:txBody>
      </p:sp>
      <p:sp>
        <p:nvSpPr>
          <p:cNvPr id="15363" name="Rectangle 2">
            <a:extLst>
              <a:ext uri="{FF2B5EF4-FFF2-40B4-BE49-F238E27FC236}">
                <a16:creationId xmlns:a16="http://schemas.microsoft.com/office/drawing/2014/main" id="{E966F0C3-1AF4-6241-87A7-CF68910988B0}"/>
              </a:ext>
            </a:extLst>
          </p:cNvPr>
          <p:cNvSpPr>
            <a:spLocks noGrp="1" noChangeArrowheads="1"/>
          </p:cNvSpPr>
          <p:nvPr>
            <p:ph type="title"/>
          </p:nvPr>
        </p:nvSpPr>
        <p:spPr>
          <a:xfrm>
            <a:off x="654050" y="241300"/>
            <a:ext cx="7772400" cy="573088"/>
          </a:xfrm>
        </p:spPr>
        <p:txBody>
          <a:bodyPr/>
          <a:lstStyle/>
          <a:p>
            <a:r>
              <a:rPr lang="en-US" altLang="en-US" sz="4000"/>
              <a:t>List Comprehension</a:t>
            </a:r>
          </a:p>
        </p:txBody>
      </p:sp>
      <p:sp>
        <p:nvSpPr>
          <p:cNvPr id="15364" name="Rectangle 3">
            <a:extLst>
              <a:ext uri="{FF2B5EF4-FFF2-40B4-BE49-F238E27FC236}">
                <a16:creationId xmlns:a16="http://schemas.microsoft.com/office/drawing/2014/main" id="{28AD9E23-CF32-DC4A-B65E-881FF0B9973E}"/>
              </a:ext>
            </a:extLst>
          </p:cNvPr>
          <p:cNvSpPr>
            <a:spLocks noGrp="1" noChangeArrowheads="1"/>
          </p:cNvSpPr>
          <p:nvPr>
            <p:ph type="body" idx="1"/>
          </p:nvPr>
        </p:nvSpPr>
        <p:spPr>
          <a:xfrm>
            <a:off x="193675" y="971550"/>
            <a:ext cx="8756650" cy="2035175"/>
          </a:xfrm>
        </p:spPr>
        <p:txBody>
          <a:bodyPr/>
          <a:lstStyle/>
          <a:p>
            <a:pPr marL="0" indent="0">
              <a:lnSpc>
                <a:spcPct val="90000"/>
              </a:lnSpc>
              <a:spcBef>
                <a:spcPct val="0"/>
              </a:spcBef>
              <a:buFont typeface="Monotype Sorts" pitchFamily="2" charset="2"/>
              <a:buNone/>
            </a:pPr>
            <a:r>
              <a:rPr lang="en-US" altLang="en-US" sz="2800"/>
              <a:t>List comprehensions provide a concise way to create items from sequence. A list comprehension consists of brackets containing an expression followed by a for clause, then zero or more for or if clauses. The result will be a list resulting from evaluating the expression. Here are some examples:</a:t>
            </a:r>
          </a:p>
        </p:txBody>
      </p:sp>
      <p:sp>
        <p:nvSpPr>
          <p:cNvPr id="15365" name="Rectangle 5">
            <a:extLst>
              <a:ext uri="{FF2B5EF4-FFF2-40B4-BE49-F238E27FC236}">
                <a16:creationId xmlns:a16="http://schemas.microsoft.com/office/drawing/2014/main" id="{0D49CF54-AD1B-1C49-9FAA-D30B38D607F5}"/>
              </a:ext>
            </a:extLst>
          </p:cNvPr>
          <p:cNvSpPr>
            <a:spLocks noChangeArrowheads="1"/>
          </p:cNvSpPr>
          <p:nvPr/>
        </p:nvSpPr>
        <p:spPr bwMode="auto">
          <a:xfrm>
            <a:off x="193675" y="3121025"/>
            <a:ext cx="868045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&gt;&gt;&gt; list1 = [x for x range(0, 5)] # Returns a list of 0, 1, 2, 4</a:t>
            </a:r>
          </a:p>
          <a:p>
            <a:pPr>
              <a:buFont typeface="Monotype Sorts" pitchFamily="2" charset="2"/>
              <a:buNone/>
            </a:pPr>
            <a:r>
              <a:rPr lang="en-US" altLang="en-US" sz="2000">
                <a:solidFill>
                  <a:schemeClr val="tx2"/>
                </a:solidFill>
              </a:rPr>
              <a:t>&gt;&gt;&gt; list1 </a:t>
            </a:r>
          </a:p>
          <a:p>
            <a:pPr>
              <a:buFont typeface="Monotype Sorts" pitchFamily="2" charset="2"/>
              <a:buNone/>
            </a:pPr>
            <a:r>
              <a:rPr lang="en-US" altLang="en-US" sz="2000">
                <a:solidFill>
                  <a:schemeClr val="tx2"/>
                </a:solidFill>
              </a:rPr>
              <a:t>[0, 1, 2, 3, 4] </a:t>
            </a:r>
          </a:p>
          <a:p>
            <a:pPr>
              <a:buFont typeface="Monotype Sorts" pitchFamily="2" charset="2"/>
              <a:buNone/>
            </a:pPr>
            <a:r>
              <a:rPr lang="en-US" altLang="en-US" sz="2000">
                <a:solidFill>
                  <a:schemeClr val="tx2"/>
                </a:solidFill>
              </a:rPr>
              <a:t>&gt;&gt;&gt; list2 = [0.5 * x for x in list1] </a:t>
            </a:r>
          </a:p>
          <a:p>
            <a:pPr>
              <a:buFont typeface="Monotype Sorts" pitchFamily="2" charset="2"/>
              <a:buNone/>
            </a:pPr>
            <a:r>
              <a:rPr lang="en-US" altLang="en-US" sz="2000">
                <a:solidFill>
                  <a:schemeClr val="tx2"/>
                </a:solidFill>
              </a:rPr>
              <a:t>&gt;&gt;&gt; list2</a:t>
            </a:r>
          </a:p>
          <a:p>
            <a:pPr>
              <a:buFont typeface="Monotype Sorts" pitchFamily="2" charset="2"/>
              <a:buNone/>
            </a:pPr>
            <a:r>
              <a:rPr lang="en-US" altLang="en-US" sz="2000">
                <a:solidFill>
                  <a:schemeClr val="tx2"/>
                </a:solidFill>
              </a:rPr>
              <a:t>[0.0, 0.5, 1.0, 1.5, 2.0]</a:t>
            </a:r>
          </a:p>
          <a:p>
            <a:pPr>
              <a:buFont typeface="Monotype Sorts" pitchFamily="2" charset="2"/>
              <a:buNone/>
            </a:pPr>
            <a:r>
              <a:rPr lang="en-US" altLang="en-US" sz="2000">
                <a:solidFill>
                  <a:schemeClr val="tx2"/>
                </a:solidFill>
              </a:rPr>
              <a:t>&gt;&gt;&gt; list3 = [x for x in list2 if x &lt; 1.5]</a:t>
            </a:r>
          </a:p>
          <a:p>
            <a:pPr>
              <a:buFont typeface="Monotype Sorts" pitchFamily="2" charset="2"/>
              <a:buNone/>
            </a:pPr>
            <a:r>
              <a:rPr lang="en-US" altLang="en-US" sz="2000">
                <a:solidFill>
                  <a:schemeClr val="tx2"/>
                </a:solidFill>
              </a:rPr>
              <a:t>&gt;&gt;&gt; list3</a:t>
            </a:r>
          </a:p>
          <a:p>
            <a:pPr>
              <a:buFont typeface="Monotype Sorts" pitchFamily="2" charset="2"/>
              <a:buNone/>
            </a:pPr>
            <a:r>
              <a:rPr lang="en-US" altLang="en-US" sz="2000">
                <a:solidFill>
                  <a:schemeClr val="tx2"/>
                </a:solidFill>
              </a:rPr>
              <a:t>[0.0, 0.5,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0D29CC35-EE4D-A543-8E10-07BBA6CA247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822745-D455-4C45-B8E4-AC1E250A03FB}" type="slidenum">
              <a:rPr lang="en-US" altLang="en-US" sz="1400"/>
              <a:pPr>
                <a:spcBef>
                  <a:spcPct val="0"/>
                </a:spcBef>
                <a:buClrTx/>
                <a:buSzTx/>
                <a:buFontTx/>
                <a:buNone/>
              </a:pPr>
              <a:t>12</a:t>
            </a:fld>
            <a:endParaRPr lang="en-US" altLang="en-US" sz="1400"/>
          </a:p>
        </p:txBody>
      </p:sp>
      <p:sp>
        <p:nvSpPr>
          <p:cNvPr id="16387" name="Rectangle 2">
            <a:extLst>
              <a:ext uri="{FF2B5EF4-FFF2-40B4-BE49-F238E27FC236}">
                <a16:creationId xmlns:a16="http://schemas.microsoft.com/office/drawing/2014/main" id="{6587400A-9567-D840-B1B3-D8A2A2EE5FC9}"/>
              </a:ext>
            </a:extLst>
          </p:cNvPr>
          <p:cNvSpPr>
            <a:spLocks noGrp="1" noChangeArrowheads="1"/>
          </p:cNvSpPr>
          <p:nvPr>
            <p:ph type="title"/>
          </p:nvPr>
        </p:nvSpPr>
        <p:spPr>
          <a:xfrm>
            <a:off x="654050" y="241300"/>
            <a:ext cx="7772400" cy="573088"/>
          </a:xfrm>
        </p:spPr>
        <p:txBody>
          <a:bodyPr/>
          <a:lstStyle/>
          <a:p>
            <a:r>
              <a:rPr lang="en-US" altLang="en-US" sz="4000"/>
              <a:t>Comparing Lists</a:t>
            </a:r>
          </a:p>
        </p:txBody>
      </p:sp>
      <p:sp>
        <p:nvSpPr>
          <p:cNvPr id="16388" name="Rectangle 4">
            <a:extLst>
              <a:ext uri="{FF2B5EF4-FFF2-40B4-BE49-F238E27FC236}">
                <a16:creationId xmlns:a16="http://schemas.microsoft.com/office/drawing/2014/main" id="{3D920FE9-C7CA-D547-B286-0DC1A879DBB7}"/>
              </a:ext>
            </a:extLst>
          </p:cNvPr>
          <p:cNvSpPr>
            <a:spLocks noChangeArrowheads="1"/>
          </p:cNvSpPr>
          <p:nvPr/>
        </p:nvSpPr>
        <p:spPr bwMode="auto">
          <a:xfrm>
            <a:off x="193675" y="971550"/>
            <a:ext cx="8794750" cy="529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&gt;&gt;&gt;list1 = ["green", "red", "blue"] </a:t>
            </a:r>
          </a:p>
          <a:p>
            <a:pPr>
              <a:buFont typeface="Monotype Sorts" pitchFamily="2" charset="2"/>
              <a:buNone/>
            </a:pPr>
            <a:r>
              <a:rPr lang="en-US" altLang="en-US" sz="2000">
                <a:solidFill>
                  <a:schemeClr val="tx2"/>
                </a:solidFill>
              </a:rPr>
              <a:t>&gt;&gt;&gt;list2 = ["red", "blue", "green"] </a:t>
            </a:r>
          </a:p>
          <a:p>
            <a:pPr>
              <a:buFont typeface="Monotype Sorts" pitchFamily="2" charset="2"/>
              <a:buNone/>
            </a:pPr>
            <a:r>
              <a:rPr lang="en-US" altLang="en-US" sz="2000">
                <a:solidFill>
                  <a:schemeClr val="tx2"/>
                </a:solidFill>
              </a:rPr>
              <a:t>&gt;&gt;&gt;list2 == list1</a:t>
            </a:r>
          </a:p>
          <a:p>
            <a:pPr>
              <a:buFont typeface="Monotype Sorts" pitchFamily="2" charset="2"/>
              <a:buNone/>
            </a:pPr>
            <a:r>
              <a:rPr lang="en-US" altLang="en-US" sz="2000">
                <a:solidFill>
                  <a:schemeClr val="tx2"/>
                </a:solidFill>
              </a:rPr>
              <a:t>False</a:t>
            </a:r>
          </a:p>
          <a:p>
            <a:pPr>
              <a:buFont typeface="Monotype Sorts" pitchFamily="2" charset="2"/>
              <a:buNone/>
            </a:pPr>
            <a:r>
              <a:rPr lang="en-US" altLang="en-US" sz="2000">
                <a:solidFill>
                  <a:schemeClr val="tx2"/>
                </a:solidFill>
              </a:rPr>
              <a:t>&gt;&gt;&gt;list2 != list1</a:t>
            </a:r>
          </a:p>
          <a:p>
            <a:pPr>
              <a:buFont typeface="Monotype Sorts" pitchFamily="2" charset="2"/>
              <a:buNone/>
            </a:pPr>
            <a:r>
              <a:rPr lang="en-US" altLang="en-US" sz="2000">
                <a:solidFill>
                  <a:schemeClr val="tx2"/>
                </a:solidFill>
              </a:rPr>
              <a:t>True</a:t>
            </a:r>
          </a:p>
          <a:p>
            <a:pPr>
              <a:buFont typeface="Monotype Sorts" pitchFamily="2" charset="2"/>
              <a:buNone/>
            </a:pPr>
            <a:r>
              <a:rPr lang="en-US" altLang="en-US" sz="2000">
                <a:solidFill>
                  <a:schemeClr val="tx2"/>
                </a:solidFill>
              </a:rPr>
              <a:t>&gt;&gt;&gt;list2 &gt;= list1</a:t>
            </a:r>
          </a:p>
          <a:p>
            <a:pPr>
              <a:buFont typeface="Monotype Sorts" pitchFamily="2" charset="2"/>
              <a:buNone/>
            </a:pPr>
            <a:r>
              <a:rPr lang="en-US" altLang="en-US" sz="2000">
                <a:solidFill>
                  <a:schemeClr val="tx2"/>
                </a:solidFill>
              </a:rPr>
              <a:t>False</a:t>
            </a:r>
          </a:p>
          <a:p>
            <a:pPr>
              <a:buFont typeface="Monotype Sorts" pitchFamily="2" charset="2"/>
              <a:buNone/>
            </a:pPr>
            <a:r>
              <a:rPr lang="en-US" altLang="en-US" sz="2000">
                <a:solidFill>
                  <a:schemeClr val="tx2"/>
                </a:solidFill>
              </a:rPr>
              <a:t>&gt;&gt;&gt;list2 &gt; list1</a:t>
            </a:r>
          </a:p>
          <a:p>
            <a:pPr>
              <a:buFont typeface="Monotype Sorts" pitchFamily="2" charset="2"/>
              <a:buNone/>
            </a:pPr>
            <a:r>
              <a:rPr lang="en-US" altLang="en-US" sz="2000">
                <a:solidFill>
                  <a:schemeClr val="tx2"/>
                </a:solidFill>
              </a:rPr>
              <a:t>False</a:t>
            </a:r>
          </a:p>
          <a:p>
            <a:pPr>
              <a:buFont typeface="Monotype Sorts" pitchFamily="2" charset="2"/>
              <a:buNone/>
            </a:pPr>
            <a:r>
              <a:rPr lang="en-US" altLang="en-US" sz="2000">
                <a:solidFill>
                  <a:schemeClr val="tx2"/>
                </a:solidFill>
              </a:rPr>
              <a:t>&gt;&gt;&gt;list2 &lt; list1</a:t>
            </a:r>
          </a:p>
          <a:p>
            <a:pPr>
              <a:buFont typeface="Monotype Sorts" pitchFamily="2" charset="2"/>
              <a:buNone/>
            </a:pPr>
            <a:r>
              <a:rPr lang="en-US" altLang="en-US" sz="2000">
                <a:solidFill>
                  <a:schemeClr val="tx2"/>
                </a:solidFill>
              </a:rPr>
              <a:t>True</a:t>
            </a:r>
          </a:p>
          <a:p>
            <a:pPr>
              <a:buFont typeface="Monotype Sorts" pitchFamily="2" charset="2"/>
              <a:buNone/>
            </a:pPr>
            <a:r>
              <a:rPr lang="en-US" altLang="en-US" sz="2000">
                <a:solidFill>
                  <a:schemeClr val="tx2"/>
                </a:solidFill>
              </a:rPr>
              <a:t>&gt;&gt;&gt;list2 &lt;= list1</a:t>
            </a:r>
          </a:p>
          <a:p>
            <a:pPr>
              <a:buFont typeface="Monotype Sorts" pitchFamily="2" charset="2"/>
              <a:buNone/>
            </a:pPr>
            <a:r>
              <a:rPr lang="en-US" altLang="en-US" sz="2000">
                <a:solidFill>
                  <a:schemeClr val="tx2"/>
                </a:solidFill>
              </a:rPr>
              <a:t>True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9C87F7FA-22FF-AC43-BAFB-7ED7F784DF6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33571B5-50A2-B246-9EB7-0E8BDE31E535}" type="slidenum">
              <a:rPr lang="en-US" altLang="en-US" sz="1400"/>
              <a:pPr>
                <a:spcBef>
                  <a:spcPct val="0"/>
                </a:spcBef>
                <a:buClrTx/>
                <a:buSzTx/>
                <a:buFontTx/>
                <a:buNone/>
              </a:pPr>
              <a:t>13</a:t>
            </a:fld>
            <a:endParaRPr lang="en-US" altLang="en-US" sz="1400"/>
          </a:p>
        </p:txBody>
      </p:sp>
      <p:sp>
        <p:nvSpPr>
          <p:cNvPr id="17411" name="Rectangle 2">
            <a:extLst>
              <a:ext uri="{FF2B5EF4-FFF2-40B4-BE49-F238E27FC236}">
                <a16:creationId xmlns:a16="http://schemas.microsoft.com/office/drawing/2014/main" id="{3CF815A3-9D87-844C-92A9-567B65E13932}"/>
              </a:ext>
            </a:extLst>
          </p:cNvPr>
          <p:cNvSpPr>
            <a:spLocks noGrp="1" noChangeArrowheads="1"/>
          </p:cNvSpPr>
          <p:nvPr>
            <p:ph type="title"/>
          </p:nvPr>
        </p:nvSpPr>
        <p:spPr>
          <a:xfrm>
            <a:off x="685800" y="152400"/>
            <a:ext cx="7772400" cy="590550"/>
          </a:xfrm>
        </p:spPr>
        <p:txBody>
          <a:bodyPr/>
          <a:lstStyle/>
          <a:p>
            <a:r>
              <a:rPr lang="en-US" altLang="en-US"/>
              <a:t>Splitting a String to a List</a:t>
            </a:r>
          </a:p>
        </p:txBody>
      </p:sp>
      <p:sp>
        <p:nvSpPr>
          <p:cNvPr id="17412" name="Rectangle 3">
            <a:extLst>
              <a:ext uri="{FF2B5EF4-FFF2-40B4-BE49-F238E27FC236}">
                <a16:creationId xmlns:a16="http://schemas.microsoft.com/office/drawing/2014/main" id="{3BA0BDC1-EBCC-A844-A3A8-AEDCB06E2181}"/>
              </a:ext>
            </a:extLst>
          </p:cNvPr>
          <p:cNvSpPr>
            <a:spLocks noGrp="1" noChangeArrowheads="1"/>
          </p:cNvSpPr>
          <p:nvPr>
            <p:ph type="body" idx="1"/>
          </p:nvPr>
        </p:nvSpPr>
        <p:spPr>
          <a:xfrm>
            <a:off x="228600" y="990600"/>
            <a:ext cx="8610600" cy="4572000"/>
          </a:xfrm>
        </p:spPr>
        <p:txBody>
          <a:bodyPr/>
          <a:lstStyle/>
          <a:p>
            <a:pPr marL="0" indent="0" algn="just">
              <a:buFont typeface="Monotype Sorts" pitchFamily="2" charset="2"/>
              <a:buNone/>
            </a:pPr>
            <a:r>
              <a:rPr lang="en-US" altLang="en-US">
                <a:solidFill>
                  <a:schemeClr val="tx2"/>
                </a:solidFill>
              </a:rPr>
              <a:t>items = "Welcome to the US".split() </a:t>
            </a:r>
          </a:p>
          <a:p>
            <a:pPr marL="0" indent="0" algn="just">
              <a:buFont typeface="Monotype Sorts" pitchFamily="2" charset="2"/>
              <a:buNone/>
            </a:pPr>
            <a:r>
              <a:rPr lang="en-US" altLang="en-US">
                <a:solidFill>
                  <a:schemeClr val="tx2"/>
                </a:solidFill>
              </a:rPr>
              <a:t>print(items)</a:t>
            </a:r>
          </a:p>
          <a:p>
            <a:pPr marL="0" indent="0" algn="just">
              <a:buFont typeface="Monotype Sorts" pitchFamily="2" charset="2"/>
              <a:buNone/>
            </a:pPr>
            <a:r>
              <a:rPr lang="en-US" altLang="zh-CN">
                <a:solidFill>
                  <a:schemeClr val="tx2"/>
                </a:solidFill>
                <a:ea typeface="SimSun" panose="02010600030101010101" pitchFamily="2" charset="-122"/>
              </a:rPr>
              <a:t>['Welcome', 'to', 'the', 'US'] </a:t>
            </a:r>
          </a:p>
          <a:p>
            <a:pPr marL="0" indent="0" algn="just">
              <a:buFont typeface="Monotype Sorts" pitchFamily="2" charset="2"/>
              <a:buNone/>
            </a:pPr>
            <a:endParaRPr lang="en-US" altLang="en-US">
              <a:solidFill>
                <a:schemeClr val="tx2"/>
              </a:solidFill>
            </a:endParaRPr>
          </a:p>
          <a:p>
            <a:pPr marL="0" indent="0" algn="just">
              <a:buFont typeface="Monotype Sorts" pitchFamily="2" charset="2"/>
              <a:buNone/>
            </a:pPr>
            <a:r>
              <a:rPr lang="en-US" altLang="en-US">
                <a:solidFill>
                  <a:schemeClr val="tx2"/>
                </a:solidFill>
              </a:rPr>
              <a:t>items = "34#13#78#45".split("#")</a:t>
            </a:r>
          </a:p>
          <a:p>
            <a:pPr marL="0" indent="0" algn="just">
              <a:buFont typeface="Monotype Sorts" pitchFamily="2" charset="2"/>
              <a:buNone/>
            </a:pPr>
            <a:r>
              <a:rPr lang="en-US" altLang="en-US">
                <a:solidFill>
                  <a:schemeClr val="tx2"/>
                </a:solidFill>
              </a:rPr>
              <a:t>print(items)</a:t>
            </a:r>
          </a:p>
          <a:p>
            <a:pPr marL="0" indent="0" algn="just">
              <a:buFont typeface="Monotype Sorts" pitchFamily="2" charset="2"/>
              <a:buNone/>
            </a:pPr>
            <a:r>
              <a:rPr lang="en-US" altLang="zh-CN">
                <a:solidFill>
                  <a:schemeClr val="tx2"/>
                </a:solidFill>
                <a:ea typeface="SimSun" panose="02010600030101010101" pitchFamily="2" charset="-122"/>
              </a:rPr>
              <a:t>['34', '13', '78', '45'] </a:t>
            </a:r>
            <a:endParaRPr lang="en-US" altLang="en-US">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B17CE754-DB4D-0C40-80E3-AB391AE6757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827053-F3A3-3F4D-A2E5-4B23CFFDC2CF}" type="slidenum">
              <a:rPr lang="en-US" altLang="en-US" sz="1400"/>
              <a:pPr>
                <a:spcBef>
                  <a:spcPct val="0"/>
                </a:spcBef>
                <a:buClrTx/>
                <a:buSzTx/>
                <a:buFontTx/>
                <a:buNone/>
              </a:pPr>
              <a:t>14</a:t>
            </a:fld>
            <a:endParaRPr lang="en-US" altLang="en-US" sz="1400"/>
          </a:p>
        </p:txBody>
      </p:sp>
      <p:sp>
        <p:nvSpPr>
          <p:cNvPr id="18435" name="Rectangle 2">
            <a:extLst>
              <a:ext uri="{FF2B5EF4-FFF2-40B4-BE49-F238E27FC236}">
                <a16:creationId xmlns:a16="http://schemas.microsoft.com/office/drawing/2014/main" id="{2AC47B6A-0639-9F49-A337-26C8978AE48D}"/>
              </a:ext>
            </a:extLst>
          </p:cNvPr>
          <p:cNvSpPr>
            <a:spLocks noGrp="1" noChangeArrowheads="1"/>
          </p:cNvSpPr>
          <p:nvPr>
            <p:ph type="title"/>
          </p:nvPr>
        </p:nvSpPr>
        <p:spPr>
          <a:xfrm>
            <a:off x="152400" y="228600"/>
            <a:ext cx="8763000" cy="473075"/>
          </a:xfrm>
        </p:spPr>
        <p:txBody>
          <a:bodyPr/>
          <a:lstStyle/>
          <a:p>
            <a:r>
              <a:rPr lang="en-US" altLang="en-US" sz="4000"/>
              <a:t>Analyze Numbers</a:t>
            </a:r>
          </a:p>
        </p:txBody>
      </p:sp>
      <p:sp>
        <p:nvSpPr>
          <p:cNvPr id="18436" name="Rectangle 3">
            <a:extLst>
              <a:ext uri="{FF2B5EF4-FFF2-40B4-BE49-F238E27FC236}">
                <a16:creationId xmlns:a16="http://schemas.microsoft.com/office/drawing/2014/main" id="{8EE9D342-C41D-2C4A-8AE1-A2541766FC9D}"/>
              </a:ext>
            </a:extLst>
          </p:cNvPr>
          <p:cNvSpPr>
            <a:spLocks noGrp="1" noChangeArrowheads="1"/>
          </p:cNvSpPr>
          <p:nvPr>
            <p:ph type="body" idx="1"/>
          </p:nvPr>
        </p:nvSpPr>
        <p:spPr>
          <a:xfrm>
            <a:off x="231775" y="971550"/>
            <a:ext cx="8642350" cy="5106988"/>
          </a:xfrm>
        </p:spPr>
        <p:txBody>
          <a:bodyPr/>
          <a:lstStyle/>
          <a:p>
            <a:pPr marL="0" indent="0">
              <a:buFont typeface="Monotype Sorts" pitchFamily="2" charset="2"/>
              <a:buNone/>
            </a:pPr>
            <a:r>
              <a:rPr lang="en-US" altLang="en-US" sz="3500"/>
              <a:t>Read one hundred numbers, compute their average, and find out how many numbers are above the average. </a:t>
            </a:r>
          </a:p>
        </p:txBody>
      </p:sp>
      <p:sp>
        <p:nvSpPr>
          <p:cNvPr id="18437" name="Rectangle 9">
            <a:hlinkClick r:id="rId2"/>
            <a:extLst>
              <a:ext uri="{FF2B5EF4-FFF2-40B4-BE49-F238E27FC236}">
                <a16:creationId xmlns:a16="http://schemas.microsoft.com/office/drawing/2014/main" id="{1CA27BCB-A10E-E144-8689-A9AC49890C9F}"/>
              </a:ext>
            </a:extLst>
          </p:cNvPr>
          <p:cNvSpPr>
            <a:spLocks noChangeArrowheads="1"/>
          </p:cNvSpPr>
          <p:nvPr/>
        </p:nvSpPr>
        <p:spPr bwMode="auto">
          <a:xfrm>
            <a:off x="4249738" y="5118100"/>
            <a:ext cx="20669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AnalyzeNumbers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389BFDAD-7590-8E41-8A62-7374980B6AA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E5BD2D-2390-7B4A-A6D1-FB35F1A241D7}" type="slidenum">
              <a:rPr lang="en-US" altLang="en-US" sz="1400"/>
              <a:pPr>
                <a:spcBef>
                  <a:spcPct val="0"/>
                </a:spcBef>
                <a:buClrTx/>
                <a:buSzTx/>
                <a:buFontTx/>
                <a:buNone/>
              </a:pPr>
              <a:t>15</a:t>
            </a:fld>
            <a:endParaRPr lang="en-US" altLang="en-US" sz="1400"/>
          </a:p>
        </p:txBody>
      </p:sp>
      <p:sp>
        <p:nvSpPr>
          <p:cNvPr id="19459" name="Rectangle 2">
            <a:extLst>
              <a:ext uri="{FF2B5EF4-FFF2-40B4-BE49-F238E27FC236}">
                <a16:creationId xmlns:a16="http://schemas.microsoft.com/office/drawing/2014/main" id="{F6BF295F-1B73-7846-A250-76B64073579F}"/>
              </a:ext>
            </a:extLst>
          </p:cNvPr>
          <p:cNvSpPr>
            <a:spLocks noGrp="1" noChangeArrowheads="1"/>
          </p:cNvSpPr>
          <p:nvPr>
            <p:ph type="title"/>
          </p:nvPr>
        </p:nvSpPr>
        <p:spPr>
          <a:xfrm>
            <a:off x="615950" y="241300"/>
            <a:ext cx="7772400" cy="550863"/>
          </a:xfrm>
        </p:spPr>
        <p:txBody>
          <a:bodyPr/>
          <a:lstStyle/>
          <a:p>
            <a:r>
              <a:rPr lang="en-US" altLang="en-US" sz="4000"/>
              <a:t>Problem: Deck of Cards</a:t>
            </a:r>
            <a:endParaRPr lang="en-US" altLang="en-US" sz="4000">
              <a:solidFill>
                <a:schemeClr val="tx1"/>
              </a:solidFill>
              <a:latin typeface="Book Antiqua" panose="02040602050305030304" pitchFamily="18" charset="0"/>
              <a:hlinkClick r:id="rId2" action="ppaction://program"/>
            </a:endParaRPr>
          </a:p>
        </p:txBody>
      </p:sp>
      <p:sp>
        <p:nvSpPr>
          <p:cNvPr id="19460" name="Rectangle 3">
            <a:extLst>
              <a:ext uri="{FF2B5EF4-FFF2-40B4-BE49-F238E27FC236}">
                <a16:creationId xmlns:a16="http://schemas.microsoft.com/office/drawing/2014/main" id="{535DF485-2D43-254A-ADD5-4A653A4CBBDD}"/>
              </a:ext>
            </a:extLst>
          </p:cNvPr>
          <p:cNvSpPr>
            <a:spLocks noGrp="1" noChangeArrowheads="1"/>
          </p:cNvSpPr>
          <p:nvPr>
            <p:ph type="body" idx="1"/>
          </p:nvPr>
        </p:nvSpPr>
        <p:spPr>
          <a:xfrm>
            <a:off x="269875" y="931863"/>
            <a:ext cx="8680450" cy="4724400"/>
          </a:xfrm>
        </p:spPr>
        <p:txBody>
          <a:bodyPr/>
          <a:lstStyle/>
          <a:p>
            <a:pPr marL="0" indent="0">
              <a:buFont typeface="Monotype Sorts" pitchFamily="2" charset="2"/>
              <a:buNone/>
            </a:pPr>
            <a:r>
              <a:rPr lang="en-US" altLang="en-US" sz="2800"/>
              <a:t>The problem is to write a program that picks four cards randomly from a deck of 52 cards. All the cards can be represented using a list named deck, filled with initial values 0 to 51, as follows:</a:t>
            </a:r>
          </a:p>
          <a:p>
            <a:pPr marL="0" indent="0">
              <a:buFont typeface="Monotype Sorts" pitchFamily="2" charset="2"/>
              <a:buNone/>
            </a:pPr>
            <a:endParaRPr lang="en-US" altLang="en-US" sz="2800" b="1"/>
          </a:p>
          <a:p>
            <a:pPr lvl="1">
              <a:buFontTx/>
              <a:buNone/>
            </a:pPr>
            <a:r>
              <a:rPr lang="en-US" altLang="en-US"/>
              <a:t>deck = [x </a:t>
            </a:r>
            <a:r>
              <a:rPr lang="en-US" altLang="en-US" b="1"/>
              <a:t>for</a:t>
            </a:r>
            <a:r>
              <a:rPr lang="en-US" altLang="en-US"/>
              <a:t> x </a:t>
            </a:r>
            <a:r>
              <a:rPr lang="en-US" altLang="en-US" b="1"/>
              <a:t>in</a:t>
            </a:r>
            <a:r>
              <a:rPr lang="en-US" altLang="en-US"/>
              <a:t> range(0, 52)]</a:t>
            </a:r>
          </a:p>
        </p:txBody>
      </p:sp>
      <p:sp>
        <p:nvSpPr>
          <p:cNvPr id="19461" name="Rectangle 9">
            <a:hlinkClick r:id="rId3"/>
            <a:extLst>
              <a:ext uri="{FF2B5EF4-FFF2-40B4-BE49-F238E27FC236}">
                <a16:creationId xmlns:a16="http://schemas.microsoft.com/office/drawing/2014/main" id="{EDA56B33-4BF8-DB4A-93F3-B45033ABB3BB}"/>
              </a:ext>
            </a:extLst>
          </p:cNvPr>
          <p:cNvSpPr>
            <a:spLocks noChangeArrowheads="1"/>
          </p:cNvSpPr>
          <p:nvPr/>
        </p:nvSpPr>
        <p:spPr bwMode="auto">
          <a:xfrm>
            <a:off x="4249738" y="5118100"/>
            <a:ext cx="20669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DeckOfCards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8DFEE88B-BBA7-FF4B-AE68-DCAEF90E947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0CFBA88-D3C2-E14B-9DDC-0B59ACDEAC90}" type="slidenum">
              <a:rPr lang="en-US" altLang="en-US" sz="1400"/>
              <a:pPr>
                <a:spcBef>
                  <a:spcPct val="0"/>
                </a:spcBef>
                <a:buClrTx/>
                <a:buSzTx/>
                <a:buFontTx/>
                <a:buNone/>
              </a:pPr>
              <a:t>16</a:t>
            </a:fld>
            <a:endParaRPr lang="en-US" altLang="en-US" sz="1400"/>
          </a:p>
        </p:txBody>
      </p:sp>
      <p:sp>
        <p:nvSpPr>
          <p:cNvPr id="20483" name="Rectangle 2">
            <a:extLst>
              <a:ext uri="{FF2B5EF4-FFF2-40B4-BE49-F238E27FC236}">
                <a16:creationId xmlns:a16="http://schemas.microsoft.com/office/drawing/2014/main" id="{1D785875-F81B-804D-82A0-AB8A94D336C5}"/>
              </a:ext>
            </a:extLst>
          </p:cNvPr>
          <p:cNvSpPr>
            <a:spLocks noGrp="1" noChangeArrowheads="1"/>
          </p:cNvSpPr>
          <p:nvPr>
            <p:ph type="title"/>
          </p:nvPr>
        </p:nvSpPr>
        <p:spPr>
          <a:xfrm>
            <a:off x="615950" y="241300"/>
            <a:ext cx="7772400" cy="550863"/>
          </a:xfrm>
        </p:spPr>
        <p:txBody>
          <a:bodyPr/>
          <a:lstStyle/>
          <a:p>
            <a:r>
              <a:rPr lang="en-US" altLang="en-US" sz="4000"/>
              <a:t>Problem: Deck of Cards, cont.</a:t>
            </a:r>
            <a:endParaRPr lang="en-US" altLang="en-US" sz="4000">
              <a:solidFill>
                <a:schemeClr val="tx1"/>
              </a:solidFill>
              <a:latin typeface="Book Antiqua" panose="02040602050305030304" pitchFamily="18" charset="0"/>
              <a:hlinkClick r:id="rId3" action="ppaction://program"/>
            </a:endParaRPr>
          </a:p>
        </p:txBody>
      </p:sp>
      <p:sp>
        <p:nvSpPr>
          <p:cNvPr id="20484" name="Rectangle 3">
            <a:extLst>
              <a:ext uri="{FF2B5EF4-FFF2-40B4-BE49-F238E27FC236}">
                <a16:creationId xmlns:a16="http://schemas.microsoft.com/office/drawing/2014/main" id="{A7EF660C-5E29-8248-B26E-DFAA02FFD85D}"/>
              </a:ext>
            </a:extLst>
          </p:cNvPr>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5" name="Rectangle 4">
            <a:extLst>
              <a:ext uri="{FF2B5EF4-FFF2-40B4-BE49-F238E27FC236}">
                <a16:creationId xmlns:a16="http://schemas.microsoft.com/office/drawing/2014/main" id="{33570888-F76B-9D4E-8F16-CAAAF73E38AD}"/>
              </a:ext>
            </a:extLst>
          </p:cNvPr>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0486" name="Object 5">
            <a:extLst>
              <a:ext uri="{FF2B5EF4-FFF2-40B4-BE49-F238E27FC236}">
                <a16:creationId xmlns:a16="http://schemas.microsoft.com/office/drawing/2014/main" id="{AD7C0345-43A1-E94A-9FC0-8397A0299E3D}"/>
              </a:ext>
            </a:extLst>
          </p:cNvPr>
          <p:cNvGraphicFramePr>
            <a:graphicFrameLocks noChangeAspect="1"/>
          </p:cNvGraphicFramePr>
          <p:nvPr/>
        </p:nvGraphicFramePr>
        <p:xfrm>
          <a:off x="0" y="1009650"/>
          <a:ext cx="9144000" cy="4384675"/>
        </p:xfrm>
        <a:graphic>
          <a:graphicData uri="http://schemas.openxmlformats.org/presentationml/2006/ole">
            <mc:AlternateContent xmlns:mc="http://schemas.openxmlformats.org/markup-compatibility/2006">
              <mc:Choice xmlns:v="urn:schemas-microsoft-com:vml" Requires="v">
                <p:oleObj spid="_x0000_s20487" name="Picture" r:id="rId4" imgW="5321300" imgH="2552700" progId="Word.Picture.8">
                  <p:embed/>
                </p:oleObj>
              </mc:Choice>
              <mc:Fallback>
                <p:oleObj name="Picture" r:id="rId4" imgW="5321300" imgH="25527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09650"/>
                        <a:ext cx="9144000"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A23E9793-D09B-734A-985E-CC4FC859121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B4459FF-0D00-DE4A-81D6-2481B229A44B}" type="slidenum">
              <a:rPr lang="en-US" altLang="en-US" sz="1400"/>
              <a:pPr>
                <a:spcBef>
                  <a:spcPct val="0"/>
                </a:spcBef>
                <a:buClrTx/>
                <a:buSzTx/>
                <a:buFontTx/>
                <a:buNone/>
              </a:pPr>
              <a:t>17</a:t>
            </a:fld>
            <a:endParaRPr lang="en-US" altLang="en-US" sz="1400"/>
          </a:p>
        </p:txBody>
      </p:sp>
      <p:sp>
        <p:nvSpPr>
          <p:cNvPr id="21507" name="Rectangle 2">
            <a:extLst>
              <a:ext uri="{FF2B5EF4-FFF2-40B4-BE49-F238E27FC236}">
                <a16:creationId xmlns:a16="http://schemas.microsoft.com/office/drawing/2014/main" id="{8D05CD6A-BA50-7946-9AE3-13BF3153B250}"/>
              </a:ext>
            </a:extLst>
          </p:cNvPr>
          <p:cNvSpPr>
            <a:spLocks noGrp="1" noChangeArrowheads="1"/>
          </p:cNvSpPr>
          <p:nvPr>
            <p:ph type="title"/>
          </p:nvPr>
        </p:nvSpPr>
        <p:spPr>
          <a:xfrm>
            <a:off x="615950" y="241300"/>
            <a:ext cx="7772400" cy="550863"/>
          </a:xfrm>
        </p:spPr>
        <p:txBody>
          <a:bodyPr/>
          <a:lstStyle/>
          <a:p>
            <a:r>
              <a:rPr lang="en-US" altLang="en-US" sz="4000"/>
              <a:t>Problem: Deck of Cards, cont.</a:t>
            </a:r>
            <a:endParaRPr lang="en-US" altLang="en-US" sz="4000">
              <a:solidFill>
                <a:schemeClr val="tx1"/>
              </a:solidFill>
              <a:latin typeface="Book Antiqua" panose="02040602050305030304" pitchFamily="18" charset="0"/>
              <a:hlinkClick r:id="rId3" action="ppaction://program"/>
            </a:endParaRPr>
          </a:p>
        </p:txBody>
      </p:sp>
      <p:sp>
        <p:nvSpPr>
          <p:cNvPr id="21508" name="Rectangle 3">
            <a:extLst>
              <a:ext uri="{FF2B5EF4-FFF2-40B4-BE49-F238E27FC236}">
                <a16:creationId xmlns:a16="http://schemas.microsoft.com/office/drawing/2014/main" id="{18B3FFFE-A93E-3540-8117-35EBF8B3D4D5}"/>
              </a:ext>
            </a:extLst>
          </p:cNvPr>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7">
            <a:extLst>
              <a:ext uri="{FF2B5EF4-FFF2-40B4-BE49-F238E27FC236}">
                <a16:creationId xmlns:a16="http://schemas.microsoft.com/office/drawing/2014/main" id="{B230A591-2D7E-7D42-82F3-AEE5F2345F8C}"/>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0" name="Object 8">
            <a:extLst>
              <a:ext uri="{FF2B5EF4-FFF2-40B4-BE49-F238E27FC236}">
                <a16:creationId xmlns:a16="http://schemas.microsoft.com/office/drawing/2014/main" id="{3B9E1EC7-365B-B643-BE2D-D044F9C4E8E3}"/>
              </a:ext>
            </a:extLst>
          </p:cNvPr>
          <p:cNvGraphicFramePr>
            <a:graphicFrameLocks noChangeAspect="1"/>
          </p:cNvGraphicFramePr>
          <p:nvPr/>
        </p:nvGraphicFramePr>
        <p:xfrm>
          <a:off x="309563" y="1624013"/>
          <a:ext cx="4070350" cy="2247900"/>
        </p:xfrm>
        <a:graphic>
          <a:graphicData uri="http://schemas.openxmlformats.org/presentationml/2006/ole">
            <mc:AlternateContent xmlns:mc="http://schemas.openxmlformats.org/markup-compatibility/2006">
              <mc:Choice xmlns:v="urn:schemas-microsoft-com:vml" Requires="v">
                <p:oleObj spid="_x0000_s21513" name="Picture" r:id="rId4" imgW="1778000" imgH="977900" progId="Word.Picture.8">
                  <p:embed/>
                </p:oleObj>
              </mc:Choice>
              <mc:Fallback>
                <p:oleObj name="Picture" r:id="rId4" imgW="1778000" imgH="97790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1624013"/>
                        <a:ext cx="40703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1" name="Rectangle 9">
            <a:extLst>
              <a:ext uri="{FF2B5EF4-FFF2-40B4-BE49-F238E27FC236}">
                <a16:creationId xmlns:a16="http://schemas.microsoft.com/office/drawing/2014/main" id="{CA86A62B-F1A6-5647-B134-8768C5CA844C}"/>
              </a:ext>
            </a:extLst>
          </p:cNvPr>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2" name="Object 10">
            <a:extLst>
              <a:ext uri="{FF2B5EF4-FFF2-40B4-BE49-F238E27FC236}">
                <a16:creationId xmlns:a16="http://schemas.microsoft.com/office/drawing/2014/main" id="{E663AFED-EC86-6F40-8448-2F7B2D2A33DE}"/>
              </a:ext>
            </a:extLst>
          </p:cNvPr>
          <p:cNvGraphicFramePr>
            <a:graphicFrameLocks noChangeAspect="1"/>
          </p:cNvGraphicFramePr>
          <p:nvPr/>
        </p:nvGraphicFramePr>
        <p:xfrm>
          <a:off x="4495800" y="1239838"/>
          <a:ext cx="4416425" cy="3171825"/>
        </p:xfrm>
        <a:graphic>
          <a:graphicData uri="http://schemas.openxmlformats.org/presentationml/2006/ole">
            <mc:AlternateContent xmlns:mc="http://schemas.openxmlformats.org/markup-compatibility/2006">
              <mc:Choice xmlns:v="urn:schemas-microsoft-com:vml" Requires="v">
                <p:oleObj spid="_x0000_s21514" name="Picture" r:id="rId6" imgW="1778000" imgH="1270000" progId="Word.Picture.8">
                  <p:embed/>
                </p:oleObj>
              </mc:Choice>
              <mc:Fallback>
                <p:oleObj name="Picture" r:id="rId6" imgW="1778000" imgH="1270000" progId="Word.Picture.8">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1239838"/>
                        <a:ext cx="441642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BA2D4B32-15C2-F442-92F6-46BE56FD957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3E0B2E-30B3-2040-9F92-1881DFFC2DCE}" type="slidenum">
              <a:rPr lang="en-US" altLang="en-US" sz="1400"/>
              <a:pPr>
                <a:spcBef>
                  <a:spcPct val="0"/>
                </a:spcBef>
                <a:buClrTx/>
                <a:buSzTx/>
                <a:buFontTx/>
                <a:buNone/>
              </a:pPr>
              <a:t>18</a:t>
            </a:fld>
            <a:endParaRPr lang="en-US" altLang="en-US" sz="1400"/>
          </a:p>
        </p:txBody>
      </p:sp>
      <p:sp>
        <p:nvSpPr>
          <p:cNvPr id="22531" name="Rectangle 2">
            <a:extLst>
              <a:ext uri="{FF2B5EF4-FFF2-40B4-BE49-F238E27FC236}">
                <a16:creationId xmlns:a16="http://schemas.microsoft.com/office/drawing/2014/main" id="{F0986E27-116A-1E46-9362-BF1CDB6E60C7}"/>
              </a:ext>
            </a:extLst>
          </p:cNvPr>
          <p:cNvSpPr>
            <a:spLocks noGrp="1" noChangeArrowheads="1"/>
          </p:cNvSpPr>
          <p:nvPr>
            <p:ph type="title"/>
          </p:nvPr>
        </p:nvSpPr>
        <p:spPr>
          <a:xfrm>
            <a:off x="615950" y="241300"/>
            <a:ext cx="7772400" cy="550863"/>
          </a:xfrm>
        </p:spPr>
        <p:txBody>
          <a:bodyPr/>
          <a:lstStyle/>
          <a:p>
            <a:r>
              <a:rPr lang="en-US" altLang="en-US" sz="4000"/>
              <a:t>GUI: Deck of Cards</a:t>
            </a:r>
            <a:endParaRPr lang="en-US" altLang="en-US" sz="4000">
              <a:solidFill>
                <a:schemeClr val="tx1"/>
              </a:solidFill>
              <a:latin typeface="Book Antiqua" panose="02040602050305030304" pitchFamily="18" charset="0"/>
              <a:hlinkClick r:id="rId2" action="ppaction://program"/>
            </a:endParaRPr>
          </a:p>
        </p:txBody>
      </p:sp>
      <p:sp>
        <p:nvSpPr>
          <p:cNvPr id="22532" name="AutoShape 7">
            <a:hlinkClick r:id="rId3" action="ppaction://program" highlightClick="1"/>
            <a:extLst>
              <a:ext uri="{FF2B5EF4-FFF2-40B4-BE49-F238E27FC236}">
                <a16:creationId xmlns:a16="http://schemas.microsoft.com/office/drawing/2014/main" id="{38E51BC8-5972-6E42-B821-85838C309D17}"/>
              </a:ext>
            </a:extLst>
          </p:cNvPr>
          <p:cNvSpPr>
            <a:spLocks noChangeArrowheads="1"/>
          </p:cNvSpPr>
          <p:nvPr/>
        </p:nvSpPr>
        <p:spPr bwMode="auto">
          <a:xfrm>
            <a:off x="1998663" y="5464175"/>
            <a:ext cx="2420937"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DeckOfCards</a:t>
            </a:r>
            <a:endParaRPr lang="en-US" altLang="en-US" sz="2400"/>
          </a:p>
        </p:txBody>
      </p:sp>
      <p:pic>
        <p:nvPicPr>
          <p:cNvPr id="22533" name="Picture 9">
            <a:extLst>
              <a:ext uri="{FF2B5EF4-FFF2-40B4-BE49-F238E27FC236}">
                <a16:creationId xmlns:a16="http://schemas.microsoft.com/office/drawing/2014/main" id="{A5340DFC-A454-BF40-BEB6-3D55B8EA6C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3" y="1123950"/>
            <a:ext cx="3956050" cy="200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10">
            <a:extLst>
              <a:ext uri="{FF2B5EF4-FFF2-40B4-BE49-F238E27FC236}">
                <a16:creationId xmlns:a16="http://schemas.microsoft.com/office/drawing/2014/main" id="{EA67949C-D5A3-C64C-B259-4BC4C9FC7B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163888"/>
            <a:ext cx="4224338" cy="213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98166466-1032-E343-8EF0-E3D77F26929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B54219-2C42-AC4E-B1FC-BB49300ED633}" type="slidenum">
              <a:rPr lang="en-US" altLang="en-US" sz="1400"/>
              <a:pPr>
                <a:spcBef>
                  <a:spcPct val="0"/>
                </a:spcBef>
                <a:buClrTx/>
                <a:buSzTx/>
                <a:buFontTx/>
                <a:buNone/>
              </a:pPr>
              <a:t>19</a:t>
            </a:fld>
            <a:endParaRPr lang="en-US" altLang="en-US" sz="1400"/>
          </a:p>
        </p:txBody>
      </p:sp>
      <p:sp>
        <p:nvSpPr>
          <p:cNvPr id="23555" name="Rectangle 2">
            <a:extLst>
              <a:ext uri="{FF2B5EF4-FFF2-40B4-BE49-F238E27FC236}">
                <a16:creationId xmlns:a16="http://schemas.microsoft.com/office/drawing/2014/main" id="{355187D5-037A-DE4A-BF39-0A05A38564DB}"/>
              </a:ext>
            </a:extLst>
          </p:cNvPr>
          <p:cNvSpPr>
            <a:spLocks noGrp="1" noChangeArrowheads="1"/>
          </p:cNvSpPr>
          <p:nvPr>
            <p:ph type="title"/>
          </p:nvPr>
        </p:nvSpPr>
        <p:spPr>
          <a:xfrm>
            <a:off x="609600" y="381000"/>
            <a:ext cx="7772400" cy="533400"/>
          </a:xfrm>
        </p:spPr>
        <p:txBody>
          <a:bodyPr/>
          <a:lstStyle/>
          <a:p>
            <a:r>
              <a:rPr lang="en-US" altLang="en-US" sz="4100"/>
              <a:t>Copying Lists</a:t>
            </a:r>
            <a:endParaRPr lang="en-US" altLang="en-US" sz="4100">
              <a:solidFill>
                <a:schemeClr val="tx1"/>
              </a:solidFill>
              <a:latin typeface="Book Antiqua" panose="02040602050305030304" pitchFamily="18" charset="0"/>
              <a:hlinkClick r:id="rId3" action="ppaction://program"/>
            </a:endParaRPr>
          </a:p>
        </p:txBody>
      </p:sp>
      <p:sp>
        <p:nvSpPr>
          <p:cNvPr id="23556" name="Rectangle 3">
            <a:extLst>
              <a:ext uri="{FF2B5EF4-FFF2-40B4-BE49-F238E27FC236}">
                <a16:creationId xmlns:a16="http://schemas.microsoft.com/office/drawing/2014/main" id="{D94D33FA-C50B-B741-9BF4-18D17A479DFF}"/>
              </a:ext>
            </a:extLst>
          </p:cNvPr>
          <p:cNvSpPr>
            <a:spLocks noGrp="1" noChangeArrowheads="1"/>
          </p:cNvSpPr>
          <p:nvPr>
            <p:ph type="body" idx="1"/>
          </p:nvPr>
        </p:nvSpPr>
        <p:spPr>
          <a:xfrm>
            <a:off x="381000" y="1143000"/>
            <a:ext cx="8534400" cy="2209800"/>
          </a:xfrm>
        </p:spPr>
        <p:txBody>
          <a:bodyPr/>
          <a:lstStyle/>
          <a:p>
            <a:pPr marL="0" indent="0">
              <a:lnSpc>
                <a:spcPct val="80000"/>
              </a:lnSpc>
              <a:buFont typeface="Monotype Sorts" pitchFamily="2" charset="2"/>
              <a:buNone/>
            </a:pPr>
            <a:r>
              <a:rPr lang="en-US" altLang="en-US" sz="2800"/>
              <a:t>Often, in a program, you need to duplicate a list or a part of a list. In such cases you could attempt to use the assignment statement (=), as follows:</a:t>
            </a:r>
          </a:p>
          <a:p>
            <a:pPr marL="0" indent="0">
              <a:lnSpc>
                <a:spcPct val="80000"/>
              </a:lnSpc>
              <a:buFont typeface="Monotype Sorts" pitchFamily="2" charset="2"/>
              <a:buNone/>
            </a:pPr>
            <a:r>
              <a:rPr lang="en-US" altLang="en-US" sz="2100">
                <a:cs typeface="Courier New" panose="02070309020205020404" pitchFamily="49" charset="0"/>
              </a:rPr>
              <a:t> </a:t>
            </a:r>
            <a:endParaRPr lang="en-US" altLang="en-US" sz="2100">
              <a:cs typeface="Times New Roman" panose="02020603050405020304" pitchFamily="18" charset="0"/>
            </a:endParaRPr>
          </a:p>
          <a:p>
            <a:pPr marL="0" indent="0">
              <a:lnSpc>
                <a:spcPct val="80000"/>
              </a:lnSpc>
              <a:buFont typeface="Monotype Sorts" pitchFamily="2" charset="2"/>
              <a:buNone/>
            </a:pPr>
            <a:r>
              <a:rPr lang="en-US" altLang="en-US" sz="2100">
                <a:cs typeface="Courier New" panose="02070309020205020404" pitchFamily="49" charset="0"/>
              </a:rPr>
              <a:t>list2 = list1;</a:t>
            </a:r>
            <a:endParaRPr lang="en-US" altLang="en-US" sz="2100">
              <a:cs typeface="Times New Roman" panose="02020603050405020304" pitchFamily="18" charset="0"/>
            </a:endParaRPr>
          </a:p>
          <a:p>
            <a:pPr marL="0" indent="0">
              <a:lnSpc>
                <a:spcPct val="80000"/>
              </a:lnSpc>
              <a:buFont typeface="Monotype Sorts" pitchFamily="2" charset="2"/>
              <a:buNone/>
            </a:pPr>
            <a:r>
              <a:rPr lang="en-US" altLang="en-US" sz="2100">
                <a:cs typeface="Courier New" panose="02070309020205020404" pitchFamily="49" charset="0"/>
              </a:rPr>
              <a:t> </a:t>
            </a:r>
          </a:p>
        </p:txBody>
      </p:sp>
      <p:graphicFrame>
        <p:nvGraphicFramePr>
          <p:cNvPr id="23557" name="Object 6">
            <a:extLst>
              <a:ext uri="{FF2B5EF4-FFF2-40B4-BE49-F238E27FC236}">
                <a16:creationId xmlns:a16="http://schemas.microsoft.com/office/drawing/2014/main" id="{928453FB-CA70-4D46-BBEA-B288ABA48390}"/>
              </a:ext>
            </a:extLst>
          </p:cNvPr>
          <p:cNvGraphicFramePr>
            <a:graphicFrameLocks noChangeAspect="1"/>
          </p:cNvGraphicFramePr>
          <p:nvPr/>
        </p:nvGraphicFramePr>
        <p:xfrm>
          <a:off x="1905000" y="2362200"/>
          <a:ext cx="7239000" cy="3805238"/>
        </p:xfrm>
        <a:graphic>
          <a:graphicData uri="http://schemas.openxmlformats.org/presentationml/2006/ole">
            <mc:AlternateContent xmlns:mc="http://schemas.openxmlformats.org/markup-compatibility/2006">
              <mc:Choice xmlns:v="urn:schemas-microsoft-com:vml" Requires="v">
                <p:oleObj spid="_x0000_s23558" name="Picture" r:id="rId4" imgW="33299400" imgH="17513300" progId="Word.Picture.8">
                  <p:embed/>
                </p:oleObj>
              </mc:Choice>
              <mc:Fallback>
                <p:oleObj name="Picture" r:id="rId4" imgW="33299400" imgH="17513300"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362200"/>
                        <a:ext cx="7239000"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3FF575FC-E333-BA43-B4DC-762AA31F250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E35218-D2B5-E04C-A92C-F93E6331299C}" type="slidenum">
              <a:rPr lang="en-US" altLang="en-US" sz="1400"/>
              <a:pPr>
                <a:spcBef>
                  <a:spcPct val="0"/>
                </a:spcBef>
                <a:buClrTx/>
                <a:buSzTx/>
                <a:buFontTx/>
                <a:buNone/>
              </a:pPr>
              <a:t>2</a:t>
            </a:fld>
            <a:endParaRPr lang="en-US" altLang="en-US" sz="1400"/>
          </a:p>
        </p:txBody>
      </p:sp>
      <p:sp>
        <p:nvSpPr>
          <p:cNvPr id="5123" name="Rectangle 2">
            <a:extLst>
              <a:ext uri="{FF2B5EF4-FFF2-40B4-BE49-F238E27FC236}">
                <a16:creationId xmlns:a16="http://schemas.microsoft.com/office/drawing/2014/main" id="{5D1754F4-6248-1646-9ECF-B5282739C99A}"/>
              </a:ext>
            </a:extLst>
          </p:cNvPr>
          <p:cNvSpPr>
            <a:spLocks noGrp="1" noChangeArrowheads="1"/>
          </p:cNvSpPr>
          <p:nvPr>
            <p:ph type="title"/>
          </p:nvPr>
        </p:nvSpPr>
        <p:spPr>
          <a:xfrm>
            <a:off x="152400" y="228600"/>
            <a:ext cx="8763000" cy="473075"/>
          </a:xfrm>
        </p:spPr>
        <p:txBody>
          <a:bodyPr/>
          <a:lstStyle/>
          <a:p>
            <a:r>
              <a:rPr lang="en-US" altLang="en-US" sz="4000"/>
              <a:t>Opening Problem</a:t>
            </a:r>
          </a:p>
        </p:txBody>
      </p:sp>
      <p:sp>
        <p:nvSpPr>
          <p:cNvPr id="5124" name="Rectangle 3">
            <a:extLst>
              <a:ext uri="{FF2B5EF4-FFF2-40B4-BE49-F238E27FC236}">
                <a16:creationId xmlns:a16="http://schemas.microsoft.com/office/drawing/2014/main" id="{FF62356D-E70C-504D-9F34-CAC9A8B62728}"/>
              </a:ext>
            </a:extLst>
          </p:cNvPr>
          <p:cNvSpPr>
            <a:spLocks noGrp="1" noChangeArrowheads="1"/>
          </p:cNvSpPr>
          <p:nvPr>
            <p:ph type="body" idx="1"/>
          </p:nvPr>
        </p:nvSpPr>
        <p:spPr>
          <a:xfrm>
            <a:off x="231775" y="971550"/>
            <a:ext cx="8642350" cy="5106988"/>
          </a:xfrm>
        </p:spPr>
        <p:txBody>
          <a:bodyPr/>
          <a:lstStyle/>
          <a:p>
            <a:pPr marL="0" indent="0">
              <a:buFont typeface="Monotype Sorts" pitchFamily="2" charset="2"/>
              <a:buNone/>
            </a:pPr>
            <a:r>
              <a:rPr lang="en-US" altLang="en-US" sz="3500"/>
              <a:t>Read one hundred numbers, compute their average, and find out how many numbers are above the average.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2AB63B0C-E2DF-A249-8863-1A1AE4A47F8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4E8150-03C4-4D4B-8F26-6F41618B70C4}" type="slidenum">
              <a:rPr lang="en-US" altLang="en-US" sz="1400"/>
              <a:pPr>
                <a:spcBef>
                  <a:spcPct val="0"/>
                </a:spcBef>
                <a:buClrTx/>
                <a:buSzTx/>
                <a:buFontTx/>
                <a:buNone/>
              </a:pPr>
              <a:t>20</a:t>
            </a:fld>
            <a:endParaRPr lang="en-US" altLang="en-US" sz="1400"/>
          </a:p>
        </p:txBody>
      </p:sp>
      <p:sp>
        <p:nvSpPr>
          <p:cNvPr id="24579" name="Rectangle 2">
            <a:extLst>
              <a:ext uri="{FF2B5EF4-FFF2-40B4-BE49-F238E27FC236}">
                <a16:creationId xmlns:a16="http://schemas.microsoft.com/office/drawing/2014/main" id="{FC1D164B-B260-5445-BCF4-DFCC4BECAAA0}"/>
              </a:ext>
            </a:extLst>
          </p:cNvPr>
          <p:cNvSpPr>
            <a:spLocks noGrp="1" noChangeArrowheads="1"/>
          </p:cNvSpPr>
          <p:nvPr>
            <p:ph type="title"/>
          </p:nvPr>
        </p:nvSpPr>
        <p:spPr>
          <a:xfrm>
            <a:off x="609600" y="228600"/>
            <a:ext cx="7772400" cy="838200"/>
          </a:xfrm>
        </p:spPr>
        <p:txBody>
          <a:bodyPr/>
          <a:lstStyle/>
          <a:p>
            <a:r>
              <a:rPr lang="en-US" altLang="en-US"/>
              <a:t>Passing Lists to Functios</a:t>
            </a:r>
            <a:endParaRPr lang="en-US" altLang="en-US">
              <a:solidFill>
                <a:schemeClr val="tx1"/>
              </a:solidFill>
              <a:latin typeface="Book Antiqua" panose="02040602050305030304" pitchFamily="18" charset="0"/>
              <a:hlinkClick r:id="rId2" action="ppaction://program"/>
            </a:endParaRPr>
          </a:p>
        </p:txBody>
      </p:sp>
      <p:sp>
        <p:nvSpPr>
          <p:cNvPr id="24580" name="Rectangle 3">
            <a:extLst>
              <a:ext uri="{FF2B5EF4-FFF2-40B4-BE49-F238E27FC236}">
                <a16:creationId xmlns:a16="http://schemas.microsoft.com/office/drawing/2014/main" id="{AF5EFC75-EA6A-D745-97DA-DBCC73E2C881}"/>
              </a:ext>
            </a:extLst>
          </p:cNvPr>
          <p:cNvSpPr>
            <a:spLocks noGrp="1" noChangeArrowheads="1"/>
          </p:cNvSpPr>
          <p:nvPr>
            <p:ph type="body" idx="1"/>
          </p:nvPr>
        </p:nvSpPr>
        <p:spPr>
          <a:xfrm>
            <a:off x="3073400" y="1163638"/>
            <a:ext cx="3763963" cy="1676400"/>
          </a:xfrm>
        </p:spPr>
        <p:txBody>
          <a:bodyPr/>
          <a:lstStyle/>
          <a:p>
            <a:pPr marL="0" indent="0">
              <a:lnSpc>
                <a:spcPct val="80000"/>
              </a:lnSpc>
              <a:buFont typeface="Monotype Sorts" pitchFamily="2" charset="2"/>
              <a:buNone/>
            </a:pPr>
            <a:r>
              <a:rPr lang="en-US" altLang="en-US" b="1"/>
              <a:t>def </a:t>
            </a:r>
            <a:r>
              <a:rPr lang="en-US" altLang="en-US"/>
              <a:t>printList(lst):</a:t>
            </a:r>
          </a:p>
          <a:p>
            <a:pPr marL="0" indent="0">
              <a:lnSpc>
                <a:spcPct val="80000"/>
              </a:lnSpc>
              <a:buFont typeface="Monotype Sorts" pitchFamily="2" charset="2"/>
              <a:buNone/>
            </a:pPr>
            <a:r>
              <a:rPr lang="en-US" altLang="en-US"/>
              <a:t>    </a:t>
            </a:r>
            <a:r>
              <a:rPr lang="en-US" altLang="en-US" b="1"/>
              <a:t>for</a:t>
            </a:r>
            <a:r>
              <a:rPr lang="en-US" altLang="en-US"/>
              <a:t> element in lst: </a:t>
            </a:r>
          </a:p>
          <a:p>
            <a:pPr marL="0" indent="0">
              <a:lnSpc>
                <a:spcPct val="80000"/>
              </a:lnSpc>
              <a:buFont typeface="Monotype Sorts" pitchFamily="2" charset="2"/>
              <a:buNone/>
            </a:pPr>
            <a:r>
              <a:rPr lang="en-US" altLang="en-US"/>
              <a:t>        print(element) </a:t>
            </a:r>
          </a:p>
        </p:txBody>
      </p:sp>
      <p:sp>
        <p:nvSpPr>
          <p:cNvPr id="24581" name="Rectangle 6">
            <a:extLst>
              <a:ext uri="{FF2B5EF4-FFF2-40B4-BE49-F238E27FC236}">
                <a16:creationId xmlns:a16="http://schemas.microsoft.com/office/drawing/2014/main" id="{B80F45A0-119A-E241-9CC1-E8485C883219}"/>
              </a:ext>
            </a:extLst>
          </p:cNvPr>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b="1">
                <a:solidFill>
                  <a:schemeClr val="tx2"/>
                </a:solidFill>
                <a:latin typeface="Courier New" panose="02070309020205020404" pitchFamily="49" charset="0"/>
                <a:cs typeface="Courier New" panose="02070309020205020404" pitchFamily="49" charset="0"/>
              </a:rPr>
              <a:t>Invoke the function</a:t>
            </a:r>
          </a:p>
          <a:p>
            <a:pPr>
              <a:lnSpc>
                <a:spcPct val="90000"/>
              </a:lnSpc>
              <a:buFont typeface="Monotype Sorts" pitchFamily="2" charset="2"/>
              <a:buNone/>
            </a:pPr>
            <a:endParaRPr lang="en-US" altLang="en-US" sz="1800" b="1">
              <a:solidFill>
                <a:schemeClr val="tx2"/>
              </a:solidFill>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altLang="en-US" sz="1800" b="1">
                <a:solidFill>
                  <a:schemeClr val="tx2"/>
                </a:solidFill>
                <a:latin typeface="Courier New" panose="02070309020205020404" pitchFamily="49" charset="0"/>
                <a:cs typeface="Courier New" panose="02070309020205020404" pitchFamily="49" charset="0"/>
              </a:rPr>
              <a:t>lst = [3, 1, 2, 6, 4, 2]</a:t>
            </a:r>
          </a:p>
          <a:p>
            <a:pPr>
              <a:lnSpc>
                <a:spcPct val="90000"/>
              </a:lnSpc>
              <a:buFont typeface="Monotype Sorts" pitchFamily="2" charset="2"/>
              <a:buNone/>
            </a:pPr>
            <a:r>
              <a:rPr lang="en-US" altLang="en-US" sz="1800" b="1">
                <a:solidFill>
                  <a:schemeClr val="tx2"/>
                </a:solidFill>
                <a:latin typeface="Courier New" panose="02070309020205020404" pitchFamily="49" charset="0"/>
                <a:cs typeface="Courier New" panose="02070309020205020404" pitchFamily="49" charset="0"/>
              </a:rPr>
              <a:t>printList(lst)</a:t>
            </a:r>
          </a:p>
        </p:txBody>
      </p:sp>
      <p:sp>
        <p:nvSpPr>
          <p:cNvPr id="24582" name="Line 7">
            <a:extLst>
              <a:ext uri="{FF2B5EF4-FFF2-40B4-BE49-F238E27FC236}">
                <a16:creationId xmlns:a16="http://schemas.microsoft.com/office/drawing/2014/main" id="{772C58C6-5359-A04F-9A2B-E8B11BDB5F73}"/>
              </a:ext>
            </a:extLst>
          </p:cNvPr>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3" name="Rectangle 11">
            <a:extLst>
              <a:ext uri="{FF2B5EF4-FFF2-40B4-BE49-F238E27FC236}">
                <a16:creationId xmlns:a16="http://schemas.microsoft.com/office/drawing/2014/main" id="{E268F2E7-33C1-A943-9E29-83CC0F0BA271}"/>
              </a:ext>
            </a:extLst>
          </p:cNvPr>
          <p:cNvSpPr>
            <a:spLocks noChangeArrowheads="1"/>
          </p:cNvSpPr>
          <p:nvPr/>
        </p:nvSpPr>
        <p:spPr bwMode="auto">
          <a:xfrm>
            <a:off x="2420938" y="4735513"/>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b="1">
                <a:solidFill>
                  <a:schemeClr val="tx2"/>
                </a:solidFill>
                <a:latin typeface="Courier New" panose="02070309020205020404" pitchFamily="49" charset="0"/>
                <a:cs typeface="Courier New" panose="02070309020205020404" pitchFamily="49" charset="0"/>
              </a:rPr>
              <a:t>Invoke the function</a:t>
            </a:r>
          </a:p>
          <a:p>
            <a:pPr>
              <a:lnSpc>
                <a:spcPct val="90000"/>
              </a:lnSpc>
              <a:buFont typeface="Monotype Sorts" pitchFamily="2" charset="2"/>
              <a:buNone/>
            </a:pPr>
            <a:r>
              <a:rPr lang="en-US" altLang="en-US" sz="1800" b="1">
                <a:solidFill>
                  <a:schemeClr val="tx2"/>
                </a:solidFill>
                <a:latin typeface="Courier New" panose="02070309020205020404" pitchFamily="49" charset="0"/>
                <a:cs typeface="Courier New" panose="02070309020205020404" pitchFamily="49" charset="0"/>
              </a:rPr>
              <a:t>printList([3, 1, 2, 6, 4, 2])</a:t>
            </a:r>
          </a:p>
        </p:txBody>
      </p:sp>
      <p:sp>
        <p:nvSpPr>
          <p:cNvPr id="24584" name="Line 12">
            <a:extLst>
              <a:ext uri="{FF2B5EF4-FFF2-40B4-BE49-F238E27FC236}">
                <a16:creationId xmlns:a16="http://schemas.microsoft.com/office/drawing/2014/main" id="{411ECABD-0957-D547-90D2-31CA9D6F5D3E}"/>
              </a:ext>
            </a:extLst>
          </p:cNvPr>
          <p:cNvSpPr>
            <a:spLocks noChangeShapeType="1"/>
          </p:cNvSpPr>
          <p:nvPr/>
        </p:nvSpPr>
        <p:spPr bwMode="auto">
          <a:xfrm flipV="1">
            <a:off x="5186363" y="1447800"/>
            <a:ext cx="528637" cy="36703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5" name="Line 14">
            <a:extLst>
              <a:ext uri="{FF2B5EF4-FFF2-40B4-BE49-F238E27FC236}">
                <a16:creationId xmlns:a16="http://schemas.microsoft.com/office/drawing/2014/main" id="{B261B831-55BB-ED47-A260-B880F831A0B9}"/>
              </a:ext>
            </a:extLst>
          </p:cNvPr>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6" name="Line 15">
            <a:extLst>
              <a:ext uri="{FF2B5EF4-FFF2-40B4-BE49-F238E27FC236}">
                <a16:creationId xmlns:a16="http://schemas.microsoft.com/office/drawing/2014/main" id="{BF228F8F-EEC0-E145-83D7-10C6CA52E54D}"/>
              </a:ext>
            </a:extLst>
          </p:cNvPr>
          <p:cNvSpPr>
            <a:spLocks noChangeShapeType="1"/>
          </p:cNvSpPr>
          <p:nvPr/>
        </p:nvSpPr>
        <p:spPr bwMode="auto">
          <a:xfrm>
            <a:off x="4038600" y="5410200"/>
            <a:ext cx="2300288" cy="15875"/>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7" name="Rectangle 16">
            <a:extLst>
              <a:ext uri="{FF2B5EF4-FFF2-40B4-BE49-F238E27FC236}">
                <a16:creationId xmlns:a16="http://schemas.microsoft.com/office/drawing/2014/main" id="{E35C13FC-0001-844F-BAE4-092EF1B1DD61}"/>
              </a:ext>
            </a:extLst>
          </p:cNvPr>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Anonymous list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A638B9F2-F00C-0843-9E47-A46D7CA9C3B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C8A510-2B47-F74A-81EC-2E2D32A52609}" type="slidenum">
              <a:rPr lang="en-US" altLang="en-US" sz="1400"/>
              <a:pPr>
                <a:spcBef>
                  <a:spcPct val="0"/>
                </a:spcBef>
                <a:buClrTx/>
                <a:buSzTx/>
                <a:buFontTx/>
                <a:buNone/>
              </a:pPr>
              <a:t>21</a:t>
            </a:fld>
            <a:endParaRPr lang="en-US" altLang="en-US" sz="1400"/>
          </a:p>
        </p:txBody>
      </p:sp>
      <p:sp>
        <p:nvSpPr>
          <p:cNvPr id="25603" name="Rectangle 2">
            <a:extLst>
              <a:ext uri="{FF2B5EF4-FFF2-40B4-BE49-F238E27FC236}">
                <a16:creationId xmlns:a16="http://schemas.microsoft.com/office/drawing/2014/main" id="{F53B8C35-A062-6644-8840-3DFD2E5AD4DC}"/>
              </a:ext>
            </a:extLst>
          </p:cNvPr>
          <p:cNvSpPr>
            <a:spLocks noGrp="1" noChangeArrowheads="1"/>
          </p:cNvSpPr>
          <p:nvPr>
            <p:ph type="title"/>
          </p:nvPr>
        </p:nvSpPr>
        <p:spPr>
          <a:xfrm>
            <a:off x="609600" y="228600"/>
            <a:ext cx="7772400" cy="838200"/>
          </a:xfrm>
        </p:spPr>
        <p:txBody>
          <a:bodyPr/>
          <a:lstStyle/>
          <a:p>
            <a:r>
              <a:rPr lang="en-US" altLang="en-US"/>
              <a:t>Pass By Value</a:t>
            </a:r>
            <a:endParaRPr lang="en-US" altLang="en-US">
              <a:solidFill>
                <a:schemeClr val="tx1"/>
              </a:solidFill>
              <a:latin typeface="Book Antiqua" panose="02040602050305030304" pitchFamily="18" charset="0"/>
              <a:hlinkClick r:id="rId2" action="ppaction://program"/>
            </a:endParaRPr>
          </a:p>
        </p:txBody>
      </p:sp>
      <p:sp>
        <p:nvSpPr>
          <p:cNvPr id="25604" name="Rectangle 3">
            <a:extLst>
              <a:ext uri="{FF2B5EF4-FFF2-40B4-BE49-F238E27FC236}">
                <a16:creationId xmlns:a16="http://schemas.microsoft.com/office/drawing/2014/main" id="{22F4DA71-1B33-9649-B7F2-289220FA9ED3}"/>
              </a:ext>
            </a:extLst>
          </p:cNvPr>
          <p:cNvSpPr>
            <a:spLocks noGrp="1" noChangeArrowheads="1"/>
          </p:cNvSpPr>
          <p:nvPr>
            <p:ph type="body" idx="1"/>
          </p:nvPr>
        </p:nvSpPr>
        <p:spPr>
          <a:xfrm>
            <a:off x="304800" y="1143000"/>
            <a:ext cx="8686800" cy="4052888"/>
          </a:xfrm>
        </p:spPr>
        <p:txBody>
          <a:bodyPr/>
          <a:lstStyle/>
          <a:p>
            <a:pPr marL="0" indent="0">
              <a:buFont typeface="Monotype Sorts" pitchFamily="2" charset="2"/>
              <a:buNone/>
            </a:pPr>
            <a:r>
              <a:rPr lang="en-US" altLang="en-US"/>
              <a:t>Python uses </a:t>
            </a:r>
            <a:r>
              <a:rPr lang="en-US" altLang="en-US" i="1"/>
              <a:t>pass-by-value</a:t>
            </a:r>
            <a:r>
              <a:rPr lang="en-US" altLang="en-US"/>
              <a:t> to pass arguments to a function. There are important differences between passing the values of variables of numbers and strings and passing lists.</a:t>
            </a:r>
          </a:p>
          <a:p>
            <a:pPr marL="0" indent="0">
              <a:buFont typeface="Monotype Sorts" pitchFamily="2" charset="2"/>
              <a:buNone/>
            </a:pPr>
            <a:endParaRPr lang="en-US" altLang="en-US"/>
          </a:p>
          <a:p>
            <a:pPr marL="0" indent="0">
              <a:buFont typeface="Monotype Sorts" pitchFamily="2" charset="2"/>
              <a:buNone/>
            </a:pPr>
            <a:r>
              <a:rPr lang="en-US" altLang="en-US"/>
              <a:t>Immutable objects </a:t>
            </a:r>
          </a:p>
          <a:p>
            <a:pPr marL="0" indent="0">
              <a:buFont typeface="Monotype Sorts" pitchFamily="2" charset="2"/>
              <a:buNone/>
            </a:pPr>
            <a:r>
              <a:rPr lang="en-US" altLang="en-US"/>
              <a:t>Changeable objects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AF4B1A5D-0B60-A74E-98BF-15A2DFD4EFB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908A50-ED3F-884F-AB92-80DFE774322C}" type="slidenum">
              <a:rPr lang="en-US" altLang="en-US" sz="1400"/>
              <a:pPr>
                <a:spcBef>
                  <a:spcPct val="0"/>
                </a:spcBef>
                <a:buClrTx/>
                <a:buSzTx/>
                <a:buFontTx/>
                <a:buNone/>
              </a:pPr>
              <a:t>22</a:t>
            </a:fld>
            <a:endParaRPr lang="en-US" altLang="en-US" sz="1400"/>
          </a:p>
        </p:txBody>
      </p:sp>
      <p:sp>
        <p:nvSpPr>
          <p:cNvPr id="26627" name="Rectangle 2">
            <a:extLst>
              <a:ext uri="{FF2B5EF4-FFF2-40B4-BE49-F238E27FC236}">
                <a16:creationId xmlns:a16="http://schemas.microsoft.com/office/drawing/2014/main" id="{35D701EC-C41E-074E-A71A-473A09E03F2C}"/>
              </a:ext>
            </a:extLst>
          </p:cNvPr>
          <p:cNvSpPr>
            <a:spLocks noGrp="1" noChangeArrowheads="1"/>
          </p:cNvSpPr>
          <p:nvPr>
            <p:ph type="title"/>
          </p:nvPr>
        </p:nvSpPr>
        <p:spPr>
          <a:xfrm>
            <a:off x="609600" y="228600"/>
            <a:ext cx="7772400" cy="838200"/>
          </a:xfrm>
        </p:spPr>
        <p:txBody>
          <a:bodyPr/>
          <a:lstStyle/>
          <a:p>
            <a:r>
              <a:rPr lang="en-US" altLang="en-US" sz="4000"/>
              <a:t>Pass By Value (Immutable objects)</a:t>
            </a:r>
            <a:endParaRPr lang="en-US" altLang="en-US" sz="4000">
              <a:solidFill>
                <a:schemeClr val="tx1"/>
              </a:solidFill>
              <a:latin typeface="Book Antiqua" panose="02040602050305030304" pitchFamily="18" charset="0"/>
              <a:hlinkClick r:id="rId2" action="ppaction://program"/>
            </a:endParaRPr>
          </a:p>
        </p:txBody>
      </p:sp>
      <p:sp>
        <p:nvSpPr>
          <p:cNvPr id="26628" name="Rectangle 3">
            <a:extLst>
              <a:ext uri="{FF2B5EF4-FFF2-40B4-BE49-F238E27FC236}">
                <a16:creationId xmlns:a16="http://schemas.microsoft.com/office/drawing/2014/main" id="{8CB6BCC2-7FB0-3146-9F7F-C51A57B39819}"/>
              </a:ext>
            </a:extLst>
          </p:cNvPr>
          <p:cNvSpPr>
            <a:spLocks noGrp="1" noChangeArrowheads="1"/>
          </p:cNvSpPr>
          <p:nvPr>
            <p:ph type="body" idx="1"/>
          </p:nvPr>
        </p:nvSpPr>
        <p:spPr>
          <a:xfrm>
            <a:off x="304800" y="1143000"/>
            <a:ext cx="8686800" cy="4052888"/>
          </a:xfrm>
        </p:spPr>
        <p:txBody>
          <a:bodyPr/>
          <a:lstStyle/>
          <a:p>
            <a:pPr marL="0" indent="0">
              <a:buFont typeface="Symbol" pitchFamily="2" charset="2"/>
              <a:buNone/>
            </a:pPr>
            <a:r>
              <a:rPr lang="en-US" altLang="en-US"/>
              <a:t>For an argument of a number or a string, the original value of the number and string outside the function is not changed, because numbers and strings are immutable in Python.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1F4BE83E-97FC-944D-98B7-04EAD195F0A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07B889A-1010-DB49-8F7C-1915FCDAEF1D}" type="slidenum">
              <a:rPr lang="en-US" altLang="en-US" sz="1400"/>
              <a:pPr>
                <a:spcBef>
                  <a:spcPct val="0"/>
                </a:spcBef>
                <a:buClrTx/>
                <a:buSzTx/>
                <a:buFontTx/>
                <a:buNone/>
              </a:pPr>
              <a:t>23</a:t>
            </a:fld>
            <a:endParaRPr lang="en-US" altLang="en-US" sz="1400"/>
          </a:p>
        </p:txBody>
      </p:sp>
      <p:sp>
        <p:nvSpPr>
          <p:cNvPr id="27651" name="Rectangle 2">
            <a:extLst>
              <a:ext uri="{FF2B5EF4-FFF2-40B4-BE49-F238E27FC236}">
                <a16:creationId xmlns:a16="http://schemas.microsoft.com/office/drawing/2014/main" id="{57B09FBE-067D-F84F-9D06-1121A74DC990}"/>
              </a:ext>
            </a:extLst>
          </p:cNvPr>
          <p:cNvSpPr>
            <a:spLocks noGrp="1" noChangeArrowheads="1"/>
          </p:cNvSpPr>
          <p:nvPr>
            <p:ph type="title"/>
          </p:nvPr>
        </p:nvSpPr>
        <p:spPr>
          <a:xfrm>
            <a:off x="609600" y="228600"/>
            <a:ext cx="7772400" cy="838200"/>
          </a:xfrm>
        </p:spPr>
        <p:txBody>
          <a:bodyPr/>
          <a:lstStyle/>
          <a:p>
            <a:r>
              <a:rPr lang="en-US" altLang="en-US" sz="4000"/>
              <a:t>Pass By Value (changeable objects)</a:t>
            </a:r>
            <a:endParaRPr lang="en-US" altLang="en-US" sz="4000">
              <a:solidFill>
                <a:schemeClr val="tx1"/>
              </a:solidFill>
              <a:latin typeface="Book Antiqua" panose="02040602050305030304" pitchFamily="18" charset="0"/>
              <a:hlinkClick r:id="rId2" action="ppaction://program"/>
            </a:endParaRPr>
          </a:p>
        </p:txBody>
      </p:sp>
      <p:sp>
        <p:nvSpPr>
          <p:cNvPr id="27652" name="Rectangle 3">
            <a:extLst>
              <a:ext uri="{FF2B5EF4-FFF2-40B4-BE49-F238E27FC236}">
                <a16:creationId xmlns:a16="http://schemas.microsoft.com/office/drawing/2014/main" id="{C71145CA-E50C-4F43-8643-FF4E643F06E0}"/>
              </a:ext>
            </a:extLst>
          </p:cNvPr>
          <p:cNvSpPr>
            <a:spLocks noGrp="1" noChangeArrowheads="1"/>
          </p:cNvSpPr>
          <p:nvPr>
            <p:ph type="body" idx="1"/>
          </p:nvPr>
        </p:nvSpPr>
        <p:spPr>
          <a:xfrm>
            <a:off x="304800" y="1143000"/>
            <a:ext cx="8686800" cy="4052888"/>
          </a:xfrm>
        </p:spPr>
        <p:txBody>
          <a:bodyPr/>
          <a:lstStyle/>
          <a:p>
            <a:pPr marL="0" indent="0">
              <a:buFont typeface="Symbol" pitchFamily="2" charset="2"/>
              <a:buNone/>
            </a:pPr>
            <a:r>
              <a:rPr lang="en-US" altLang="en-US"/>
              <a:t>For an argument of a list, the value of the argument is a reference to a list; this reference value is passed to the function. Semantically, it can be best described as </a:t>
            </a:r>
            <a:r>
              <a:rPr lang="en-US" altLang="en-US" i="1"/>
              <a:t>pass-by-sharing</a:t>
            </a:r>
            <a:r>
              <a:rPr lang="en-US" altLang="en-US"/>
              <a:t>, i.e., the list in the function is the same as the list being passed. So if you change the list in the function, you will see the change outside the function.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62809C6E-4DDD-1E48-8731-2C65916DF99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B22CA7E-A30E-F347-8E26-55368C95C61F}" type="slidenum">
              <a:rPr lang="en-US" altLang="en-US" sz="1400"/>
              <a:pPr>
                <a:spcBef>
                  <a:spcPct val="0"/>
                </a:spcBef>
                <a:buClrTx/>
                <a:buSzTx/>
                <a:buFontTx/>
                <a:buNone/>
              </a:pPr>
              <a:t>24</a:t>
            </a:fld>
            <a:endParaRPr lang="en-US" altLang="en-US" sz="1400"/>
          </a:p>
        </p:txBody>
      </p:sp>
      <p:sp>
        <p:nvSpPr>
          <p:cNvPr id="28675" name="Rectangle 3">
            <a:extLst>
              <a:ext uri="{FF2B5EF4-FFF2-40B4-BE49-F238E27FC236}">
                <a16:creationId xmlns:a16="http://schemas.microsoft.com/office/drawing/2014/main" id="{44CD1E54-4A51-EE44-A21F-3160ADECFD47}"/>
              </a:ext>
            </a:extLst>
          </p:cNvPr>
          <p:cNvSpPr>
            <a:spLocks noGrp="1" noChangeArrowheads="1"/>
          </p:cNvSpPr>
          <p:nvPr>
            <p:ph type="body" idx="1"/>
          </p:nvPr>
        </p:nvSpPr>
        <p:spPr>
          <a:xfrm>
            <a:off x="0" y="1123950"/>
            <a:ext cx="9144000" cy="3803650"/>
          </a:xfrm>
          <a:ln>
            <a:solidFill>
              <a:srgbClr val="FFFFFF"/>
            </a:solidFill>
            <a:miter lim="800000"/>
            <a:headEnd/>
            <a:tailEnd/>
          </a:ln>
        </p:spPr>
        <p:txBody>
          <a:bodyPr/>
          <a:lstStyle/>
          <a:p>
            <a:pPr>
              <a:lnSpc>
                <a:spcPct val="80000"/>
              </a:lnSpc>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def main():</a:t>
            </a:r>
          </a:p>
          <a:p>
            <a:pPr>
              <a:lnSpc>
                <a:spcPct val="80000"/>
              </a:lnSpc>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x = 1 # x represents an int value</a:t>
            </a:r>
          </a:p>
          <a:p>
            <a:pPr>
              <a:lnSpc>
                <a:spcPct val="80000"/>
              </a:lnSpc>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y = [1, 2, 3] # y represents a list </a:t>
            </a:r>
          </a:p>
          <a:p>
            <a:pPr>
              <a:lnSpc>
                <a:spcPct val="80000"/>
              </a:lnSpc>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m(x, y) # Invoke f with arguments x and y</a:t>
            </a:r>
          </a:p>
          <a:p>
            <a:pPr>
              <a:lnSpc>
                <a:spcPct val="80000"/>
              </a:lnSpc>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print("x is " + str(x))</a:t>
            </a:r>
          </a:p>
          <a:p>
            <a:pPr>
              <a:lnSpc>
                <a:spcPct val="80000"/>
              </a:lnSpc>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print("y[0] is " + str(y[0]))</a:t>
            </a:r>
          </a:p>
          <a:p>
            <a:pPr>
              <a:lnSpc>
                <a:spcPct val="80000"/>
              </a:lnSpc>
              <a:buFont typeface="Monotype Sorts" pitchFamily="2" charset="2"/>
              <a:buNone/>
            </a:pPr>
            <a:endParaRPr lang="en-US" altLang="en-US" sz="2000" b="1">
              <a:solidFill>
                <a:schemeClr val="tx2"/>
              </a:solidFill>
              <a:latin typeface="Courier New" panose="02070309020205020404" pitchFamily="49" charset="0"/>
              <a:cs typeface="Times New Roman" panose="02020603050405020304" pitchFamily="18" charset="0"/>
            </a:endParaRPr>
          </a:p>
          <a:p>
            <a:pPr>
              <a:lnSpc>
                <a:spcPct val="80000"/>
              </a:lnSpc>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def m(number, numbers):</a:t>
            </a:r>
          </a:p>
          <a:p>
            <a:pPr>
              <a:lnSpc>
                <a:spcPct val="80000"/>
              </a:lnSpc>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number = 1001 # Assign a new value to number</a:t>
            </a:r>
          </a:p>
          <a:p>
            <a:pPr>
              <a:lnSpc>
                <a:spcPct val="80000"/>
              </a:lnSpc>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numbers[0] = 5555 # Assign a new value to numbers[0]</a:t>
            </a:r>
          </a:p>
          <a:p>
            <a:pPr>
              <a:lnSpc>
                <a:spcPct val="80000"/>
              </a:lnSpc>
              <a:buFont typeface="Monotype Sorts" pitchFamily="2" charset="2"/>
              <a:buNone/>
            </a:pPr>
            <a:endParaRPr lang="en-US" altLang="en-US" sz="2000" b="1">
              <a:solidFill>
                <a:schemeClr val="tx2"/>
              </a:solidFill>
              <a:latin typeface="Courier New" panose="02070309020205020404" pitchFamily="49" charset="0"/>
              <a:cs typeface="Times New Roman" panose="02020603050405020304" pitchFamily="18" charset="0"/>
            </a:endParaRPr>
          </a:p>
          <a:p>
            <a:pPr>
              <a:lnSpc>
                <a:spcPct val="80000"/>
              </a:lnSpc>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main()</a:t>
            </a:r>
          </a:p>
        </p:txBody>
      </p:sp>
      <p:sp>
        <p:nvSpPr>
          <p:cNvPr id="28676" name="Rectangle 7">
            <a:extLst>
              <a:ext uri="{FF2B5EF4-FFF2-40B4-BE49-F238E27FC236}">
                <a16:creationId xmlns:a16="http://schemas.microsoft.com/office/drawing/2014/main" id="{61821429-4C75-1446-A842-44707104F74B}"/>
              </a:ext>
            </a:extLst>
          </p:cNvPr>
          <p:cNvSpPr>
            <a:spLocks noGrp="1" noChangeArrowheads="1"/>
          </p:cNvSpPr>
          <p:nvPr>
            <p:ph type="title"/>
          </p:nvPr>
        </p:nvSpPr>
        <p:spPr>
          <a:xfrm>
            <a:off x="609600" y="152400"/>
            <a:ext cx="7772400" cy="533400"/>
          </a:xfrm>
        </p:spPr>
        <p:txBody>
          <a:bodyPr/>
          <a:lstStyle/>
          <a:p>
            <a:r>
              <a:rPr lang="en-US" altLang="en-US"/>
              <a:t>Simple Example</a:t>
            </a:r>
            <a:endParaRPr lang="en-US" altLang="en-US">
              <a:solidFill>
                <a:schemeClr val="tx1"/>
              </a:solidFill>
              <a:latin typeface="Book Antiqua" panose="02040602050305030304" pitchFamily="18" charset="0"/>
              <a:hlinkClick r:id="rId2" action="ppaction://program"/>
            </a:endParaRPr>
          </a:p>
        </p:txBody>
      </p:sp>
      <p:sp>
        <p:nvSpPr>
          <p:cNvPr id="28677" name="Line 8">
            <a:extLst>
              <a:ext uri="{FF2B5EF4-FFF2-40B4-BE49-F238E27FC236}">
                <a16:creationId xmlns:a16="http://schemas.microsoft.com/office/drawing/2014/main" id="{BA67F48D-7250-9D4B-AAD2-9F84551562CE}"/>
              </a:ext>
            </a:extLst>
          </p:cNvPr>
          <p:cNvSpPr>
            <a:spLocks noChangeShapeType="1"/>
          </p:cNvSpPr>
          <p:nvPr/>
        </p:nvSpPr>
        <p:spPr bwMode="auto">
          <a:xfrm>
            <a:off x="1038225" y="2276475"/>
            <a:ext cx="269875" cy="111442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8" name="Line 9">
            <a:extLst>
              <a:ext uri="{FF2B5EF4-FFF2-40B4-BE49-F238E27FC236}">
                <a16:creationId xmlns:a16="http://schemas.microsoft.com/office/drawing/2014/main" id="{FB98F62F-AE39-064E-9B0B-89BFBC4386AE}"/>
              </a:ext>
            </a:extLst>
          </p:cNvPr>
          <p:cNvSpPr>
            <a:spLocks noChangeShapeType="1"/>
          </p:cNvSpPr>
          <p:nvPr/>
        </p:nvSpPr>
        <p:spPr bwMode="auto">
          <a:xfrm>
            <a:off x="1614488" y="2314575"/>
            <a:ext cx="960437" cy="103822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08CACFAD-0FAE-0349-BFC0-612FE7933B4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547A8C-F47C-9E48-8D0F-2C8F51DE9180}" type="slidenum">
              <a:rPr lang="en-US" altLang="en-US" sz="1400"/>
              <a:pPr>
                <a:spcBef>
                  <a:spcPct val="0"/>
                </a:spcBef>
                <a:buClrTx/>
                <a:buSzTx/>
                <a:buFontTx/>
                <a:buNone/>
              </a:pPr>
              <a:t>25</a:t>
            </a:fld>
            <a:endParaRPr lang="en-US" altLang="en-US" sz="1400"/>
          </a:p>
        </p:txBody>
      </p:sp>
      <p:sp>
        <p:nvSpPr>
          <p:cNvPr id="29699" name="Rectangle 3">
            <a:extLst>
              <a:ext uri="{FF2B5EF4-FFF2-40B4-BE49-F238E27FC236}">
                <a16:creationId xmlns:a16="http://schemas.microsoft.com/office/drawing/2014/main" id="{B3D253B3-BFB4-BC49-9AE2-242C50F2D131}"/>
              </a:ext>
            </a:extLst>
          </p:cNvPr>
          <p:cNvSpPr>
            <a:spLocks noGrp="1" noChangeArrowheads="1"/>
          </p:cNvSpPr>
          <p:nvPr>
            <p:ph type="title"/>
          </p:nvPr>
        </p:nvSpPr>
        <p:spPr>
          <a:xfrm>
            <a:off x="0" y="203200"/>
            <a:ext cx="9144000" cy="460375"/>
          </a:xfrm>
        </p:spPr>
        <p:txBody>
          <a:bodyPr/>
          <a:lstStyle/>
          <a:p>
            <a:r>
              <a:rPr lang="en-US" altLang="en-US" sz="4000"/>
              <a:t>Subtle Issues Regarding Default Arguments</a:t>
            </a:r>
            <a:endParaRPr lang="en-US" altLang="en-US" sz="4000">
              <a:solidFill>
                <a:schemeClr val="tx1"/>
              </a:solidFill>
              <a:latin typeface="Book Antiqua" panose="02040602050305030304" pitchFamily="18" charset="0"/>
              <a:hlinkClick r:id="rId2" action="ppaction://program"/>
            </a:endParaRPr>
          </a:p>
        </p:txBody>
      </p:sp>
      <p:sp>
        <p:nvSpPr>
          <p:cNvPr id="29700" name="Rectangle 6">
            <a:extLst>
              <a:ext uri="{FF2B5EF4-FFF2-40B4-BE49-F238E27FC236}">
                <a16:creationId xmlns:a16="http://schemas.microsoft.com/office/drawing/2014/main" id="{DD841C28-AC9F-E346-BF67-86345E0AF5B8}"/>
              </a:ext>
            </a:extLst>
          </p:cNvPr>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8">
            <a:extLst>
              <a:ext uri="{FF2B5EF4-FFF2-40B4-BE49-F238E27FC236}">
                <a16:creationId xmlns:a16="http://schemas.microsoft.com/office/drawing/2014/main" id="{829C557E-BF6C-924A-92B6-F70F7A9A4A6D}"/>
              </a:ext>
            </a:extLst>
          </p:cNvPr>
          <p:cNvSpPr>
            <a:spLocks noGrp="1" noChangeArrowheads="1"/>
          </p:cNvSpPr>
          <p:nvPr>
            <p:ph type="body" idx="1"/>
          </p:nvPr>
        </p:nvSpPr>
        <p:spPr>
          <a:xfrm>
            <a:off x="231775" y="817563"/>
            <a:ext cx="3994150" cy="5338762"/>
          </a:xfrm>
        </p:spPr>
        <p:txBody>
          <a:bodyPr/>
          <a:lstStyle/>
          <a:p>
            <a:pPr marL="0" indent="0">
              <a:buFont typeface="Monotype Sorts" pitchFamily="2" charset="2"/>
              <a:buNone/>
            </a:pPr>
            <a:r>
              <a:rPr lang="en-US" altLang="en-US" sz="2400">
                <a:solidFill>
                  <a:schemeClr val="tx2"/>
                </a:solidFill>
              </a:rPr>
              <a:t>def add(x, lst = []):</a:t>
            </a:r>
          </a:p>
          <a:p>
            <a:pPr marL="0" indent="0">
              <a:buFont typeface="Monotype Sorts" pitchFamily="2" charset="2"/>
              <a:buNone/>
            </a:pPr>
            <a:r>
              <a:rPr lang="en-US" altLang="en-US" sz="2400">
                <a:solidFill>
                  <a:schemeClr val="tx2"/>
                </a:solidFill>
              </a:rPr>
              <a:t>    if not(x in lst):</a:t>
            </a:r>
          </a:p>
          <a:p>
            <a:pPr marL="0" indent="0">
              <a:buFont typeface="Monotype Sorts" pitchFamily="2" charset="2"/>
              <a:buNone/>
            </a:pPr>
            <a:r>
              <a:rPr lang="en-US" altLang="en-US" sz="2400">
                <a:solidFill>
                  <a:schemeClr val="tx2"/>
                </a:solidFill>
              </a:rPr>
              <a:t>        lst.append(x)</a:t>
            </a:r>
          </a:p>
          <a:p>
            <a:pPr marL="0" indent="0">
              <a:buFont typeface="Monotype Sorts" pitchFamily="2" charset="2"/>
              <a:buNone/>
            </a:pPr>
            <a:r>
              <a:rPr lang="en-US" altLang="en-US" sz="2400">
                <a:solidFill>
                  <a:schemeClr val="tx2"/>
                </a:solidFill>
              </a:rPr>
              <a:t>    return lst</a:t>
            </a:r>
          </a:p>
          <a:p>
            <a:pPr marL="0" indent="0">
              <a:buFont typeface="Monotype Sorts" pitchFamily="2" charset="2"/>
              <a:buNone/>
            </a:pPr>
            <a:r>
              <a:rPr lang="en-US" altLang="en-US" sz="2400">
                <a:solidFill>
                  <a:schemeClr val="tx2"/>
                </a:solidFill>
              </a:rPr>
              <a:t>list1 = add(1)</a:t>
            </a:r>
          </a:p>
          <a:p>
            <a:pPr marL="0" indent="0">
              <a:buFont typeface="Monotype Sorts" pitchFamily="2" charset="2"/>
              <a:buNone/>
            </a:pPr>
            <a:r>
              <a:rPr lang="en-US" altLang="en-US" sz="2400">
                <a:solidFill>
                  <a:schemeClr val="tx2"/>
                </a:solidFill>
              </a:rPr>
              <a:t>print(list1)</a:t>
            </a:r>
          </a:p>
          <a:p>
            <a:pPr marL="0" indent="0">
              <a:buFont typeface="Monotype Sorts" pitchFamily="2" charset="2"/>
              <a:buNone/>
            </a:pPr>
            <a:r>
              <a:rPr lang="en-US" altLang="en-US" sz="2400">
                <a:solidFill>
                  <a:schemeClr val="tx2"/>
                </a:solidFill>
              </a:rPr>
              <a:t>list2 = add(2)</a:t>
            </a:r>
          </a:p>
          <a:p>
            <a:pPr marL="0" indent="0">
              <a:buFont typeface="Monotype Sorts" pitchFamily="2" charset="2"/>
              <a:buNone/>
            </a:pPr>
            <a:r>
              <a:rPr lang="en-US" altLang="en-US" sz="2400">
                <a:solidFill>
                  <a:schemeClr val="tx2"/>
                </a:solidFill>
              </a:rPr>
              <a:t>print(list2)</a:t>
            </a:r>
          </a:p>
          <a:p>
            <a:pPr marL="0" indent="0">
              <a:buFont typeface="Monotype Sorts" pitchFamily="2" charset="2"/>
              <a:buNone/>
            </a:pPr>
            <a:r>
              <a:rPr lang="en-US" altLang="en-US" sz="2400">
                <a:solidFill>
                  <a:schemeClr val="tx2"/>
                </a:solidFill>
              </a:rPr>
              <a:t>list3 = add(3, [11, 12, 13, 14])</a:t>
            </a:r>
          </a:p>
          <a:p>
            <a:pPr marL="0" indent="0">
              <a:buFont typeface="Monotype Sorts" pitchFamily="2" charset="2"/>
              <a:buNone/>
            </a:pPr>
            <a:r>
              <a:rPr lang="en-US" altLang="en-US" sz="2400">
                <a:solidFill>
                  <a:schemeClr val="tx2"/>
                </a:solidFill>
              </a:rPr>
              <a:t>print(list3)</a:t>
            </a:r>
          </a:p>
          <a:p>
            <a:pPr marL="0" indent="0">
              <a:buFont typeface="Monotype Sorts" pitchFamily="2" charset="2"/>
              <a:buNone/>
            </a:pPr>
            <a:r>
              <a:rPr lang="en-US" altLang="en-US" sz="2400">
                <a:solidFill>
                  <a:schemeClr val="tx2"/>
                </a:solidFill>
              </a:rPr>
              <a:t>list4 = add(4)</a:t>
            </a:r>
          </a:p>
          <a:p>
            <a:pPr marL="0" indent="0">
              <a:buFont typeface="Monotype Sorts" pitchFamily="2" charset="2"/>
              <a:buNone/>
            </a:pPr>
            <a:r>
              <a:rPr lang="en-US" altLang="en-US" sz="2400">
                <a:solidFill>
                  <a:schemeClr val="tx2"/>
                </a:solidFill>
              </a:rPr>
              <a:t>print(list4)</a:t>
            </a:r>
          </a:p>
        </p:txBody>
      </p:sp>
      <p:sp>
        <p:nvSpPr>
          <p:cNvPr id="29702" name="Rectangle 10">
            <a:extLst>
              <a:ext uri="{FF2B5EF4-FFF2-40B4-BE49-F238E27FC236}">
                <a16:creationId xmlns:a16="http://schemas.microsoft.com/office/drawing/2014/main" id="{96B658AA-A04B-7F49-A1B8-4648989B9DCA}"/>
              </a:ext>
            </a:extLst>
          </p:cNvPr>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11">
            <a:extLst>
              <a:ext uri="{FF2B5EF4-FFF2-40B4-BE49-F238E27FC236}">
                <a16:creationId xmlns:a16="http://schemas.microsoft.com/office/drawing/2014/main" id="{1A348C9D-1877-8B4F-ADE5-2FD06B50BA9B}"/>
              </a:ext>
            </a:extLst>
          </p:cNvPr>
          <p:cNvSpPr>
            <a:spLocks noChangeArrowheads="1"/>
          </p:cNvSpPr>
          <p:nvPr/>
        </p:nvSpPr>
        <p:spPr bwMode="auto">
          <a:xfrm>
            <a:off x="4610100" y="4311650"/>
            <a:ext cx="3994150"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zh-CN" sz="2400">
                <a:solidFill>
                  <a:schemeClr val="tx2"/>
                </a:solidFill>
                <a:ea typeface="SimSun" panose="02010600030101010101" pitchFamily="2" charset="-122"/>
              </a:rPr>
              <a:t>[1]</a:t>
            </a:r>
          </a:p>
          <a:p>
            <a:pPr>
              <a:buFont typeface="Monotype Sorts" pitchFamily="2" charset="2"/>
              <a:buNone/>
            </a:pPr>
            <a:r>
              <a:rPr lang="en-US" altLang="zh-CN" sz="2400">
                <a:solidFill>
                  <a:schemeClr val="tx2"/>
                </a:solidFill>
                <a:ea typeface="SimSun" panose="02010600030101010101" pitchFamily="2" charset="-122"/>
              </a:rPr>
              <a:t>[1, 2]</a:t>
            </a:r>
          </a:p>
          <a:p>
            <a:pPr>
              <a:buFont typeface="Monotype Sorts" pitchFamily="2" charset="2"/>
              <a:buNone/>
            </a:pPr>
            <a:r>
              <a:rPr lang="en-US" altLang="zh-CN" sz="2400">
                <a:solidFill>
                  <a:schemeClr val="tx2"/>
                </a:solidFill>
                <a:ea typeface="SimSun" panose="02010600030101010101" pitchFamily="2" charset="-122"/>
              </a:rPr>
              <a:t>[11, 12, 13, 14]</a:t>
            </a:r>
          </a:p>
          <a:p>
            <a:pPr>
              <a:buFont typeface="Monotype Sorts" pitchFamily="2" charset="2"/>
              <a:buNone/>
            </a:pPr>
            <a:r>
              <a:rPr lang="en-US" altLang="zh-CN" sz="2400">
                <a:solidFill>
                  <a:schemeClr val="tx2"/>
                </a:solidFill>
                <a:ea typeface="SimSun" panose="02010600030101010101" pitchFamily="2" charset="-122"/>
              </a:rPr>
              <a:t>[1, 2, 4]</a:t>
            </a:r>
          </a:p>
        </p:txBody>
      </p:sp>
      <p:sp>
        <p:nvSpPr>
          <p:cNvPr id="29704" name="Rectangle 12">
            <a:extLst>
              <a:ext uri="{FF2B5EF4-FFF2-40B4-BE49-F238E27FC236}">
                <a16:creationId xmlns:a16="http://schemas.microsoft.com/office/drawing/2014/main" id="{1722B02A-8A56-5442-96E1-446202D0BDE6}"/>
              </a:ext>
            </a:extLst>
          </p:cNvPr>
          <p:cNvSpPr>
            <a:spLocks noChangeArrowheads="1"/>
          </p:cNvSpPr>
          <p:nvPr/>
        </p:nvSpPr>
        <p:spPr bwMode="auto">
          <a:xfrm>
            <a:off x="4610100" y="3467100"/>
            <a:ext cx="257175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Symbol" pitchFamily="2" charset="2"/>
              <a:buNone/>
            </a:pPr>
            <a:r>
              <a:rPr lang="en-US" altLang="en-US"/>
              <a:t>Output</a:t>
            </a:r>
          </a:p>
        </p:txBody>
      </p:sp>
      <p:sp>
        <p:nvSpPr>
          <p:cNvPr id="29705" name="Rectangle 13">
            <a:extLst>
              <a:ext uri="{FF2B5EF4-FFF2-40B4-BE49-F238E27FC236}">
                <a16:creationId xmlns:a16="http://schemas.microsoft.com/office/drawing/2014/main" id="{CDBAB8E4-B6D9-BD44-B984-0320637A6459}"/>
              </a:ext>
            </a:extLst>
          </p:cNvPr>
          <p:cNvSpPr>
            <a:spLocks noChangeArrowheads="1"/>
          </p:cNvSpPr>
          <p:nvPr/>
        </p:nvSpPr>
        <p:spPr bwMode="auto">
          <a:xfrm>
            <a:off x="4495800" y="1123950"/>
            <a:ext cx="391636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Symbol" pitchFamily="2" charset="2"/>
              <a:buNone/>
            </a:pPr>
            <a:r>
              <a:rPr lang="en-US" altLang="en-US"/>
              <a:t>default value is created only once.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6DD6E234-7A4C-294D-BFF2-47F364DDFA8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FC1CE3-A2DD-4347-9BF3-68801E1F8076}" type="slidenum">
              <a:rPr lang="en-US" altLang="en-US" sz="1400"/>
              <a:pPr>
                <a:spcBef>
                  <a:spcPct val="0"/>
                </a:spcBef>
                <a:buClrTx/>
                <a:buSzTx/>
                <a:buFontTx/>
                <a:buNone/>
              </a:pPr>
              <a:t>26</a:t>
            </a:fld>
            <a:endParaRPr lang="en-US" altLang="en-US" sz="1400"/>
          </a:p>
        </p:txBody>
      </p:sp>
      <p:sp>
        <p:nvSpPr>
          <p:cNvPr id="30723" name="Rectangle 2">
            <a:extLst>
              <a:ext uri="{FF2B5EF4-FFF2-40B4-BE49-F238E27FC236}">
                <a16:creationId xmlns:a16="http://schemas.microsoft.com/office/drawing/2014/main" id="{92A3BDAD-4447-3440-9BE3-AE6BA07A0478}"/>
              </a:ext>
            </a:extLst>
          </p:cNvPr>
          <p:cNvSpPr>
            <a:spLocks noGrp="1" noChangeArrowheads="1"/>
          </p:cNvSpPr>
          <p:nvPr>
            <p:ph type="title"/>
          </p:nvPr>
        </p:nvSpPr>
        <p:spPr>
          <a:xfrm>
            <a:off x="609600" y="304800"/>
            <a:ext cx="7772400" cy="533400"/>
          </a:xfrm>
        </p:spPr>
        <p:txBody>
          <a:bodyPr/>
          <a:lstStyle/>
          <a:p>
            <a:r>
              <a:rPr lang="en-US" altLang="en-US" sz="4000"/>
              <a:t>Returning a List from a Function</a:t>
            </a:r>
            <a:endParaRPr lang="en-US" altLang="en-US" sz="3700">
              <a:solidFill>
                <a:schemeClr val="tx1"/>
              </a:solidFill>
              <a:latin typeface="Book Antiqua" panose="02040602050305030304" pitchFamily="18" charset="0"/>
              <a:hlinkClick r:id="rId3" action="ppaction://program"/>
            </a:endParaRPr>
          </a:p>
        </p:txBody>
      </p:sp>
      <p:sp>
        <p:nvSpPr>
          <p:cNvPr id="30724" name="Rectangle 8">
            <a:extLst>
              <a:ext uri="{FF2B5EF4-FFF2-40B4-BE49-F238E27FC236}">
                <a16:creationId xmlns:a16="http://schemas.microsoft.com/office/drawing/2014/main" id="{ED7451BB-EFD8-1442-9214-FABF3DF09D0D}"/>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Rectangle 9">
            <a:extLst>
              <a:ext uri="{FF2B5EF4-FFF2-40B4-BE49-F238E27FC236}">
                <a16:creationId xmlns:a16="http://schemas.microsoft.com/office/drawing/2014/main" id="{E0C1762F-83BC-8749-93E5-5F55867C4471}"/>
              </a:ext>
            </a:extLst>
          </p:cNvPr>
          <p:cNvSpPr>
            <a:spLocks noGrp="1" noChangeArrowheads="1"/>
          </p:cNvSpPr>
          <p:nvPr>
            <p:ph type="body" idx="1"/>
          </p:nvPr>
        </p:nvSpPr>
        <p:spPr>
          <a:xfrm>
            <a:off x="1538288" y="3505200"/>
            <a:ext cx="5146675" cy="998538"/>
          </a:xfrm>
        </p:spPr>
        <p:txBody>
          <a:bodyPr/>
          <a:lstStyle/>
          <a:p>
            <a:pPr>
              <a:lnSpc>
                <a:spcPct val="80000"/>
              </a:lnSpc>
              <a:buFont typeface="Monotype Sorts" pitchFamily="2" charset="2"/>
              <a:buNone/>
            </a:pPr>
            <a:r>
              <a:rPr lang="en-US" altLang="en-US"/>
              <a:t>list1 = [1, 2, 3, 4, 5, 6]</a:t>
            </a:r>
          </a:p>
          <a:p>
            <a:pPr>
              <a:lnSpc>
                <a:spcPct val="80000"/>
              </a:lnSpc>
              <a:buFont typeface="Monotype Sorts" pitchFamily="2" charset="2"/>
              <a:buNone/>
            </a:pPr>
            <a:r>
              <a:rPr lang="en-US" altLang="en-US"/>
              <a:t>list2 = reverse(list1)</a:t>
            </a:r>
          </a:p>
        </p:txBody>
      </p:sp>
      <p:sp>
        <p:nvSpPr>
          <p:cNvPr id="30726" name="Text Box 12">
            <a:extLst>
              <a:ext uri="{FF2B5EF4-FFF2-40B4-BE49-F238E27FC236}">
                <a16:creationId xmlns:a16="http://schemas.microsoft.com/office/drawing/2014/main" id="{DF8084D3-4436-FD41-805B-B058701A88E2}"/>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0727" name="Rectangle 25">
            <a:extLst>
              <a:ext uri="{FF2B5EF4-FFF2-40B4-BE49-F238E27FC236}">
                <a16:creationId xmlns:a16="http://schemas.microsoft.com/office/drawing/2014/main" id="{0D2D4967-D08E-BD45-B191-563665B09C67}"/>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0728" name="Object 24">
            <a:extLst>
              <a:ext uri="{FF2B5EF4-FFF2-40B4-BE49-F238E27FC236}">
                <a16:creationId xmlns:a16="http://schemas.microsoft.com/office/drawing/2014/main" id="{CFDADB43-E319-4040-9AD2-A3C2BE31E412}"/>
              </a:ext>
            </a:extLst>
          </p:cNvPr>
          <p:cNvGraphicFramePr>
            <a:graphicFrameLocks noChangeAspect="1"/>
          </p:cNvGraphicFramePr>
          <p:nvPr/>
        </p:nvGraphicFramePr>
        <p:xfrm>
          <a:off x="0" y="1201738"/>
          <a:ext cx="8950325" cy="2071687"/>
        </p:xfrm>
        <a:graphic>
          <a:graphicData uri="http://schemas.openxmlformats.org/presentationml/2006/ole">
            <mc:AlternateContent xmlns:mc="http://schemas.openxmlformats.org/markup-compatibility/2006">
              <mc:Choice xmlns:v="urn:schemas-microsoft-com:vml" Requires="v">
                <p:oleObj spid="_x0000_s30730" name="Picture" r:id="rId4" imgW="3136900" imgH="736600" progId="Word.Picture.8">
                  <p:embed/>
                </p:oleObj>
              </mc:Choice>
              <mc:Fallback>
                <p:oleObj name="Picture" r:id="rId4" imgW="3136900" imgH="736600" progId="Word.Picture.8">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01738"/>
                        <a:ext cx="8950325" cy="2071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9" name="Rectangle 26">
            <a:extLst>
              <a:ext uri="{FF2B5EF4-FFF2-40B4-BE49-F238E27FC236}">
                <a16:creationId xmlns:a16="http://schemas.microsoft.com/office/drawing/2014/main" id="{8582E23E-957E-8D42-AD1F-595CF94FFBF8}"/>
              </a:ext>
            </a:extLst>
          </p:cNvPr>
          <p:cNvSpPr>
            <a:spLocks noChangeArrowheads="1"/>
          </p:cNvSpPr>
          <p:nvPr/>
        </p:nvSpPr>
        <p:spPr bwMode="auto">
          <a:xfrm>
            <a:off x="193675" y="4849813"/>
            <a:ext cx="8256588"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a:t>Note that list already has the reverse method</a:t>
            </a:r>
          </a:p>
          <a:p>
            <a:pPr>
              <a:lnSpc>
                <a:spcPct val="80000"/>
              </a:lnSpc>
              <a:buFont typeface="Monotype Sorts" pitchFamily="2" charset="2"/>
              <a:buNone/>
            </a:pPr>
            <a:r>
              <a:rPr lang="en-US" altLang="en-US"/>
              <a:t>list.reverse()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F596C84C-96DF-5047-BED0-01C285BDBFA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EB9EEAE-793F-7B46-AB37-69662C0B686D}" type="slidenum">
              <a:rPr lang="en-US" altLang="en-US" sz="1400"/>
              <a:pPr>
                <a:spcBef>
                  <a:spcPct val="0"/>
                </a:spcBef>
                <a:buClrTx/>
                <a:buSzTx/>
                <a:buFontTx/>
                <a:buNone/>
              </a:pPr>
              <a:t>27</a:t>
            </a:fld>
            <a:endParaRPr lang="en-US" altLang="en-US" sz="1400"/>
          </a:p>
        </p:txBody>
      </p:sp>
      <p:sp>
        <p:nvSpPr>
          <p:cNvPr id="31747" name="Rectangle 2">
            <a:extLst>
              <a:ext uri="{FF2B5EF4-FFF2-40B4-BE49-F238E27FC236}">
                <a16:creationId xmlns:a16="http://schemas.microsoft.com/office/drawing/2014/main" id="{2CDDC557-3924-C344-807D-028608789114}"/>
              </a:ext>
            </a:extLst>
          </p:cNvPr>
          <p:cNvSpPr>
            <a:spLocks noGrp="1" noChangeArrowheads="1"/>
          </p:cNvSpPr>
          <p:nvPr>
            <p:ph type="title"/>
          </p:nvPr>
        </p:nvSpPr>
        <p:spPr>
          <a:xfrm>
            <a:off x="609600" y="304800"/>
            <a:ext cx="7772400" cy="533400"/>
          </a:xfrm>
        </p:spPr>
        <p:txBody>
          <a:bodyPr/>
          <a:lstStyle/>
          <a:p>
            <a:r>
              <a:rPr lang="en-US" altLang="en-US" sz="4000"/>
              <a:t>Issues: List as a Default Argument</a:t>
            </a:r>
            <a:endParaRPr lang="en-US" altLang="en-US" sz="3700">
              <a:solidFill>
                <a:schemeClr val="tx1"/>
              </a:solidFill>
              <a:latin typeface="Book Antiqua" panose="02040602050305030304" pitchFamily="18" charset="0"/>
              <a:hlinkClick r:id="rId2" action="ppaction://program"/>
            </a:endParaRPr>
          </a:p>
        </p:txBody>
      </p:sp>
      <p:sp>
        <p:nvSpPr>
          <p:cNvPr id="31748" name="Rectangle 8">
            <a:extLst>
              <a:ext uri="{FF2B5EF4-FFF2-40B4-BE49-F238E27FC236}">
                <a16:creationId xmlns:a16="http://schemas.microsoft.com/office/drawing/2014/main" id="{FE4DC9CF-4A22-E846-84F5-82FBB0624C56}"/>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Text Box 12">
            <a:extLst>
              <a:ext uri="{FF2B5EF4-FFF2-40B4-BE49-F238E27FC236}">
                <a16:creationId xmlns:a16="http://schemas.microsoft.com/office/drawing/2014/main" id="{B69E4F3A-C9FF-B047-9969-6A33C2D48A4A}"/>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1750" name="Rectangle 25">
            <a:extLst>
              <a:ext uri="{FF2B5EF4-FFF2-40B4-BE49-F238E27FC236}">
                <a16:creationId xmlns:a16="http://schemas.microsoft.com/office/drawing/2014/main" id="{2CD396E6-9E65-8B48-821E-043141B69B8A}"/>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9">
            <a:hlinkClick r:id="rId3"/>
            <a:extLst>
              <a:ext uri="{FF2B5EF4-FFF2-40B4-BE49-F238E27FC236}">
                <a16:creationId xmlns:a16="http://schemas.microsoft.com/office/drawing/2014/main" id="{A373C937-197E-C84B-B8B0-C12383107AA4}"/>
              </a:ext>
            </a:extLst>
          </p:cNvPr>
          <p:cNvSpPr>
            <a:spLocks noChangeArrowheads="1"/>
          </p:cNvSpPr>
          <p:nvPr/>
        </p:nvSpPr>
        <p:spPr bwMode="auto">
          <a:xfrm>
            <a:off x="2574925" y="2741613"/>
            <a:ext cx="30718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DefaultListArgument</a:t>
            </a:r>
          </a:p>
        </p:txBody>
      </p:sp>
      <p:sp>
        <p:nvSpPr>
          <p:cNvPr id="31752" name="Rectangle 9">
            <a:hlinkClick r:id="rId4"/>
            <a:extLst>
              <a:ext uri="{FF2B5EF4-FFF2-40B4-BE49-F238E27FC236}">
                <a16:creationId xmlns:a16="http://schemas.microsoft.com/office/drawing/2014/main" id="{0CAAC99A-11AE-7544-894E-CFC4AB5A4EE7}"/>
              </a:ext>
            </a:extLst>
          </p:cNvPr>
          <p:cNvSpPr>
            <a:spLocks noChangeArrowheads="1"/>
          </p:cNvSpPr>
          <p:nvPr/>
        </p:nvSpPr>
        <p:spPr bwMode="auto">
          <a:xfrm>
            <a:off x="2584450" y="3506788"/>
            <a:ext cx="30718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DefaultNoneListArgument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15F54B8F-D0B5-C244-A700-4018BBE15A8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23EE86D-F241-2C4B-BC3F-F43715D5D03F}" type="slidenum">
              <a:rPr lang="en-US" altLang="en-US" sz="1400"/>
              <a:pPr>
                <a:spcBef>
                  <a:spcPct val="0"/>
                </a:spcBef>
                <a:buClrTx/>
                <a:buSzTx/>
                <a:buFontTx/>
                <a:buNone/>
              </a:pPr>
              <a:t>28</a:t>
            </a:fld>
            <a:endParaRPr lang="en-US" altLang="en-US" sz="1400"/>
          </a:p>
        </p:txBody>
      </p:sp>
      <p:sp>
        <p:nvSpPr>
          <p:cNvPr id="32771" name="Rectangle 2">
            <a:extLst>
              <a:ext uri="{FF2B5EF4-FFF2-40B4-BE49-F238E27FC236}">
                <a16:creationId xmlns:a16="http://schemas.microsoft.com/office/drawing/2014/main" id="{85F2FB2C-7298-2F4A-948A-5A960E7C7A8F}"/>
              </a:ext>
            </a:extLst>
          </p:cNvPr>
          <p:cNvSpPr>
            <a:spLocks noGrp="1" noChangeArrowheads="1"/>
          </p:cNvSpPr>
          <p:nvPr>
            <p:ph type="title"/>
          </p:nvPr>
        </p:nvSpPr>
        <p:spPr>
          <a:xfrm>
            <a:off x="0" y="279400"/>
            <a:ext cx="9144000" cy="550863"/>
          </a:xfrm>
        </p:spPr>
        <p:txBody>
          <a:bodyPr/>
          <a:lstStyle/>
          <a:p>
            <a:r>
              <a:rPr lang="en-US" altLang="en-US" sz="4000"/>
              <a:t>Problem: </a:t>
            </a:r>
            <a:r>
              <a:rPr lang="en-US" altLang="en-US" sz="3700"/>
              <a:t>Counting Occurrence of Each Letter</a:t>
            </a:r>
            <a:endParaRPr lang="en-US" altLang="en-US" sz="3700">
              <a:solidFill>
                <a:schemeClr val="tx1"/>
              </a:solidFill>
              <a:latin typeface="Book Antiqua" panose="02040602050305030304" pitchFamily="18" charset="0"/>
              <a:hlinkClick r:id="rId3" action="ppaction://program"/>
            </a:endParaRPr>
          </a:p>
        </p:txBody>
      </p:sp>
      <p:sp>
        <p:nvSpPr>
          <p:cNvPr id="32772" name="Rectangle 3">
            <a:extLst>
              <a:ext uri="{FF2B5EF4-FFF2-40B4-BE49-F238E27FC236}">
                <a16:creationId xmlns:a16="http://schemas.microsoft.com/office/drawing/2014/main" id="{9C35FB36-C24B-A648-B0F2-292CACE1FB75}"/>
              </a:ext>
            </a:extLst>
          </p:cNvPr>
          <p:cNvSpPr>
            <a:spLocks noGrp="1" noChangeArrowheads="1"/>
          </p:cNvSpPr>
          <p:nvPr>
            <p:ph type="body" idx="1"/>
          </p:nvPr>
        </p:nvSpPr>
        <p:spPr>
          <a:xfrm>
            <a:off x="0" y="1009650"/>
            <a:ext cx="3962400" cy="2057400"/>
          </a:xfrm>
        </p:spPr>
        <p:txBody>
          <a:bodyPr/>
          <a:lstStyle/>
          <a:p>
            <a:r>
              <a:rPr lang="en-US" altLang="en-US" sz="2300">
                <a:cs typeface="Times New Roman" panose="02020603050405020304" pitchFamily="18" charset="0"/>
              </a:rPr>
              <a:t>Generate 100 lowercase letters randomly and assign to a list of characters.</a:t>
            </a:r>
          </a:p>
          <a:p>
            <a:r>
              <a:rPr lang="en-US" altLang="en-US" sz="2300">
                <a:cs typeface="Times New Roman" panose="02020603050405020304" pitchFamily="18" charset="0"/>
              </a:rPr>
              <a:t>Count the occurrence of each letter in the list.</a:t>
            </a:r>
            <a:r>
              <a:rPr lang="en-US" altLang="en-US" sz="2300"/>
              <a:t> </a:t>
            </a:r>
          </a:p>
        </p:txBody>
      </p:sp>
      <p:sp>
        <p:nvSpPr>
          <p:cNvPr id="32773" name="Rectangle 7">
            <a:extLst>
              <a:ext uri="{FF2B5EF4-FFF2-40B4-BE49-F238E27FC236}">
                <a16:creationId xmlns:a16="http://schemas.microsoft.com/office/drawing/2014/main" id="{6652F27F-030C-9B47-A689-0840484239DD}"/>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11">
            <a:extLst>
              <a:ext uri="{FF2B5EF4-FFF2-40B4-BE49-F238E27FC236}">
                <a16:creationId xmlns:a16="http://schemas.microsoft.com/office/drawing/2014/main" id="{8E9B0964-62D3-844C-BFF9-A42B321CDFDA}"/>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75" name="Object 10">
            <a:extLst>
              <a:ext uri="{FF2B5EF4-FFF2-40B4-BE49-F238E27FC236}">
                <a16:creationId xmlns:a16="http://schemas.microsoft.com/office/drawing/2014/main" id="{828E9CDD-3F1B-7341-BAE8-6797321988FB}"/>
              </a:ext>
            </a:extLst>
          </p:cNvPr>
          <p:cNvGraphicFramePr>
            <a:graphicFrameLocks noChangeAspect="1"/>
          </p:cNvGraphicFramePr>
          <p:nvPr/>
        </p:nvGraphicFramePr>
        <p:xfrm>
          <a:off x="4033838" y="1662113"/>
          <a:ext cx="5110162" cy="2044700"/>
        </p:xfrm>
        <a:graphic>
          <a:graphicData uri="http://schemas.openxmlformats.org/presentationml/2006/ole">
            <mc:AlternateContent xmlns:mc="http://schemas.openxmlformats.org/markup-compatibility/2006">
              <mc:Choice xmlns:v="urn:schemas-microsoft-com:vml" Requires="v">
                <p:oleObj spid="_x0000_s32777" name="Picture" r:id="rId4" imgW="12026900" imgH="4800600" progId="Word.Picture.8">
                  <p:embed/>
                </p:oleObj>
              </mc:Choice>
              <mc:Fallback>
                <p:oleObj name="Picture" r:id="rId4" imgW="12026900" imgH="4800600"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3838" y="1662113"/>
                        <a:ext cx="5110162"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6" name="Rectangle 9">
            <a:hlinkClick r:id="rId6"/>
            <a:extLst>
              <a:ext uri="{FF2B5EF4-FFF2-40B4-BE49-F238E27FC236}">
                <a16:creationId xmlns:a16="http://schemas.microsoft.com/office/drawing/2014/main" id="{F6E5B5DE-D73E-8A49-98D9-86522E70B837}"/>
              </a:ext>
            </a:extLst>
          </p:cNvPr>
          <p:cNvSpPr>
            <a:spLocks noChangeArrowheads="1"/>
          </p:cNvSpPr>
          <p:nvPr/>
        </p:nvSpPr>
        <p:spPr bwMode="auto">
          <a:xfrm>
            <a:off x="4249738" y="5118100"/>
            <a:ext cx="23574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CountLettersInList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8499040A-8337-1F4F-815F-D1CC7898FD1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31638E-280E-0440-9DE3-E63EC3E046DD}" type="slidenum">
              <a:rPr lang="en-US" altLang="en-US" sz="1400"/>
              <a:pPr>
                <a:spcBef>
                  <a:spcPct val="0"/>
                </a:spcBef>
                <a:buClrTx/>
                <a:buSzTx/>
                <a:buFontTx/>
                <a:buNone/>
              </a:pPr>
              <a:t>29</a:t>
            </a:fld>
            <a:endParaRPr lang="en-US" altLang="en-US" sz="1400"/>
          </a:p>
        </p:txBody>
      </p:sp>
      <p:sp>
        <p:nvSpPr>
          <p:cNvPr id="33795" name="Rectangle 2">
            <a:extLst>
              <a:ext uri="{FF2B5EF4-FFF2-40B4-BE49-F238E27FC236}">
                <a16:creationId xmlns:a16="http://schemas.microsoft.com/office/drawing/2014/main" id="{706AA9AF-A906-EF44-80DE-ECFBA8F623CF}"/>
              </a:ext>
            </a:extLst>
          </p:cNvPr>
          <p:cNvSpPr>
            <a:spLocks noGrp="1" noChangeArrowheads="1"/>
          </p:cNvSpPr>
          <p:nvPr>
            <p:ph type="title"/>
          </p:nvPr>
        </p:nvSpPr>
        <p:spPr>
          <a:xfrm>
            <a:off x="685800" y="457200"/>
            <a:ext cx="7772400" cy="838200"/>
          </a:xfrm>
        </p:spPr>
        <p:txBody>
          <a:bodyPr/>
          <a:lstStyle/>
          <a:p>
            <a:r>
              <a:rPr lang="en-US" altLang="en-US"/>
              <a:t>Linear Search</a:t>
            </a:r>
            <a:endParaRPr lang="en-US" altLang="en-US" u="sng">
              <a:latin typeface="Book Antiqua" panose="02040602050305030304" pitchFamily="18" charset="0"/>
              <a:hlinkClick r:id="rId2" action="ppaction://program"/>
            </a:endParaRPr>
          </a:p>
        </p:txBody>
      </p:sp>
      <p:sp>
        <p:nvSpPr>
          <p:cNvPr id="33796" name="Rectangle 3">
            <a:extLst>
              <a:ext uri="{FF2B5EF4-FFF2-40B4-BE49-F238E27FC236}">
                <a16:creationId xmlns:a16="http://schemas.microsoft.com/office/drawing/2014/main" id="{B4C667D5-27FD-CD42-8D57-A18C011C4E96}"/>
              </a:ext>
            </a:extLst>
          </p:cNvPr>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a:cs typeface="Times New Roman" panose="02020603050405020304" pitchFamily="18" charset="0"/>
              </a:rPr>
              <a:t>The linear search approach compares the key element, key, </a:t>
            </a:r>
            <a:r>
              <a:rPr lang="en-US" altLang="en-US" i="1">
                <a:cs typeface="Times New Roman" panose="02020603050405020304" pitchFamily="18" charset="0"/>
              </a:rPr>
              <a:t>sequentially</a:t>
            </a:r>
            <a:r>
              <a:rPr lang="en-US" altLang="en-US">
                <a:cs typeface="Times New Roman" panose="02020603050405020304" pitchFamily="18" charset="0"/>
              </a:rPr>
              <a:t> with each element in list. The method continues to do so until the key matches an element in the list or the list is exhausted without a match being found. If a match is made, the linear search returns the index of the element in the list that matches the key. If no match is found, the search returns -1.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C8798695-68EE-8C4C-869B-84A6F7884A1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468D74-0F1F-BA40-8AE0-CF1E92EE31DC}" type="slidenum">
              <a:rPr lang="en-US" altLang="en-US" sz="1400"/>
              <a:pPr>
                <a:spcBef>
                  <a:spcPct val="0"/>
                </a:spcBef>
                <a:buClrTx/>
                <a:buSzTx/>
                <a:buFontTx/>
                <a:buNone/>
              </a:pPr>
              <a:t>3</a:t>
            </a:fld>
            <a:endParaRPr lang="en-US" altLang="en-US" sz="1400"/>
          </a:p>
        </p:txBody>
      </p:sp>
      <p:sp>
        <p:nvSpPr>
          <p:cNvPr id="6147" name="Rectangle 2">
            <a:extLst>
              <a:ext uri="{FF2B5EF4-FFF2-40B4-BE49-F238E27FC236}">
                <a16:creationId xmlns:a16="http://schemas.microsoft.com/office/drawing/2014/main" id="{9530A591-30AF-C742-9A24-FE5C3FE4BC0B}"/>
              </a:ext>
            </a:extLst>
          </p:cNvPr>
          <p:cNvSpPr>
            <a:spLocks noGrp="1" noChangeArrowheads="1"/>
          </p:cNvSpPr>
          <p:nvPr>
            <p:ph type="title"/>
          </p:nvPr>
        </p:nvSpPr>
        <p:spPr>
          <a:xfrm>
            <a:off x="685800" y="228600"/>
            <a:ext cx="7772400" cy="473075"/>
          </a:xfrm>
        </p:spPr>
        <p:txBody>
          <a:bodyPr/>
          <a:lstStyle/>
          <a:p>
            <a:r>
              <a:rPr lang="en-US" altLang="en-US"/>
              <a:t>Objectives</a:t>
            </a:r>
          </a:p>
        </p:txBody>
      </p:sp>
      <p:sp>
        <p:nvSpPr>
          <p:cNvPr id="6148" name="Rectangle 3">
            <a:extLst>
              <a:ext uri="{FF2B5EF4-FFF2-40B4-BE49-F238E27FC236}">
                <a16:creationId xmlns:a16="http://schemas.microsoft.com/office/drawing/2014/main" id="{81C441F6-51C5-E243-82A7-6938353D7264}"/>
              </a:ext>
            </a:extLst>
          </p:cNvPr>
          <p:cNvSpPr>
            <a:spLocks noGrp="1" noChangeArrowheads="1"/>
          </p:cNvSpPr>
          <p:nvPr>
            <p:ph type="body" idx="1"/>
          </p:nvPr>
        </p:nvSpPr>
        <p:spPr>
          <a:xfrm>
            <a:off x="0" y="779463"/>
            <a:ext cx="8991600" cy="5545137"/>
          </a:xfrm>
        </p:spPr>
        <p:txBody>
          <a:bodyPr/>
          <a:lstStyle/>
          <a:p>
            <a:pPr>
              <a:lnSpc>
                <a:spcPct val="80000"/>
              </a:lnSpc>
            </a:pPr>
            <a:r>
              <a:rPr lang="en-US" altLang="en-US" sz="1800"/>
              <a:t>To describe why lists are useful in programming (§7.1).</a:t>
            </a:r>
          </a:p>
          <a:p>
            <a:pPr>
              <a:lnSpc>
                <a:spcPct val="80000"/>
              </a:lnSpc>
            </a:pPr>
            <a:r>
              <a:rPr lang="en-US" altLang="en-US" sz="1800"/>
              <a:t>To create lists (§7.2.1).</a:t>
            </a:r>
          </a:p>
          <a:p>
            <a:pPr>
              <a:lnSpc>
                <a:spcPct val="80000"/>
              </a:lnSpc>
            </a:pPr>
            <a:r>
              <a:rPr lang="en-US" altLang="en-US" sz="1800"/>
              <a:t>To invoke list’s append, insert, extend, remove, pop, index, count, sort, reverse methods (§7.2.2).</a:t>
            </a:r>
          </a:p>
          <a:p>
            <a:pPr>
              <a:lnSpc>
                <a:spcPct val="80000"/>
              </a:lnSpc>
            </a:pPr>
            <a:r>
              <a:rPr lang="en-US" altLang="en-US" sz="1800"/>
              <a:t>To use the len, min/max, sum, and random.shuffle functions for a list (§7.2.3).</a:t>
            </a:r>
          </a:p>
          <a:p>
            <a:pPr>
              <a:lnSpc>
                <a:spcPct val="80000"/>
              </a:lnSpc>
            </a:pPr>
            <a:r>
              <a:rPr lang="en-US" altLang="en-US" sz="1800"/>
              <a:t>To access list elements using indexed variables (§7.2.4).</a:t>
            </a:r>
          </a:p>
          <a:p>
            <a:pPr>
              <a:lnSpc>
                <a:spcPct val="80000"/>
              </a:lnSpc>
            </a:pPr>
            <a:r>
              <a:rPr lang="en-US" altLang="en-US" sz="1800"/>
              <a:t>To obtain a sublist using the slicing operator [start:end] (§7.2.5).</a:t>
            </a:r>
          </a:p>
          <a:p>
            <a:pPr>
              <a:lnSpc>
                <a:spcPct val="80000"/>
              </a:lnSpc>
            </a:pPr>
            <a:r>
              <a:rPr lang="en-US" altLang="en-US" sz="1800"/>
              <a:t>To use +, *, and in/not in operators on lists (§7.2.6). </a:t>
            </a:r>
          </a:p>
          <a:p>
            <a:pPr>
              <a:lnSpc>
                <a:spcPct val="80000"/>
              </a:lnSpc>
            </a:pPr>
            <a:r>
              <a:rPr lang="en-US" altLang="en-US" sz="1800"/>
              <a:t>To traverse elements in a list using a for-each loop (§7.2.7).</a:t>
            </a:r>
          </a:p>
          <a:p>
            <a:pPr>
              <a:lnSpc>
                <a:spcPct val="80000"/>
              </a:lnSpc>
            </a:pPr>
            <a:r>
              <a:rPr lang="en-US" altLang="en-US" sz="1800"/>
              <a:t>To create lists using list comprehension (§7.2.8).</a:t>
            </a:r>
          </a:p>
          <a:p>
            <a:pPr>
              <a:lnSpc>
                <a:spcPct val="80000"/>
              </a:lnSpc>
            </a:pPr>
            <a:r>
              <a:rPr lang="en-US" altLang="en-US" sz="1800"/>
              <a:t>To compare lists using comparison operators (§7.2.9).</a:t>
            </a:r>
          </a:p>
          <a:p>
            <a:pPr>
              <a:lnSpc>
                <a:spcPct val="80000"/>
              </a:lnSpc>
            </a:pPr>
            <a:r>
              <a:rPr lang="en-US" altLang="en-US" sz="1800"/>
              <a:t>To split a string to a list using the str’s split method (§7.2.10).</a:t>
            </a:r>
          </a:p>
          <a:p>
            <a:pPr>
              <a:lnSpc>
                <a:spcPct val="80000"/>
              </a:lnSpc>
            </a:pPr>
            <a:r>
              <a:rPr lang="en-US" altLang="en-US" sz="1800"/>
              <a:t>To use lists in the application development (§§7.3–7.5).</a:t>
            </a:r>
          </a:p>
          <a:p>
            <a:pPr>
              <a:lnSpc>
                <a:spcPct val="80000"/>
              </a:lnSpc>
            </a:pPr>
            <a:r>
              <a:rPr lang="en-US" altLang="en-US" sz="1800"/>
              <a:t>To copy contents from one list to another (§7.6).</a:t>
            </a:r>
          </a:p>
          <a:p>
            <a:pPr>
              <a:lnSpc>
                <a:spcPct val="80000"/>
              </a:lnSpc>
            </a:pPr>
            <a:r>
              <a:rPr lang="en-US" altLang="en-US" sz="1800"/>
              <a:t>To develop and invoke functions with list arguments and return value (§7.7–7.9).</a:t>
            </a:r>
          </a:p>
          <a:p>
            <a:pPr>
              <a:lnSpc>
                <a:spcPct val="80000"/>
              </a:lnSpc>
            </a:pPr>
            <a:r>
              <a:rPr lang="en-US" altLang="en-US" sz="1800"/>
              <a:t>To search elements using the linear (§7.7.1) or binary (§7.7.2) search algorithm.</a:t>
            </a:r>
          </a:p>
          <a:p>
            <a:pPr>
              <a:lnSpc>
                <a:spcPct val="80000"/>
              </a:lnSpc>
            </a:pPr>
            <a:r>
              <a:rPr lang="en-US" altLang="en-US" sz="1800"/>
              <a:t>To sort a list using the selection sort (§7.11.1)</a:t>
            </a:r>
          </a:p>
          <a:p>
            <a:pPr>
              <a:lnSpc>
                <a:spcPct val="80000"/>
              </a:lnSpc>
            </a:pPr>
            <a:r>
              <a:rPr lang="en-US" altLang="en-US" sz="1800"/>
              <a:t>To sort a list using the insertion sort (§7.11.2).</a:t>
            </a:r>
          </a:p>
          <a:p>
            <a:pPr>
              <a:lnSpc>
                <a:spcPct val="80000"/>
              </a:lnSpc>
            </a:pPr>
            <a:r>
              <a:rPr lang="en-US" altLang="en-US" sz="1800"/>
              <a:t>To develop the bouncing ball animation using a list (§7.12).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F3264ACF-77C3-8D40-A935-AC3E49B66D6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98A7A9-8D63-4649-8195-1BFFAA55F8D9}" type="slidenum">
              <a:rPr lang="en-US" altLang="en-US" sz="1400"/>
              <a:pPr>
                <a:spcBef>
                  <a:spcPct val="0"/>
                </a:spcBef>
                <a:buClrTx/>
                <a:buSzTx/>
                <a:buFontTx/>
                <a:buNone/>
              </a:pPr>
              <a:t>30</a:t>
            </a:fld>
            <a:endParaRPr lang="en-US" altLang="en-US" sz="1400"/>
          </a:p>
        </p:txBody>
      </p:sp>
      <p:sp>
        <p:nvSpPr>
          <p:cNvPr id="34819" name="Rectangle 2">
            <a:extLst>
              <a:ext uri="{FF2B5EF4-FFF2-40B4-BE49-F238E27FC236}">
                <a16:creationId xmlns:a16="http://schemas.microsoft.com/office/drawing/2014/main" id="{9A3BB50B-3395-9C45-AE0D-DA257A0376B3}"/>
              </a:ext>
            </a:extLst>
          </p:cNvPr>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0" name="Rectangle 3">
            <a:extLst>
              <a:ext uri="{FF2B5EF4-FFF2-40B4-BE49-F238E27FC236}">
                <a16:creationId xmlns:a16="http://schemas.microsoft.com/office/drawing/2014/main" id="{D0E3260C-B5A9-4145-8B37-3C9BB66F7038}"/>
              </a:ext>
            </a:extLst>
          </p:cNvPr>
          <p:cNvSpPr>
            <a:spLocks noGrp="1" noChangeArrowheads="1"/>
          </p:cNvSpPr>
          <p:nvPr>
            <p:ph type="body" idx="1"/>
          </p:nvPr>
        </p:nvSpPr>
        <p:spPr>
          <a:xfrm>
            <a:off x="269875" y="1431925"/>
            <a:ext cx="8529638" cy="863600"/>
          </a:xfrm>
        </p:spPr>
        <p:txBody>
          <a:bodyPr/>
          <a:lstStyle/>
          <a:p>
            <a:pPr marL="0" indent="0">
              <a:lnSpc>
                <a:spcPct val="90000"/>
              </a:lnSpc>
              <a:buFont typeface="Monotype Sorts" pitchFamily="2" charset="2"/>
              <a:buNone/>
            </a:pPr>
            <a:r>
              <a:rPr lang="en-US" altLang="en-US" sz="2800"/>
              <a:t>https://liveexample.pearsoncmg.com/dsanimation/LinearSearcheBook.html</a:t>
            </a:r>
          </a:p>
        </p:txBody>
      </p:sp>
      <p:sp>
        <p:nvSpPr>
          <p:cNvPr id="34821" name="Rectangle 4">
            <a:extLst>
              <a:ext uri="{FF2B5EF4-FFF2-40B4-BE49-F238E27FC236}">
                <a16:creationId xmlns:a16="http://schemas.microsoft.com/office/drawing/2014/main" id="{09473556-2114-ED46-8142-77525938D764}"/>
              </a:ext>
            </a:extLst>
          </p:cNvPr>
          <p:cNvSpPr>
            <a:spLocks noGrp="1" noChangeArrowheads="1"/>
          </p:cNvSpPr>
          <p:nvPr>
            <p:ph type="title"/>
          </p:nvPr>
        </p:nvSpPr>
        <p:spPr>
          <a:xfrm>
            <a:off x="228600" y="228600"/>
            <a:ext cx="8299450" cy="396875"/>
          </a:xfrm>
        </p:spPr>
        <p:txBody>
          <a:bodyPr/>
          <a:lstStyle/>
          <a:p>
            <a:r>
              <a:rPr lang="en-US" altLang="en-US" sz="3200"/>
              <a:t>Linear Search Animation</a:t>
            </a:r>
            <a:endParaRPr lang="en-US" altLang="en-US" sz="3200">
              <a:solidFill>
                <a:schemeClr val="tx1"/>
              </a:solidFill>
              <a:latin typeface="Book Antiqua" panose="02040602050305030304" pitchFamily="18" charset="0"/>
              <a:hlinkClick r:id="rId2" action="ppaction://program"/>
            </a:endParaRPr>
          </a:p>
        </p:txBody>
      </p:sp>
      <p:sp>
        <p:nvSpPr>
          <p:cNvPr id="34822" name="Rectangle 5">
            <a:extLst>
              <a:ext uri="{FF2B5EF4-FFF2-40B4-BE49-F238E27FC236}">
                <a16:creationId xmlns:a16="http://schemas.microsoft.com/office/drawing/2014/main" id="{9EBB32ED-A20E-5549-B230-3BD84D8C1408}"/>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6">
            <a:extLst>
              <a:ext uri="{FF2B5EF4-FFF2-40B4-BE49-F238E27FC236}">
                <a16:creationId xmlns:a16="http://schemas.microsoft.com/office/drawing/2014/main" id="{982299EE-8E41-224F-A0C4-6C4FA243562A}"/>
              </a:ext>
            </a:extLst>
          </p:cNvPr>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4" name="Rectangle 8">
            <a:extLst>
              <a:ext uri="{FF2B5EF4-FFF2-40B4-BE49-F238E27FC236}">
                <a16:creationId xmlns:a16="http://schemas.microsoft.com/office/drawing/2014/main" id="{C64270A7-0C34-0B4E-A71D-EE54498046D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34825" name="AutoShape 19">
            <a:hlinkClick r:id="rId3" highlightClick="1"/>
            <a:extLst>
              <a:ext uri="{FF2B5EF4-FFF2-40B4-BE49-F238E27FC236}">
                <a16:creationId xmlns:a16="http://schemas.microsoft.com/office/drawing/2014/main" id="{286F15D9-909D-9D49-AD97-E751F619ED78}"/>
              </a:ext>
            </a:extLst>
          </p:cNvPr>
          <p:cNvSpPr>
            <a:spLocks noChangeArrowheads="1"/>
          </p:cNvSpPr>
          <p:nvPr/>
        </p:nvSpPr>
        <p:spPr bwMode="auto">
          <a:xfrm>
            <a:off x="2882900" y="19780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7">
            <a:extLst>
              <a:ext uri="{FF2B5EF4-FFF2-40B4-BE49-F238E27FC236}">
                <a16:creationId xmlns:a16="http://schemas.microsoft.com/office/drawing/2014/main" id="{42A8D65C-9B60-3D48-9089-235D0062EED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C32C365-68D9-A64F-B3D3-44AFE47D60B1}" type="slidenum">
              <a:rPr lang="en-US" altLang="en-US" sz="1400"/>
              <a:pPr>
                <a:spcBef>
                  <a:spcPct val="0"/>
                </a:spcBef>
                <a:buClrTx/>
                <a:buSzTx/>
                <a:buFontTx/>
                <a:buNone/>
              </a:pPr>
              <a:t>31</a:t>
            </a:fld>
            <a:endParaRPr lang="en-US" altLang="en-US" sz="1400"/>
          </a:p>
        </p:txBody>
      </p:sp>
      <p:sp>
        <p:nvSpPr>
          <p:cNvPr id="35843" name="Rectangle 2">
            <a:extLst>
              <a:ext uri="{FF2B5EF4-FFF2-40B4-BE49-F238E27FC236}">
                <a16:creationId xmlns:a16="http://schemas.microsoft.com/office/drawing/2014/main" id="{23B32C97-6344-A546-BFE1-E5086FB8B86B}"/>
              </a:ext>
            </a:extLst>
          </p:cNvPr>
          <p:cNvSpPr>
            <a:spLocks noGrp="1" noChangeArrowheads="1"/>
          </p:cNvSpPr>
          <p:nvPr>
            <p:ph type="title" sz="quarter"/>
          </p:nvPr>
        </p:nvSpPr>
        <p:spPr>
          <a:xfrm>
            <a:off x="685800" y="285750"/>
            <a:ext cx="7772400" cy="685800"/>
          </a:xfrm>
        </p:spPr>
        <p:txBody>
          <a:bodyPr/>
          <a:lstStyle/>
          <a:p>
            <a:r>
              <a:rPr lang="en-US" altLang="en-US" sz="4000"/>
              <a:t>Linear Search Animation</a:t>
            </a:r>
          </a:p>
        </p:txBody>
      </p:sp>
      <p:graphicFrame>
        <p:nvGraphicFramePr>
          <p:cNvPr id="385027" name="Group 3">
            <a:extLst>
              <a:ext uri="{FF2B5EF4-FFF2-40B4-BE49-F238E27FC236}">
                <a16:creationId xmlns:a16="http://schemas.microsoft.com/office/drawing/2014/main" id="{F8779476-3FAA-6949-8655-443F1DE91721}"/>
              </a:ext>
            </a:extLst>
          </p:cNvPr>
          <p:cNvGraphicFramePr>
            <a:graphicFrameLocks noGrp="1"/>
          </p:cNvGraphicFramePr>
          <p:nvPr/>
        </p:nvGraphicFramePr>
        <p:xfrm>
          <a:off x="1884363" y="1662113"/>
          <a:ext cx="4267200" cy="517525"/>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marT="45449" marB="45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marT="45449" marB="45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47" name="Group 23">
            <a:extLst>
              <a:ext uri="{FF2B5EF4-FFF2-40B4-BE49-F238E27FC236}">
                <a16:creationId xmlns:a16="http://schemas.microsoft.com/office/drawing/2014/main" id="{6727764C-7528-1D46-B8FB-F9F43DA789BE}"/>
              </a:ext>
            </a:extLst>
          </p:cNvPr>
          <p:cNvGraphicFramePr>
            <a:graphicFrameLocks noGrp="1"/>
          </p:cNvGraphicFramePr>
          <p:nvPr/>
        </p:nvGraphicFramePr>
        <p:xfrm>
          <a:off x="1884363" y="2408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67" name="Group 43">
            <a:extLst>
              <a:ext uri="{FF2B5EF4-FFF2-40B4-BE49-F238E27FC236}">
                <a16:creationId xmlns:a16="http://schemas.microsoft.com/office/drawing/2014/main" id="{1E0F0C49-3BC5-7842-818B-D610D67CFFE2}"/>
              </a:ext>
            </a:extLst>
          </p:cNvPr>
          <p:cNvGraphicFramePr>
            <a:graphicFrameLocks noGrp="1"/>
          </p:cNvGraphicFramePr>
          <p:nvPr/>
        </p:nvGraphicFramePr>
        <p:xfrm>
          <a:off x="1884363" y="3170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87" name="Group 63">
            <a:extLst>
              <a:ext uri="{FF2B5EF4-FFF2-40B4-BE49-F238E27FC236}">
                <a16:creationId xmlns:a16="http://schemas.microsoft.com/office/drawing/2014/main" id="{6480AC1F-6A65-E24B-8807-13406EFAE85D}"/>
              </a:ext>
            </a:extLst>
          </p:cNvPr>
          <p:cNvGraphicFramePr>
            <a:graphicFrameLocks noGrp="1"/>
          </p:cNvGraphicFramePr>
          <p:nvPr/>
        </p:nvGraphicFramePr>
        <p:xfrm>
          <a:off x="1884363" y="48466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07" name="Group 83">
            <a:extLst>
              <a:ext uri="{FF2B5EF4-FFF2-40B4-BE49-F238E27FC236}">
                <a16:creationId xmlns:a16="http://schemas.microsoft.com/office/drawing/2014/main" id="{EAC4A8BB-7796-2B4D-931A-C0872FF19440}"/>
              </a:ext>
            </a:extLst>
          </p:cNvPr>
          <p:cNvGraphicFramePr>
            <a:graphicFrameLocks noGrp="1"/>
          </p:cNvGraphicFramePr>
          <p:nvPr/>
        </p:nvGraphicFramePr>
        <p:xfrm>
          <a:off x="1884363" y="56848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27" name="Group 103">
            <a:extLst>
              <a:ext uri="{FF2B5EF4-FFF2-40B4-BE49-F238E27FC236}">
                <a16:creationId xmlns:a16="http://schemas.microsoft.com/office/drawing/2014/main" id="{ED75EE6B-EEC2-2745-B80B-AF3AF6EAE6FC}"/>
              </a:ext>
            </a:extLst>
          </p:cNvPr>
          <p:cNvGraphicFramePr>
            <a:graphicFrameLocks noGrp="1"/>
          </p:cNvGraphicFramePr>
          <p:nvPr/>
        </p:nvGraphicFramePr>
        <p:xfrm>
          <a:off x="1884363" y="40084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5147" name="Rectangle 123">
            <a:extLst>
              <a:ext uri="{FF2B5EF4-FFF2-40B4-BE49-F238E27FC236}">
                <a16:creationId xmlns:a16="http://schemas.microsoft.com/office/drawing/2014/main" id="{DE832EC2-595E-924A-8764-C98BAB9EE3F2}"/>
              </a:ext>
            </a:extLst>
          </p:cNvPr>
          <p:cNvSpPr>
            <a:spLocks noChangeArrowheads="1"/>
          </p:cNvSpPr>
          <p:nvPr/>
        </p:nvSpPr>
        <p:spPr bwMode="auto">
          <a:xfrm>
            <a:off x="817563" y="1646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48" name="Rectangle 124">
            <a:extLst>
              <a:ext uri="{FF2B5EF4-FFF2-40B4-BE49-F238E27FC236}">
                <a16:creationId xmlns:a16="http://schemas.microsoft.com/office/drawing/2014/main" id="{F812051F-EC2C-5C43-9CDF-4FF962160F58}"/>
              </a:ext>
            </a:extLst>
          </p:cNvPr>
          <p:cNvSpPr>
            <a:spLocks noChangeArrowheads="1"/>
          </p:cNvSpPr>
          <p:nvPr/>
        </p:nvSpPr>
        <p:spPr bwMode="auto">
          <a:xfrm>
            <a:off x="817563" y="2408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49" name="Rectangle 125">
            <a:extLst>
              <a:ext uri="{FF2B5EF4-FFF2-40B4-BE49-F238E27FC236}">
                <a16:creationId xmlns:a16="http://schemas.microsoft.com/office/drawing/2014/main" id="{6F0B77B2-F426-B74F-8D33-F75ACA550FDA}"/>
              </a:ext>
            </a:extLst>
          </p:cNvPr>
          <p:cNvSpPr>
            <a:spLocks noChangeArrowheads="1"/>
          </p:cNvSpPr>
          <p:nvPr/>
        </p:nvSpPr>
        <p:spPr bwMode="auto">
          <a:xfrm>
            <a:off x="817563" y="3170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50" name="Rectangle 126">
            <a:extLst>
              <a:ext uri="{FF2B5EF4-FFF2-40B4-BE49-F238E27FC236}">
                <a16:creationId xmlns:a16="http://schemas.microsoft.com/office/drawing/2014/main" id="{3F91437C-4E89-5F4A-B34D-1DAD0363C5A7}"/>
              </a:ext>
            </a:extLst>
          </p:cNvPr>
          <p:cNvSpPr>
            <a:spLocks noChangeArrowheads="1"/>
          </p:cNvSpPr>
          <p:nvPr/>
        </p:nvSpPr>
        <p:spPr bwMode="auto">
          <a:xfrm>
            <a:off x="817563" y="40084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51" name="Rectangle 127">
            <a:extLst>
              <a:ext uri="{FF2B5EF4-FFF2-40B4-BE49-F238E27FC236}">
                <a16:creationId xmlns:a16="http://schemas.microsoft.com/office/drawing/2014/main" id="{8B654ACC-D85E-4C42-9E10-76C7320DD7AB}"/>
              </a:ext>
            </a:extLst>
          </p:cNvPr>
          <p:cNvSpPr>
            <a:spLocks noChangeArrowheads="1"/>
          </p:cNvSpPr>
          <p:nvPr/>
        </p:nvSpPr>
        <p:spPr bwMode="auto">
          <a:xfrm>
            <a:off x="817563" y="48466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52" name="Rectangle 128">
            <a:extLst>
              <a:ext uri="{FF2B5EF4-FFF2-40B4-BE49-F238E27FC236}">
                <a16:creationId xmlns:a16="http://schemas.microsoft.com/office/drawing/2014/main" id="{0F598F72-0CC1-1545-BE6C-AD123A77219A}"/>
              </a:ext>
            </a:extLst>
          </p:cNvPr>
          <p:cNvSpPr>
            <a:spLocks noChangeArrowheads="1"/>
          </p:cNvSpPr>
          <p:nvPr/>
        </p:nvSpPr>
        <p:spPr bwMode="auto">
          <a:xfrm>
            <a:off x="817563" y="5684838"/>
            <a:ext cx="533400" cy="533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5970" name="Rectangle 130">
            <a:extLst>
              <a:ext uri="{FF2B5EF4-FFF2-40B4-BE49-F238E27FC236}">
                <a16:creationId xmlns:a16="http://schemas.microsoft.com/office/drawing/2014/main" id="{2AE9EF7D-2EA7-BA4C-AFC6-F989855A101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35971" name="Text Box 131">
            <a:extLst>
              <a:ext uri="{FF2B5EF4-FFF2-40B4-BE49-F238E27FC236}">
                <a16:creationId xmlns:a16="http://schemas.microsoft.com/office/drawing/2014/main" id="{BA36F009-1906-AB4F-995F-FAF469BCE2E5}"/>
              </a:ext>
            </a:extLst>
          </p:cNvPr>
          <p:cNvSpPr txBox="1">
            <a:spLocks noChangeArrowheads="1"/>
          </p:cNvSpPr>
          <p:nvPr/>
        </p:nvSpPr>
        <p:spPr bwMode="auto">
          <a:xfrm>
            <a:off x="693738" y="112395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Key</a:t>
            </a:r>
          </a:p>
        </p:txBody>
      </p:sp>
      <p:sp>
        <p:nvSpPr>
          <p:cNvPr id="35972" name="Text Box 132">
            <a:extLst>
              <a:ext uri="{FF2B5EF4-FFF2-40B4-BE49-F238E27FC236}">
                <a16:creationId xmlns:a16="http://schemas.microsoft.com/office/drawing/2014/main" id="{77D13099-E3FC-0442-B6FE-45AE0BE8A21D}"/>
              </a:ext>
            </a:extLst>
          </p:cNvPr>
          <p:cNvSpPr txBox="1">
            <a:spLocks noChangeArrowheads="1"/>
          </p:cNvSpPr>
          <p:nvPr/>
        </p:nvSpPr>
        <p:spPr bwMode="auto">
          <a:xfrm>
            <a:off x="2268538" y="1123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8568111D-6CB9-DC40-8855-979397E40F6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AFD6C65-EF7E-5B42-B8E1-F28552E899D9}" type="slidenum">
              <a:rPr lang="en-US" altLang="en-US" sz="1400"/>
              <a:pPr>
                <a:spcBef>
                  <a:spcPct val="0"/>
                </a:spcBef>
                <a:buClrTx/>
                <a:buSzTx/>
                <a:buFontTx/>
                <a:buNone/>
              </a:pPr>
              <a:t>32</a:t>
            </a:fld>
            <a:endParaRPr lang="en-US" altLang="en-US" sz="1400"/>
          </a:p>
        </p:txBody>
      </p:sp>
      <p:sp>
        <p:nvSpPr>
          <p:cNvPr id="36867" name="Rectangle 2">
            <a:extLst>
              <a:ext uri="{FF2B5EF4-FFF2-40B4-BE49-F238E27FC236}">
                <a16:creationId xmlns:a16="http://schemas.microsoft.com/office/drawing/2014/main" id="{CCA6D88F-3BFB-DF48-B71C-AC25FBEF1444}"/>
              </a:ext>
            </a:extLst>
          </p:cNvPr>
          <p:cNvSpPr>
            <a:spLocks noGrp="1" noChangeArrowheads="1"/>
          </p:cNvSpPr>
          <p:nvPr>
            <p:ph type="title"/>
          </p:nvPr>
        </p:nvSpPr>
        <p:spPr>
          <a:xfrm>
            <a:off x="762000" y="152400"/>
            <a:ext cx="7772400" cy="838200"/>
          </a:xfrm>
        </p:spPr>
        <p:txBody>
          <a:bodyPr/>
          <a:lstStyle/>
          <a:p>
            <a:r>
              <a:rPr lang="en-US" altLang="en-US"/>
              <a:t>Searching Lists</a:t>
            </a:r>
            <a:endParaRPr lang="en-US" altLang="en-US" u="sng">
              <a:latin typeface="Book Antiqua" panose="02040602050305030304" pitchFamily="18" charset="0"/>
              <a:hlinkClick r:id="rId3" action="ppaction://program"/>
            </a:endParaRPr>
          </a:p>
        </p:txBody>
      </p:sp>
      <p:sp>
        <p:nvSpPr>
          <p:cNvPr id="36868" name="Rectangle 6">
            <a:extLst>
              <a:ext uri="{FF2B5EF4-FFF2-40B4-BE49-F238E27FC236}">
                <a16:creationId xmlns:a16="http://schemas.microsoft.com/office/drawing/2014/main" id="{DF4B01C2-621F-0F4D-8EB5-E9CFEDFACB0C}"/>
              </a:ext>
            </a:extLst>
          </p:cNvPr>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69" name="Rectangle 7">
            <a:extLst>
              <a:ext uri="{FF2B5EF4-FFF2-40B4-BE49-F238E27FC236}">
                <a16:creationId xmlns:a16="http://schemas.microsoft.com/office/drawing/2014/main" id="{EAFCADD9-8FBC-D148-A570-A92362E08D65}"/>
              </a:ext>
            </a:extLst>
          </p:cNvPr>
          <p:cNvSpPr>
            <a:spLocks noGrp="1" noChangeArrowheads="1"/>
          </p:cNvSpPr>
          <p:nvPr>
            <p:ph type="body" idx="1"/>
          </p:nvPr>
        </p:nvSpPr>
        <p:spPr>
          <a:xfrm>
            <a:off x="152400" y="1066800"/>
            <a:ext cx="8839200" cy="2971800"/>
          </a:xfrm>
        </p:spPr>
        <p:txBody>
          <a:bodyPr/>
          <a:lstStyle/>
          <a:p>
            <a:pPr marL="0" indent="0">
              <a:lnSpc>
                <a:spcPct val="90000"/>
              </a:lnSpc>
              <a:buFont typeface="Monotype Sorts" pitchFamily="2" charset="2"/>
              <a:buNone/>
            </a:pPr>
            <a:r>
              <a:rPr lang="en-US" altLang="en-US" sz="2800"/>
              <a:t>Searching is the process of looking for a specific element in a list; for example, discovering whether a certain score is included in a list of scores. Searching is a common task in computer programming. There are many algorithms and data structures devoted to searching. In this section, two commonly used approaches are discussed, </a:t>
            </a:r>
            <a:r>
              <a:rPr lang="en-US" altLang="en-US" sz="2800" i="1"/>
              <a:t>linear search</a:t>
            </a:r>
            <a:r>
              <a:rPr lang="en-US" altLang="en-US" sz="2800"/>
              <a:t> and </a:t>
            </a:r>
            <a:r>
              <a:rPr lang="en-US" altLang="en-US" sz="2800" i="1"/>
              <a:t>binary search</a:t>
            </a:r>
            <a:r>
              <a:rPr lang="en-US" altLang="en-US" sz="2800"/>
              <a:t>. </a:t>
            </a:r>
          </a:p>
        </p:txBody>
      </p:sp>
      <p:sp>
        <p:nvSpPr>
          <p:cNvPr id="36870" name="Rectangle 9">
            <a:extLst>
              <a:ext uri="{FF2B5EF4-FFF2-40B4-BE49-F238E27FC236}">
                <a16:creationId xmlns:a16="http://schemas.microsoft.com/office/drawing/2014/main" id="{6EA5BAE3-8163-0843-8CA5-9369919F4098}"/>
              </a:ext>
            </a:extLst>
          </p:cNvPr>
          <p:cNvSpPr>
            <a:spLocks noChangeArrowheads="1"/>
          </p:cNvSpPr>
          <p:nvPr/>
        </p:nvSpPr>
        <p:spPr bwMode="auto">
          <a:xfrm>
            <a:off x="0" y="2809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1" name="Rectangle 11">
            <a:extLst>
              <a:ext uri="{FF2B5EF4-FFF2-40B4-BE49-F238E27FC236}">
                <a16:creationId xmlns:a16="http://schemas.microsoft.com/office/drawing/2014/main" id="{A3C04F6B-83C1-C144-B1BC-146A9EE55474}"/>
              </a:ext>
            </a:extLst>
          </p:cNvPr>
          <p:cNvSpPr>
            <a:spLocks noChangeArrowheads="1"/>
          </p:cNvSpPr>
          <p:nvPr/>
        </p:nvSpPr>
        <p:spPr bwMode="auto">
          <a:xfrm>
            <a:off x="0" y="2809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872" name="Object 10">
            <a:extLst>
              <a:ext uri="{FF2B5EF4-FFF2-40B4-BE49-F238E27FC236}">
                <a16:creationId xmlns:a16="http://schemas.microsoft.com/office/drawing/2014/main" id="{D96EE1DD-9C90-0249-8C9A-FE8464A6AB11}"/>
              </a:ext>
            </a:extLst>
          </p:cNvPr>
          <p:cNvGraphicFramePr>
            <a:graphicFrameLocks noChangeAspect="1"/>
          </p:cNvGraphicFramePr>
          <p:nvPr/>
        </p:nvGraphicFramePr>
        <p:xfrm>
          <a:off x="0" y="3929063"/>
          <a:ext cx="9144000" cy="2317750"/>
        </p:xfrm>
        <a:graphic>
          <a:graphicData uri="http://schemas.openxmlformats.org/presentationml/2006/ole">
            <mc:AlternateContent xmlns:mc="http://schemas.openxmlformats.org/markup-compatibility/2006">
              <mc:Choice xmlns:v="urn:schemas-microsoft-com:vml" Requires="v">
                <p:oleObj spid="_x0000_s36873" name="Picture" r:id="rId4" imgW="3517900" imgH="889000" progId="Word.Picture.8">
                  <p:embed/>
                </p:oleObj>
              </mc:Choice>
              <mc:Fallback>
                <p:oleObj name="Picture" r:id="rId4" imgW="3517900" imgH="889000"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929063"/>
                        <a:ext cx="914400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776A4538-CA0C-3848-BC69-C528585BBA3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95D799B-1F58-EE4B-8F63-167C272029BF}" type="slidenum">
              <a:rPr lang="en-US" altLang="en-US" sz="1400"/>
              <a:pPr>
                <a:spcBef>
                  <a:spcPct val="0"/>
                </a:spcBef>
                <a:buClrTx/>
                <a:buSzTx/>
                <a:buFontTx/>
                <a:buNone/>
              </a:pPr>
              <a:t>33</a:t>
            </a:fld>
            <a:endParaRPr lang="en-US" altLang="en-US" sz="1400"/>
          </a:p>
        </p:txBody>
      </p:sp>
      <p:sp>
        <p:nvSpPr>
          <p:cNvPr id="37891" name="Rectangle 2">
            <a:extLst>
              <a:ext uri="{FF2B5EF4-FFF2-40B4-BE49-F238E27FC236}">
                <a16:creationId xmlns:a16="http://schemas.microsoft.com/office/drawing/2014/main" id="{E080DFDC-B01F-AD4E-AC36-3A48C31AB718}"/>
              </a:ext>
            </a:extLst>
          </p:cNvPr>
          <p:cNvSpPr>
            <a:spLocks noGrp="1" noChangeArrowheads="1"/>
          </p:cNvSpPr>
          <p:nvPr>
            <p:ph type="title"/>
          </p:nvPr>
        </p:nvSpPr>
        <p:spPr>
          <a:xfrm>
            <a:off x="685800" y="457200"/>
            <a:ext cx="7772400" cy="838200"/>
          </a:xfrm>
        </p:spPr>
        <p:txBody>
          <a:bodyPr/>
          <a:lstStyle/>
          <a:p>
            <a:r>
              <a:rPr lang="en-US" altLang="en-US"/>
              <a:t>Binary Search</a:t>
            </a:r>
            <a:endParaRPr lang="en-US" altLang="en-US" u="sng">
              <a:latin typeface="Book Antiqua" panose="02040602050305030304" pitchFamily="18" charset="0"/>
              <a:hlinkClick r:id="rId2" action="ppaction://program"/>
            </a:endParaRPr>
          </a:p>
        </p:txBody>
      </p:sp>
      <p:sp>
        <p:nvSpPr>
          <p:cNvPr id="37892" name="Rectangle 3">
            <a:extLst>
              <a:ext uri="{FF2B5EF4-FFF2-40B4-BE49-F238E27FC236}">
                <a16:creationId xmlns:a16="http://schemas.microsoft.com/office/drawing/2014/main" id="{E714938E-7649-9544-A118-27C1FBE31491}"/>
              </a:ext>
            </a:extLst>
          </p:cNvPr>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a:cs typeface="Times New Roman" panose="02020603050405020304" pitchFamily="18" charset="0"/>
              </a:rPr>
              <a:t>For binary search to work, the elements in the list must already be ordered. Without loss of generality, assume that the list is in ascending order. </a:t>
            </a:r>
          </a:p>
          <a:p>
            <a:pPr marL="292100" lvl="1" indent="165100">
              <a:buFontTx/>
              <a:buNone/>
            </a:pPr>
            <a:r>
              <a:rPr lang="en-US" altLang="en-US">
                <a:cs typeface="Times New Roman" panose="02020603050405020304" pitchFamily="18" charset="0"/>
              </a:rPr>
              <a:t>e.g., 2 4 7 10 11 45 50 59 60 66 69 70 79</a:t>
            </a:r>
          </a:p>
          <a:p>
            <a:pPr marL="0" indent="0">
              <a:buFont typeface="Monotype Sorts" pitchFamily="2" charset="2"/>
              <a:buNone/>
            </a:pPr>
            <a:r>
              <a:rPr lang="en-US" altLang="en-US">
                <a:cs typeface="Times New Roman" panose="02020603050405020304" pitchFamily="18" charset="0"/>
              </a:rPr>
              <a:t>The binary search first compares the key with the element in the middle of the list.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1C1DE11F-7767-BD46-A7B7-97447685C08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68CB56-30EB-C847-91C0-C3C214082CE5}" type="slidenum">
              <a:rPr lang="en-US" altLang="en-US" sz="1400"/>
              <a:pPr>
                <a:spcBef>
                  <a:spcPct val="0"/>
                </a:spcBef>
                <a:buClrTx/>
                <a:buSzTx/>
                <a:buFontTx/>
                <a:buNone/>
              </a:pPr>
              <a:t>34</a:t>
            </a:fld>
            <a:endParaRPr lang="en-US" altLang="en-US" sz="1400"/>
          </a:p>
        </p:txBody>
      </p:sp>
      <p:sp>
        <p:nvSpPr>
          <p:cNvPr id="38915" name="Rectangle 2">
            <a:extLst>
              <a:ext uri="{FF2B5EF4-FFF2-40B4-BE49-F238E27FC236}">
                <a16:creationId xmlns:a16="http://schemas.microsoft.com/office/drawing/2014/main" id="{48D2F52D-7444-AC40-A62E-197B0F7ECF3D}"/>
              </a:ext>
            </a:extLst>
          </p:cNvPr>
          <p:cNvSpPr>
            <a:spLocks noGrp="1" noChangeArrowheads="1"/>
          </p:cNvSpPr>
          <p:nvPr>
            <p:ph type="title"/>
          </p:nvPr>
        </p:nvSpPr>
        <p:spPr>
          <a:xfrm>
            <a:off x="685800" y="457200"/>
            <a:ext cx="7772400" cy="838200"/>
          </a:xfrm>
        </p:spPr>
        <p:txBody>
          <a:bodyPr/>
          <a:lstStyle/>
          <a:p>
            <a:r>
              <a:rPr lang="en-US" altLang="en-US"/>
              <a:t>Binary Search, cont.</a:t>
            </a:r>
            <a:endParaRPr lang="en-US" altLang="en-US" u="sng">
              <a:latin typeface="Book Antiqua" panose="02040602050305030304" pitchFamily="18" charset="0"/>
              <a:hlinkClick r:id="rId2" action="ppaction://program"/>
            </a:endParaRPr>
          </a:p>
        </p:txBody>
      </p:sp>
      <p:sp>
        <p:nvSpPr>
          <p:cNvPr id="38916" name="Rectangle 3">
            <a:extLst>
              <a:ext uri="{FF2B5EF4-FFF2-40B4-BE49-F238E27FC236}">
                <a16:creationId xmlns:a16="http://schemas.microsoft.com/office/drawing/2014/main" id="{0801B549-9E15-8543-AA56-7193069A3E4E}"/>
              </a:ext>
            </a:extLst>
          </p:cNvPr>
          <p:cNvSpPr>
            <a:spLocks noGrp="1" noChangeArrowheads="1"/>
          </p:cNvSpPr>
          <p:nvPr>
            <p:ph type="body" idx="1"/>
          </p:nvPr>
        </p:nvSpPr>
        <p:spPr>
          <a:xfrm>
            <a:off x="609600" y="2390775"/>
            <a:ext cx="7924800" cy="4011613"/>
          </a:xfrm>
        </p:spPr>
        <p:txBody>
          <a:bodyPr/>
          <a:lstStyle/>
          <a:p>
            <a:pPr marL="512763" indent="-512763">
              <a:lnSpc>
                <a:spcPct val="90000"/>
              </a:lnSpc>
            </a:pPr>
            <a:r>
              <a:rPr lang="en-US" altLang="en-US">
                <a:cs typeface="Times New Roman" panose="02020603050405020304" pitchFamily="18" charset="0"/>
              </a:rPr>
              <a:t>If the key is less than the middle element, you only need to search the key in the first half of the list.</a:t>
            </a:r>
          </a:p>
          <a:p>
            <a:pPr marL="512763" indent="-512763">
              <a:lnSpc>
                <a:spcPct val="90000"/>
              </a:lnSpc>
            </a:pPr>
            <a:r>
              <a:rPr lang="en-US" altLang="en-US">
                <a:cs typeface="Times New Roman" panose="02020603050405020304" pitchFamily="18" charset="0"/>
              </a:rPr>
              <a:t>If the key is equal to the middle element, the search ends with a match.</a:t>
            </a:r>
          </a:p>
          <a:p>
            <a:pPr marL="512763" indent="-512763">
              <a:lnSpc>
                <a:spcPct val="90000"/>
              </a:lnSpc>
            </a:pPr>
            <a:r>
              <a:rPr lang="en-US" altLang="en-US">
                <a:cs typeface="Times New Roman" panose="02020603050405020304" pitchFamily="18" charset="0"/>
              </a:rPr>
              <a:t>If the key is greater than the middle element, you only need to search the key in the second half of the list.</a:t>
            </a:r>
            <a:endParaRPr lang="en-US" altLang="en-US"/>
          </a:p>
        </p:txBody>
      </p:sp>
      <p:sp>
        <p:nvSpPr>
          <p:cNvPr id="38917" name="Rectangle 4">
            <a:extLst>
              <a:ext uri="{FF2B5EF4-FFF2-40B4-BE49-F238E27FC236}">
                <a16:creationId xmlns:a16="http://schemas.microsoft.com/office/drawing/2014/main" id="{1A66C5CC-7BC8-B74B-ADE2-DB186BACA175}"/>
              </a:ext>
            </a:extLst>
          </p:cNvPr>
          <p:cNvSpPr>
            <a:spLocks noChangeArrowheads="1"/>
          </p:cNvSpPr>
          <p:nvPr/>
        </p:nvSpPr>
        <p:spPr bwMode="auto">
          <a:xfrm>
            <a:off x="693738" y="1662113"/>
            <a:ext cx="72215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12763" indent="-512763">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cs typeface="Times New Roman" panose="02020603050405020304" pitchFamily="18" charset="0"/>
              </a:rPr>
              <a:t>Consider the following three cases: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655083F0-EC49-4D41-A503-551F25BBCE0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AC1EC0-FFAA-B549-83FB-B5F2C0EA58EF}" type="slidenum">
              <a:rPr lang="en-US" altLang="en-US" sz="1400"/>
              <a:pPr>
                <a:spcBef>
                  <a:spcPct val="0"/>
                </a:spcBef>
                <a:buClrTx/>
                <a:buSzTx/>
                <a:buFontTx/>
                <a:buNone/>
              </a:pPr>
              <a:t>35</a:t>
            </a:fld>
            <a:endParaRPr lang="en-US" altLang="en-US" sz="1400"/>
          </a:p>
        </p:txBody>
      </p:sp>
      <p:sp>
        <p:nvSpPr>
          <p:cNvPr id="39939" name="Rectangle 2">
            <a:extLst>
              <a:ext uri="{FF2B5EF4-FFF2-40B4-BE49-F238E27FC236}">
                <a16:creationId xmlns:a16="http://schemas.microsoft.com/office/drawing/2014/main" id="{43CC38DE-E114-0947-A42A-A352B66BA24E}"/>
              </a:ext>
            </a:extLst>
          </p:cNvPr>
          <p:cNvSpPr>
            <a:spLocks noGrp="1" noChangeArrowheads="1"/>
          </p:cNvSpPr>
          <p:nvPr>
            <p:ph type="title"/>
          </p:nvPr>
        </p:nvSpPr>
        <p:spPr/>
        <p:txBody>
          <a:bodyPr/>
          <a:lstStyle/>
          <a:p>
            <a:r>
              <a:rPr lang="en-US" altLang="en-US"/>
              <a:t>Binary Search</a:t>
            </a:r>
          </a:p>
        </p:txBody>
      </p:sp>
      <p:graphicFrame>
        <p:nvGraphicFramePr>
          <p:cNvPr id="386051" name="Group 3">
            <a:extLst>
              <a:ext uri="{FF2B5EF4-FFF2-40B4-BE49-F238E27FC236}">
                <a16:creationId xmlns:a16="http://schemas.microsoft.com/office/drawing/2014/main" id="{90E51DFF-4B4E-1740-9481-F0A03BA78004}"/>
              </a:ext>
            </a:extLst>
          </p:cNvPr>
          <p:cNvGraphicFramePr>
            <a:graphicFrameLocks noGrp="1"/>
          </p:cNvGraphicFramePr>
          <p:nvPr/>
        </p:nvGraphicFramePr>
        <p:xfrm>
          <a:off x="2590800" y="3216275"/>
          <a:ext cx="4267200" cy="517525"/>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marT="45449" marB="45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marT="45449" marB="45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marT="45449" marB="45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71" name="Group 23">
            <a:extLst>
              <a:ext uri="{FF2B5EF4-FFF2-40B4-BE49-F238E27FC236}">
                <a16:creationId xmlns:a16="http://schemas.microsoft.com/office/drawing/2014/main" id="{EF20506D-AFFF-4842-8CD0-86A1C3E1CEED}"/>
              </a:ext>
            </a:extLst>
          </p:cNvPr>
          <p:cNvGraphicFramePr>
            <a:graphicFrameLocks noGrp="1"/>
          </p:cNvGraphicFramePr>
          <p:nvPr/>
        </p:nvGraphicFramePr>
        <p:xfrm>
          <a:off x="2590800" y="3962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91" name="Group 43">
            <a:extLst>
              <a:ext uri="{FF2B5EF4-FFF2-40B4-BE49-F238E27FC236}">
                <a16:creationId xmlns:a16="http://schemas.microsoft.com/office/drawing/2014/main" id="{48CDFF3E-1D54-E643-ADC9-388C78C59628}"/>
              </a:ext>
            </a:extLst>
          </p:cNvPr>
          <p:cNvGraphicFramePr>
            <a:graphicFrameLocks noGrp="1"/>
          </p:cNvGraphicFramePr>
          <p:nvPr/>
        </p:nvGraphicFramePr>
        <p:xfrm>
          <a:off x="2590800" y="4724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sp>
        <p:nvSpPr>
          <p:cNvPr id="386111" name="Rectangle 63">
            <a:extLst>
              <a:ext uri="{FF2B5EF4-FFF2-40B4-BE49-F238E27FC236}">
                <a16:creationId xmlns:a16="http://schemas.microsoft.com/office/drawing/2014/main" id="{69190F0D-8C4B-8D41-9F8E-23FF5D4B29BA}"/>
              </a:ext>
            </a:extLst>
          </p:cNvPr>
          <p:cNvSpPr>
            <a:spLocks noChangeArrowheads="1"/>
          </p:cNvSpPr>
          <p:nvPr/>
        </p:nvSpPr>
        <p:spPr bwMode="auto">
          <a:xfrm>
            <a:off x="1524000" y="3200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8</a:t>
            </a:r>
          </a:p>
        </p:txBody>
      </p:sp>
      <p:sp>
        <p:nvSpPr>
          <p:cNvPr id="386112" name="Rectangle 64">
            <a:extLst>
              <a:ext uri="{FF2B5EF4-FFF2-40B4-BE49-F238E27FC236}">
                <a16:creationId xmlns:a16="http://schemas.microsoft.com/office/drawing/2014/main" id="{598072DA-79EF-B74B-A1C4-F6463D1A8ABA}"/>
              </a:ext>
            </a:extLst>
          </p:cNvPr>
          <p:cNvSpPr>
            <a:spLocks noChangeArrowheads="1"/>
          </p:cNvSpPr>
          <p:nvPr/>
        </p:nvSpPr>
        <p:spPr bwMode="auto">
          <a:xfrm>
            <a:off x="1524000" y="3962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8</a:t>
            </a:r>
          </a:p>
        </p:txBody>
      </p:sp>
      <p:sp>
        <p:nvSpPr>
          <p:cNvPr id="386113" name="Rectangle 65">
            <a:extLst>
              <a:ext uri="{FF2B5EF4-FFF2-40B4-BE49-F238E27FC236}">
                <a16:creationId xmlns:a16="http://schemas.microsoft.com/office/drawing/2014/main" id="{3C38BFB2-D0FE-2843-9FC7-9E822C800EA6}"/>
              </a:ext>
            </a:extLst>
          </p:cNvPr>
          <p:cNvSpPr>
            <a:spLocks noChangeArrowheads="1"/>
          </p:cNvSpPr>
          <p:nvPr/>
        </p:nvSpPr>
        <p:spPr bwMode="auto">
          <a:xfrm>
            <a:off x="1524000" y="4724400"/>
            <a:ext cx="533400" cy="533400"/>
          </a:xfrm>
          <a:prstGeom prst="rect">
            <a:avLst/>
          </a:prstGeom>
          <a:solidFill>
            <a:srgbClr val="66FF33"/>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8</a:t>
            </a:r>
          </a:p>
        </p:txBody>
      </p:sp>
      <p:sp>
        <p:nvSpPr>
          <p:cNvPr id="40003" name="Text Box 68">
            <a:extLst>
              <a:ext uri="{FF2B5EF4-FFF2-40B4-BE49-F238E27FC236}">
                <a16:creationId xmlns:a16="http://schemas.microsoft.com/office/drawing/2014/main" id="{53390D1D-D85E-DD40-A390-B55864A54030}"/>
              </a:ext>
            </a:extLst>
          </p:cNvPr>
          <p:cNvSpPr txBox="1">
            <a:spLocks noChangeArrowheads="1"/>
          </p:cNvSpPr>
          <p:nvPr/>
        </p:nvSpPr>
        <p:spPr bwMode="auto">
          <a:xfrm>
            <a:off x="1422400" y="235426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Key</a:t>
            </a:r>
          </a:p>
        </p:txBody>
      </p:sp>
      <p:sp>
        <p:nvSpPr>
          <p:cNvPr id="40004" name="Text Box 69">
            <a:extLst>
              <a:ext uri="{FF2B5EF4-FFF2-40B4-BE49-F238E27FC236}">
                <a16:creationId xmlns:a16="http://schemas.microsoft.com/office/drawing/2014/main" id="{2E9629FA-C234-D845-B23E-BFA0F729773F}"/>
              </a:ext>
            </a:extLst>
          </p:cNvPr>
          <p:cNvSpPr txBox="1">
            <a:spLocks noChangeArrowheads="1"/>
          </p:cNvSpPr>
          <p:nvPr/>
        </p:nvSpPr>
        <p:spPr bwMode="auto">
          <a:xfrm>
            <a:off x="2997200" y="2354263"/>
            <a:ext cx="222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40005" name="Rectangle 71">
            <a:extLst>
              <a:ext uri="{FF2B5EF4-FFF2-40B4-BE49-F238E27FC236}">
                <a16:creationId xmlns:a16="http://schemas.microsoft.com/office/drawing/2014/main" id="{6A2CDD9D-AE06-744B-8D85-365527590F17}"/>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2DA3168B-1817-E444-B797-3829321A5F5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72B58C7-18FF-9040-89C4-2DAB60300D70}" type="slidenum">
              <a:rPr lang="en-US" altLang="en-US" sz="1400"/>
              <a:pPr>
                <a:spcBef>
                  <a:spcPct val="0"/>
                </a:spcBef>
                <a:buClrTx/>
                <a:buSzTx/>
                <a:buFontTx/>
                <a:buNone/>
              </a:pPr>
              <a:t>36</a:t>
            </a:fld>
            <a:endParaRPr lang="en-US" altLang="en-US" sz="1400"/>
          </a:p>
        </p:txBody>
      </p:sp>
      <p:sp>
        <p:nvSpPr>
          <p:cNvPr id="40963" name="Rectangle 2">
            <a:extLst>
              <a:ext uri="{FF2B5EF4-FFF2-40B4-BE49-F238E27FC236}">
                <a16:creationId xmlns:a16="http://schemas.microsoft.com/office/drawing/2014/main" id="{1A1DF147-4492-724C-AB7A-81CB8CF17F5B}"/>
              </a:ext>
            </a:extLst>
          </p:cNvPr>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4" name="Rectangle 3">
            <a:extLst>
              <a:ext uri="{FF2B5EF4-FFF2-40B4-BE49-F238E27FC236}">
                <a16:creationId xmlns:a16="http://schemas.microsoft.com/office/drawing/2014/main" id="{74572D0D-03DF-184B-8B7D-9D7652AB027E}"/>
              </a:ext>
            </a:extLst>
          </p:cNvPr>
          <p:cNvSpPr>
            <a:spLocks noGrp="1" noChangeArrowheads="1"/>
          </p:cNvSpPr>
          <p:nvPr>
            <p:ph type="body" idx="1"/>
          </p:nvPr>
        </p:nvSpPr>
        <p:spPr>
          <a:xfrm>
            <a:off x="231775" y="931863"/>
            <a:ext cx="8529638" cy="863600"/>
          </a:xfrm>
        </p:spPr>
        <p:txBody>
          <a:bodyPr/>
          <a:lstStyle/>
          <a:p>
            <a:pPr marL="0" indent="0">
              <a:lnSpc>
                <a:spcPct val="90000"/>
              </a:lnSpc>
              <a:buFont typeface="Monotype Sorts" pitchFamily="2" charset="2"/>
              <a:buNone/>
            </a:pPr>
            <a:r>
              <a:rPr lang="en-US" altLang="en-US" sz="2800"/>
              <a:t>https://liveexample.pearsoncmg.com/dsanimation/BinarySearcheBook.html</a:t>
            </a:r>
          </a:p>
        </p:txBody>
      </p:sp>
      <p:sp>
        <p:nvSpPr>
          <p:cNvPr id="40965" name="Rectangle 4">
            <a:extLst>
              <a:ext uri="{FF2B5EF4-FFF2-40B4-BE49-F238E27FC236}">
                <a16:creationId xmlns:a16="http://schemas.microsoft.com/office/drawing/2014/main" id="{CC5DA8AF-8E31-5745-9D58-6DB9D7AE47DA}"/>
              </a:ext>
            </a:extLst>
          </p:cNvPr>
          <p:cNvSpPr>
            <a:spLocks noGrp="1" noChangeArrowheads="1"/>
          </p:cNvSpPr>
          <p:nvPr>
            <p:ph type="title"/>
          </p:nvPr>
        </p:nvSpPr>
        <p:spPr>
          <a:xfrm>
            <a:off x="228600" y="228600"/>
            <a:ext cx="8299450" cy="396875"/>
          </a:xfrm>
        </p:spPr>
        <p:txBody>
          <a:bodyPr/>
          <a:lstStyle/>
          <a:p>
            <a:r>
              <a:rPr lang="en-US" altLang="en-US" sz="3200"/>
              <a:t>Binary Search Animation</a:t>
            </a:r>
            <a:endParaRPr lang="en-US" altLang="en-US" sz="3200">
              <a:solidFill>
                <a:schemeClr val="tx1"/>
              </a:solidFill>
              <a:latin typeface="Book Antiqua" panose="02040602050305030304" pitchFamily="18" charset="0"/>
              <a:hlinkClick r:id="rId2" action="ppaction://program"/>
            </a:endParaRPr>
          </a:p>
        </p:txBody>
      </p:sp>
      <p:sp>
        <p:nvSpPr>
          <p:cNvPr id="40966" name="Rectangle 7">
            <a:extLst>
              <a:ext uri="{FF2B5EF4-FFF2-40B4-BE49-F238E27FC236}">
                <a16:creationId xmlns:a16="http://schemas.microsoft.com/office/drawing/2014/main" id="{A9D787EE-7A06-EB4D-BDDE-B412F1D930A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40967" name="AutoShape 19">
            <a:hlinkClick r:id="rId3" highlightClick="1"/>
            <a:extLst>
              <a:ext uri="{FF2B5EF4-FFF2-40B4-BE49-F238E27FC236}">
                <a16:creationId xmlns:a16="http://schemas.microsoft.com/office/drawing/2014/main" id="{BFCC0FAC-4D1E-8C4C-90FF-1E8224646F1D}"/>
              </a:ext>
            </a:extLst>
          </p:cNvPr>
          <p:cNvSpPr>
            <a:spLocks noChangeArrowheads="1"/>
          </p:cNvSpPr>
          <p:nvPr/>
        </p:nvSpPr>
        <p:spPr bwMode="auto">
          <a:xfrm>
            <a:off x="2843213" y="153035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25FE7B41-1712-8542-A96C-54414635164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743B20-42DF-C740-8613-9857C37C6823}" type="slidenum">
              <a:rPr lang="en-US" altLang="en-US" sz="1400"/>
              <a:pPr>
                <a:spcBef>
                  <a:spcPct val="0"/>
                </a:spcBef>
                <a:buClrTx/>
                <a:buSzTx/>
                <a:buFontTx/>
                <a:buNone/>
              </a:pPr>
              <a:t>37</a:t>
            </a:fld>
            <a:endParaRPr lang="en-US" altLang="en-US" sz="1400"/>
          </a:p>
        </p:txBody>
      </p:sp>
      <p:sp>
        <p:nvSpPr>
          <p:cNvPr id="41987" name="Rectangle 2">
            <a:extLst>
              <a:ext uri="{FF2B5EF4-FFF2-40B4-BE49-F238E27FC236}">
                <a16:creationId xmlns:a16="http://schemas.microsoft.com/office/drawing/2014/main" id="{7D3F161D-5CB1-7545-831D-51A61953F5C7}"/>
              </a:ext>
            </a:extLst>
          </p:cNvPr>
          <p:cNvSpPr>
            <a:spLocks noGrp="1" noChangeArrowheads="1"/>
          </p:cNvSpPr>
          <p:nvPr>
            <p:ph type="title"/>
          </p:nvPr>
        </p:nvSpPr>
        <p:spPr>
          <a:xfrm>
            <a:off x="685800" y="304800"/>
            <a:ext cx="7772400" cy="533400"/>
          </a:xfrm>
        </p:spPr>
        <p:txBody>
          <a:bodyPr/>
          <a:lstStyle/>
          <a:p>
            <a:r>
              <a:rPr lang="en-US" altLang="en-US"/>
              <a:t>Binary Search, cont.</a:t>
            </a:r>
            <a:endParaRPr lang="en-US" altLang="en-US" u="sng">
              <a:latin typeface="Book Antiqua" panose="02040602050305030304" pitchFamily="18" charset="0"/>
              <a:hlinkClick r:id="rId3" action="ppaction://program"/>
            </a:endParaRPr>
          </a:p>
        </p:txBody>
      </p:sp>
      <p:sp>
        <p:nvSpPr>
          <p:cNvPr id="41988" name="Rectangle 6">
            <a:extLst>
              <a:ext uri="{FF2B5EF4-FFF2-40B4-BE49-F238E27FC236}">
                <a16:creationId xmlns:a16="http://schemas.microsoft.com/office/drawing/2014/main" id="{052E7614-A711-7A4D-96DC-336E7FA7F418}"/>
              </a:ext>
            </a:extLst>
          </p:cNvPr>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89" name="Rectangle 8">
            <a:extLst>
              <a:ext uri="{FF2B5EF4-FFF2-40B4-BE49-F238E27FC236}">
                <a16:creationId xmlns:a16="http://schemas.microsoft.com/office/drawing/2014/main" id="{672EC3DC-EB80-7F42-9A04-4A9A43E235D0}"/>
              </a:ext>
            </a:extLst>
          </p:cNvPr>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1990" name="Object 7">
            <a:extLst>
              <a:ext uri="{FF2B5EF4-FFF2-40B4-BE49-F238E27FC236}">
                <a16:creationId xmlns:a16="http://schemas.microsoft.com/office/drawing/2014/main" id="{294392B6-6F7A-894B-B621-D2A5B57819D9}"/>
              </a:ext>
            </a:extLst>
          </p:cNvPr>
          <p:cNvGraphicFramePr>
            <a:graphicFrameLocks noChangeAspect="1"/>
          </p:cNvGraphicFramePr>
          <p:nvPr/>
        </p:nvGraphicFramePr>
        <p:xfrm>
          <a:off x="-457200" y="1122363"/>
          <a:ext cx="9601200" cy="4664075"/>
        </p:xfrm>
        <a:graphic>
          <a:graphicData uri="http://schemas.openxmlformats.org/presentationml/2006/ole">
            <mc:AlternateContent xmlns:mc="http://schemas.openxmlformats.org/markup-compatibility/2006">
              <mc:Choice xmlns:v="urn:schemas-microsoft-com:vml" Requires="v">
                <p:oleObj spid="_x0000_s41991" name="Picture" r:id="rId4" imgW="3086100" imgH="1498600" progId="Word.Picture.8">
                  <p:embed/>
                </p:oleObj>
              </mc:Choice>
              <mc:Fallback>
                <p:oleObj name="Picture" r:id="rId4" imgW="3086100" imgH="14986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122363"/>
                        <a:ext cx="9601200" cy="4664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2367FC73-85FE-EE43-93DD-04961A26E69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127088-FCCA-8D49-9184-71A541D7383E}" type="slidenum">
              <a:rPr lang="en-US" altLang="en-US" sz="1400"/>
              <a:pPr>
                <a:spcBef>
                  <a:spcPct val="0"/>
                </a:spcBef>
                <a:buClrTx/>
                <a:buSzTx/>
                <a:buFontTx/>
                <a:buNone/>
              </a:pPr>
              <a:t>38</a:t>
            </a:fld>
            <a:endParaRPr lang="en-US" altLang="en-US" sz="1400"/>
          </a:p>
        </p:txBody>
      </p:sp>
      <p:sp>
        <p:nvSpPr>
          <p:cNvPr id="43011" name="Rectangle 2">
            <a:extLst>
              <a:ext uri="{FF2B5EF4-FFF2-40B4-BE49-F238E27FC236}">
                <a16:creationId xmlns:a16="http://schemas.microsoft.com/office/drawing/2014/main" id="{DE345AE0-962D-FB40-AAE5-05D1280C69EF}"/>
              </a:ext>
            </a:extLst>
          </p:cNvPr>
          <p:cNvSpPr>
            <a:spLocks noGrp="1" noChangeArrowheads="1"/>
          </p:cNvSpPr>
          <p:nvPr>
            <p:ph type="title"/>
          </p:nvPr>
        </p:nvSpPr>
        <p:spPr>
          <a:xfrm>
            <a:off x="685800" y="304800"/>
            <a:ext cx="7772400" cy="533400"/>
          </a:xfrm>
        </p:spPr>
        <p:txBody>
          <a:bodyPr/>
          <a:lstStyle/>
          <a:p>
            <a:r>
              <a:rPr lang="en-US" altLang="en-US"/>
              <a:t>Binary Search, cont.</a:t>
            </a:r>
            <a:endParaRPr lang="en-US" altLang="en-US" u="sng">
              <a:latin typeface="Book Antiqua" panose="02040602050305030304" pitchFamily="18" charset="0"/>
              <a:hlinkClick r:id="rId3" action="ppaction://program"/>
            </a:endParaRPr>
          </a:p>
        </p:txBody>
      </p:sp>
      <p:sp>
        <p:nvSpPr>
          <p:cNvPr id="43012" name="Rectangle 3">
            <a:extLst>
              <a:ext uri="{FF2B5EF4-FFF2-40B4-BE49-F238E27FC236}">
                <a16:creationId xmlns:a16="http://schemas.microsoft.com/office/drawing/2014/main" id="{3120A55C-FAA6-C74C-B7BA-DB8911016629}"/>
              </a:ext>
            </a:extLst>
          </p:cNvPr>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3" name="Rectangle 4">
            <a:extLst>
              <a:ext uri="{FF2B5EF4-FFF2-40B4-BE49-F238E27FC236}">
                <a16:creationId xmlns:a16="http://schemas.microsoft.com/office/drawing/2014/main" id="{05FA3661-87DA-114F-A0FD-089AB9D4E60D}"/>
              </a:ext>
            </a:extLst>
          </p:cNvPr>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3014" name="Object 5">
            <a:extLst>
              <a:ext uri="{FF2B5EF4-FFF2-40B4-BE49-F238E27FC236}">
                <a16:creationId xmlns:a16="http://schemas.microsoft.com/office/drawing/2014/main" id="{240B88A8-634A-834D-BD63-57457D7F9092}"/>
              </a:ext>
            </a:extLst>
          </p:cNvPr>
          <p:cNvGraphicFramePr>
            <a:graphicFrameLocks noChangeAspect="1"/>
          </p:cNvGraphicFramePr>
          <p:nvPr/>
        </p:nvGraphicFramePr>
        <p:xfrm>
          <a:off x="-457200" y="317500"/>
          <a:ext cx="9601200" cy="6275388"/>
        </p:xfrm>
        <a:graphic>
          <a:graphicData uri="http://schemas.openxmlformats.org/presentationml/2006/ole">
            <mc:AlternateContent xmlns:mc="http://schemas.openxmlformats.org/markup-compatibility/2006">
              <mc:Choice xmlns:v="urn:schemas-microsoft-com:vml" Requires="v">
                <p:oleObj spid="_x0000_s43015" name="Picture" r:id="rId4" imgW="3086100" imgH="2019300" progId="Word.Picture.8">
                  <p:embed/>
                </p:oleObj>
              </mc:Choice>
              <mc:Fallback>
                <p:oleObj name="Picture" r:id="rId4" imgW="3086100" imgH="20193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17500"/>
                        <a:ext cx="9601200" cy="627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EFA230D4-B003-E14E-BBC0-60B13C84566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659D2A-1F7C-2C49-8097-AE48127DCDC3}" type="slidenum">
              <a:rPr lang="en-US" altLang="en-US" sz="1400"/>
              <a:pPr>
                <a:spcBef>
                  <a:spcPct val="0"/>
                </a:spcBef>
                <a:buClrTx/>
                <a:buSzTx/>
                <a:buFontTx/>
                <a:buNone/>
              </a:pPr>
              <a:t>39</a:t>
            </a:fld>
            <a:endParaRPr lang="en-US" altLang="en-US" sz="1400"/>
          </a:p>
        </p:txBody>
      </p:sp>
      <p:sp>
        <p:nvSpPr>
          <p:cNvPr id="44035" name="Rectangle 2">
            <a:extLst>
              <a:ext uri="{FF2B5EF4-FFF2-40B4-BE49-F238E27FC236}">
                <a16:creationId xmlns:a16="http://schemas.microsoft.com/office/drawing/2014/main" id="{780AED3E-5CCB-E64C-9392-76073741A738}"/>
              </a:ext>
            </a:extLst>
          </p:cNvPr>
          <p:cNvSpPr>
            <a:spLocks noGrp="1" noChangeArrowheads="1"/>
          </p:cNvSpPr>
          <p:nvPr>
            <p:ph type="title"/>
          </p:nvPr>
        </p:nvSpPr>
        <p:spPr>
          <a:xfrm>
            <a:off x="685800" y="152400"/>
            <a:ext cx="7772400" cy="533400"/>
          </a:xfrm>
        </p:spPr>
        <p:txBody>
          <a:bodyPr/>
          <a:lstStyle/>
          <a:p>
            <a:r>
              <a:rPr lang="en-US" altLang="en-US"/>
              <a:t>Binary Search, cont.</a:t>
            </a:r>
            <a:endParaRPr lang="en-US" altLang="en-US" u="sng">
              <a:latin typeface="Book Antiqua" panose="02040602050305030304" pitchFamily="18" charset="0"/>
              <a:hlinkClick r:id="rId2" action="ppaction://program"/>
            </a:endParaRPr>
          </a:p>
        </p:txBody>
      </p:sp>
      <p:sp>
        <p:nvSpPr>
          <p:cNvPr id="44036" name="Rectangle 3">
            <a:extLst>
              <a:ext uri="{FF2B5EF4-FFF2-40B4-BE49-F238E27FC236}">
                <a16:creationId xmlns:a16="http://schemas.microsoft.com/office/drawing/2014/main" id="{0B1DEC15-06AD-504C-8613-247B88C25B22}"/>
              </a:ext>
            </a:extLst>
          </p:cNvPr>
          <p:cNvSpPr>
            <a:spLocks noGrp="1" noChangeArrowheads="1"/>
          </p:cNvSpPr>
          <p:nvPr>
            <p:ph type="body" idx="1"/>
          </p:nvPr>
        </p:nvSpPr>
        <p:spPr>
          <a:xfrm>
            <a:off x="381000" y="914400"/>
            <a:ext cx="8534400" cy="5334000"/>
          </a:xfrm>
        </p:spPr>
        <p:txBody>
          <a:bodyPr/>
          <a:lstStyle/>
          <a:p>
            <a:pPr marL="0" indent="0">
              <a:buFont typeface="Monotype Sorts" pitchFamily="2" charset="2"/>
              <a:buNone/>
            </a:pPr>
            <a:r>
              <a:rPr lang="en-US" altLang="en-US">
                <a:cs typeface="Times New Roman" panose="02020603050405020304" pitchFamily="18" charset="0"/>
              </a:rPr>
              <a:t>The binarySearch method returns the index of the element in the list that matches the search key if it is contained in the list. Otherwise, it returns </a:t>
            </a:r>
          </a:p>
          <a:p>
            <a:pPr marL="0" indent="0">
              <a:buFont typeface="Monotype Sorts" pitchFamily="2" charset="2"/>
              <a:buNone/>
            </a:pPr>
            <a:endParaRPr lang="en-US" altLang="en-US">
              <a:cs typeface="Times New Roman" panose="02020603050405020304" pitchFamily="18" charset="0"/>
            </a:endParaRPr>
          </a:p>
          <a:p>
            <a:pPr marL="0" indent="0">
              <a:buFont typeface="Monotype Sorts" pitchFamily="2" charset="2"/>
              <a:buNone/>
            </a:pPr>
            <a:r>
              <a:rPr lang="en-US" altLang="en-US">
                <a:cs typeface="Times New Roman" panose="02020603050405020304" pitchFamily="18" charset="0"/>
              </a:rPr>
              <a:t> -insertion point - 1. </a:t>
            </a:r>
          </a:p>
          <a:p>
            <a:pPr marL="0" indent="0">
              <a:buFont typeface="Monotype Sorts" pitchFamily="2" charset="2"/>
              <a:buNone/>
            </a:pPr>
            <a:endParaRPr lang="en-US" altLang="en-US">
              <a:cs typeface="Times New Roman" panose="02020603050405020304" pitchFamily="18" charset="0"/>
            </a:endParaRPr>
          </a:p>
          <a:p>
            <a:pPr marL="0" indent="0">
              <a:buFont typeface="Monotype Sorts" pitchFamily="2" charset="2"/>
              <a:buNone/>
            </a:pPr>
            <a:r>
              <a:rPr lang="en-US" altLang="en-US">
                <a:cs typeface="Times New Roman" panose="02020603050405020304" pitchFamily="18" charset="0"/>
              </a:rPr>
              <a:t>The insertion point is the point at which the key would be inserted into the list.</a:t>
            </a:r>
            <a:r>
              <a:rPr lang="en-US" altLang="en-US" sz="4000">
                <a:cs typeface="Times New Roman" panose="02020603050405020304" pitchFamily="18" charset="0"/>
              </a:rPr>
              <a:t> </a:t>
            </a:r>
          </a:p>
          <a:p>
            <a:pPr marL="0" indent="0">
              <a:buFont typeface="Monotype Sorts" pitchFamily="2" charset="2"/>
              <a:buNone/>
            </a:pPr>
            <a:endParaRPr lang="en-US" altLang="en-US" sz="400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D18D7935-A1D8-5F41-97D3-1B324C09201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06DB0FA-EDFF-EB47-AB79-353AF666FD2C}" type="slidenum">
              <a:rPr lang="en-US" altLang="en-US" sz="1400"/>
              <a:pPr>
                <a:spcBef>
                  <a:spcPct val="0"/>
                </a:spcBef>
                <a:buClrTx/>
                <a:buSzTx/>
                <a:buFontTx/>
                <a:buNone/>
              </a:pPr>
              <a:t>4</a:t>
            </a:fld>
            <a:endParaRPr lang="en-US" altLang="en-US" sz="1400"/>
          </a:p>
        </p:txBody>
      </p:sp>
      <p:sp>
        <p:nvSpPr>
          <p:cNvPr id="7171" name="Rectangle 1026">
            <a:extLst>
              <a:ext uri="{FF2B5EF4-FFF2-40B4-BE49-F238E27FC236}">
                <a16:creationId xmlns:a16="http://schemas.microsoft.com/office/drawing/2014/main" id="{24806BC1-4EC0-4E43-B0C9-5EE14C10D62E}"/>
              </a:ext>
            </a:extLst>
          </p:cNvPr>
          <p:cNvSpPr>
            <a:spLocks noGrp="1" noChangeArrowheads="1"/>
          </p:cNvSpPr>
          <p:nvPr>
            <p:ph type="title"/>
          </p:nvPr>
        </p:nvSpPr>
        <p:spPr>
          <a:xfrm>
            <a:off x="693738" y="203200"/>
            <a:ext cx="7772400" cy="652463"/>
          </a:xfrm>
        </p:spPr>
        <p:txBody>
          <a:bodyPr/>
          <a:lstStyle/>
          <a:p>
            <a:r>
              <a:rPr lang="en-US" altLang="en-US" sz="4000"/>
              <a:t>Creating Lists</a:t>
            </a:r>
          </a:p>
        </p:txBody>
      </p:sp>
      <p:sp>
        <p:nvSpPr>
          <p:cNvPr id="7172" name="Text Box 1033">
            <a:extLst>
              <a:ext uri="{FF2B5EF4-FFF2-40B4-BE49-F238E27FC236}">
                <a16:creationId xmlns:a16="http://schemas.microsoft.com/office/drawing/2014/main" id="{536D806E-1CF6-D448-9F5C-80E564453638}"/>
              </a:ext>
            </a:extLst>
          </p:cNvPr>
          <p:cNvSpPr txBox="1">
            <a:spLocks noChangeArrowheads="1"/>
          </p:cNvSpPr>
          <p:nvPr/>
        </p:nvSpPr>
        <p:spPr bwMode="auto">
          <a:xfrm>
            <a:off x="193675" y="1739900"/>
            <a:ext cx="86804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list1 = list() # Create an empty list</a:t>
            </a:r>
          </a:p>
          <a:p>
            <a:pPr>
              <a:spcBef>
                <a:spcPct val="0"/>
              </a:spcBef>
              <a:buClrTx/>
              <a:buSzTx/>
              <a:buFontTx/>
              <a:buNone/>
            </a:pPr>
            <a:r>
              <a:rPr lang="en-US" altLang="en-US" sz="2400">
                <a:solidFill>
                  <a:schemeClr val="tx2"/>
                </a:solidFill>
              </a:rPr>
              <a:t>list2 = list([2, 3, 4]) # Create a list with elements 2, 3, 4</a:t>
            </a:r>
          </a:p>
          <a:p>
            <a:pPr>
              <a:spcBef>
                <a:spcPct val="0"/>
              </a:spcBef>
              <a:buClrTx/>
              <a:buSzTx/>
              <a:buFontTx/>
              <a:buNone/>
            </a:pPr>
            <a:r>
              <a:rPr lang="en-US" altLang="en-US" sz="2400">
                <a:solidFill>
                  <a:schemeClr val="tx2"/>
                </a:solidFill>
              </a:rPr>
              <a:t>list3 = list(["red", "green", "blue"]) # Create a list with strings</a:t>
            </a:r>
          </a:p>
          <a:p>
            <a:pPr>
              <a:spcBef>
                <a:spcPct val="0"/>
              </a:spcBef>
              <a:buClrTx/>
              <a:buSzTx/>
              <a:buFontTx/>
              <a:buNone/>
            </a:pPr>
            <a:r>
              <a:rPr lang="en-US" altLang="en-US" sz="2400">
                <a:solidFill>
                  <a:schemeClr val="tx2"/>
                </a:solidFill>
              </a:rPr>
              <a:t>list4 = list(range(3, 6)) # Create a list with elements 3, 4, 5</a:t>
            </a:r>
          </a:p>
          <a:p>
            <a:pPr>
              <a:spcBef>
                <a:spcPct val="0"/>
              </a:spcBef>
              <a:buClrTx/>
              <a:buSzTx/>
              <a:buFontTx/>
              <a:buNone/>
            </a:pPr>
            <a:r>
              <a:rPr lang="en-US" altLang="en-US" sz="2400">
                <a:solidFill>
                  <a:schemeClr val="tx2"/>
                </a:solidFill>
              </a:rPr>
              <a:t>list5 = list("abcd") # Create a list with characters a, b, c</a:t>
            </a:r>
          </a:p>
        </p:txBody>
      </p:sp>
      <p:sp>
        <p:nvSpPr>
          <p:cNvPr id="7173" name="Rectangle 1040">
            <a:extLst>
              <a:ext uri="{FF2B5EF4-FFF2-40B4-BE49-F238E27FC236}">
                <a16:creationId xmlns:a16="http://schemas.microsoft.com/office/drawing/2014/main" id="{A6FDBC33-A6EF-5242-87FC-5EC761C1E17C}"/>
              </a:ext>
            </a:extLst>
          </p:cNvPr>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4" name="Text Box 1041">
            <a:extLst>
              <a:ext uri="{FF2B5EF4-FFF2-40B4-BE49-F238E27FC236}">
                <a16:creationId xmlns:a16="http://schemas.microsoft.com/office/drawing/2014/main" id="{E693B472-D099-E34A-BE42-605F12FBD7B5}"/>
              </a:ext>
            </a:extLst>
          </p:cNvPr>
          <p:cNvSpPr txBox="1">
            <a:spLocks noChangeArrowheads="1"/>
          </p:cNvSpPr>
          <p:nvPr/>
        </p:nvSpPr>
        <p:spPr bwMode="auto">
          <a:xfrm>
            <a:off x="269875" y="4849813"/>
            <a:ext cx="8680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list1 = [] # Same as list()</a:t>
            </a:r>
          </a:p>
          <a:p>
            <a:pPr>
              <a:spcBef>
                <a:spcPct val="0"/>
              </a:spcBef>
              <a:buClrTx/>
              <a:buSzTx/>
              <a:buFontTx/>
              <a:buNone/>
            </a:pPr>
            <a:r>
              <a:rPr lang="en-US" altLang="en-US" sz="2400">
                <a:solidFill>
                  <a:schemeClr val="tx2"/>
                </a:solidFill>
              </a:rPr>
              <a:t>list2 = [2, 3, 4] # Same as list([2, 3, 4]) </a:t>
            </a:r>
          </a:p>
          <a:p>
            <a:pPr>
              <a:spcBef>
                <a:spcPct val="0"/>
              </a:spcBef>
              <a:buClrTx/>
              <a:buSzTx/>
              <a:buFontTx/>
              <a:buNone/>
            </a:pPr>
            <a:r>
              <a:rPr lang="en-US" altLang="en-US" sz="2400">
                <a:solidFill>
                  <a:schemeClr val="tx2"/>
                </a:solidFill>
              </a:rPr>
              <a:t>list3 = ["red", "green"] # Same as list(["red", "green"])</a:t>
            </a:r>
          </a:p>
        </p:txBody>
      </p:sp>
      <p:sp>
        <p:nvSpPr>
          <p:cNvPr id="7175" name="Text Box 1042">
            <a:extLst>
              <a:ext uri="{FF2B5EF4-FFF2-40B4-BE49-F238E27FC236}">
                <a16:creationId xmlns:a16="http://schemas.microsoft.com/office/drawing/2014/main" id="{DBFC347D-3528-9A46-95AD-08F43DB12D59}"/>
              </a:ext>
            </a:extLst>
          </p:cNvPr>
          <p:cNvSpPr txBox="1">
            <a:spLocks noChangeArrowheads="1"/>
          </p:cNvSpPr>
          <p:nvPr/>
        </p:nvSpPr>
        <p:spPr bwMode="auto">
          <a:xfrm>
            <a:off x="231775" y="1085850"/>
            <a:ext cx="8680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spcAft>
                <a:spcPts val="1200"/>
              </a:spcAft>
              <a:buClrTx/>
              <a:buSzTx/>
              <a:buFontTx/>
              <a:buNone/>
            </a:pPr>
            <a:r>
              <a:rPr lang="en-US" altLang="en-US" sz="2800"/>
              <a:t>Creating list using the list class</a:t>
            </a:r>
            <a:endParaRPr lang="en-US" altLang="en-US" sz="2400"/>
          </a:p>
        </p:txBody>
      </p:sp>
      <p:sp>
        <p:nvSpPr>
          <p:cNvPr id="7176" name="Text Box 1043">
            <a:extLst>
              <a:ext uri="{FF2B5EF4-FFF2-40B4-BE49-F238E27FC236}">
                <a16:creationId xmlns:a16="http://schemas.microsoft.com/office/drawing/2014/main" id="{FC1BE74D-21D0-0142-99F9-528F53AC131A}"/>
              </a:ext>
            </a:extLst>
          </p:cNvPr>
          <p:cNvSpPr txBox="1">
            <a:spLocks noChangeArrowheads="1"/>
          </p:cNvSpPr>
          <p:nvPr/>
        </p:nvSpPr>
        <p:spPr bwMode="auto">
          <a:xfrm>
            <a:off x="193675" y="4159250"/>
            <a:ext cx="868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spcAft>
                <a:spcPts val="1200"/>
              </a:spcAft>
              <a:buClrTx/>
              <a:buSzTx/>
              <a:buFontTx/>
              <a:buNone/>
            </a:pPr>
            <a:r>
              <a:rPr lang="en-US" altLang="en-US" sz="2400"/>
              <a:t>For convenience, you may create a list using the following syntax:</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ACA52326-866D-6D49-BFF8-235FB844EFF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EC80703-F6B6-7C4D-B633-055B4184F69F}" type="slidenum">
              <a:rPr lang="en-US" altLang="en-US" sz="1400"/>
              <a:pPr>
                <a:spcBef>
                  <a:spcPct val="0"/>
                </a:spcBef>
                <a:buClrTx/>
                <a:buSzTx/>
                <a:buFontTx/>
                <a:buNone/>
              </a:pPr>
              <a:t>40</a:t>
            </a:fld>
            <a:endParaRPr lang="en-US" altLang="en-US" sz="1400"/>
          </a:p>
        </p:txBody>
      </p:sp>
      <p:sp>
        <p:nvSpPr>
          <p:cNvPr id="45059" name="Rectangle 2">
            <a:extLst>
              <a:ext uri="{FF2B5EF4-FFF2-40B4-BE49-F238E27FC236}">
                <a16:creationId xmlns:a16="http://schemas.microsoft.com/office/drawing/2014/main" id="{03466E72-55A3-EB4B-8092-38837863D9E6}"/>
              </a:ext>
            </a:extLst>
          </p:cNvPr>
          <p:cNvSpPr>
            <a:spLocks noGrp="1" noChangeArrowheads="1"/>
          </p:cNvSpPr>
          <p:nvPr>
            <p:ph type="title"/>
          </p:nvPr>
        </p:nvSpPr>
        <p:spPr>
          <a:xfrm>
            <a:off x="685800" y="152400"/>
            <a:ext cx="7772400" cy="533400"/>
          </a:xfrm>
        </p:spPr>
        <p:txBody>
          <a:bodyPr/>
          <a:lstStyle/>
          <a:p>
            <a:r>
              <a:rPr lang="en-US" altLang="en-US"/>
              <a:t>From Idea to Soluton</a:t>
            </a:r>
            <a:endParaRPr lang="en-US" altLang="en-US" u="sng">
              <a:latin typeface="Book Antiqua" panose="02040602050305030304" pitchFamily="18" charset="0"/>
              <a:hlinkClick r:id="rId2" action="ppaction://program"/>
            </a:endParaRPr>
          </a:p>
        </p:txBody>
      </p:sp>
      <p:sp>
        <p:nvSpPr>
          <p:cNvPr id="45060" name="Rectangle 3">
            <a:extLst>
              <a:ext uri="{FF2B5EF4-FFF2-40B4-BE49-F238E27FC236}">
                <a16:creationId xmlns:a16="http://schemas.microsoft.com/office/drawing/2014/main" id="{F7A84987-5798-BA43-8072-24119A8F8759}"/>
              </a:ext>
            </a:extLst>
          </p:cNvPr>
          <p:cNvSpPr>
            <a:spLocks noGrp="1" noChangeArrowheads="1"/>
          </p:cNvSpPr>
          <p:nvPr>
            <p:ph type="body" idx="1"/>
          </p:nvPr>
        </p:nvSpPr>
        <p:spPr>
          <a:xfrm>
            <a:off x="381000" y="914400"/>
            <a:ext cx="8610600" cy="5257800"/>
          </a:xfrm>
        </p:spPr>
        <p:txBody>
          <a:bodyPr/>
          <a:lstStyle/>
          <a:p>
            <a:pPr marL="0" indent="0">
              <a:lnSpc>
                <a:spcPct val="80000"/>
              </a:lnSpc>
              <a:buFont typeface="Monotype Sorts" pitchFamily="2" charset="2"/>
              <a:buNone/>
            </a:pPr>
            <a:r>
              <a:rPr lang="en-US" altLang="en-US" sz="2000" b="1">
                <a:solidFill>
                  <a:schemeClr val="tx2"/>
                </a:solidFill>
                <a:latin typeface="Courier New" panose="02070309020205020404" pitchFamily="49" charset="0"/>
                <a:cs typeface="Courier New" panose="02070309020205020404" pitchFamily="49" charset="0"/>
              </a:rPr>
              <a:t># Use binary search to find the key in the list </a:t>
            </a:r>
          </a:p>
          <a:p>
            <a:pPr marL="0" indent="0">
              <a:lnSpc>
                <a:spcPct val="80000"/>
              </a:lnSpc>
              <a:buFont typeface="Monotype Sorts" pitchFamily="2" charset="2"/>
              <a:buNone/>
            </a:pPr>
            <a:r>
              <a:rPr lang="en-US" altLang="en-US" sz="2000" b="1">
                <a:solidFill>
                  <a:schemeClr val="tx2"/>
                </a:solidFill>
                <a:latin typeface="Courier New" panose="02070309020205020404" pitchFamily="49" charset="0"/>
                <a:cs typeface="Courier New" panose="02070309020205020404" pitchFamily="49" charset="0"/>
              </a:rPr>
              <a:t>def binarySearch(lst, key):</a:t>
            </a:r>
          </a:p>
          <a:p>
            <a:pPr marL="0" indent="0">
              <a:lnSpc>
                <a:spcPct val="80000"/>
              </a:lnSpc>
              <a:buFont typeface="Monotype Sorts" pitchFamily="2" charset="2"/>
              <a:buNone/>
            </a:pPr>
            <a:r>
              <a:rPr lang="en-US" altLang="en-US" sz="2000" b="1">
                <a:solidFill>
                  <a:schemeClr val="tx2"/>
                </a:solidFill>
                <a:latin typeface="Courier New" panose="02070309020205020404" pitchFamily="49" charset="0"/>
                <a:cs typeface="Courier New" panose="02070309020205020404" pitchFamily="49" charset="0"/>
              </a:rPr>
              <a:t>    low = 0</a:t>
            </a:r>
          </a:p>
          <a:p>
            <a:pPr marL="0" indent="0">
              <a:lnSpc>
                <a:spcPct val="80000"/>
              </a:lnSpc>
              <a:buFont typeface="Monotype Sorts" pitchFamily="2" charset="2"/>
              <a:buNone/>
            </a:pPr>
            <a:r>
              <a:rPr lang="en-US" altLang="en-US" sz="2000" b="1">
                <a:solidFill>
                  <a:schemeClr val="tx2"/>
                </a:solidFill>
                <a:latin typeface="Courier New" panose="02070309020205020404" pitchFamily="49" charset="0"/>
                <a:cs typeface="Courier New" panose="02070309020205020404" pitchFamily="49" charset="0"/>
              </a:rPr>
              <a:t>    high = len(lst) - 1</a:t>
            </a:r>
          </a:p>
          <a:p>
            <a:pPr marL="0" indent="0">
              <a:lnSpc>
                <a:spcPct val="80000"/>
              </a:lnSpc>
              <a:buFont typeface="Monotype Sorts" pitchFamily="2" charset="2"/>
              <a:buNone/>
            </a:pPr>
            <a:r>
              <a:rPr lang="en-US" altLang="en-US" sz="2000" b="1">
                <a:solidFill>
                  <a:schemeClr val="tx2"/>
                </a:solidFill>
                <a:latin typeface="Courier New" panose="02070309020205020404" pitchFamily="49" charset="0"/>
                <a:cs typeface="Courier New" panose="02070309020205020404" pitchFamily="49" charset="0"/>
              </a:rPr>
              <a:t>    </a:t>
            </a:r>
          </a:p>
          <a:p>
            <a:pPr marL="0" indent="0">
              <a:lnSpc>
                <a:spcPct val="80000"/>
              </a:lnSpc>
              <a:buFont typeface="Monotype Sorts" pitchFamily="2" charset="2"/>
              <a:buNone/>
            </a:pPr>
            <a:r>
              <a:rPr lang="en-US" altLang="en-US" sz="2000" b="1">
                <a:solidFill>
                  <a:schemeClr val="tx2"/>
                </a:solidFill>
                <a:latin typeface="Courier New" panose="02070309020205020404" pitchFamily="49" charset="0"/>
                <a:cs typeface="Courier New" panose="02070309020205020404" pitchFamily="49" charset="0"/>
              </a:rPr>
              <a:t>    while high &gt;= low:</a:t>
            </a:r>
          </a:p>
          <a:p>
            <a:pPr marL="0" indent="0">
              <a:lnSpc>
                <a:spcPct val="80000"/>
              </a:lnSpc>
              <a:buFont typeface="Monotype Sorts" pitchFamily="2" charset="2"/>
              <a:buNone/>
            </a:pPr>
            <a:r>
              <a:rPr lang="en-US" altLang="en-US" sz="2000" b="1">
                <a:solidFill>
                  <a:schemeClr val="tx2"/>
                </a:solidFill>
                <a:latin typeface="Courier New" panose="02070309020205020404" pitchFamily="49" charset="0"/>
                <a:cs typeface="Courier New" panose="02070309020205020404" pitchFamily="49" charset="0"/>
              </a:rPr>
              <a:t>        mid = (low + high) // 2</a:t>
            </a:r>
          </a:p>
          <a:p>
            <a:pPr marL="0" indent="0">
              <a:lnSpc>
                <a:spcPct val="80000"/>
              </a:lnSpc>
              <a:buFont typeface="Monotype Sorts" pitchFamily="2" charset="2"/>
              <a:buNone/>
            </a:pPr>
            <a:r>
              <a:rPr lang="en-US" altLang="en-US" sz="2000" b="1">
                <a:solidFill>
                  <a:schemeClr val="tx2"/>
                </a:solidFill>
                <a:latin typeface="Courier New" panose="02070309020205020404" pitchFamily="49" charset="0"/>
                <a:cs typeface="Courier New" panose="02070309020205020404" pitchFamily="49" charset="0"/>
              </a:rPr>
              <a:t>        if key &lt; lst[mid]:</a:t>
            </a:r>
          </a:p>
          <a:p>
            <a:pPr marL="0" indent="0">
              <a:lnSpc>
                <a:spcPct val="80000"/>
              </a:lnSpc>
              <a:buFont typeface="Monotype Sorts" pitchFamily="2" charset="2"/>
              <a:buNone/>
            </a:pPr>
            <a:r>
              <a:rPr lang="en-US" altLang="en-US" sz="2000" b="1">
                <a:solidFill>
                  <a:schemeClr val="tx2"/>
                </a:solidFill>
                <a:latin typeface="Courier New" panose="02070309020205020404" pitchFamily="49" charset="0"/>
                <a:cs typeface="Courier New" panose="02070309020205020404" pitchFamily="49" charset="0"/>
              </a:rPr>
              <a:t>            high = mid - 1</a:t>
            </a:r>
          </a:p>
          <a:p>
            <a:pPr marL="0" indent="0">
              <a:lnSpc>
                <a:spcPct val="80000"/>
              </a:lnSpc>
              <a:buFont typeface="Monotype Sorts" pitchFamily="2" charset="2"/>
              <a:buNone/>
            </a:pPr>
            <a:r>
              <a:rPr lang="en-US" altLang="en-US" sz="2000" b="1">
                <a:solidFill>
                  <a:schemeClr val="tx2"/>
                </a:solidFill>
                <a:latin typeface="Courier New" panose="02070309020205020404" pitchFamily="49" charset="0"/>
                <a:cs typeface="Courier New" panose="02070309020205020404" pitchFamily="49" charset="0"/>
              </a:rPr>
              <a:t>        elif key == lst[mid]:</a:t>
            </a:r>
          </a:p>
          <a:p>
            <a:pPr marL="0" indent="0">
              <a:lnSpc>
                <a:spcPct val="80000"/>
              </a:lnSpc>
              <a:buFont typeface="Monotype Sorts" pitchFamily="2" charset="2"/>
              <a:buNone/>
            </a:pPr>
            <a:r>
              <a:rPr lang="en-US" altLang="en-US" sz="2000" b="1">
                <a:solidFill>
                  <a:schemeClr val="tx2"/>
                </a:solidFill>
                <a:latin typeface="Courier New" panose="02070309020205020404" pitchFamily="49" charset="0"/>
                <a:cs typeface="Courier New" panose="02070309020205020404" pitchFamily="49" charset="0"/>
              </a:rPr>
              <a:t>            return mid</a:t>
            </a:r>
          </a:p>
          <a:p>
            <a:pPr marL="0" indent="0">
              <a:lnSpc>
                <a:spcPct val="80000"/>
              </a:lnSpc>
              <a:buFont typeface="Monotype Sorts" pitchFamily="2" charset="2"/>
              <a:buNone/>
            </a:pPr>
            <a:r>
              <a:rPr lang="en-US" altLang="en-US" sz="2000" b="1">
                <a:solidFill>
                  <a:schemeClr val="tx2"/>
                </a:solidFill>
                <a:latin typeface="Courier New" panose="02070309020205020404" pitchFamily="49" charset="0"/>
                <a:cs typeface="Courier New" panose="02070309020205020404" pitchFamily="49" charset="0"/>
              </a:rPr>
              <a:t>        else:</a:t>
            </a:r>
          </a:p>
          <a:p>
            <a:pPr marL="0" indent="0">
              <a:lnSpc>
                <a:spcPct val="80000"/>
              </a:lnSpc>
              <a:buFont typeface="Monotype Sorts" pitchFamily="2" charset="2"/>
              <a:buNone/>
            </a:pPr>
            <a:r>
              <a:rPr lang="en-US" altLang="en-US" sz="2000" b="1">
                <a:solidFill>
                  <a:schemeClr val="tx2"/>
                </a:solidFill>
                <a:latin typeface="Courier New" panose="02070309020205020404" pitchFamily="49" charset="0"/>
                <a:cs typeface="Courier New" panose="02070309020205020404" pitchFamily="49" charset="0"/>
              </a:rPr>
              <a:t>            low = mid + 1</a:t>
            </a:r>
          </a:p>
          <a:p>
            <a:pPr marL="0" indent="0">
              <a:lnSpc>
                <a:spcPct val="80000"/>
              </a:lnSpc>
              <a:buFont typeface="Monotype Sorts" pitchFamily="2" charset="2"/>
              <a:buNone/>
            </a:pPr>
            <a:r>
              <a:rPr lang="en-US" altLang="en-US" sz="2000" b="1">
                <a:solidFill>
                  <a:schemeClr val="tx2"/>
                </a:solidFill>
                <a:latin typeface="Courier New" panose="02070309020205020404" pitchFamily="49" charset="0"/>
                <a:cs typeface="Courier New" panose="02070309020205020404" pitchFamily="49" charset="0"/>
              </a:rPr>
              <a:t>    </a:t>
            </a:r>
          </a:p>
          <a:p>
            <a:pPr marL="0" indent="0">
              <a:lnSpc>
                <a:spcPct val="80000"/>
              </a:lnSpc>
              <a:buFont typeface="Monotype Sorts" pitchFamily="2" charset="2"/>
              <a:buNone/>
            </a:pPr>
            <a:r>
              <a:rPr lang="en-US" altLang="en-US" sz="2000" b="1">
                <a:solidFill>
                  <a:schemeClr val="tx2"/>
                </a:solidFill>
                <a:latin typeface="Courier New" panose="02070309020205020404" pitchFamily="49" charset="0"/>
                <a:cs typeface="Courier New" panose="02070309020205020404" pitchFamily="49" charset="0"/>
              </a:rPr>
              <a:t>    return </a:t>
            </a:r>
            <a:r>
              <a:rPr lang="en-US" altLang="en-US" sz="2000" b="1">
                <a:solidFill>
                  <a:schemeClr val="tx2"/>
                </a:solidFill>
                <a:cs typeface="Courier New" panose="02070309020205020404" pitchFamily="49" charset="0"/>
              </a:rPr>
              <a:t>–</a:t>
            </a:r>
            <a:r>
              <a:rPr lang="en-US" altLang="en-US" sz="2000" b="1">
                <a:solidFill>
                  <a:schemeClr val="tx2"/>
                </a:solidFill>
                <a:latin typeface="Courier New" panose="02070309020205020404" pitchFamily="49" charset="0"/>
                <a:cs typeface="Courier New" panose="02070309020205020404" pitchFamily="49" charset="0"/>
              </a:rPr>
              <a:t>low - 1 # Now high &lt; low, key not found </a:t>
            </a:r>
            <a:r>
              <a:rPr lang="en-US" altLang="en-US" sz="2000" b="1">
                <a:solidFill>
                  <a:schemeClr val="tx2"/>
                </a:solidFill>
                <a:cs typeface="Courier New" panose="02070309020205020404" pitchFamily="49" charset="0"/>
              </a:rPr>
              <a:t> </a:t>
            </a:r>
            <a:endParaRPr lang="en-US" altLang="en-US" sz="2000" b="1">
              <a:solidFill>
                <a:schemeClr val="tx2"/>
              </a:solidFill>
              <a:latin typeface="Courier New" panose="02070309020205020404" pitchFamily="49" charset="0"/>
              <a:cs typeface="Courier New" panose="020703090202050204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16955C71-8EB4-F040-B27B-291592666B1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DF39B40-2512-7340-8445-6BE1CA93F691}" type="slidenum">
              <a:rPr lang="en-US" altLang="en-US" sz="1400"/>
              <a:pPr>
                <a:spcBef>
                  <a:spcPct val="0"/>
                </a:spcBef>
                <a:buClrTx/>
                <a:buSzTx/>
                <a:buFontTx/>
                <a:buNone/>
              </a:pPr>
              <a:t>41</a:t>
            </a:fld>
            <a:endParaRPr lang="en-US" altLang="en-US" sz="1400"/>
          </a:p>
        </p:txBody>
      </p:sp>
      <p:sp>
        <p:nvSpPr>
          <p:cNvPr id="46083" name="Rectangle 2">
            <a:extLst>
              <a:ext uri="{FF2B5EF4-FFF2-40B4-BE49-F238E27FC236}">
                <a16:creationId xmlns:a16="http://schemas.microsoft.com/office/drawing/2014/main" id="{B97BC785-48E7-FE47-9135-10F7C67630F9}"/>
              </a:ext>
            </a:extLst>
          </p:cNvPr>
          <p:cNvSpPr>
            <a:spLocks noGrp="1" noChangeArrowheads="1"/>
          </p:cNvSpPr>
          <p:nvPr>
            <p:ph type="title"/>
          </p:nvPr>
        </p:nvSpPr>
        <p:spPr>
          <a:xfrm>
            <a:off x="762000" y="152400"/>
            <a:ext cx="7772400" cy="838200"/>
          </a:xfrm>
        </p:spPr>
        <p:txBody>
          <a:bodyPr/>
          <a:lstStyle/>
          <a:p>
            <a:r>
              <a:rPr lang="en-US" altLang="en-US"/>
              <a:t>Sorting Lists</a:t>
            </a:r>
            <a:endParaRPr lang="en-US" altLang="en-US" u="sng">
              <a:latin typeface="Book Antiqua" panose="02040602050305030304" pitchFamily="18" charset="0"/>
              <a:hlinkClick r:id="rId2" action="ppaction://program"/>
            </a:endParaRPr>
          </a:p>
        </p:txBody>
      </p:sp>
      <p:sp>
        <p:nvSpPr>
          <p:cNvPr id="46084" name="Rectangle 3">
            <a:extLst>
              <a:ext uri="{FF2B5EF4-FFF2-40B4-BE49-F238E27FC236}">
                <a16:creationId xmlns:a16="http://schemas.microsoft.com/office/drawing/2014/main" id="{7E408728-6994-FB4A-930D-7A420824A106}"/>
              </a:ext>
            </a:extLst>
          </p:cNvPr>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5" name="Rectangle 5">
            <a:extLst>
              <a:ext uri="{FF2B5EF4-FFF2-40B4-BE49-F238E27FC236}">
                <a16:creationId xmlns:a16="http://schemas.microsoft.com/office/drawing/2014/main" id="{E16954CD-BD86-A346-ABE1-C4052A5C64E7}"/>
              </a:ext>
            </a:extLst>
          </p:cNvPr>
          <p:cNvSpPr>
            <a:spLocks noGrp="1" noChangeArrowheads="1"/>
          </p:cNvSpPr>
          <p:nvPr>
            <p:ph type="body" idx="1"/>
          </p:nvPr>
        </p:nvSpPr>
        <p:spPr>
          <a:xfrm>
            <a:off x="155575" y="1201738"/>
            <a:ext cx="8759825" cy="4090987"/>
          </a:xfrm>
        </p:spPr>
        <p:txBody>
          <a:bodyPr/>
          <a:lstStyle/>
          <a:p>
            <a:pPr marL="0" indent="0">
              <a:buFont typeface="Monotype Sorts" pitchFamily="2" charset="2"/>
              <a:buNone/>
            </a:pPr>
            <a:r>
              <a:rPr lang="en-US" altLang="en-US"/>
              <a:t>Sorting, like searching, is also a common task in computer programming. Many different algorithms have been developed for sorting. This section introduces two simple, intuitive sorting algorithms: </a:t>
            </a:r>
            <a:r>
              <a:rPr lang="en-US" altLang="en-US" i="1"/>
              <a:t>selection sort</a:t>
            </a:r>
            <a:r>
              <a:rPr lang="en-US" altLang="en-US"/>
              <a:t> and </a:t>
            </a:r>
            <a:r>
              <a:rPr lang="en-US" altLang="en-US" i="1"/>
              <a:t>insertion sort</a:t>
            </a:r>
            <a:r>
              <a:rPr lang="en-US" altLang="en-US"/>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A007DD47-9B31-1F4D-8B5B-D0FA9C0B409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ACDD7CB-E08E-CA44-AB3F-41D41E413D3E}" type="slidenum">
              <a:rPr lang="en-US" altLang="en-US" sz="1400"/>
              <a:pPr>
                <a:spcBef>
                  <a:spcPct val="0"/>
                </a:spcBef>
                <a:buClrTx/>
                <a:buSzTx/>
                <a:buFontTx/>
                <a:buNone/>
              </a:pPr>
              <a:t>42</a:t>
            </a:fld>
            <a:endParaRPr lang="en-US" altLang="en-US" sz="1400"/>
          </a:p>
        </p:txBody>
      </p:sp>
      <p:sp>
        <p:nvSpPr>
          <p:cNvPr id="47107" name="Rectangle 2">
            <a:extLst>
              <a:ext uri="{FF2B5EF4-FFF2-40B4-BE49-F238E27FC236}">
                <a16:creationId xmlns:a16="http://schemas.microsoft.com/office/drawing/2014/main" id="{B01857EA-E25A-4744-8121-CB3B074E8A6F}"/>
              </a:ext>
            </a:extLst>
          </p:cNvPr>
          <p:cNvSpPr>
            <a:spLocks noChangeArrowheads="1"/>
          </p:cNvSpPr>
          <p:nvPr/>
        </p:nvSpPr>
        <p:spPr bwMode="auto">
          <a:xfrm>
            <a:off x="2027238" y="42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08" name="Rectangle 3">
            <a:extLst>
              <a:ext uri="{FF2B5EF4-FFF2-40B4-BE49-F238E27FC236}">
                <a16:creationId xmlns:a16="http://schemas.microsoft.com/office/drawing/2014/main" id="{03DE7CC8-9690-DB44-9631-13194F0BF5E8}"/>
              </a:ext>
            </a:extLst>
          </p:cNvPr>
          <p:cNvSpPr>
            <a:spLocks noGrp="1" noChangeArrowheads="1"/>
          </p:cNvSpPr>
          <p:nvPr>
            <p:ph type="body" idx="1"/>
          </p:nvPr>
        </p:nvSpPr>
        <p:spPr>
          <a:xfrm>
            <a:off x="269875" y="741363"/>
            <a:ext cx="8529638" cy="863600"/>
          </a:xfrm>
        </p:spPr>
        <p:txBody>
          <a:bodyPr/>
          <a:lstStyle/>
          <a:p>
            <a:pPr marL="0" indent="0">
              <a:lnSpc>
                <a:spcPct val="80000"/>
              </a:lnSpc>
              <a:buFont typeface="Monotype Sorts" pitchFamily="2" charset="2"/>
              <a:buNone/>
            </a:pPr>
            <a:r>
              <a:rPr lang="en-US" altLang="en-US" sz="1800">
                <a:cs typeface="Times New Roman" panose="02020603050405020304" pitchFamily="18" charset="0"/>
              </a:rPr>
              <a:t>Selection sort finds the largest number in the list and places it last. It then finds the largest number remaining and places it next to last, and so on until the list contains only a single number. Figure 6.17 shows how to sort the list {2, 9, 5, 4, 8, 1, 6} using selection sort.</a:t>
            </a:r>
            <a:r>
              <a:rPr lang="en-US" altLang="en-US" sz="1800"/>
              <a:t> </a:t>
            </a:r>
          </a:p>
        </p:txBody>
      </p:sp>
      <p:sp>
        <p:nvSpPr>
          <p:cNvPr id="47109" name="Rectangle 4">
            <a:extLst>
              <a:ext uri="{FF2B5EF4-FFF2-40B4-BE49-F238E27FC236}">
                <a16:creationId xmlns:a16="http://schemas.microsoft.com/office/drawing/2014/main" id="{D2EE8C09-58E0-8443-AA47-87C371D3163B}"/>
              </a:ext>
            </a:extLst>
          </p:cNvPr>
          <p:cNvSpPr>
            <a:spLocks noGrp="1" noChangeArrowheads="1"/>
          </p:cNvSpPr>
          <p:nvPr>
            <p:ph type="title"/>
          </p:nvPr>
        </p:nvSpPr>
        <p:spPr>
          <a:xfrm>
            <a:off x="228600" y="228600"/>
            <a:ext cx="8299450" cy="396875"/>
          </a:xfrm>
        </p:spPr>
        <p:txBody>
          <a:bodyPr/>
          <a:lstStyle/>
          <a:p>
            <a:r>
              <a:rPr lang="en-US" altLang="en-US" sz="3200"/>
              <a:t>Selection Sort</a:t>
            </a:r>
            <a:endParaRPr lang="en-US" altLang="en-US" sz="3200">
              <a:solidFill>
                <a:schemeClr val="tx1"/>
              </a:solidFill>
              <a:latin typeface="Book Antiqua" panose="02040602050305030304" pitchFamily="18" charset="0"/>
              <a:hlinkClick r:id="rId3" action="ppaction://program"/>
            </a:endParaRPr>
          </a:p>
        </p:txBody>
      </p:sp>
      <p:sp>
        <p:nvSpPr>
          <p:cNvPr id="47110" name="Rectangle 5">
            <a:extLst>
              <a:ext uri="{FF2B5EF4-FFF2-40B4-BE49-F238E27FC236}">
                <a16:creationId xmlns:a16="http://schemas.microsoft.com/office/drawing/2014/main" id="{46DE47CD-2011-D540-82EA-8A53675D2E39}"/>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1" name="Rectangle 6">
            <a:extLst>
              <a:ext uri="{FF2B5EF4-FFF2-40B4-BE49-F238E27FC236}">
                <a16:creationId xmlns:a16="http://schemas.microsoft.com/office/drawing/2014/main" id="{EF3FBBC9-1788-C540-A269-8439E57B7F34}"/>
              </a:ext>
            </a:extLst>
          </p:cNvPr>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7112" name="Object 7">
            <a:extLst>
              <a:ext uri="{FF2B5EF4-FFF2-40B4-BE49-F238E27FC236}">
                <a16:creationId xmlns:a16="http://schemas.microsoft.com/office/drawing/2014/main" id="{20E9242B-0587-5E41-8211-D71876851A65}"/>
              </a:ext>
            </a:extLst>
          </p:cNvPr>
          <p:cNvGraphicFramePr>
            <a:graphicFrameLocks noChangeAspect="1"/>
          </p:cNvGraphicFramePr>
          <p:nvPr/>
        </p:nvGraphicFramePr>
        <p:xfrm>
          <a:off x="1308100" y="1547813"/>
          <a:ext cx="6567488" cy="4854575"/>
        </p:xfrm>
        <a:graphic>
          <a:graphicData uri="http://schemas.openxmlformats.org/presentationml/2006/ole">
            <mc:AlternateContent xmlns:mc="http://schemas.openxmlformats.org/markup-compatibility/2006">
              <mc:Choice xmlns:v="urn:schemas-microsoft-com:vml" Requires="v">
                <p:oleObj spid="_x0000_s47113" name="Picture" r:id="rId4" imgW="31419800" imgH="23164800" progId="Word.Picture.8">
                  <p:embed/>
                </p:oleObj>
              </mc:Choice>
              <mc:Fallback>
                <p:oleObj name="Picture" r:id="rId4" imgW="31419800" imgH="231648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8100" y="1547813"/>
                        <a:ext cx="6567488"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228E4A4F-9652-6044-8786-7D36DB15699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87BD44-959C-2C43-BA21-9ED05DF2E4C9}" type="slidenum">
              <a:rPr lang="en-US" altLang="en-US" sz="1400"/>
              <a:pPr>
                <a:spcBef>
                  <a:spcPct val="0"/>
                </a:spcBef>
                <a:buClrTx/>
                <a:buSzTx/>
                <a:buFontTx/>
                <a:buNone/>
              </a:pPr>
              <a:t>43</a:t>
            </a:fld>
            <a:endParaRPr lang="en-US" altLang="en-US" sz="1400"/>
          </a:p>
        </p:txBody>
      </p:sp>
      <p:sp>
        <p:nvSpPr>
          <p:cNvPr id="48131" name="Rectangle 2">
            <a:extLst>
              <a:ext uri="{FF2B5EF4-FFF2-40B4-BE49-F238E27FC236}">
                <a16:creationId xmlns:a16="http://schemas.microsoft.com/office/drawing/2014/main" id="{7ADEE56B-98AE-7C42-AF08-2264FD024634}"/>
              </a:ext>
            </a:extLst>
          </p:cNvPr>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2" name="Rectangle 3">
            <a:extLst>
              <a:ext uri="{FF2B5EF4-FFF2-40B4-BE49-F238E27FC236}">
                <a16:creationId xmlns:a16="http://schemas.microsoft.com/office/drawing/2014/main" id="{9E445011-2982-A949-8DC5-21BEAB244E84}"/>
              </a:ext>
            </a:extLst>
          </p:cNvPr>
          <p:cNvSpPr>
            <a:spLocks noGrp="1" noChangeArrowheads="1"/>
          </p:cNvSpPr>
          <p:nvPr>
            <p:ph type="body" idx="1"/>
          </p:nvPr>
        </p:nvSpPr>
        <p:spPr>
          <a:xfrm>
            <a:off x="231775" y="931863"/>
            <a:ext cx="8529638" cy="863600"/>
          </a:xfrm>
        </p:spPr>
        <p:txBody>
          <a:bodyPr/>
          <a:lstStyle/>
          <a:p>
            <a:pPr marL="0" indent="0">
              <a:lnSpc>
                <a:spcPct val="90000"/>
              </a:lnSpc>
              <a:buFont typeface="Monotype Sorts" pitchFamily="2" charset="2"/>
              <a:buNone/>
            </a:pPr>
            <a:r>
              <a:rPr lang="en-US" altLang="en-US" sz="2800"/>
              <a:t>https://liveexample.pearsoncmg.com/dsanimation/SelectionSortNew.html</a:t>
            </a:r>
          </a:p>
        </p:txBody>
      </p:sp>
      <p:sp>
        <p:nvSpPr>
          <p:cNvPr id="48133" name="Rectangle 4">
            <a:extLst>
              <a:ext uri="{FF2B5EF4-FFF2-40B4-BE49-F238E27FC236}">
                <a16:creationId xmlns:a16="http://schemas.microsoft.com/office/drawing/2014/main" id="{0F908598-CE3A-EF43-AF53-01C5D01CE82F}"/>
              </a:ext>
            </a:extLst>
          </p:cNvPr>
          <p:cNvSpPr>
            <a:spLocks noGrp="1" noChangeArrowheads="1"/>
          </p:cNvSpPr>
          <p:nvPr>
            <p:ph type="title"/>
          </p:nvPr>
        </p:nvSpPr>
        <p:spPr>
          <a:xfrm>
            <a:off x="228600" y="228600"/>
            <a:ext cx="8299450" cy="396875"/>
          </a:xfrm>
        </p:spPr>
        <p:txBody>
          <a:bodyPr/>
          <a:lstStyle/>
          <a:p>
            <a:r>
              <a:rPr lang="en-US" altLang="en-US" sz="3200"/>
              <a:t>Selection Sort Animation</a:t>
            </a:r>
            <a:endParaRPr lang="en-US" altLang="en-US" sz="3200">
              <a:solidFill>
                <a:schemeClr val="tx1"/>
              </a:solidFill>
              <a:latin typeface="Book Antiqua" panose="02040602050305030304" pitchFamily="18" charset="0"/>
              <a:hlinkClick r:id="rId2" action="ppaction://program"/>
            </a:endParaRPr>
          </a:p>
        </p:txBody>
      </p:sp>
      <p:sp>
        <p:nvSpPr>
          <p:cNvPr id="48134" name="Rectangle 5">
            <a:extLst>
              <a:ext uri="{FF2B5EF4-FFF2-40B4-BE49-F238E27FC236}">
                <a16:creationId xmlns:a16="http://schemas.microsoft.com/office/drawing/2014/main" id="{07387805-75E4-FE4D-99D0-26ED8EA4D840}"/>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5" name="Rectangle 6">
            <a:extLst>
              <a:ext uri="{FF2B5EF4-FFF2-40B4-BE49-F238E27FC236}">
                <a16:creationId xmlns:a16="http://schemas.microsoft.com/office/drawing/2014/main" id="{24F22488-C22E-F346-81A8-AE025B9FBBD9}"/>
              </a:ext>
            </a:extLst>
          </p:cNvPr>
          <p:cNvSpPr>
            <a:spLocks noChangeArrowheads="1"/>
          </p:cNvSpPr>
          <p:nvPr/>
        </p:nvSpPr>
        <p:spPr bwMode="auto">
          <a:xfrm>
            <a:off x="0" y="150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6" name="Rectangle 10">
            <a:extLst>
              <a:ext uri="{FF2B5EF4-FFF2-40B4-BE49-F238E27FC236}">
                <a16:creationId xmlns:a16="http://schemas.microsoft.com/office/drawing/2014/main" id="{0A5FB607-4115-8D45-A6B4-A0D2A8EA174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48137" name="AutoShape 19">
            <a:hlinkClick r:id="rId3" highlightClick="1"/>
            <a:extLst>
              <a:ext uri="{FF2B5EF4-FFF2-40B4-BE49-F238E27FC236}">
                <a16:creationId xmlns:a16="http://schemas.microsoft.com/office/drawing/2014/main" id="{3FDDB556-971B-384C-B02B-B71D08AE7402}"/>
              </a:ext>
            </a:extLst>
          </p:cNvPr>
          <p:cNvSpPr>
            <a:spLocks noChangeArrowheads="1"/>
          </p:cNvSpPr>
          <p:nvPr/>
        </p:nvSpPr>
        <p:spPr bwMode="auto">
          <a:xfrm>
            <a:off x="2882900" y="1651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3B789235-3FB7-8543-A512-2ACECF223BE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365A7C0-646C-7042-8288-3CE17F3CF9BF}" type="slidenum">
              <a:rPr lang="en-US" altLang="en-US" sz="1400"/>
              <a:pPr>
                <a:spcBef>
                  <a:spcPct val="0"/>
                </a:spcBef>
                <a:buClrTx/>
                <a:buSzTx/>
                <a:buFontTx/>
                <a:buNone/>
              </a:pPr>
              <a:t>44</a:t>
            </a:fld>
            <a:endParaRPr lang="en-US" altLang="en-US" sz="1400"/>
          </a:p>
        </p:txBody>
      </p:sp>
      <p:sp>
        <p:nvSpPr>
          <p:cNvPr id="49155" name="Rectangle 2">
            <a:extLst>
              <a:ext uri="{FF2B5EF4-FFF2-40B4-BE49-F238E27FC236}">
                <a16:creationId xmlns:a16="http://schemas.microsoft.com/office/drawing/2014/main" id="{EA29C004-6BCA-5944-9CCD-2524DFFA25CA}"/>
              </a:ext>
            </a:extLst>
          </p:cNvPr>
          <p:cNvSpPr>
            <a:spLocks noGrp="1" noChangeArrowheads="1"/>
          </p:cNvSpPr>
          <p:nvPr>
            <p:ph type="title"/>
          </p:nvPr>
        </p:nvSpPr>
        <p:spPr>
          <a:xfrm>
            <a:off x="615950" y="125413"/>
            <a:ext cx="7726363" cy="474662"/>
          </a:xfrm>
        </p:spPr>
        <p:txBody>
          <a:bodyPr/>
          <a:lstStyle/>
          <a:p>
            <a:r>
              <a:rPr lang="en-US" altLang="en-US"/>
              <a:t>From Idea to Solution</a:t>
            </a:r>
            <a:endParaRPr lang="en-US" altLang="en-US">
              <a:solidFill>
                <a:schemeClr val="tx1"/>
              </a:solidFill>
              <a:latin typeface="Book Antiqua" panose="02040602050305030304" pitchFamily="18" charset="0"/>
              <a:hlinkClick r:id="rId2" action="ppaction://program"/>
            </a:endParaRPr>
          </a:p>
        </p:txBody>
      </p:sp>
      <p:sp>
        <p:nvSpPr>
          <p:cNvPr id="49156" name="Rectangle 3">
            <a:extLst>
              <a:ext uri="{FF2B5EF4-FFF2-40B4-BE49-F238E27FC236}">
                <a16:creationId xmlns:a16="http://schemas.microsoft.com/office/drawing/2014/main" id="{21DD2A51-D1A7-A843-B828-2E12AB1EAF1A}"/>
              </a:ext>
            </a:extLst>
          </p:cNvPr>
          <p:cNvSpPr>
            <a:spLocks noChangeArrowheads="1"/>
          </p:cNvSpPr>
          <p:nvPr/>
        </p:nvSpPr>
        <p:spPr bwMode="auto">
          <a:xfrm>
            <a:off x="0" y="701675"/>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tx2"/>
                </a:solidFill>
              </a:rPr>
              <a:t>for i in range(len(lst)):</a:t>
            </a:r>
          </a:p>
          <a:p>
            <a:pPr>
              <a:spcBef>
                <a:spcPct val="0"/>
              </a:spcBef>
              <a:buClrTx/>
              <a:buSzTx/>
              <a:buFontTx/>
              <a:buNone/>
            </a:pPr>
            <a:r>
              <a:rPr lang="en-US" altLang="en-US" sz="1800">
                <a:solidFill>
                  <a:schemeClr val="tx2"/>
                </a:solidFill>
              </a:rPr>
              <a:t>    select the smallest element in lst[i.. len(lst)-1]</a:t>
            </a:r>
          </a:p>
          <a:p>
            <a:pPr>
              <a:spcBef>
                <a:spcPct val="0"/>
              </a:spcBef>
              <a:buClrTx/>
              <a:buSzTx/>
              <a:buFontTx/>
              <a:buNone/>
            </a:pPr>
            <a:r>
              <a:rPr lang="en-US" altLang="en-US" sz="1800">
                <a:solidFill>
                  <a:schemeClr val="tx2"/>
                </a:solidFill>
              </a:rPr>
              <a:t>    swap the smallest with lst[i], if necessary</a:t>
            </a:r>
          </a:p>
          <a:p>
            <a:pPr>
              <a:spcBef>
                <a:spcPct val="0"/>
              </a:spcBef>
              <a:buClrTx/>
              <a:buSzTx/>
              <a:buFontTx/>
              <a:buNone/>
            </a:pPr>
            <a:r>
              <a:rPr lang="en-US" altLang="en-US" sz="1800">
                <a:solidFill>
                  <a:schemeClr val="tx2"/>
                </a:solidFill>
              </a:rPr>
              <a:t>    # lst[i] is in its correct position. </a:t>
            </a:r>
          </a:p>
          <a:p>
            <a:pPr>
              <a:spcBef>
                <a:spcPct val="0"/>
              </a:spcBef>
              <a:buClrTx/>
              <a:buSzTx/>
              <a:buFontTx/>
              <a:buNone/>
            </a:pPr>
            <a:r>
              <a:rPr lang="en-US" altLang="en-US" sz="1800">
                <a:solidFill>
                  <a:schemeClr val="tx2"/>
                </a:solidFill>
              </a:rPr>
              <a:t>    # The next iteration apply on lst[i+1..len(lst)-1]</a:t>
            </a:r>
          </a:p>
        </p:txBody>
      </p:sp>
      <p:sp>
        <p:nvSpPr>
          <p:cNvPr id="49157" name="Rectangle 4">
            <a:extLst>
              <a:ext uri="{FF2B5EF4-FFF2-40B4-BE49-F238E27FC236}">
                <a16:creationId xmlns:a16="http://schemas.microsoft.com/office/drawing/2014/main" id="{EFDD6A2C-30CE-2347-ACFD-9A6E7B75A65B}"/>
              </a:ext>
            </a:extLst>
          </p:cNvPr>
          <p:cNvSpPr>
            <a:spLocks noChangeArrowheads="1"/>
          </p:cNvSpPr>
          <p:nvPr/>
        </p:nvSpPr>
        <p:spPr bwMode="auto">
          <a:xfrm>
            <a:off x="654050" y="273843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b="1">
                <a:solidFill>
                  <a:schemeClr val="bg2"/>
                </a:solidFill>
                <a:latin typeface="Courier New" panose="02070309020205020404" pitchFamily="49" charset="0"/>
                <a:cs typeface="Courier New" panose="02070309020205020404" pitchFamily="49" charset="0"/>
              </a:rPr>
              <a:t>lst[0] lst[1] lst[2] lst[3] ...               lst[10]</a:t>
            </a:r>
            <a:endParaRPr lang="en-US" altLang="en-US" sz="1700" b="1">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49158" name="Rectangle 5">
            <a:extLst>
              <a:ext uri="{FF2B5EF4-FFF2-40B4-BE49-F238E27FC236}">
                <a16:creationId xmlns:a16="http://schemas.microsoft.com/office/drawing/2014/main" id="{E8B8E032-3F10-0B4F-8FC9-FFB5D587E031}"/>
              </a:ext>
            </a:extLst>
          </p:cNvPr>
          <p:cNvSpPr>
            <a:spLocks noChangeArrowheads="1"/>
          </p:cNvSpPr>
          <p:nvPr/>
        </p:nvSpPr>
        <p:spPr bwMode="auto">
          <a:xfrm>
            <a:off x="654050" y="32369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b="1">
                <a:solidFill>
                  <a:srgbClr val="FF6600"/>
                </a:solidFill>
                <a:latin typeface="Courier New" panose="02070309020205020404" pitchFamily="49" charset="0"/>
                <a:cs typeface="Courier New" panose="02070309020205020404" pitchFamily="49" charset="0"/>
              </a:rPr>
              <a:t>lst[0]</a:t>
            </a:r>
            <a:r>
              <a:rPr lang="en-US" altLang="en-US" sz="1700" b="1">
                <a:solidFill>
                  <a:schemeClr val="bg2"/>
                </a:solidFill>
                <a:latin typeface="Courier New" panose="02070309020205020404" pitchFamily="49" charset="0"/>
                <a:cs typeface="Courier New" panose="02070309020205020404" pitchFamily="49" charset="0"/>
              </a:rPr>
              <a:t> lst[1] lst[2] lst[3] ...               lst[10]</a:t>
            </a:r>
            <a:endParaRPr lang="en-US" altLang="en-US" sz="1700" b="1">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49159" name="Rectangle 6">
            <a:extLst>
              <a:ext uri="{FF2B5EF4-FFF2-40B4-BE49-F238E27FC236}">
                <a16:creationId xmlns:a16="http://schemas.microsoft.com/office/drawing/2014/main" id="{600FBDEE-8015-5540-AA61-DDC854B42C12}"/>
              </a:ext>
            </a:extLst>
          </p:cNvPr>
          <p:cNvSpPr>
            <a:spLocks noChangeArrowheads="1"/>
          </p:cNvSpPr>
          <p:nvPr/>
        </p:nvSpPr>
        <p:spPr bwMode="auto">
          <a:xfrm>
            <a:off x="654050" y="3736975"/>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b="1">
                <a:solidFill>
                  <a:srgbClr val="FF6600"/>
                </a:solidFill>
                <a:latin typeface="Courier New" panose="02070309020205020404" pitchFamily="49" charset="0"/>
                <a:cs typeface="Courier New" panose="02070309020205020404" pitchFamily="49" charset="0"/>
              </a:rPr>
              <a:t>lst[0] lst[1]</a:t>
            </a:r>
            <a:r>
              <a:rPr lang="en-US" altLang="en-US" sz="1700" b="1">
                <a:solidFill>
                  <a:schemeClr val="bg2"/>
                </a:solidFill>
                <a:latin typeface="Courier New" panose="02070309020205020404" pitchFamily="49" charset="0"/>
                <a:cs typeface="Courier New" panose="02070309020205020404" pitchFamily="49" charset="0"/>
              </a:rPr>
              <a:t> lst[2] lst[3] ...               lst[10]</a:t>
            </a:r>
            <a:endParaRPr lang="en-US" altLang="en-US" sz="1700" b="1">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b="1">
              <a:solidFill>
                <a:schemeClr val="bg2"/>
              </a:solidFill>
              <a:latin typeface="Courier New" panose="02070309020205020404" pitchFamily="49" charset="0"/>
              <a:cs typeface="Courier New" panose="02070309020205020404" pitchFamily="49" charset="0"/>
            </a:endParaRPr>
          </a:p>
        </p:txBody>
      </p:sp>
      <p:sp>
        <p:nvSpPr>
          <p:cNvPr id="49160" name="Rectangle 7">
            <a:extLst>
              <a:ext uri="{FF2B5EF4-FFF2-40B4-BE49-F238E27FC236}">
                <a16:creationId xmlns:a16="http://schemas.microsoft.com/office/drawing/2014/main" id="{AB1940A5-B892-BB43-BB2F-ED61B06D96B1}"/>
              </a:ext>
            </a:extLst>
          </p:cNvPr>
          <p:cNvSpPr>
            <a:spLocks noChangeArrowheads="1"/>
          </p:cNvSpPr>
          <p:nvPr/>
        </p:nvSpPr>
        <p:spPr bwMode="auto">
          <a:xfrm>
            <a:off x="654050" y="4235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b="1">
                <a:solidFill>
                  <a:srgbClr val="FF6600"/>
                </a:solidFill>
                <a:latin typeface="Courier New" panose="02070309020205020404" pitchFamily="49" charset="0"/>
                <a:cs typeface="Courier New" panose="02070309020205020404" pitchFamily="49" charset="0"/>
              </a:rPr>
              <a:t>lst[0] lst[1] lst[2]</a:t>
            </a:r>
            <a:r>
              <a:rPr lang="en-US" altLang="en-US" sz="1700" b="1">
                <a:solidFill>
                  <a:schemeClr val="bg2"/>
                </a:solidFill>
                <a:latin typeface="Courier New" panose="02070309020205020404" pitchFamily="49" charset="0"/>
                <a:cs typeface="Courier New" panose="02070309020205020404" pitchFamily="49" charset="0"/>
              </a:rPr>
              <a:t> lst[3] ...               lst[10]</a:t>
            </a:r>
            <a:endParaRPr lang="en-US" altLang="en-US" sz="1700" b="1">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49161" name="Rectangle 8">
            <a:extLst>
              <a:ext uri="{FF2B5EF4-FFF2-40B4-BE49-F238E27FC236}">
                <a16:creationId xmlns:a16="http://schemas.microsoft.com/office/drawing/2014/main" id="{2711FB8F-E93D-5743-9681-19BB06116324}"/>
              </a:ext>
            </a:extLst>
          </p:cNvPr>
          <p:cNvSpPr>
            <a:spLocks noChangeArrowheads="1"/>
          </p:cNvSpPr>
          <p:nvPr/>
        </p:nvSpPr>
        <p:spPr bwMode="auto">
          <a:xfrm>
            <a:off x="654050" y="47736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b="1">
                <a:solidFill>
                  <a:srgbClr val="FF6600"/>
                </a:solidFill>
                <a:latin typeface="Courier New" panose="02070309020205020404" pitchFamily="49" charset="0"/>
                <a:cs typeface="Courier New" panose="02070309020205020404" pitchFamily="49" charset="0"/>
              </a:rPr>
              <a:t>lst[0] lst[1] lst[2] lst[3]</a:t>
            </a:r>
            <a:r>
              <a:rPr lang="en-US" altLang="en-US" sz="1700" b="1">
                <a:solidFill>
                  <a:schemeClr val="bg2"/>
                </a:solidFill>
                <a:latin typeface="Courier New" panose="02070309020205020404" pitchFamily="49" charset="0"/>
                <a:cs typeface="Courier New" panose="02070309020205020404" pitchFamily="49" charset="0"/>
              </a:rPr>
              <a:t> ...               lst[10]</a:t>
            </a:r>
            <a:endParaRPr lang="en-US" altLang="en-US" sz="1700" b="1">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b="1">
              <a:solidFill>
                <a:schemeClr val="bg2"/>
              </a:solidFill>
              <a:latin typeface="Courier New" panose="02070309020205020404" pitchFamily="49" charset="0"/>
              <a:cs typeface="Courier New" panose="02070309020205020404" pitchFamily="49" charset="0"/>
            </a:endParaRPr>
          </a:p>
        </p:txBody>
      </p:sp>
      <p:sp>
        <p:nvSpPr>
          <p:cNvPr id="49162" name="Rectangle 9">
            <a:extLst>
              <a:ext uri="{FF2B5EF4-FFF2-40B4-BE49-F238E27FC236}">
                <a16:creationId xmlns:a16="http://schemas.microsoft.com/office/drawing/2014/main" id="{E5443352-6F93-0746-8807-FD6A8CA910A4}"/>
              </a:ext>
            </a:extLst>
          </p:cNvPr>
          <p:cNvSpPr>
            <a:spLocks noChangeArrowheads="1"/>
          </p:cNvSpPr>
          <p:nvPr/>
        </p:nvSpPr>
        <p:spPr bwMode="auto">
          <a:xfrm>
            <a:off x="654050" y="527208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chemeClr val="bg2"/>
                </a:solidFill>
                <a:latin typeface="Courier New" panose="02070309020205020404" pitchFamily="49" charset="0"/>
                <a:cs typeface="Courier New" panose="02070309020205020404" pitchFamily="49" charset="0"/>
              </a:rPr>
              <a:t>                                ...               </a:t>
            </a:r>
          </a:p>
        </p:txBody>
      </p:sp>
      <p:sp>
        <p:nvSpPr>
          <p:cNvPr id="49163" name="Rectangle 10">
            <a:extLst>
              <a:ext uri="{FF2B5EF4-FFF2-40B4-BE49-F238E27FC236}">
                <a16:creationId xmlns:a16="http://schemas.microsoft.com/office/drawing/2014/main" id="{0438BFFF-8828-0B48-8802-A6F92222C382}"/>
              </a:ext>
            </a:extLst>
          </p:cNvPr>
          <p:cNvSpPr>
            <a:spLocks noChangeArrowheads="1"/>
          </p:cNvSpPr>
          <p:nvPr/>
        </p:nvSpPr>
        <p:spPr bwMode="auto">
          <a:xfrm>
            <a:off x="654050" y="5886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b="1">
                <a:solidFill>
                  <a:srgbClr val="FF6600"/>
                </a:solidFill>
                <a:latin typeface="Courier New" panose="02070309020205020404" pitchFamily="49" charset="0"/>
                <a:cs typeface="Courier New" panose="02070309020205020404" pitchFamily="49" charset="0"/>
              </a:rPr>
              <a:t>lst[0] lst[1] lst[2] lst[3] ...               lst[10]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ED532C14-F319-E149-AA9B-A0C91F77489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3DD6CD-8642-DE48-A04B-CE6837BD8B4B}" type="slidenum">
              <a:rPr lang="en-US" altLang="en-US" sz="1400"/>
              <a:pPr>
                <a:spcBef>
                  <a:spcPct val="0"/>
                </a:spcBef>
                <a:buClrTx/>
                <a:buSzTx/>
                <a:buFontTx/>
                <a:buNone/>
              </a:pPr>
              <a:t>45</a:t>
            </a:fld>
            <a:endParaRPr lang="en-US" altLang="en-US" sz="1400"/>
          </a:p>
        </p:txBody>
      </p:sp>
      <p:sp>
        <p:nvSpPr>
          <p:cNvPr id="445442" name="Rectangle 2">
            <a:extLst>
              <a:ext uri="{FF2B5EF4-FFF2-40B4-BE49-F238E27FC236}">
                <a16:creationId xmlns:a16="http://schemas.microsoft.com/office/drawing/2014/main" id="{8AED6FD4-B68A-6748-8EE2-85FC2F20836C}"/>
              </a:ext>
            </a:extLst>
          </p:cNvPr>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anose="02040602050305030304" pitchFamily="18" charset="0"/>
              <a:hlinkClick r:id="rId2" action="ppaction://program"/>
            </a:endParaRPr>
          </a:p>
        </p:txBody>
      </p:sp>
      <p:sp>
        <p:nvSpPr>
          <p:cNvPr id="50180" name="Rectangle 3">
            <a:extLst>
              <a:ext uri="{FF2B5EF4-FFF2-40B4-BE49-F238E27FC236}">
                <a16:creationId xmlns:a16="http://schemas.microsoft.com/office/drawing/2014/main" id="{93848A17-1EA4-7C4D-A03C-81C762A87092}"/>
              </a:ext>
            </a:extLst>
          </p:cNvPr>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for i in range(0, len(lst)):</a:t>
            </a:r>
          </a:p>
          <a:p>
            <a:pPr>
              <a:spcBef>
                <a:spcPct val="0"/>
              </a:spcBef>
              <a:buClrTx/>
              <a:buSzTx/>
              <a:buFontTx/>
              <a:buNone/>
            </a:pPr>
            <a:r>
              <a:rPr lang="en-US" altLang="en-US" sz="2400">
                <a:solidFill>
                  <a:schemeClr val="tx2"/>
                </a:solidFill>
              </a:rPr>
              <a:t>    select the smallest element in lst[i.. len(lst)-1]</a:t>
            </a:r>
          </a:p>
          <a:p>
            <a:pPr>
              <a:spcBef>
                <a:spcPct val="0"/>
              </a:spcBef>
              <a:buClrTx/>
              <a:buSzTx/>
              <a:buFontTx/>
              <a:buNone/>
            </a:pPr>
            <a:r>
              <a:rPr lang="en-US" altLang="en-US" sz="2400">
                <a:solidFill>
                  <a:schemeClr val="tx2"/>
                </a:solidFill>
              </a:rPr>
              <a:t>    swap the smallest with lst[i], if necessary</a:t>
            </a:r>
          </a:p>
          <a:p>
            <a:pPr>
              <a:spcBef>
                <a:spcPct val="0"/>
              </a:spcBef>
              <a:buClrTx/>
              <a:buSzTx/>
              <a:buFontTx/>
              <a:buNone/>
            </a:pPr>
            <a:r>
              <a:rPr lang="en-US" altLang="en-US" sz="2400">
                <a:solidFill>
                  <a:schemeClr val="tx2"/>
                </a:solidFill>
              </a:rPr>
              <a:t>    # lst[i] is in its correct position. </a:t>
            </a:r>
          </a:p>
          <a:p>
            <a:pPr>
              <a:spcBef>
                <a:spcPct val="0"/>
              </a:spcBef>
              <a:buClrTx/>
              <a:buSzTx/>
              <a:buFontTx/>
              <a:buNone/>
            </a:pPr>
            <a:r>
              <a:rPr lang="en-US" altLang="en-US" sz="2400">
                <a:solidFill>
                  <a:schemeClr val="tx2"/>
                </a:solidFill>
              </a:rPr>
              <a:t>    # The next iteration apply on lst[i+1..len(lst)-1]</a:t>
            </a:r>
          </a:p>
        </p:txBody>
      </p:sp>
      <p:sp>
        <p:nvSpPr>
          <p:cNvPr id="445444" name="Rectangle 4">
            <a:extLst>
              <a:ext uri="{FF2B5EF4-FFF2-40B4-BE49-F238E27FC236}">
                <a16:creationId xmlns:a16="http://schemas.microsoft.com/office/drawing/2014/main" id="{ACD7CB06-2FD3-D449-8C7A-D127ECA94696}"/>
              </a:ext>
            </a:extLst>
          </p:cNvPr>
          <p:cNvSpPr>
            <a:spLocks noChangeArrowheads="1"/>
          </p:cNvSpPr>
          <p:nvPr/>
        </p:nvSpPr>
        <p:spPr bwMode="auto">
          <a:xfrm>
            <a:off x="501650" y="509588"/>
            <a:ext cx="5643563" cy="2301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5445" name="Rectangle 5">
            <a:extLst>
              <a:ext uri="{FF2B5EF4-FFF2-40B4-BE49-F238E27FC236}">
                <a16:creationId xmlns:a16="http://schemas.microsoft.com/office/drawing/2014/main" id="{26EAD835-55B2-8D43-BBCD-A505984180D4}"/>
              </a:ext>
            </a:extLst>
          </p:cNvPr>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tx2"/>
                </a:solidFill>
              </a:rPr>
              <a:t>        currentMin = min(lst[i : ])</a:t>
            </a:r>
          </a:p>
          <a:p>
            <a:pPr>
              <a:spcBef>
                <a:spcPct val="0"/>
              </a:spcBef>
              <a:buClrTx/>
              <a:buSzTx/>
              <a:buFontTx/>
              <a:buNone/>
            </a:pPr>
            <a:r>
              <a:rPr lang="en-US" altLang="en-US" sz="2000">
                <a:solidFill>
                  <a:schemeClr val="tx2"/>
                </a:solidFill>
              </a:rPr>
              <a:t>        </a:t>
            </a:r>
          </a:p>
        </p:txBody>
      </p:sp>
      <p:sp>
        <p:nvSpPr>
          <p:cNvPr id="445448" name="Line 8">
            <a:extLst>
              <a:ext uri="{FF2B5EF4-FFF2-40B4-BE49-F238E27FC236}">
                <a16:creationId xmlns:a16="http://schemas.microsoft.com/office/drawing/2014/main" id="{81788C43-4364-FF4D-88FB-E21067038D38}"/>
              </a:ext>
            </a:extLst>
          </p:cNvPr>
          <p:cNvSpPr>
            <a:spLocks noChangeShapeType="1"/>
          </p:cNvSpPr>
          <p:nvPr/>
        </p:nvSpPr>
        <p:spPr bwMode="auto">
          <a:xfrm>
            <a:off x="769938" y="741363"/>
            <a:ext cx="0" cy="24574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9" name="Rectangle 9">
            <a:extLst>
              <a:ext uri="{FF2B5EF4-FFF2-40B4-BE49-F238E27FC236}">
                <a16:creationId xmlns:a16="http://schemas.microsoft.com/office/drawing/2014/main" id="{CBBBFD74-8C58-7E47-8EE1-8BEA56BBF0E2}"/>
              </a:ext>
            </a:extLst>
          </p:cNvPr>
          <p:cNvSpPr>
            <a:spLocks noChangeArrowheads="1"/>
          </p:cNvSpPr>
          <p:nvPr/>
        </p:nvSpPr>
        <p:spPr bwMode="auto">
          <a:xfrm>
            <a:off x="6338888" y="3275013"/>
            <a:ext cx="2497137"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000">
                <a:solidFill>
                  <a:schemeClr val="tx2"/>
                </a:solidFill>
              </a:rPr>
              <a:t>Note: this is a new version much simpler than the one in the book.</a:t>
            </a:r>
            <a:endParaRPr lang="en-US" altLang="en-US" sz="1000">
              <a:latin typeface="Book Antiqua" panose="02040602050305030304" pitchFamily="18" charset="0"/>
              <a:hlinkClick r:id="rId2" action="ppaction://program"/>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5448"/>
                                        </p:tgtEl>
                                        <p:attrNameLst>
                                          <p:attrName>style.visibility</p:attrName>
                                        </p:attrNameLst>
                                      </p:cBhvr>
                                      <p:to>
                                        <p:strVal val="visible"/>
                                      </p:to>
                                    </p:set>
                                    <p:anim calcmode="lin" valueType="num">
                                      <p:cBhvr additive="base">
                                        <p:cTn id="11" dur="500" fill="hold"/>
                                        <p:tgtEl>
                                          <p:spTgt spid="445448"/>
                                        </p:tgtEl>
                                        <p:attrNameLst>
                                          <p:attrName>ppt_x</p:attrName>
                                        </p:attrNameLst>
                                      </p:cBhvr>
                                      <p:tavLst>
                                        <p:tav tm="0">
                                          <p:val>
                                            <p:strVal val="0-#ppt_w/2"/>
                                          </p:val>
                                        </p:tav>
                                        <p:tav tm="100000">
                                          <p:val>
                                            <p:strVal val="#ppt_x"/>
                                          </p:val>
                                        </p:tav>
                                      </p:tavLst>
                                    </p:anim>
                                    <p:anim calcmode="lin" valueType="num">
                                      <p:cBhvr additive="base">
                                        <p:cTn id="12" dur="500" fill="hold"/>
                                        <p:tgtEl>
                                          <p:spTgt spid="4454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5442"/>
                                        </p:tgtEl>
                                        <p:attrNameLst>
                                          <p:attrName>style.visibility</p:attrName>
                                        </p:attrNameLst>
                                      </p:cBhvr>
                                      <p:to>
                                        <p:strVal val="visible"/>
                                      </p:to>
                                    </p:set>
                                    <p:anim calcmode="lin" valueType="num">
                                      <p:cBhvr additive="base">
                                        <p:cTn id="15" dur="500" fill="hold"/>
                                        <p:tgtEl>
                                          <p:spTgt spid="445442"/>
                                        </p:tgtEl>
                                        <p:attrNameLst>
                                          <p:attrName>ppt_x</p:attrName>
                                        </p:attrNameLst>
                                      </p:cBhvr>
                                      <p:tavLst>
                                        <p:tav tm="0">
                                          <p:val>
                                            <p:strVal val="0-#ppt_w/2"/>
                                          </p:val>
                                        </p:tav>
                                        <p:tav tm="100000">
                                          <p:val>
                                            <p:strVal val="#ppt_x"/>
                                          </p:val>
                                        </p:tav>
                                      </p:tavLst>
                                    </p:anim>
                                    <p:anim calcmode="lin" valueType="num">
                                      <p:cBhvr additive="base">
                                        <p:cTn id="16" dur="500" fill="hold"/>
                                        <p:tgtEl>
                                          <p:spTgt spid="4454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5445"/>
                                        </p:tgtEl>
                                        <p:attrNameLst>
                                          <p:attrName>style.visibility</p:attrName>
                                        </p:attrNameLst>
                                      </p:cBhvr>
                                      <p:to>
                                        <p:strVal val="visible"/>
                                      </p:to>
                                    </p:set>
                                    <p:anim calcmode="lin" valueType="num">
                                      <p:cBhvr additive="base">
                                        <p:cTn id="19" dur="500" fill="hold"/>
                                        <p:tgtEl>
                                          <p:spTgt spid="445445"/>
                                        </p:tgtEl>
                                        <p:attrNameLst>
                                          <p:attrName>ppt_x</p:attrName>
                                        </p:attrNameLst>
                                      </p:cBhvr>
                                      <p:tavLst>
                                        <p:tav tm="0">
                                          <p:val>
                                            <p:strVal val="0-#ppt_w/2"/>
                                          </p:val>
                                        </p:tav>
                                        <p:tav tm="100000">
                                          <p:val>
                                            <p:strVal val="#ppt_x"/>
                                          </p:val>
                                        </p:tav>
                                      </p:tavLst>
                                    </p:anim>
                                    <p:anim calcmode="lin" valueType="num">
                                      <p:cBhvr additive="base">
                                        <p:cTn id="20" dur="500" fill="hold"/>
                                        <p:tgtEl>
                                          <p:spTgt spid="44544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45449"/>
                                        </p:tgtEl>
                                        <p:attrNameLst>
                                          <p:attrName>style.visibility</p:attrName>
                                        </p:attrNameLst>
                                      </p:cBhvr>
                                      <p:to>
                                        <p:strVal val="visible"/>
                                      </p:to>
                                    </p:set>
                                    <p:anim calcmode="lin" valueType="num">
                                      <p:cBhvr additive="base">
                                        <p:cTn id="23" dur="500" fill="hold"/>
                                        <p:tgtEl>
                                          <p:spTgt spid="445449"/>
                                        </p:tgtEl>
                                        <p:attrNameLst>
                                          <p:attrName>ppt_x</p:attrName>
                                        </p:attrNameLst>
                                      </p:cBhvr>
                                      <p:tavLst>
                                        <p:tav tm="0">
                                          <p:val>
                                            <p:strVal val="0-#ppt_w/2"/>
                                          </p:val>
                                        </p:tav>
                                        <p:tav tm="100000">
                                          <p:val>
                                            <p:strVal val="#ppt_x"/>
                                          </p:val>
                                        </p:tav>
                                      </p:tavLst>
                                    </p:anim>
                                    <p:anim calcmode="lin" valueType="num">
                                      <p:cBhvr additive="base">
                                        <p:cTn id="24" dur="500" fill="hold"/>
                                        <p:tgtEl>
                                          <p:spTgt spid="4454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4" grpId="0" animBg="1"/>
      <p:bldP spid="445445" grpId="0"/>
      <p:bldP spid="44544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CE9281E2-F84D-BA40-8A7F-AD091776EB6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7814565-4282-3946-8800-BF12F56913C9}" type="slidenum">
              <a:rPr lang="en-US" altLang="en-US" sz="1400"/>
              <a:pPr>
                <a:spcBef>
                  <a:spcPct val="0"/>
                </a:spcBef>
                <a:buClrTx/>
                <a:buSzTx/>
                <a:buFontTx/>
                <a:buNone/>
              </a:pPr>
              <a:t>46</a:t>
            </a:fld>
            <a:endParaRPr lang="en-US" altLang="en-US" sz="1400"/>
          </a:p>
        </p:txBody>
      </p:sp>
      <p:sp>
        <p:nvSpPr>
          <p:cNvPr id="446466" name="Rectangle 2">
            <a:extLst>
              <a:ext uri="{FF2B5EF4-FFF2-40B4-BE49-F238E27FC236}">
                <a16:creationId xmlns:a16="http://schemas.microsoft.com/office/drawing/2014/main" id="{4E16AA1D-5407-1148-ADD3-4FE98A931A9E}"/>
              </a:ext>
            </a:extLst>
          </p:cNvPr>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anose="02040602050305030304" pitchFamily="18" charset="0"/>
              <a:hlinkClick r:id="rId2" action="ppaction://program"/>
            </a:endParaRPr>
          </a:p>
        </p:txBody>
      </p:sp>
      <p:sp>
        <p:nvSpPr>
          <p:cNvPr id="51204" name="Rectangle 3">
            <a:extLst>
              <a:ext uri="{FF2B5EF4-FFF2-40B4-BE49-F238E27FC236}">
                <a16:creationId xmlns:a16="http://schemas.microsoft.com/office/drawing/2014/main" id="{ECECE8A4-CA0A-6747-AB38-BDBDCC794FA9}"/>
              </a:ext>
            </a:extLst>
          </p:cNvPr>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for i in range(0, len(lst)):</a:t>
            </a:r>
          </a:p>
          <a:p>
            <a:pPr>
              <a:spcBef>
                <a:spcPct val="0"/>
              </a:spcBef>
              <a:buClrTx/>
              <a:buSzTx/>
              <a:buFontTx/>
              <a:buNone/>
            </a:pPr>
            <a:r>
              <a:rPr lang="en-US" altLang="en-US" sz="2400">
                <a:solidFill>
                  <a:schemeClr val="tx2"/>
                </a:solidFill>
              </a:rPr>
              <a:t>    select the smallest element in lst[i.. len(lst)-1]</a:t>
            </a:r>
          </a:p>
          <a:p>
            <a:pPr>
              <a:spcBef>
                <a:spcPct val="0"/>
              </a:spcBef>
              <a:buClrTx/>
              <a:buSzTx/>
              <a:buFontTx/>
              <a:buNone/>
            </a:pPr>
            <a:r>
              <a:rPr lang="en-US" altLang="en-US" sz="2400">
                <a:solidFill>
                  <a:schemeClr val="tx2"/>
                </a:solidFill>
              </a:rPr>
              <a:t>    swap the smallest with lst[i], if necessary</a:t>
            </a:r>
          </a:p>
          <a:p>
            <a:pPr>
              <a:spcBef>
                <a:spcPct val="0"/>
              </a:spcBef>
              <a:buClrTx/>
              <a:buSzTx/>
              <a:buFontTx/>
              <a:buNone/>
            </a:pPr>
            <a:r>
              <a:rPr lang="en-US" altLang="en-US" sz="2400">
                <a:solidFill>
                  <a:schemeClr val="tx2"/>
                </a:solidFill>
              </a:rPr>
              <a:t>    # lst[i] is in its correct position. </a:t>
            </a:r>
          </a:p>
          <a:p>
            <a:pPr>
              <a:spcBef>
                <a:spcPct val="0"/>
              </a:spcBef>
              <a:buClrTx/>
              <a:buSzTx/>
              <a:buFontTx/>
              <a:buNone/>
            </a:pPr>
            <a:r>
              <a:rPr lang="en-US" altLang="en-US" sz="2400">
                <a:solidFill>
                  <a:schemeClr val="tx2"/>
                </a:solidFill>
              </a:rPr>
              <a:t>    # The next iteration apply on lst[i+1..len(lst)-1]</a:t>
            </a:r>
          </a:p>
          <a:p>
            <a:pPr>
              <a:spcBef>
                <a:spcPct val="0"/>
              </a:spcBef>
              <a:buClrTx/>
              <a:buSzTx/>
              <a:buFontTx/>
              <a:buNone/>
            </a:pPr>
            <a:endParaRPr lang="en-US" altLang="en-US" sz="2400">
              <a:solidFill>
                <a:schemeClr val="tx2"/>
              </a:solidFill>
            </a:endParaRPr>
          </a:p>
        </p:txBody>
      </p:sp>
      <p:sp>
        <p:nvSpPr>
          <p:cNvPr id="446468" name="Rectangle 4">
            <a:extLst>
              <a:ext uri="{FF2B5EF4-FFF2-40B4-BE49-F238E27FC236}">
                <a16:creationId xmlns:a16="http://schemas.microsoft.com/office/drawing/2014/main" id="{8673B14E-8E83-8D4C-B5A0-A191E121CD5C}"/>
              </a:ext>
            </a:extLst>
          </p:cNvPr>
          <p:cNvSpPr>
            <a:spLocks noChangeArrowheads="1"/>
          </p:cNvSpPr>
          <p:nvPr/>
        </p:nvSpPr>
        <p:spPr bwMode="auto">
          <a:xfrm>
            <a:off x="347663" y="855663"/>
            <a:ext cx="5529262" cy="2301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6469" name="Rectangle 5">
            <a:extLst>
              <a:ext uri="{FF2B5EF4-FFF2-40B4-BE49-F238E27FC236}">
                <a16:creationId xmlns:a16="http://schemas.microsoft.com/office/drawing/2014/main" id="{0DA93446-1768-B144-8A34-3841A316C874}"/>
              </a:ext>
            </a:extLst>
          </p:cNvPr>
          <p:cNvSpPr>
            <a:spLocks noChangeArrowheads="1"/>
          </p:cNvSpPr>
          <p:nvPr/>
        </p:nvSpPr>
        <p:spPr bwMode="auto">
          <a:xfrm>
            <a:off x="193675" y="3160713"/>
            <a:ext cx="8640763"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    currentMin = min(lst[i : ])</a:t>
            </a:r>
          </a:p>
          <a:p>
            <a:pPr>
              <a:spcBef>
                <a:spcPct val="0"/>
              </a:spcBef>
              <a:buClrTx/>
              <a:buSzTx/>
              <a:buFontTx/>
              <a:buNone/>
            </a:pPr>
            <a:endParaRPr lang="en-US" altLang="en-US" sz="2400">
              <a:solidFill>
                <a:schemeClr val="tx2"/>
              </a:solidFill>
            </a:endParaRPr>
          </a:p>
          <a:p>
            <a:pPr>
              <a:spcBef>
                <a:spcPct val="0"/>
              </a:spcBef>
              <a:buClrTx/>
              <a:buSzTx/>
              <a:buFontTx/>
              <a:buNone/>
            </a:pPr>
            <a:r>
              <a:rPr lang="en-US" altLang="en-US" sz="2400">
                <a:solidFill>
                  <a:schemeClr val="tx2"/>
                </a:solidFill>
              </a:rPr>
              <a:t>    currentMinIndex = i + lst[i : ].index(currentMin)</a:t>
            </a:r>
          </a:p>
          <a:p>
            <a:pPr>
              <a:spcBef>
                <a:spcPct val="0"/>
              </a:spcBef>
              <a:buClrTx/>
              <a:buSzTx/>
              <a:buFontTx/>
              <a:buNone/>
            </a:pPr>
            <a:r>
              <a:rPr lang="en-US" altLang="en-US" sz="2400">
                <a:solidFill>
                  <a:schemeClr val="tx2"/>
                </a:solidFill>
              </a:rPr>
              <a:t> </a:t>
            </a:r>
          </a:p>
          <a:p>
            <a:pPr>
              <a:spcBef>
                <a:spcPct val="0"/>
              </a:spcBef>
              <a:buClrTx/>
              <a:buSzTx/>
              <a:buFontTx/>
              <a:buNone/>
            </a:pPr>
            <a:r>
              <a:rPr lang="en-US" altLang="en-US" sz="2400">
                <a:solidFill>
                  <a:schemeClr val="tx2"/>
                </a:solidFill>
              </a:rPr>
              <a:t>    # Swap </a:t>
            </a:r>
            <a:r>
              <a:rPr lang="en-US" altLang="en-US" sz="2400" u="sng">
                <a:solidFill>
                  <a:schemeClr val="tx2"/>
                </a:solidFill>
              </a:rPr>
              <a:t>lst</a:t>
            </a:r>
            <a:r>
              <a:rPr lang="en-US" altLang="en-US" sz="2400">
                <a:solidFill>
                  <a:schemeClr val="tx2"/>
                </a:solidFill>
              </a:rPr>
              <a:t>[i] with </a:t>
            </a:r>
            <a:r>
              <a:rPr lang="en-US" altLang="en-US" sz="2400" u="sng">
                <a:solidFill>
                  <a:schemeClr val="tx2"/>
                </a:solidFill>
              </a:rPr>
              <a:t>lst</a:t>
            </a:r>
            <a:r>
              <a:rPr lang="en-US" altLang="en-US" sz="2400">
                <a:solidFill>
                  <a:schemeClr val="tx2"/>
                </a:solidFill>
              </a:rPr>
              <a:t>[currentMinIndex] if necessary</a:t>
            </a:r>
          </a:p>
          <a:p>
            <a:pPr>
              <a:spcBef>
                <a:spcPct val="0"/>
              </a:spcBef>
              <a:buClrTx/>
              <a:buSzTx/>
              <a:buFontTx/>
              <a:buNone/>
            </a:pPr>
            <a:r>
              <a:rPr lang="en-US" altLang="en-US" sz="2400">
                <a:solidFill>
                  <a:schemeClr val="tx2"/>
                </a:solidFill>
              </a:rPr>
              <a:t>    if currentMinIndex != i:</a:t>
            </a:r>
          </a:p>
          <a:p>
            <a:pPr>
              <a:spcBef>
                <a:spcPct val="0"/>
              </a:spcBef>
              <a:buClrTx/>
              <a:buSzTx/>
              <a:buFontTx/>
              <a:buNone/>
            </a:pPr>
            <a:r>
              <a:rPr lang="en-US" altLang="en-US" sz="2400">
                <a:solidFill>
                  <a:schemeClr val="tx2"/>
                </a:solidFill>
              </a:rPr>
              <a:t>         lst[currentMinIndex], lst[i] = lst[i], currentMin</a:t>
            </a:r>
          </a:p>
        </p:txBody>
      </p:sp>
      <p:sp>
        <p:nvSpPr>
          <p:cNvPr id="446470" name="Line 6">
            <a:extLst>
              <a:ext uri="{FF2B5EF4-FFF2-40B4-BE49-F238E27FC236}">
                <a16:creationId xmlns:a16="http://schemas.microsoft.com/office/drawing/2014/main" id="{C76769FE-D4A5-344D-9B0A-7FE08D7E5C6C}"/>
              </a:ext>
            </a:extLst>
          </p:cNvPr>
          <p:cNvSpPr>
            <a:spLocks noChangeShapeType="1"/>
          </p:cNvSpPr>
          <p:nvPr/>
        </p:nvSpPr>
        <p:spPr bwMode="auto">
          <a:xfrm>
            <a:off x="615950" y="1123950"/>
            <a:ext cx="0" cy="2919413"/>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animBg="1"/>
      <p:bldP spid="44646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7498FCBD-AB61-0D4D-8247-01B86A59D6B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6591847-ED45-7948-8DD7-331E4142CEDC}" type="slidenum">
              <a:rPr lang="en-US" altLang="en-US" sz="1400"/>
              <a:pPr>
                <a:spcBef>
                  <a:spcPct val="0"/>
                </a:spcBef>
                <a:buClrTx/>
                <a:buSzTx/>
                <a:buFontTx/>
                <a:buNone/>
              </a:pPr>
              <a:t>47</a:t>
            </a:fld>
            <a:endParaRPr lang="en-US" altLang="en-US" sz="1400"/>
          </a:p>
        </p:txBody>
      </p:sp>
      <p:sp>
        <p:nvSpPr>
          <p:cNvPr id="52227" name="Rectangle 2">
            <a:extLst>
              <a:ext uri="{FF2B5EF4-FFF2-40B4-BE49-F238E27FC236}">
                <a16:creationId xmlns:a16="http://schemas.microsoft.com/office/drawing/2014/main" id="{778E29C1-BE5D-8E4B-985F-DA88153108F2}"/>
              </a:ext>
            </a:extLst>
          </p:cNvPr>
          <p:cNvSpPr>
            <a:spLocks noGrp="1" noChangeArrowheads="1"/>
          </p:cNvSpPr>
          <p:nvPr>
            <p:ph type="title"/>
          </p:nvPr>
        </p:nvSpPr>
        <p:spPr>
          <a:xfrm>
            <a:off x="609600" y="304800"/>
            <a:ext cx="7772400" cy="457200"/>
          </a:xfrm>
        </p:spPr>
        <p:txBody>
          <a:bodyPr/>
          <a:lstStyle/>
          <a:p>
            <a:r>
              <a:rPr lang="en-US" altLang="en-US"/>
              <a:t>Wrap it in a Function</a:t>
            </a:r>
            <a:endParaRPr lang="en-US" altLang="en-US">
              <a:solidFill>
                <a:schemeClr val="tx1"/>
              </a:solidFill>
              <a:latin typeface="Book Antiqua" panose="02040602050305030304" pitchFamily="18" charset="0"/>
              <a:hlinkClick r:id="rId2" action="ppaction://program"/>
            </a:endParaRPr>
          </a:p>
        </p:txBody>
      </p:sp>
      <p:sp>
        <p:nvSpPr>
          <p:cNvPr id="52228" name="Rectangle 3">
            <a:extLst>
              <a:ext uri="{FF2B5EF4-FFF2-40B4-BE49-F238E27FC236}">
                <a16:creationId xmlns:a16="http://schemas.microsoft.com/office/drawing/2014/main" id="{43D93F7F-2D54-044A-85DE-FBCA589EE1BD}"/>
              </a:ext>
            </a:extLst>
          </p:cNvPr>
          <p:cNvSpPr>
            <a:spLocks noChangeArrowheads="1"/>
          </p:cNvSpPr>
          <p:nvPr/>
        </p:nvSpPr>
        <p:spPr bwMode="auto">
          <a:xfrm>
            <a:off x="304800" y="914400"/>
            <a:ext cx="861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 The function for sorting elements in ascending order </a:t>
            </a:r>
          </a:p>
          <a:p>
            <a:pPr>
              <a:spcBef>
                <a:spcPct val="0"/>
              </a:spcBef>
              <a:buClrTx/>
              <a:buSzTx/>
              <a:buFontTx/>
              <a:buNone/>
            </a:pPr>
            <a:r>
              <a:rPr lang="en-US" altLang="en-US" sz="2400">
                <a:solidFill>
                  <a:schemeClr val="tx2"/>
                </a:solidFill>
              </a:rPr>
              <a:t>def </a:t>
            </a:r>
            <a:r>
              <a:rPr lang="en-US" altLang="en-US" sz="2400" b="1">
                <a:solidFill>
                  <a:schemeClr val="tx2"/>
                </a:solidFill>
              </a:rPr>
              <a:t>selectionSort</a:t>
            </a:r>
            <a:r>
              <a:rPr lang="en-US" altLang="en-US" sz="2400">
                <a:solidFill>
                  <a:schemeClr val="tx2"/>
                </a:solidFill>
              </a:rPr>
              <a:t>(lst):</a:t>
            </a:r>
          </a:p>
          <a:p>
            <a:pPr>
              <a:spcBef>
                <a:spcPct val="0"/>
              </a:spcBef>
              <a:buClrTx/>
              <a:buSzTx/>
              <a:buFontTx/>
              <a:buNone/>
            </a:pPr>
            <a:r>
              <a:rPr lang="en-US" altLang="en-US" sz="2400">
                <a:solidFill>
                  <a:schemeClr val="tx2"/>
                </a:solidFill>
              </a:rPr>
              <a:t>    for i in range(len(lst) - 1):</a:t>
            </a:r>
          </a:p>
          <a:p>
            <a:pPr>
              <a:spcBef>
                <a:spcPct val="0"/>
              </a:spcBef>
              <a:buClrTx/>
              <a:buSzTx/>
              <a:buFontTx/>
              <a:buNone/>
            </a:pPr>
            <a:r>
              <a:rPr lang="en-US" altLang="en-US" sz="2400">
                <a:solidFill>
                  <a:schemeClr val="tx2"/>
                </a:solidFill>
              </a:rPr>
              <a:t>        # Find the minimum in the </a:t>
            </a:r>
            <a:r>
              <a:rPr lang="en-US" altLang="en-US" sz="2400" u="sng">
                <a:solidFill>
                  <a:schemeClr val="tx2"/>
                </a:solidFill>
              </a:rPr>
              <a:t>lst</a:t>
            </a:r>
            <a:r>
              <a:rPr lang="en-US" altLang="en-US" sz="2400">
                <a:solidFill>
                  <a:schemeClr val="tx2"/>
                </a:solidFill>
              </a:rPr>
              <a:t>[i : </a:t>
            </a:r>
            <a:r>
              <a:rPr lang="en-US" altLang="en-US" sz="2400" u="sng">
                <a:solidFill>
                  <a:schemeClr val="tx2"/>
                </a:solidFill>
              </a:rPr>
              <a:t>len</a:t>
            </a:r>
            <a:r>
              <a:rPr lang="en-US" altLang="en-US" sz="2400">
                <a:solidFill>
                  <a:schemeClr val="tx2"/>
                </a:solidFill>
              </a:rPr>
              <a:t>(</a:t>
            </a:r>
            <a:r>
              <a:rPr lang="en-US" altLang="en-US" sz="2400" u="sng">
                <a:solidFill>
                  <a:schemeClr val="tx2"/>
                </a:solidFill>
              </a:rPr>
              <a:t>lst</a:t>
            </a:r>
            <a:r>
              <a:rPr lang="en-US" altLang="en-US" sz="2400">
                <a:solidFill>
                  <a:schemeClr val="tx2"/>
                </a:solidFill>
              </a:rPr>
              <a:t>)]</a:t>
            </a:r>
          </a:p>
          <a:p>
            <a:pPr>
              <a:spcBef>
                <a:spcPct val="0"/>
              </a:spcBef>
              <a:buClrTx/>
              <a:buSzTx/>
              <a:buFontTx/>
              <a:buNone/>
            </a:pPr>
            <a:r>
              <a:rPr lang="en-US" altLang="en-US" sz="2400">
                <a:solidFill>
                  <a:schemeClr val="tx2"/>
                </a:solidFill>
              </a:rPr>
              <a:t>        currentMin = min(lst[i : ])</a:t>
            </a:r>
          </a:p>
          <a:p>
            <a:pPr>
              <a:spcBef>
                <a:spcPct val="0"/>
              </a:spcBef>
              <a:buClrTx/>
              <a:buSzTx/>
              <a:buFontTx/>
              <a:buNone/>
            </a:pPr>
            <a:r>
              <a:rPr lang="en-US" altLang="en-US" sz="2400">
                <a:solidFill>
                  <a:schemeClr val="tx2"/>
                </a:solidFill>
              </a:rPr>
              <a:t>        currentMinIndex = i + lst[i: ].index(currentMin)</a:t>
            </a:r>
          </a:p>
          <a:p>
            <a:pPr>
              <a:spcBef>
                <a:spcPct val="0"/>
              </a:spcBef>
              <a:buClrTx/>
              <a:buSzTx/>
              <a:buFontTx/>
              <a:buNone/>
            </a:pPr>
            <a:r>
              <a:rPr lang="en-US" altLang="en-US" sz="2400">
                <a:solidFill>
                  <a:schemeClr val="tx2"/>
                </a:solidFill>
              </a:rPr>
              <a:t>        </a:t>
            </a:r>
          </a:p>
          <a:p>
            <a:pPr>
              <a:spcBef>
                <a:spcPct val="0"/>
              </a:spcBef>
              <a:buClrTx/>
              <a:buSzTx/>
              <a:buFontTx/>
              <a:buNone/>
            </a:pPr>
            <a:r>
              <a:rPr lang="en-US" altLang="en-US" sz="2400">
                <a:solidFill>
                  <a:schemeClr val="tx2"/>
                </a:solidFill>
              </a:rPr>
              <a:t>        # Swap </a:t>
            </a:r>
            <a:r>
              <a:rPr lang="en-US" altLang="en-US" sz="2400" u="sng">
                <a:solidFill>
                  <a:schemeClr val="tx2"/>
                </a:solidFill>
              </a:rPr>
              <a:t>lst</a:t>
            </a:r>
            <a:r>
              <a:rPr lang="en-US" altLang="en-US" sz="2400">
                <a:solidFill>
                  <a:schemeClr val="tx2"/>
                </a:solidFill>
              </a:rPr>
              <a:t>[i] with </a:t>
            </a:r>
            <a:r>
              <a:rPr lang="en-US" altLang="en-US" sz="2400" u="sng">
                <a:solidFill>
                  <a:schemeClr val="tx2"/>
                </a:solidFill>
              </a:rPr>
              <a:t>lst</a:t>
            </a:r>
            <a:r>
              <a:rPr lang="en-US" altLang="en-US" sz="2400">
                <a:solidFill>
                  <a:schemeClr val="tx2"/>
                </a:solidFill>
              </a:rPr>
              <a:t>[currentMinIndex] if necessary</a:t>
            </a:r>
          </a:p>
          <a:p>
            <a:pPr>
              <a:spcBef>
                <a:spcPct val="0"/>
              </a:spcBef>
              <a:buClrTx/>
              <a:buSzTx/>
              <a:buFontTx/>
              <a:buNone/>
            </a:pPr>
            <a:r>
              <a:rPr lang="en-US" altLang="en-US" sz="2400">
                <a:solidFill>
                  <a:schemeClr val="tx2"/>
                </a:solidFill>
              </a:rPr>
              <a:t>        if currentMinIndex != i:</a:t>
            </a:r>
          </a:p>
          <a:p>
            <a:pPr>
              <a:spcBef>
                <a:spcPct val="0"/>
              </a:spcBef>
              <a:buClrTx/>
              <a:buSzTx/>
              <a:buFontTx/>
              <a:buNone/>
            </a:pPr>
            <a:r>
              <a:rPr lang="en-US" altLang="en-US" sz="2400">
                <a:solidFill>
                  <a:schemeClr val="tx2"/>
                </a:solidFill>
              </a:rPr>
              <a:t>            lst[currentMinIndex], lst[i] = lst[i], currentMin</a:t>
            </a:r>
          </a:p>
        </p:txBody>
      </p:sp>
      <p:sp>
        <p:nvSpPr>
          <p:cNvPr id="52229" name="Rectangle 5">
            <a:extLst>
              <a:ext uri="{FF2B5EF4-FFF2-40B4-BE49-F238E27FC236}">
                <a16:creationId xmlns:a16="http://schemas.microsoft.com/office/drawing/2014/main" id="{1ED4B16F-0759-7E46-BEEF-BBBE4E02F862}"/>
              </a:ext>
            </a:extLst>
          </p:cNvPr>
          <p:cNvSpPr>
            <a:spLocks noChangeArrowheads="1"/>
          </p:cNvSpPr>
          <p:nvPr/>
        </p:nvSpPr>
        <p:spPr bwMode="auto">
          <a:xfrm>
            <a:off x="385763" y="1239838"/>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0" name="Text Box 7">
            <a:extLst>
              <a:ext uri="{FF2B5EF4-FFF2-40B4-BE49-F238E27FC236}">
                <a16:creationId xmlns:a16="http://schemas.microsoft.com/office/drawing/2014/main" id="{01400D47-8CA1-3644-AE48-65C9275C325D}"/>
              </a:ext>
            </a:extLst>
          </p:cNvPr>
          <p:cNvSpPr txBox="1">
            <a:spLocks noChangeArrowheads="1"/>
          </p:cNvSpPr>
          <p:nvPr/>
        </p:nvSpPr>
        <p:spPr bwMode="auto">
          <a:xfrm>
            <a:off x="5867400" y="220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2231" name="Text Box 8">
            <a:extLst>
              <a:ext uri="{FF2B5EF4-FFF2-40B4-BE49-F238E27FC236}">
                <a16:creationId xmlns:a16="http://schemas.microsoft.com/office/drawing/2014/main" id="{BB003045-BB72-D34B-B520-F04B38F89213}"/>
              </a:ext>
            </a:extLst>
          </p:cNvPr>
          <p:cNvSpPr txBox="1">
            <a:spLocks noChangeArrowheads="1"/>
          </p:cNvSpPr>
          <p:nvPr/>
        </p:nvSpPr>
        <p:spPr bwMode="auto">
          <a:xfrm>
            <a:off x="5867400" y="4657725"/>
            <a:ext cx="3276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solidFill>
                  <a:schemeClr val="tx2"/>
                </a:solidFill>
              </a:rPr>
              <a:t>Invoke it</a:t>
            </a:r>
          </a:p>
          <a:p>
            <a:pPr>
              <a:spcBef>
                <a:spcPct val="50000"/>
              </a:spcBef>
              <a:buClrTx/>
              <a:buSzTx/>
              <a:buFontTx/>
              <a:buNone/>
            </a:pPr>
            <a:r>
              <a:rPr lang="en-US" altLang="en-US" sz="2400">
                <a:solidFill>
                  <a:schemeClr val="tx2"/>
                </a:solidFill>
              </a:rPr>
              <a:t>selectionSort(yourList)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1142BA69-1ECE-D94D-932B-AC3C3C0A383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A1F3E8-0CA9-9B4A-804C-E8EADB7F644C}" type="slidenum">
              <a:rPr lang="en-US" altLang="en-US" sz="1400"/>
              <a:pPr>
                <a:spcBef>
                  <a:spcPct val="0"/>
                </a:spcBef>
                <a:buClrTx/>
                <a:buSzTx/>
                <a:buFontTx/>
                <a:buNone/>
              </a:pPr>
              <a:t>5</a:t>
            </a:fld>
            <a:endParaRPr lang="en-US" altLang="en-US" sz="1400"/>
          </a:p>
        </p:txBody>
      </p:sp>
      <p:sp>
        <p:nvSpPr>
          <p:cNvPr id="8195" name="Rectangle 2">
            <a:extLst>
              <a:ext uri="{FF2B5EF4-FFF2-40B4-BE49-F238E27FC236}">
                <a16:creationId xmlns:a16="http://schemas.microsoft.com/office/drawing/2014/main" id="{0221CAEF-29CA-CF4D-9786-DB583E84032D}"/>
              </a:ext>
            </a:extLst>
          </p:cNvPr>
          <p:cNvSpPr>
            <a:spLocks noGrp="1" noChangeArrowheads="1"/>
          </p:cNvSpPr>
          <p:nvPr>
            <p:ph type="title"/>
          </p:nvPr>
        </p:nvSpPr>
        <p:spPr>
          <a:xfrm>
            <a:off x="693738" y="203200"/>
            <a:ext cx="7772400" cy="652463"/>
          </a:xfrm>
        </p:spPr>
        <p:txBody>
          <a:bodyPr/>
          <a:lstStyle/>
          <a:p>
            <a:r>
              <a:rPr lang="en-US" altLang="en-US" sz="4000"/>
              <a:t>list Methods</a:t>
            </a:r>
          </a:p>
        </p:txBody>
      </p:sp>
      <p:sp>
        <p:nvSpPr>
          <p:cNvPr id="8196" name="Rectangle 4">
            <a:extLst>
              <a:ext uri="{FF2B5EF4-FFF2-40B4-BE49-F238E27FC236}">
                <a16:creationId xmlns:a16="http://schemas.microsoft.com/office/drawing/2014/main" id="{9B67F9A7-99D0-A044-AB46-7AAAE972E803}"/>
              </a:ext>
            </a:extLst>
          </p:cNvPr>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Rectangle 5">
            <a:extLst>
              <a:ext uri="{FF2B5EF4-FFF2-40B4-BE49-F238E27FC236}">
                <a16:creationId xmlns:a16="http://schemas.microsoft.com/office/drawing/2014/main" id="{B6265BDF-E3AB-4C47-A064-19DA3687C358}"/>
              </a:ext>
            </a:extLst>
          </p:cNvPr>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8" name="Rectangle 8">
            <a:extLst>
              <a:ext uri="{FF2B5EF4-FFF2-40B4-BE49-F238E27FC236}">
                <a16:creationId xmlns:a16="http://schemas.microsoft.com/office/drawing/2014/main" id="{34134131-DBED-924A-B827-08BC3E3D61E7}"/>
              </a:ext>
            </a:extLst>
          </p:cNvPr>
          <p:cNvSpPr>
            <a:spLocks noChangeArrowheads="1"/>
          </p:cNvSpPr>
          <p:nvPr/>
        </p:nvSpPr>
        <p:spPr bwMode="auto">
          <a:xfrm>
            <a:off x="0"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8199" name="Object 7">
            <a:extLst>
              <a:ext uri="{FF2B5EF4-FFF2-40B4-BE49-F238E27FC236}">
                <a16:creationId xmlns:a16="http://schemas.microsoft.com/office/drawing/2014/main" id="{60CB3FEA-2A6A-7A49-8B81-7375314A3ABE}"/>
              </a:ext>
            </a:extLst>
          </p:cNvPr>
          <p:cNvGraphicFramePr>
            <a:graphicFrameLocks noChangeAspect="1"/>
          </p:cNvGraphicFramePr>
          <p:nvPr/>
        </p:nvGraphicFramePr>
        <p:xfrm>
          <a:off x="231775" y="1123950"/>
          <a:ext cx="8526463" cy="4383088"/>
        </p:xfrm>
        <a:graphic>
          <a:graphicData uri="http://schemas.openxmlformats.org/presentationml/2006/ole">
            <mc:AlternateContent xmlns:mc="http://schemas.openxmlformats.org/markup-compatibility/2006">
              <mc:Choice xmlns:v="urn:schemas-microsoft-com:vml" Requires="v">
                <p:oleObj spid="_x0000_s8200" name="Picture" r:id="rId3" imgW="2959100" imgH="1524000" progId="Word.Picture.8">
                  <p:embed/>
                </p:oleObj>
              </mc:Choice>
              <mc:Fallback>
                <p:oleObj name="Picture" r:id="rId3" imgW="2959100" imgH="15240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123950"/>
                        <a:ext cx="8526463"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0186FF87-B512-B242-859D-7EB33FBB333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3E09267-5F28-3E4A-B7E1-F42C4BD3FBFC}" type="slidenum">
              <a:rPr lang="en-US" altLang="en-US" sz="1400"/>
              <a:pPr>
                <a:spcBef>
                  <a:spcPct val="0"/>
                </a:spcBef>
                <a:buClrTx/>
                <a:buSzTx/>
                <a:buFontTx/>
                <a:buNone/>
              </a:pPr>
              <a:t>6</a:t>
            </a:fld>
            <a:endParaRPr lang="en-US" altLang="en-US" sz="1400"/>
          </a:p>
        </p:txBody>
      </p:sp>
      <p:sp>
        <p:nvSpPr>
          <p:cNvPr id="9219" name="Rectangle 2">
            <a:extLst>
              <a:ext uri="{FF2B5EF4-FFF2-40B4-BE49-F238E27FC236}">
                <a16:creationId xmlns:a16="http://schemas.microsoft.com/office/drawing/2014/main" id="{33ABDD76-626C-CC49-802F-3EC485691FFE}"/>
              </a:ext>
            </a:extLst>
          </p:cNvPr>
          <p:cNvSpPr>
            <a:spLocks noGrp="1" noChangeArrowheads="1"/>
          </p:cNvSpPr>
          <p:nvPr>
            <p:ph type="title"/>
          </p:nvPr>
        </p:nvSpPr>
        <p:spPr>
          <a:xfrm>
            <a:off x="685800" y="304800"/>
            <a:ext cx="7772400" cy="588963"/>
          </a:xfrm>
        </p:spPr>
        <p:txBody>
          <a:bodyPr/>
          <a:lstStyle/>
          <a:p>
            <a:r>
              <a:rPr lang="en-US" altLang="en-US" sz="4000"/>
              <a:t>Functions for lists</a:t>
            </a:r>
          </a:p>
        </p:txBody>
      </p:sp>
      <p:sp>
        <p:nvSpPr>
          <p:cNvPr id="9220" name="Rectangle 3">
            <a:extLst>
              <a:ext uri="{FF2B5EF4-FFF2-40B4-BE49-F238E27FC236}">
                <a16:creationId xmlns:a16="http://schemas.microsoft.com/office/drawing/2014/main" id="{58EC994B-1B9E-D246-8F7D-D2E740C8C98A}"/>
              </a:ext>
            </a:extLst>
          </p:cNvPr>
          <p:cNvSpPr>
            <a:spLocks noGrp="1" noChangeArrowheads="1"/>
          </p:cNvSpPr>
          <p:nvPr>
            <p:ph type="body" idx="1"/>
          </p:nvPr>
        </p:nvSpPr>
        <p:spPr>
          <a:xfrm>
            <a:off x="423863" y="1047750"/>
            <a:ext cx="8296275" cy="5338763"/>
          </a:xfrm>
        </p:spPr>
        <p:txBody>
          <a:bodyPr/>
          <a:lstStyle/>
          <a:p>
            <a:pPr>
              <a:buFont typeface="Monotype Sorts" pitchFamily="2" charset="2"/>
              <a:buNone/>
            </a:pPr>
            <a:r>
              <a:rPr lang="en-US" altLang="en-US" sz="2000">
                <a:solidFill>
                  <a:schemeClr val="tx2"/>
                </a:solidFill>
              </a:rPr>
              <a:t>&gt;&gt;&gt; list1 = [2, 3, 4, 1, 32]</a:t>
            </a:r>
          </a:p>
          <a:p>
            <a:pPr>
              <a:buFont typeface="Monotype Sorts" pitchFamily="2" charset="2"/>
              <a:buNone/>
            </a:pPr>
            <a:r>
              <a:rPr lang="en-US" altLang="en-US" sz="2000">
                <a:solidFill>
                  <a:schemeClr val="tx2"/>
                </a:solidFill>
              </a:rPr>
              <a:t>&gt;&gt;&gt; len(list1)</a:t>
            </a:r>
          </a:p>
          <a:p>
            <a:pPr>
              <a:buFont typeface="Monotype Sorts" pitchFamily="2" charset="2"/>
              <a:buNone/>
            </a:pPr>
            <a:r>
              <a:rPr lang="en-US" altLang="en-US" sz="2000">
                <a:solidFill>
                  <a:schemeClr val="tx2"/>
                </a:solidFill>
              </a:rPr>
              <a:t>5</a:t>
            </a:r>
          </a:p>
          <a:p>
            <a:pPr>
              <a:buFont typeface="Monotype Sorts" pitchFamily="2" charset="2"/>
              <a:buNone/>
            </a:pPr>
            <a:r>
              <a:rPr lang="en-US" altLang="en-US" sz="2000">
                <a:solidFill>
                  <a:schemeClr val="tx2"/>
                </a:solidFill>
              </a:rPr>
              <a:t>&gt;&gt;&gt; max(list1)</a:t>
            </a:r>
          </a:p>
          <a:p>
            <a:pPr>
              <a:buFont typeface="Monotype Sorts" pitchFamily="2" charset="2"/>
              <a:buNone/>
            </a:pPr>
            <a:r>
              <a:rPr lang="en-US" altLang="en-US" sz="2000">
                <a:solidFill>
                  <a:schemeClr val="tx2"/>
                </a:solidFill>
              </a:rPr>
              <a:t>32</a:t>
            </a:r>
          </a:p>
          <a:p>
            <a:pPr>
              <a:buFont typeface="Monotype Sorts" pitchFamily="2" charset="2"/>
              <a:buNone/>
            </a:pPr>
            <a:r>
              <a:rPr lang="en-US" altLang="en-US" sz="2000">
                <a:solidFill>
                  <a:schemeClr val="tx2"/>
                </a:solidFill>
              </a:rPr>
              <a:t>&gt;&gt;&gt; min(list1)</a:t>
            </a:r>
          </a:p>
          <a:p>
            <a:pPr>
              <a:buFont typeface="Monotype Sorts" pitchFamily="2" charset="2"/>
              <a:buNone/>
            </a:pPr>
            <a:r>
              <a:rPr lang="en-US" altLang="en-US" sz="2000">
                <a:solidFill>
                  <a:schemeClr val="tx2"/>
                </a:solidFill>
              </a:rPr>
              <a:t>1</a:t>
            </a:r>
          </a:p>
          <a:p>
            <a:pPr>
              <a:buFont typeface="Monotype Sorts" pitchFamily="2" charset="2"/>
              <a:buNone/>
            </a:pPr>
            <a:r>
              <a:rPr lang="en-US" altLang="en-US" sz="2000">
                <a:solidFill>
                  <a:schemeClr val="tx2"/>
                </a:solidFill>
              </a:rPr>
              <a:t>&gt;&gt;&gt; sum(list1) </a:t>
            </a:r>
          </a:p>
          <a:p>
            <a:pPr>
              <a:buFont typeface="Monotype Sorts" pitchFamily="2" charset="2"/>
              <a:buNone/>
            </a:pPr>
            <a:r>
              <a:rPr lang="en-US" altLang="en-US" sz="2000">
                <a:solidFill>
                  <a:schemeClr val="tx2"/>
                </a:solidFill>
              </a:rPr>
              <a:t>42</a:t>
            </a:r>
          </a:p>
          <a:p>
            <a:pPr>
              <a:buFont typeface="Monotype Sorts" pitchFamily="2" charset="2"/>
              <a:buNone/>
            </a:pPr>
            <a:r>
              <a:rPr lang="en-US" altLang="en-US" sz="2000">
                <a:solidFill>
                  <a:schemeClr val="tx2"/>
                </a:solidFill>
              </a:rPr>
              <a:t>&gt;&gt;&gt; import random</a:t>
            </a:r>
          </a:p>
          <a:p>
            <a:pPr>
              <a:buFont typeface="Monotype Sorts" pitchFamily="2" charset="2"/>
              <a:buNone/>
            </a:pPr>
            <a:r>
              <a:rPr lang="en-US" altLang="en-US" sz="2000">
                <a:solidFill>
                  <a:schemeClr val="tx2"/>
                </a:solidFill>
              </a:rPr>
              <a:t>&gt;&gt;&gt; random.shuffle(list1) # Shuffle the items in the list</a:t>
            </a:r>
          </a:p>
          <a:p>
            <a:pPr>
              <a:buFont typeface="Monotype Sorts" pitchFamily="2" charset="2"/>
              <a:buNone/>
            </a:pPr>
            <a:r>
              <a:rPr lang="en-US" altLang="en-US" sz="2000">
                <a:solidFill>
                  <a:schemeClr val="tx2"/>
                </a:solidFill>
              </a:rPr>
              <a:t>&gt;&gt;&gt; list1</a:t>
            </a:r>
          </a:p>
          <a:p>
            <a:pPr>
              <a:buFont typeface="Monotype Sorts" pitchFamily="2" charset="2"/>
              <a:buNone/>
            </a:pPr>
            <a:r>
              <a:rPr lang="en-US" altLang="en-US" sz="2000">
                <a:solidFill>
                  <a:schemeClr val="tx2"/>
                </a:solidFill>
              </a:rPr>
              <a:t>[4, 1, 2, 32, 3]</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DF571D5F-3809-5C42-A70E-3085E5D0607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626141-1EC5-C84E-AD58-A05FB2414D87}" type="slidenum">
              <a:rPr lang="en-US" altLang="en-US" sz="1400"/>
              <a:pPr>
                <a:spcBef>
                  <a:spcPct val="0"/>
                </a:spcBef>
                <a:buClrTx/>
                <a:buSzTx/>
                <a:buFontTx/>
                <a:buNone/>
              </a:pPr>
              <a:t>7</a:t>
            </a:fld>
            <a:endParaRPr lang="en-US" altLang="en-US" sz="1400"/>
          </a:p>
        </p:txBody>
      </p:sp>
      <p:sp>
        <p:nvSpPr>
          <p:cNvPr id="11267" name="Rectangle 2">
            <a:extLst>
              <a:ext uri="{FF2B5EF4-FFF2-40B4-BE49-F238E27FC236}">
                <a16:creationId xmlns:a16="http://schemas.microsoft.com/office/drawing/2014/main" id="{2EC82CB9-FAA9-AD46-B072-44F371478E16}"/>
              </a:ext>
            </a:extLst>
          </p:cNvPr>
          <p:cNvSpPr>
            <a:spLocks noGrp="1" noChangeArrowheads="1"/>
          </p:cNvSpPr>
          <p:nvPr>
            <p:ph type="title"/>
          </p:nvPr>
        </p:nvSpPr>
        <p:spPr>
          <a:xfrm>
            <a:off x="685800" y="228600"/>
            <a:ext cx="7772400" cy="665163"/>
          </a:xfrm>
        </p:spPr>
        <p:txBody>
          <a:bodyPr/>
          <a:lstStyle/>
          <a:p>
            <a:r>
              <a:rPr lang="en-US" altLang="en-US" sz="4000"/>
              <a:t>Indexer Operator []</a:t>
            </a:r>
          </a:p>
        </p:txBody>
      </p:sp>
      <p:sp>
        <p:nvSpPr>
          <p:cNvPr id="11268" name="Rectangle 7">
            <a:extLst>
              <a:ext uri="{FF2B5EF4-FFF2-40B4-BE49-F238E27FC236}">
                <a16:creationId xmlns:a16="http://schemas.microsoft.com/office/drawing/2014/main" id="{1EDBED26-8786-1248-AC67-F0A204505D8F}"/>
              </a:ext>
            </a:extLst>
          </p:cNvPr>
          <p:cNvSpPr>
            <a:spLocks noChangeArrowheads="1"/>
          </p:cNvSpPr>
          <p:nvPr/>
        </p:nvSpPr>
        <p:spPr bwMode="auto">
          <a:xfrm>
            <a:off x="0"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69" name="Object 6">
            <a:extLst>
              <a:ext uri="{FF2B5EF4-FFF2-40B4-BE49-F238E27FC236}">
                <a16:creationId xmlns:a16="http://schemas.microsoft.com/office/drawing/2014/main" id="{DD7EC154-2374-FB41-B4E2-53B5B6F5B87D}"/>
              </a:ext>
            </a:extLst>
          </p:cNvPr>
          <p:cNvGraphicFramePr>
            <a:graphicFrameLocks noChangeAspect="1"/>
          </p:cNvGraphicFramePr>
          <p:nvPr/>
        </p:nvGraphicFramePr>
        <p:xfrm>
          <a:off x="269875" y="1009650"/>
          <a:ext cx="8564563" cy="5403850"/>
        </p:xfrm>
        <a:graphic>
          <a:graphicData uri="http://schemas.openxmlformats.org/presentationml/2006/ole">
            <mc:AlternateContent xmlns:mc="http://schemas.openxmlformats.org/markup-compatibility/2006">
              <mc:Choice xmlns:v="urn:schemas-microsoft-com:vml" Requires="v">
                <p:oleObj spid="_x0000_s11271" name="Picture" r:id="rId3" imgW="3454400" imgH="2184400" progId="Word.Picture.8">
                  <p:embed/>
                </p:oleObj>
              </mc:Choice>
              <mc:Fallback>
                <p:oleObj name="Picture" r:id="rId3" imgW="3454400" imgH="21844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1009650"/>
                        <a:ext cx="8564563"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0" name="Rectangle 8">
            <a:extLst>
              <a:ext uri="{FF2B5EF4-FFF2-40B4-BE49-F238E27FC236}">
                <a16:creationId xmlns:a16="http://schemas.microsoft.com/office/drawing/2014/main" id="{D6D72478-1CEB-0544-A899-91FE8C7C14A0}"/>
              </a:ext>
            </a:extLst>
          </p:cNvPr>
          <p:cNvSpPr>
            <a:spLocks noChangeArrowheads="1"/>
          </p:cNvSpPr>
          <p:nvPr/>
        </p:nvSpPr>
        <p:spPr bwMode="auto">
          <a:xfrm>
            <a:off x="0" y="4943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5E243828-6567-DA4B-93B3-C4170C4B27A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69125E-AE7C-A048-B843-DA3A53FAA931}" type="slidenum">
              <a:rPr lang="en-US" altLang="en-US" sz="1400"/>
              <a:pPr>
                <a:spcBef>
                  <a:spcPct val="0"/>
                </a:spcBef>
                <a:buClrTx/>
                <a:buSzTx/>
                <a:buFontTx/>
                <a:buNone/>
              </a:pPr>
              <a:t>8</a:t>
            </a:fld>
            <a:endParaRPr lang="en-US" altLang="en-US" sz="1400"/>
          </a:p>
        </p:txBody>
      </p:sp>
      <p:sp>
        <p:nvSpPr>
          <p:cNvPr id="12291" name="Rectangle 2">
            <a:extLst>
              <a:ext uri="{FF2B5EF4-FFF2-40B4-BE49-F238E27FC236}">
                <a16:creationId xmlns:a16="http://schemas.microsoft.com/office/drawing/2014/main" id="{02415880-ACB7-9647-8AF7-31535E9AE7EF}"/>
              </a:ext>
            </a:extLst>
          </p:cNvPr>
          <p:cNvSpPr>
            <a:spLocks noGrp="1" noChangeArrowheads="1"/>
          </p:cNvSpPr>
          <p:nvPr>
            <p:ph type="title"/>
          </p:nvPr>
        </p:nvSpPr>
        <p:spPr>
          <a:xfrm>
            <a:off x="685800" y="457200"/>
            <a:ext cx="7772400" cy="666750"/>
          </a:xfrm>
        </p:spPr>
        <p:txBody>
          <a:bodyPr/>
          <a:lstStyle/>
          <a:p>
            <a:r>
              <a:rPr lang="en-US" altLang="en-US"/>
              <a:t>The +, *, [ : ], and in Operators </a:t>
            </a:r>
          </a:p>
        </p:txBody>
      </p:sp>
      <p:sp>
        <p:nvSpPr>
          <p:cNvPr id="12292" name="Rectangle 3">
            <a:extLst>
              <a:ext uri="{FF2B5EF4-FFF2-40B4-BE49-F238E27FC236}">
                <a16:creationId xmlns:a16="http://schemas.microsoft.com/office/drawing/2014/main" id="{CAA846D1-8B0E-DE4B-81C5-5A8424B938F0}"/>
              </a:ext>
            </a:extLst>
          </p:cNvPr>
          <p:cNvSpPr>
            <a:spLocks noGrp="1" noChangeArrowheads="1"/>
          </p:cNvSpPr>
          <p:nvPr>
            <p:ph type="body" idx="1"/>
          </p:nvPr>
        </p:nvSpPr>
        <p:spPr>
          <a:xfrm>
            <a:off x="309563" y="1393825"/>
            <a:ext cx="8218487" cy="4816475"/>
          </a:xfrm>
        </p:spPr>
        <p:txBody>
          <a:bodyPr/>
          <a:lstStyle/>
          <a:p>
            <a:pPr>
              <a:lnSpc>
                <a:spcPct val="80000"/>
              </a:lnSpc>
              <a:buFont typeface="Monotype Sorts" pitchFamily="2" charset="2"/>
              <a:buNone/>
            </a:pPr>
            <a:r>
              <a:rPr lang="en-US" altLang="en-US" sz="2800">
                <a:solidFill>
                  <a:schemeClr val="tx2"/>
                </a:solidFill>
              </a:rPr>
              <a:t>&gt;&gt;&gt; list1 = [2, 3]</a:t>
            </a:r>
          </a:p>
          <a:p>
            <a:pPr>
              <a:lnSpc>
                <a:spcPct val="80000"/>
              </a:lnSpc>
              <a:buFont typeface="Monotype Sorts" pitchFamily="2" charset="2"/>
              <a:buNone/>
            </a:pPr>
            <a:r>
              <a:rPr lang="en-US" altLang="en-US" sz="2800">
                <a:solidFill>
                  <a:schemeClr val="tx2"/>
                </a:solidFill>
              </a:rPr>
              <a:t>&gt;&gt;&gt; list2 = [1, 9]</a:t>
            </a:r>
          </a:p>
          <a:p>
            <a:pPr>
              <a:lnSpc>
                <a:spcPct val="80000"/>
              </a:lnSpc>
              <a:buFont typeface="Monotype Sorts" pitchFamily="2" charset="2"/>
              <a:buNone/>
            </a:pPr>
            <a:r>
              <a:rPr lang="en-US" altLang="en-US" sz="2800">
                <a:solidFill>
                  <a:schemeClr val="tx2"/>
                </a:solidFill>
              </a:rPr>
              <a:t>&gt;&gt;&gt; list3 = list1 + list2</a:t>
            </a:r>
          </a:p>
          <a:p>
            <a:pPr>
              <a:lnSpc>
                <a:spcPct val="80000"/>
              </a:lnSpc>
              <a:buFont typeface="Monotype Sorts" pitchFamily="2" charset="2"/>
              <a:buNone/>
            </a:pPr>
            <a:r>
              <a:rPr lang="en-US" altLang="en-US" sz="2800">
                <a:solidFill>
                  <a:schemeClr val="tx2"/>
                </a:solidFill>
              </a:rPr>
              <a:t>&gt;&gt;&gt; list3</a:t>
            </a:r>
          </a:p>
          <a:p>
            <a:pPr>
              <a:lnSpc>
                <a:spcPct val="80000"/>
              </a:lnSpc>
              <a:buFont typeface="Monotype Sorts" pitchFamily="2" charset="2"/>
              <a:buNone/>
            </a:pPr>
            <a:r>
              <a:rPr lang="en-US" altLang="en-US" sz="2800">
                <a:solidFill>
                  <a:schemeClr val="tx2"/>
                </a:solidFill>
              </a:rPr>
              <a:t>[2, 3, 1, 9] </a:t>
            </a:r>
          </a:p>
          <a:p>
            <a:pPr>
              <a:lnSpc>
                <a:spcPct val="80000"/>
              </a:lnSpc>
              <a:buFont typeface="Monotype Sorts" pitchFamily="2" charset="2"/>
              <a:buNone/>
            </a:pPr>
            <a:r>
              <a:rPr lang="en-US" altLang="en-US" sz="2800">
                <a:solidFill>
                  <a:schemeClr val="tx2"/>
                </a:solidFill>
              </a:rPr>
              <a:t>&gt;&gt;&gt; list3 = 2 * list1</a:t>
            </a:r>
          </a:p>
          <a:p>
            <a:pPr>
              <a:lnSpc>
                <a:spcPct val="80000"/>
              </a:lnSpc>
              <a:buFont typeface="Monotype Sorts" pitchFamily="2" charset="2"/>
              <a:buNone/>
            </a:pPr>
            <a:r>
              <a:rPr lang="en-US" altLang="en-US" sz="2800">
                <a:solidFill>
                  <a:schemeClr val="tx2"/>
                </a:solidFill>
              </a:rPr>
              <a:t>&gt;&gt;&gt; list3</a:t>
            </a:r>
          </a:p>
          <a:p>
            <a:pPr>
              <a:lnSpc>
                <a:spcPct val="80000"/>
              </a:lnSpc>
              <a:buFont typeface="Monotype Sorts" pitchFamily="2" charset="2"/>
              <a:buNone/>
            </a:pPr>
            <a:r>
              <a:rPr lang="en-US" altLang="en-US" sz="2800">
                <a:solidFill>
                  <a:schemeClr val="tx2"/>
                </a:solidFill>
              </a:rPr>
              <a:t>[2, 3, 2, 3, 2, 3]</a:t>
            </a:r>
          </a:p>
          <a:p>
            <a:pPr>
              <a:lnSpc>
                <a:spcPct val="80000"/>
              </a:lnSpc>
              <a:buFont typeface="Monotype Sorts" pitchFamily="2" charset="2"/>
              <a:buNone/>
            </a:pPr>
            <a:r>
              <a:rPr lang="en-US" altLang="en-US" sz="2800">
                <a:solidFill>
                  <a:schemeClr val="tx2"/>
                </a:solidFill>
              </a:rPr>
              <a:t>&gt;&gt;&gt; list4 = list3[2 : 4]</a:t>
            </a:r>
          </a:p>
          <a:p>
            <a:pPr>
              <a:lnSpc>
                <a:spcPct val="80000"/>
              </a:lnSpc>
              <a:buFont typeface="Monotype Sorts" pitchFamily="2" charset="2"/>
              <a:buNone/>
            </a:pPr>
            <a:r>
              <a:rPr lang="en-US" altLang="en-US" sz="2800">
                <a:solidFill>
                  <a:schemeClr val="tx2"/>
                </a:solidFill>
              </a:rPr>
              <a:t>&gt;&gt;&gt; list4</a:t>
            </a:r>
          </a:p>
          <a:p>
            <a:pPr>
              <a:lnSpc>
                <a:spcPct val="80000"/>
              </a:lnSpc>
              <a:buFont typeface="Monotype Sorts" pitchFamily="2" charset="2"/>
              <a:buNone/>
            </a:pPr>
            <a:r>
              <a:rPr lang="en-US" altLang="en-US" sz="2800">
                <a:solidFill>
                  <a:schemeClr val="tx2"/>
                </a:solidFill>
              </a:rPr>
              <a:t>[2, 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90ACCDAA-F34D-E645-8D30-4F59A0F8225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51D256-E968-E040-AF0B-C54CE275C0B2}" type="slidenum">
              <a:rPr lang="en-US" altLang="en-US" sz="1400"/>
              <a:pPr>
                <a:spcBef>
                  <a:spcPct val="0"/>
                </a:spcBef>
                <a:buClrTx/>
                <a:buSzTx/>
                <a:buFontTx/>
                <a:buNone/>
              </a:pPr>
              <a:t>9</a:t>
            </a:fld>
            <a:endParaRPr lang="en-US" altLang="en-US" sz="1400"/>
          </a:p>
        </p:txBody>
      </p:sp>
      <p:sp>
        <p:nvSpPr>
          <p:cNvPr id="13315" name="Rectangle 2">
            <a:extLst>
              <a:ext uri="{FF2B5EF4-FFF2-40B4-BE49-F238E27FC236}">
                <a16:creationId xmlns:a16="http://schemas.microsoft.com/office/drawing/2014/main" id="{EB12F840-3EF9-0C4E-BBD8-F2CB423D575B}"/>
              </a:ext>
            </a:extLst>
          </p:cNvPr>
          <p:cNvSpPr>
            <a:spLocks noGrp="1" noChangeArrowheads="1"/>
          </p:cNvSpPr>
          <p:nvPr>
            <p:ph type="title"/>
          </p:nvPr>
        </p:nvSpPr>
        <p:spPr>
          <a:xfrm>
            <a:off x="685800" y="457200"/>
            <a:ext cx="7772400" cy="666750"/>
          </a:xfrm>
        </p:spPr>
        <p:txBody>
          <a:bodyPr/>
          <a:lstStyle/>
          <a:p>
            <a:r>
              <a:rPr lang="en-US" altLang="en-US"/>
              <a:t>The +, *, [ : ], and in Operators </a:t>
            </a:r>
          </a:p>
        </p:txBody>
      </p:sp>
      <p:sp>
        <p:nvSpPr>
          <p:cNvPr id="13316" name="Rectangle 3">
            <a:extLst>
              <a:ext uri="{FF2B5EF4-FFF2-40B4-BE49-F238E27FC236}">
                <a16:creationId xmlns:a16="http://schemas.microsoft.com/office/drawing/2014/main" id="{FCABB2F3-5978-3644-90E0-18606D52DC02}"/>
              </a:ext>
            </a:extLst>
          </p:cNvPr>
          <p:cNvSpPr>
            <a:spLocks noGrp="1" noChangeArrowheads="1"/>
          </p:cNvSpPr>
          <p:nvPr>
            <p:ph type="body" idx="1"/>
          </p:nvPr>
        </p:nvSpPr>
        <p:spPr>
          <a:xfrm>
            <a:off x="309563" y="1393825"/>
            <a:ext cx="8180387" cy="1997075"/>
          </a:xfrm>
        </p:spPr>
        <p:txBody>
          <a:bodyPr/>
          <a:lstStyle/>
          <a:p>
            <a:pPr>
              <a:lnSpc>
                <a:spcPct val="80000"/>
              </a:lnSpc>
              <a:buFont typeface="Monotype Sorts" pitchFamily="2" charset="2"/>
              <a:buNone/>
            </a:pPr>
            <a:r>
              <a:rPr lang="en-US" altLang="en-US" sz="2400">
                <a:solidFill>
                  <a:schemeClr val="tx2"/>
                </a:solidFill>
              </a:rPr>
              <a:t>&gt;&gt;&gt; list1 = [2, 3, 5, 2, 33, 21]</a:t>
            </a:r>
          </a:p>
          <a:p>
            <a:pPr>
              <a:lnSpc>
                <a:spcPct val="80000"/>
              </a:lnSpc>
              <a:buFont typeface="Monotype Sorts" pitchFamily="2" charset="2"/>
              <a:buNone/>
            </a:pPr>
            <a:r>
              <a:rPr lang="en-US" altLang="en-US" sz="2400">
                <a:solidFill>
                  <a:schemeClr val="tx2"/>
                </a:solidFill>
              </a:rPr>
              <a:t>&gt;&gt;&gt; list1[-1]</a:t>
            </a:r>
          </a:p>
          <a:p>
            <a:pPr>
              <a:lnSpc>
                <a:spcPct val="80000"/>
              </a:lnSpc>
              <a:buFont typeface="Monotype Sorts" pitchFamily="2" charset="2"/>
              <a:buNone/>
            </a:pPr>
            <a:r>
              <a:rPr lang="en-US" altLang="en-US" sz="2400">
                <a:solidFill>
                  <a:schemeClr val="tx2"/>
                </a:solidFill>
              </a:rPr>
              <a:t>21</a:t>
            </a:r>
          </a:p>
          <a:p>
            <a:pPr>
              <a:lnSpc>
                <a:spcPct val="80000"/>
              </a:lnSpc>
              <a:buFont typeface="Monotype Sorts" pitchFamily="2" charset="2"/>
              <a:buNone/>
            </a:pPr>
            <a:r>
              <a:rPr lang="en-US" altLang="en-US" sz="2400">
                <a:solidFill>
                  <a:schemeClr val="tx2"/>
                </a:solidFill>
              </a:rPr>
              <a:t>&gt;&gt;&gt; list1[-3]</a:t>
            </a:r>
          </a:p>
          <a:p>
            <a:pPr>
              <a:lnSpc>
                <a:spcPct val="80000"/>
              </a:lnSpc>
              <a:buFont typeface="Monotype Sorts" pitchFamily="2" charset="2"/>
              <a:buNone/>
            </a:pPr>
            <a:r>
              <a:rPr lang="en-US" altLang="en-US" sz="2400">
                <a:solidFill>
                  <a:schemeClr val="tx2"/>
                </a:solidFill>
              </a:rPr>
              <a:t>2</a:t>
            </a:r>
          </a:p>
        </p:txBody>
      </p:sp>
      <p:sp>
        <p:nvSpPr>
          <p:cNvPr id="13317" name="Rectangle 4">
            <a:extLst>
              <a:ext uri="{FF2B5EF4-FFF2-40B4-BE49-F238E27FC236}">
                <a16:creationId xmlns:a16="http://schemas.microsoft.com/office/drawing/2014/main" id="{EA9F25C2-4EA7-6C42-9F15-D4985103008F}"/>
              </a:ext>
            </a:extLst>
          </p:cNvPr>
          <p:cNvSpPr>
            <a:spLocks noChangeArrowheads="1"/>
          </p:cNvSpPr>
          <p:nvPr/>
        </p:nvSpPr>
        <p:spPr bwMode="auto">
          <a:xfrm>
            <a:off x="309563" y="3697288"/>
            <a:ext cx="8180387"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tx2"/>
                </a:solidFill>
              </a:rPr>
              <a:t>&gt;&gt;&gt; list1 = [2, 3, 5, 2, 33, 21]</a:t>
            </a:r>
          </a:p>
          <a:p>
            <a:pPr>
              <a:buFont typeface="Monotype Sorts" pitchFamily="2" charset="2"/>
              <a:buNone/>
            </a:pPr>
            <a:r>
              <a:rPr lang="en-US" altLang="en-US" sz="2400">
                <a:solidFill>
                  <a:schemeClr val="tx2"/>
                </a:solidFill>
              </a:rPr>
              <a:t>&gt;&gt;&gt; 2 in list1</a:t>
            </a:r>
          </a:p>
          <a:p>
            <a:pPr>
              <a:buFont typeface="Monotype Sorts" pitchFamily="2" charset="2"/>
              <a:buNone/>
            </a:pPr>
            <a:r>
              <a:rPr lang="en-US" altLang="en-US" sz="2400">
                <a:solidFill>
                  <a:schemeClr val="tx2"/>
                </a:solidFill>
              </a:rPr>
              <a:t>True</a:t>
            </a:r>
          </a:p>
          <a:p>
            <a:pPr>
              <a:buFont typeface="Monotype Sorts" pitchFamily="2" charset="2"/>
              <a:buNone/>
            </a:pPr>
            <a:r>
              <a:rPr lang="en-US" altLang="en-US" sz="2400">
                <a:solidFill>
                  <a:schemeClr val="tx2"/>
                </a:solidFill>
              </a:rPr>
              <a:t>&gt;&gt;&gt; list1 = [2, 3, 5, 2, 33, 21]</a:t>
            </a:r>
          </a:p>
          <a:p>
            <a:pPr>
              <a:buFont typeface="Monotype Sorts" pitchFamily="2" charset="2"/>
              <a:buNone/>
            </a:pPr>
            <a:r>
              <a:rPr lang="en-US" altLang="en-US" sz="2400">
                <a:solidFill>
                  <a:schemeClr val="tx2"/>
                </a:solidFill>
              </a:rPr>
              <a:t>&gt;&gt;&gt; 2.5 in list1</a:t>
            </a:r>
          </a:p>
          <a:p>
            <a:pPr>
              <a:buFont typeface="Monotype Sorts" pitchFamily="2" charset="2"/>
              <a:buNone/>
            </a:pPr>
            <a:r>
              <a:rPr lang="en-US" altLang="en-US" sz="2400">
                <a:solidFill>
                  <a:schemeClr val="tx2"/>
                </a:solidFill>
              </a:rPr>
              <a:t>False</a:t>
            </a: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39819</TotalTime>
  <Words>2887</Words>
  <Application>Microsoft Macintosh PowerPoint</Application>
  <PresentationFormat>On-screen Show (4:3)</PresentationFormat>
  <Paragraphs>428</Paragraphs>
  <Slides>47</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7" baseType="lpstr">
      <vt:lpstr>Times New Roman</vt:lpstr>
      <vt:lpstr>Arial</vt:lpstr>
      <vt:lpstr>Monotype Sorts</vt:lpstr>
      <vt:lpstr>Courier New</vt:lpstr>
      <vt:lpstr>SimSun</vt:lpstr>
      <vt:lpstr>Book Antiqua</vt:lpstr>
      <vt:lpstr>Symbol</vt:lpstr>
      <vt:lpstr>Forte</vt:lpstr>
      <vt:lpstr>International</vt:lpstr>
      <vt:lpstr>Picture</vt:lpstr>
      <vt:lpstr>Chapter 7 Lists</vt:lpstr>
      <vt:lpstr>Opening Problem</vt:lpstr>
      <vt:lpstr>Objectives</vt:lpstr>
      <vt:lpstr>Creating Lists</vt:lpstr>
      <vt:lpstr>list Methods</vt:lpstr>
      <vt:lpstr>Functions for lists</vt:lpstr>
      <vt:lpstr>Indexer Operator []</vt:lpstr>
      <vt:lpstr>The +, *, [ : ], and in Operators </vt:lpstr>
      <vt:lpstr>The +, *, [ : ], and in Operators </vt:lpstr>
      <vt:lpstr>off-by-one Error </vt:lpstr>
      <vt:lpstr>List Comprehension</vt:lpstr>
      <vt:lpstr>Comparing Lists</vt:lpstr>
      <vt:lpstr>Splitting a String to a List</vt:lpstr>
      <vt:lpstr>Analyze Numbers</vt:lpstr>
      <vt:lpstr>Problem: Deck of Cards</vt:lpstr>
      <vt:lpstr>Problem: Deck of Cards, cont.</vt:lpstr>
      <vt:lpstr>Problem: Deck of Cards, cont.</vt:lpstr>
      <vt:lpstr>GUI: Deck of Cards</vt:lpstr>
      <vt:lpstr>Copying Lists</vt:lpstr>
      <vt:lpstr>Passing Lists to Functios</vt:lpstr>
      <vt:lpstr>Pass By Value</vt:lpstr>
      <vt:lpstr>Pass By Value (Immutable objects)</vt:lpstr>
      <vt:lpstr>Pass By Value (changeable objects)</vt:lpstr>
      <vt:lpstr>Simple Example</vt:lpstr>
      <vt:lpstr>Subtle Issues Regarding Default Arguments</vt:lpstr>
      <vt:lpstr>Returning a List from a Function</vt:lpstr>
      <vt:lpstr>Issues: List as a Default Argument</vt:lpstr>
      <vt:lpstr>Problem: Counting Occurrence of Each Letter</vt:lpstr>
      <vt:lpstr>Linear Search</vt:lpstr>
      <vt:lpstr>Linear Search Animation</vt:lpstr>
      <vt:lpstr>Linear Search Animation</vt:lpstr>
      <vt:lpstr>Searching Lists</vt:lpstr>
      <vt:lpstr>Binary Search</vt:lpstr>
      <vt:lpstr>Binary Search, cont.</vt:lpstr>
      <vt:lpstr>Binary Search</vt:lpstr>
      <vt:lpstr>Binary Search Animation</vt:lpstr>
      <vt:lpstr>Binary Search, cont.</vt:lpstr>
      <vt:lpstr>Binary Search, cont.</vt:lpstr>
      <vt:lpstr>Binary Search, cont.</vt:lpstr>
      <vt:lpstr>From Idea to Soluton</vt:lpstr>
      <vt:lpstr>Sorting Lists</vt:lpstr>
      <vt:lpstr>Selection Sort</vt:lpstr>
      <vt:lpstr>Selection Sort Animation</vt:lpstr>
      <vt:lpstr>From Idea to Solution</vt:lpstr>
      <vt:lpstr>Expand</vt:lpstr>
      <vt:lpstr>Expand</vt:lpstr>
      <vt:lpstr>Wrap it in a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yuksel aslandogan</cp:lastModifiedBy>
  <cp:revision>309</cp:revision>
  <dcterms:created xsi:type="dcterms:W3CDTF">1995-06-10T17:31:50Z</dcterms:created>
  <dcterms:modified xsi:type="dcterms:W3CDTF">2024-10-07T04:30:42Z</dcterms:modified>
</cp:coreProperties>
</file>