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compatMode="1" strictFirstAndLastChars="0" saveSubsetFonts="1">
  <p:sldMasterIdLst>
    <p:sldMasterId id="2147483660" r:id="rId1"/>
  </p:sldMasterIdLst>
  <p:notesMasterIdLst>
    <p:notesMasterId r:id="rId47"/>
  </p:notesMasterIdLst>
  <p:sldIdLst>
    <p:sldId id="268" r:id="rId2"/>
    <p:sldId id="426" r:id="rId3"/>
    <p:sldId id="375" r:id="rId4"/>
    <p:sldId id="269" r:id="rId5"/>
    <p:sldId id="407" r:id="rId6"/>
    <p:sldId id="427" r:id="rId7"/>
    <p:sldId id="428" r:id="rId8"/>
    <p:sldId id="398" r:id="rId9"/>
    <p:sldId id="329" r:id="rId10"/>
    <p:sldId id="270" r:id="rId11"/>
    <p:sldId id="271" r:id="rId12"/>
    <p:sldId id="272" r:id="rId13"/>
    <p:sldId id="273" r:id="rId14"/>
    <p:sldId id="274" r:id="rId15"/>
    <p:sldId id="275" r:id="rId16"/>
    <p:sldId id="421" r:id="rId17"/>
    <p:sldId id="338" r:id="rId18"/>
    <p:sldId id="401" r:id="rId19"/>
    <p:sldId id="417" r:id="rId20"/>
    <p:sldId id="429" r:id="rId21"/>
    <p:sldId id="368" r:id="rId22"/>
    <p:sldId id="343" r:id="rId23"/>
    <p:sldId id="344" r:id="rId24"/>
    <p:sldId id="422" r:id="rId25"/>
    <p:sldId id="277" r:id="rId26"/>
    <p:sldId id="418" r:id="rId27"/>
    <p:sldId id="419" r:id="rId28"/>
    <p:sldId id="371" r:id="rId29"/>
    <p:sldId id="449" r:id="rId30"/>
    <p:sldId id="430" r:id="rId31"/>
    <p:sldId id="431" r:id="rId32"/>
    <p:sldId id="432" r:id="rId33"/>
    <p:sldId id="433" r:id="rId34"/>
    <p:sldId id="447" r:id="rId35"/>
    <p:sldId id="434" r:id="rId36"/>
    <p:sldId id="435" r:id="rId37"/>
    <p:sldId id="436" r:id="rId38"/>
    <p:sldId id="437" r:id="rId39"/>
    <p:sldId id="452" r:id="rId40"/>
    <p:sldId id="355" r:id="rId41"/>
    <p:sldId id="450" r:id="rId42"/>
    <p:sldId id="446" r:id="rId43"/>
    <p:sldId id="451" r:id="rId44"/>
    <p:sldId id="448" r:id="rId45"/>
    <p:sldId id="453" r:id="rId46"/>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21" autoAdjust="0"/>
    <p:restoredTop sz="96348" autoAdjust="0"/>
  </p:normalViewPr>
  <p:slideViewPr>
    <p:cSldViewPr>
      <p:cViewPr>
        <p:scale>
          <a:sx n="140" d="100"/>
          <a:sy n="140" d="100"/>
        </p:scale>
        <p:origin x="496" y="144"/>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1872"/>
    </p:cViewPr>
  </p:sorterViewPr>
  <p:notesViewPr>
    <p:cSldViewPr>
      <p:cViewPr varScale="1">
        <p:scale>
          <a:sx n="40" d="100"/>
          <a:sy n="40" d="100"/>
        </p:scale>
        <p:origin x="-1488" y="-96"/>
      </p:cViewPr>
      <p:guideLst>
        <p:guide orient="horz" pos="2880"/>
        <p:guide pos="2160"/>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25410F94-7CEB-154E-AD19-2438C4ECB079}"/>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9938" name="Rectangle 3">
            <a:extLst>
              <a:ext uri="{FF2B5EF4-FFF2-40B4-BE49-F238E27FC236}">
                <a16:creationId xmlns:a16="http://schemas.microsoft.com/office/drawing/2014/main" id="{F1668830-41F9-1045-AFF6-69AD4AEACA74}"/>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a:extLst>
              <a:ext uri="{FF2B5EF4-FFF2-40B4-BE49-F238E27FC236}">
                <a16:creationId xmlns:a16="http://schemas.microsoft.com/office/drawing/2014/main" id="{BD9BB32C-8B35-9442-8366-F6AAE7B94F15}"/>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8370" name="Rectangle 3">
            <a:extLst>
              <a:ext uri="{FF2B5EF4-FFF2-40B4-BE49-F238E27FC236}">
                <a16:creationId xmlns:a16="http://schemas.microsoft.com/office/drawing/2014/main" id="{F9089D2E-F1DB-4842-85A9-FB90B58149C7}"/>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FD84B265-8D8A-8E44-8547-B50ECF07B3D1}"/>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42" name="Rectangle 3">
            <a:extLst>
              <a:ext uri="{FF2B5EF4-FFF2-40B4-BE49-F238E27FC236}">
                <a16:creationId xmlns:a16="http://schemas.microsoft.com/office/drawing/2014/main" id="{49B2B7F8-57C5-174A-8946-21B312E2384D}"/>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AB2F9989-2643-314E-9D89-C38475FE4F3A}"/>
              </a:ext>
            </a:extLst>
          </p:cNvPr>
          <p:cNvGrpSpPr>
            <a:grpSpLocks/>
          </p:cNvGrpSpPr>
          <p:nvPr/>
        </p:nvGrpSpPr>
        <p:grpSpPr bwMode="auto">
          <a:xfrm>
            <a:off x="0" y="114300"/>
            <a:ext cx="9142413" cy="6742113"/>
            <a:chOff x="0" y="72"/>
            <a:chExt cx="5759" cy="4247"/>
          </a:xfrm>
        </p:grpSpPr>
        <p:sp>
          <p:nvSpPr>
            <p:cNvPr id="5" name="Rectangle 3">
              <a:extLst>
                <a:ext uri="{FF2B5EF4-FFF2-40B4-BE49-F238E27FC236}">
                  <a16:creationId xmlns:a16="http://schemas.microsoft.com/office/drawing/2014/main" id="{CDF24806-31BA-9047-994E-6C745BB31B3C}"/>
                </a:ext>
              </a:extLst>
            </p:cNvPr>
            <p:cNvSpPr>
              <a:spLocks noChangeArrowheads="1"/>
            </p:cNvSpPr>
            <p:nvPr/>
          </p:nvSpPr>
          <p:spPr bwMode="hidden">
            <a:xfrm>
              <a:off x="0" y="2112"/>
              <a:ext cx="5759" cy="2207"/>
            </a:xfrm>
            <a:prstGeom prst="rect">
              <a:avLst/>
            </a:prstGeom>
            <a:solidFill>
              <a:schemeClr val="bg1"/>
            </a:solidFill>
            <a:ln>
              <a:noFill/>
            </a:ln>
            <a:effec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endParaRPr lang="en-US" altLang="en-US"/>
            </a:p>
          </p:txBody>
        </p:sp>
        <p:grpSp>
          <p:nvGrpSpPr>
            <p:cNvPr id="6" name="Group 4">
              <a:extLst>
                <a:ext uri="{FF2B5EF4-FFF2-40B4-BE49-F238E27FC236}">
                  <a16:creationId xmlns:a16="http://schemas.microsoft.com/office/drawing/2014/main" id="{E93D5BC9-796A-CC4C-A259-3E03AD7279A6}"/>
                </a:ext>
              </a:extLst>
            </p:cNvPr>
            <p:cNvGrpSpPr>
              <a:grpSpLocks/>
            </p:cNvGrpSpPr>
            <p:nvPr/>
          </p:nvGrpSpPr>
          <p:grpSpPr bwMode="auto">
            <a:xfrm>
              <a:off x="0" y="72"/>
              <a:ext cx="5759" cy="2040"/>
              <a:chOff x="0" y="72"/>
              <a:chExt cx="5759" cy="2040"/>
            </a:xfrm>
          </p:grpSpPr>
          <p:sp>
            <p:nvSpPr>
              <p:cNvPr id="7" name="Rectangle 5">
                <a:extLst>
                  <a:ext uri="{FF2B5EF4-FFF2-40B4-BE49-F238E27FC236}">
                    <a16:creationId xmlns:a16="http://schemas.microsoft.com/office/drawing/2014/main" id="{4CD95E4E-1EE0-8040-A39D-0F47367E0DDA}"/>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endParaRPr lang="en-US" altLang="en-US"/>
              </a:p>
            </p:txBody>
          </p:sp>
          <p:grpSp>
            <p:nvGrpSpPr>
              <p:cNvPr id="8" name="Group 6">
                <a:extLst>
                  <a:ext uri="{FF2B5EF4-FFF2-40B4-BE49-F238E27FC236}">
                    <a16:creationId xmlns:a16="http://schemas.microsoft.com/office/drawing/2014/main" id="{BF97517E-53A7-C545-B4C6-6B2A3A01243A}"/>
                  </a:ext>
                </a:extLst>
              </p:cNvPr>
              <p:cNvGrpSpPr>
                <a:grpSpLocks/>
              </p:cNvGrpSpPr>
              <p:nvPr/>
            </p:nvGrpSpPr>
            <p:grpSpPr bwMode="auto">
              <a:xfrm>
                <a:off x="2289" y="72"/>
                <a:ext cx="1440" cy="1984"/>
                <a:chOff x="2289" y="72"/>
                <a:chExt cx="1440" cy="1984"/>
              </a:xfrm>
            </p:grpSpPr>
            <p:sp>
              <p:nvSpPr>
                <p:cNvPr id="29" name="Freeform 7">
                  <a:extLst>
                    <a:ext uri="{FF2B5EF4-FFF2-40B4-BE49-F238E27FC236}">
                      <a16:creationId xmlns:a16="http://schemas.microsoft.com/office/drawing/2014/main" id="{9CEB1B01-5C16-584C-97FA-E756AB64B274}"/>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8">
                  <a:extLst>
                    <a:ext uri="{FF2B5EF4-FFF2-40B4-BE49-F238E27FC236}">
                      <a16:creationId xmlns:a16="http://schemas.microsoft.com/office/drawing/2014/main" id="{FE9F1EDB-B121-A843-80A6-90E91C85842D}"/>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9">
                  <a:extLst>
                    <a:ext uri="{FF2B5EF4-FFF2-40B4-BE49-F238E27FC236}">
                      <a16:creationId xmlns:a16="http://schemas.microsoft.com/office/drawing/2014/main" id="{80B7D55E-983D-0542-AC6E-21C9D64FD8D4}"/>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10">
                  <a:extLst>
                    <a:ext uri="{FF2B5EF4-FFF2-40B4-BE49-F238E27FC236}">
                      <a16:creationId xmlns:a16="http://schemas.microsoft.com/office/drawing/2014/main" id="{7AFED43B-AFDE-CC43-81BD-2E10B2C448D7}"/>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11">
                  <a:extLst>
                    <a:ext uri="{FF2B5EF4-FFF2-40B4-BE49-F238E27FC236}">
                      <a16:creationId xmlns:a16="http://schemas.microsoft.com/office/drawing/2014/main" id="{5F1CA85F-7B5C-B546-A71C-777EFB7483FA}"/>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2">
                <a:extLst>
                  <a:ext uri="{FF2B5EF4-FFF2-40B4-BE49-F238E27FC236}">
                    <a16:creationId xmlns:a16="http://schemas.microsoft.com/office/drawing/2014/main" id="{86058FDC-6DC4-B943-A263-27BE461DFF1C}"/>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endParaRPr lang="en-US" altLang="en-US"/>
              </a:p>
            </p:txBody>
          </p:sp>
          <p:grpSp>
            <p:nvGrpSpPr>
              <p:cNvPr id="10" name="Group 13">
                <a:extLst>
                  <a:ext uri="{FF2B5EF4-FFF2-40B4-BE49-F238E27FC236}">
                    <a16:creationId xmlns:a16="http://schemas.microsoft.com/office/drawing/2014/main" id="{F6E16C99-9381-F245-BC9C-83C38B6AB3DD}"/>
                  </a:ext>
                </a:extLst>
              </p:cNvPr>
              <p:cNvGrpSpPr>
                <a:grpSpLocks/>
              </p:cNvGrpSpPr>
              <p:nvPr/>
            </p:nvGrpSpPr>
            <p:grpSpPr bwMode="auto">
              <a:xfrm>
                <a:off x="2071" y="406"/>
                <a:ext cx="1392" cy="1109"/>
                <a:chOff x="2071" y="406"/>
                <a:chExt cx="1392" cy="1109"/>
              </a:xfrm>
            </p:grpSpPr>
            <p:sp>
              <p:nvSpPr>
                <p:cNvPr id="11" name="Freeform 14">
                  <a:extLst>
                    <a:ext uri="{FF2B5EF4-FFF2-40B4-BE49-F238E27FC236}">
                      <a16:creationId xmlns:a16="http://schemas.microsoft.com/office/drawing/2014/main" id="{45F3A7D3-D2E7-B84F-80D8-A4EB609B7260}"/>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5">
                  <a:extLst>
                    <a:ext uri="{FF2B5EF4-FFF2-40B4-BE49-F238E27FC236}">
                      <a16:creationId xmlns:a16="http://schemas.microsoft.com/office/drawing/2014/main" id="{3CD68749-5E7D-D343-A8B8-8D1184E86A79}"/>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6">
                  <a:extLst>
                    <a:ext uri="{FF2B5EF4-FFF2-40B4-BE49-F238E27FC236}">
                      <a16:creationId xmlns:a16="http://schemas.microsoft.com/office/drawing/2014/main" id="{B7532C2A-0DF4-0D4B-9F83-B151F7B009F8}"/>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7">
                  <a:extLst>
                    <a:ext uri="{FF2B5EF4-FFF2-40B4-BE49-F238E27FC236}">
                      <a16:creationId xmlns:a16="http://schemas.microsoft.com/office/drawing/2014/main" id="{BA475FB2-6122-2B45-B82B-3396A5B35689}"/>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8">
                  <a:extLst>
                    <a:ext uri="{FF2B5EF4-FFF2-40B4-BE49-F238E27FC236}">
                      <a16:creationId xmlns:a16="http://schemas.microsoft.com/office/drawing/2014/main" id="{17293082-2722-B54C-8AB7-4F008CB74515}"/>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9">
                  <a:extLst>
                    <a:ext uri="{FF2B5EF4-FFF2-40B4-BE49-F238E27FC236}">
                      <a16:creationId xmlns:a16="http://schemas.microsoft.com/office/drawing/2014/main" id="{D50A4D9E-3A03-9E4B-B739-784C305A5EBA}"/>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20">
                  <a:extLst>
                    <a:ext uri="{FF2B5EF4-FFF2-40B4-BE49-F238E27FC236}">
                      <a16:creationId xmlns:a16="http://schemas.microsoft.com/office/drawing/2014/main" id="{5FBBD6C5-93B5-384A-B87C-7F35924037F1}"/>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21">
                  <a:extLst>
                    <a:ext uri="{FF2B5EF4-FFF2-40B4-BE49-F238E27FC236}">
                      <a16:creationId xmlns:a16="http://schemas.microsoft.com/office/drawing/2014/main" id="{769D41FA-DB71-B347-BCCF-B7163FD58F82}"/>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22">
                  <a:extLst>
                    <a:ext uri="{FF2B5EF4-FFF2-40B4-BE49-F238E27FC236}">
                      <a16:creationId xmlns:a16="http://schemas.microsoft.com/office/drawing/2014/main" id="{03EBB514-4247-3347-9D66-817B09E231A6}"/>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3">
                  <a:extLst>
                    <a:ext uri="{FF2B5EF4-FFF2-40B4-BE49-F238E27FC236}">
                      <a16:creationId xmlns:a16="http://schemas.microsoft.com/office/drawing/2014/main" id="{ABFC9AF8-53B8-6B48-9C6E-CDF82736B479}"/>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4">
                  <a:extLst>
                    <a:ext uri="{FF2B5EF4-FFF2-40B4-BE49-F238E27FC236}">
                      <a16:creationId xmlns:a16="http://schemas.microsoft.com/office/drawing/2014/main" id="{1659B48E-06CD-354E-BDC1-66AC9CDE2BB2}"/>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5">
                  <a:extLst>
                    <a:ext uri="{FF2B5EF4-FFF2-40B4-BE49-F238E27FC236}">
                      <a16:creationId xmlns:a16="http://schemas.microsoft.com/office/drawing/2014/main" id="{CE2D0993-CDFA-654A-B9D8-F05E04C44904}"/>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6">
                  <a:extLst>
                    <a:ext uri="{FF2B5EF4-FFF2-40B4-BE49-F238E27FC236}">
                      <a16:creationId xmlns:a16="http://schemas.microsoft.com/office/drawing/2014/main" id="{DF14D5D0-FE52-5049-A5CE-7A1355092BA0}"/>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7">
                  <a:extLst>
                    <a:ext uri="{FF2B5EF4-FFF2-40B4-BE49-F238E27FC236}">
                      <a16:creationId xmlns:a16="http://schemas.microsoft.com/office/drawing/2014/main" id="{CB2B0434-6C31-F947-9428-62F42ECDE73A}"/>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8">
                  <a:extLst>
                    <a:ext uri="{FF2B5EF4-FFF2-40B4-BE49-F238E27FC236}">
                      <a16:creationId xmlns:a16="http://schemas.microsoft.com/office/drawing/2014/main" id="{12ADAA02-34D4-B44C-AF50-6B17E41F689F}"/>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9">
                  <a:extLst>
                    <a:ext uri="{FF2B5EF4-FFF2-40B4-BE49-F238E27FC236}">
                      <a16:creationId xmlns:a16="http://schemas.microsoft.com/office/drawing/2014/main" id="{4C71C2CA-88EC-914C-B64C-C1C9ACFB3E2C}"/>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30">
                  <a:extLst>
                    <a:ext uri="{FF2B5EF4-FFF2-40B4-BE49-F238E27FC236}">
                      <a16:creationId xmlns:a16="http://schemas.microsoft.com/office/drawing/2014/main" id="{D7579606-7CE5-2C44-B8C1-5079C1F52115}"/>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31">
                  <a:extLst>
                    <a:ext uri="{FF2B5EF4-FFF2-40B4-BE49-F238E27FC236}">
                      <a16:creationId xmlns:a16="http://schemas.microsoft.com/office/drawing/2014/main" id="{C8FC06C2-318A-804E-BF88-84C2D1D1E3DB}"/>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240672"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240673"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8B08660C-0634-C943-9206-089E3AA9666D}"/>
              </a:ext>
            </a:extLst>
          </p:cNvPr>
          <p:cNvSpPr>
            <a:spLocks noGrp="1" noChangeArrowheads="1"/>
          </p:cNvSpPr>
          <p:nvPr>
            <p:ph type="dt" sz="quarter" idx="10"/>
          </p:nvPr>
        </p:nvSpPr>
        <p:spPr/>
        <p:txBody>
          <a:bodyPr/>
          <a:lstStyle>
            <a:lvl1pPr>
              <a:defRPr/>
            </a:lvl1pPr>
          </a:lstStyle>
          <a:p>
            <a:pPr>
              <a:defRPr/>
            </a:pPr>
            <a:endParaRPr lang="en-US"/>
          </a:p>
        </p:txBody>
      </p:sp>
      <p:sp>
        <p:nvSpPr>
          <p:cNvPr id="35" name="Rectangle 35">
            <a:extLst>
              <a:ext uri="{FF2B5EF4-FFF2-40B4-BE49-F238E27FC236}">
                <a16:creationId xmlns:a16="http://schemas.microsoft.com/office/drawing/2014/main" id="{108919B1-AE5B-D943-A4A2-77672BFFBEBE}"/>
              </a:ext>
            </a:extLst>
          </p:cNvPr>
          <p:cNvSpPr>
            <a:spLocks noGrp="1" noChangeArrowheads="1"/>
          </p:cNvSpPr>
          <p:nvPr>
            <p:ph type="ftr" sz="quarter" idx="11"/>
          </p:nvPr>
        </p:nvSpPr>
        <p:spPr bwMode="auto">
          <a:xfrm>
            <a:off x="3124200" y="6400800"/>
            <a:ext cx="2895600" cy="457200"/>
          </a:xfrm>
          <a:prstGeom prst="rect">
            <a:avLst/>
          </a:prstGeom>
        </p:spPr>
        <p:txBody>
          <a:bodyPr vert="horz" wrap="none" lIns="92075" tIns="46038" rIns="92075" bIns="46038" numCol="1" anchor="ctr" anchorCtr="0" compatLnSpc="1">
            <a:prstTxWarp prst="textNoShape">
              <a:avLst/>
            </a:prstTxWarp>
          </a:bodyPr>
          <a:lstStyle>
            <a:lvl1pPr algn="ctr">
              <a:defRPr sz="1400"/>
            </a:lvl1pPr>
          </a:lstStyle>
          <a:p>
            <a:pPr>
              <a:defRPr/>
            </a:pPr>
            <a:r>
              <a:rPr lang="en-US"/>
              <a:t>© Copyright 2018 by Pearson Education, Inc. All Rights Reserved.</a:t>
            </a:r>
          </a:p>
        </p:txBody>
      </p:sp>
      <p:sp>
        <p:nvSpPr>
          <p:cNvPr id="36" name="Rectangle 36">
            <a:extLst>
              <a:ext uri="{FF2B5EF4-FFF2-40B4-BE49-F238E27FC236}">
                <a16:creationId xmlns:a16="http://schemas.microsoft.com/office/drawing/2014/main" id="{C3353553-5D02-6648-A461-911B9DC2234E}"/>
              </a:ext>
            </a:extLst>
          </p:cNvPr>
          <p:cNvSpPr>
            <a:spLocks noGrp="1" noChangeArrowheads="1"/>
          </p:cNvSpPr>
          <p:nvPr>
            <p:ph type="sldNum" sz="quarter" idx="12"/>
          </p:nvPr>
        </p:nvSpPr>
        <p:spPr>
          <a:xfrm>
            <a:off x="6553200" y="6400800"/>
            <a:ext cx="1905000" cy="457200"/>
          </a:xfrm>
        </p:spPr>
        <p:txBody>
          <a:bodyPr/>
          <a:lstStyle>
            <a:lvl1pPr>
              <a:defRPr/>
            </a:lvl1pPr>
          </a:lstStyle>
          <a:p>
            <a:pPr>
              <a:defRPr/>
            </a:pPr>
            <a:fld id="{15343F81-FCE7-264D-8374-92F4F095F5E5}" type="slidenum">
              <a:rPr lang="en-US" altLang="en-US"/>
              <a:pPr>
                <a:defRPr/>
              </a:pPr>
              <a:t>‹#›</a:t>
            </a:fld>
            <a:endParaRPr lang="en-US" altLang="en-US"/>
          </a:p>
        </p:txBody>
      </p:sp>
    </p:spTree>
    <p:extLst>
      <p:ext uri="{BB962C8B-B14F-4D97-AF65-F5344CB8AC3E}">
        <p14:creationId xmlns:p14="http://schemas.microsoft.com/office/powerpoint/2010/main" val="3669166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CAEF6718-4C32-2445-B99F-56114ECE7B1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3">
            <a:extLst>
              <a:ext uri="{FF2B5EF4-FFF2-40B4-BE49-F238E27FC236}">
                <a16:creationId xmlns:a16="http://schemas.microsoft.com/office/drawing/2014/main" id="{17309794-1AC3-D243-B008-67D8A7853E82}"/>
              </a:ext>
            </a:extLst>
          </p:cNvPr>
          <p:cNvSpPr>
            <a:spLocks noGrp="1" noChangeArrowheads="1"/>
          </p:cNvSpPr>
          <p:nvPr>
            <p:ph type="sldNum" sz="quarter" idx="11"/>
          </p:nvPr>
        </p:nvSpPr>
        <p:spPr>
          <a:ln/>
        </p:spPr>
        <p:txBody>
          <a:bodyPr/>
          <a:lstStyle>
            <a:lvl1pPr>
              <a:defRPr/>
            </a:lvl1pPr>
          </a:lstStyle>
          <a:p>
            <a:pPr>
              <a:defRPr/>
            </a:pPr>
            <a:fld id="{3D46112D-406C-4745-B646-CF075E8FC860}" type="slidenum">
              <a:rPr lang="en-US" altLang="en-US"/>
              <a:pPr>
                <a:defRPr/>
              </a:pPr>
              <a:t>‹#›</a:t>
            </a:fld>
            <a:endParaRPr lang="en-US" altLang="en-US"/>
          </a:p>
        </p:txBody>
      </p:sp>
    </p:spTree>
    <p:extLst>
      <p:ext uri="{BB962C8B-B14F-4D97-AF65-F5344CB8AC3E}">
        <p14:creationId xmlns:p14="http://schemas.microsoft.com/office/powerpoint/2010/main" val="703235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ACA8F681-CE21-1E4A-83D3-9197379D04D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3">
            <a:extLst>
              <a:ext uri="{FF2B5EF4-FFF2-40B4-BE49-F238E27FC236}">
                <a16:creationId xmlns:a16="http://schemas.microsoft.com/office/drawing/2014/main" id="{6D4E6D7B-9217-0A4C-B118-DF1C05129479}"/>
              </a:ext>
            </a:extLst>
          </p:cNvPr>
          <p:cNvSpPr>
            <a:spLocks noGrp="1" noChangeArrowheads="1"/>
          </p:cNvSpPr>
          <p:nvPr>
            <p:ph type="sldNum" sz="quarter" idx="11"/>
          </p:nvPr>
        </p:nvSpPr>
        <p:spPr>
          <a:ln/>
        </p:spPr>
        <p:txBody>
          <a:bodyPr/>
          <a:lstStyle>
            <a:lvl1pPr>
              <a:defRPr/>
            </a:lvl1pPr>
          </a:lstStyle>
          <a:p>
            <a:pPr>
              <a:defRPr/>
            </a:pPr>
            <a:fld id="{8E8E25D1-670B-DA4F-9265-4FC00462868C}" type="slidenum">
              <a:rPr lang="en-US" altLang="en-US"/>
              <a:pPr>
                <a:defRPr/>
              </a:pPr>
              <a:t>‹#›</a:t>
            </a:fld>
            <a:endParaRPr lang="en-US" altLang="en-US"/>
          </a:p>
        </p:txBody>
      </p:sp>
    </p:spTree>
    <p:extLst>
      <p:ext uri="{BB962C8B-B14F-4D97-AF65-F5344CB8AC3E}">
        <p14:creationId xmlns:p14="http://schemas.microsoft.com/office/powerpoint/2010/main" val="116657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1C396997-0579-8C49-A080-AF2634FF222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3">
            <a:extLst>
              <a:ext uri="{FF2B5EF4-FFF2-40B4-BE49-F238E27FC236}">
                <a16:creationId xmlns:a16="http://schemas.microsoft.com/office/drawing/2014/main" id="{3928DDB9-BD5C-D349-B27F-74CB19791424}"/>
              </a:ext>
            </a:extLst>
          </p:cNvPr>
          <p:cNvSpPr>
            <a:spLocks noGrp="1" noChangeArrowheads="1"/>
          </p:cNvSpPr>
          <p:nvPr>
            <p:ph type="sldNum" sz="quarter" idx="11"/>
          </p:nvPr>
        </p:nvSpPr>
        <p:spPr>
          <a:ln/>
        </p:spPr>
        <p:txBody>
          <a:bodyPr/>
          <a:lstStyle>
            <a:lvl1pPr>
              <a:defRPr/>
            </a:lvl1pPr>
          </a:lstStyle>
          <a:p>
            <a:pPr>
              <a:defRPr/>
            </a:pPr>
            <a:fld id="{27CCB6FE-EA42-DA43-B778-AF47D9074AEC}" type="slidenum">
              <a:rPr lang="en-US" altLang="en-US"/>
              <a:pPr>
                <a:defRPr/>
              </a:pPr>
              <a:t>‹#›</a:t>
            </a:fld>
            <a:endParaRPr lang="en-US" altLang="en-US"/>
          </a:p>
        </p:txBody>
      </p:sp>
    </p:spTree>
    <p:extLst>
      <p:ext uri="{BB962C8B-B14F-4D97-AF65-F5344CB8AC3E}">
        <p14:creationId xmlns:p14="http://schemas.microsoft.com/office/powerpoint/2010/main" val="3600863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121C31C2-FF38-2649-8D23-52D34948104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3">
            <a:extLst>
              <a:ext uri="{FF2B5EF4-FFF2-40B4-BE49-F238E27FC236}">
                <a16:creationId xmlns:a16="http://schemas.microsoft.com/office/drawing/2014/main" id="{0D6E054D-65A9-D24F-80D3-6E5B3A92F8A6}"/>
              </a:ext>
            </a:extLst>
          </p:cNvPr>
          <p:cNvSpPr>
            <a:spLocks noGrp="1" noChangeArrowheads="1"/>
          </p:cNvSpPr>
          <p:nvPr>
            <p:ph type="sldNum" sz="quarter" idx="11"/>
          </p:nvPr>
        </p:nvSpPr>
        <p:spPr>
          <a:ln/>
        </p:spPr>
        <p:txBody>
          <a:bodyPr/>
          <a:lstStyle>
            <a:lvl1pPr>
              <a:defRPr/>
            </a:lvl1pPr>
          </a:lstStyle>
          <a:p>
            <a:pPr>
              <a:defRPr/>
            </a:pPr>
            <a:fld id="{12DFD506-DA80-CE48-BAC9-6FCF995A3BB1}" type="slidenum">
              <a:rPr lang="en-US" altLang="en-US"/>
              <a:pPr>
                <a:defRPr/>
              </a:pPr>
              <a:t>‹#›</a:t>
            </a:fld>
            <a:endParaRPr lang="en-US" altLang="en-US"/>
          </a:p>
        </p:txBody>
      </p:sp>
    </p:spTree>
    <p:extLst>
      <p:ext uri="{BB962C8B-B14F-4D97-AF65-F5344CB8AC3E}">
        <p14:creationId xmlns:p14="http://schemas.microsoft.com/office/powerpoint/2010/main" val="2088750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85DDE1A0-4658-764F-B675-261A1740D1F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3">
            <a:extLst>
              <a:ext uri="{FF2B5EF4-FFF2-40B4-BE49-F238E27FC236}">
                <a16:creationId xmlns:a16="http://schemas.microsoft.com/office/drawing/2014/main" id="{9A08CBD9-2140-1349-8DF5-9BB12383C87B}"/>
              </a:ext>
            </a:extLst>
          </p:cNvPr>
          <p:cNvSpPr>
            <a:spLocks noGrp="1" noChangeArrowheads="1"/>
          </p:cNvSpPr>
          <p:nvPr>
            <p:ph type="sldNum" sz="quarter" idx="11"/>
          </p:nvPr>
        </p:nvSpPr>
        <p:spPr>
          <a:ln/>
        </p:spPr>
        <p:txBody>
          <a:bodyPr/>
          <a:lstStyle>
            <a:lvl1pPr>
              <a:defRPr/>
            </a:lvl1pPr>
          </a:lstStyle>
          <a:p>
            <a:pPr>
              <a:defRPr/>
            </a:pPr>
            <a:fld id="{7845B8AA-FC19-C847-BA77-5E2D70BCE1B5}" type="slidenum">
              <a:rPr lang="en-US" altLang="en-US"/>
              <a:pPr>
                <a:defRPr/>
              </a:pPr>
              <a:t>‹#›</a:t>
            </a:fld>
            <a:endParaRPr lang="en-US" altLang="en-US"/>
          </a:p>
        </p:txBody>
      </p:sp>
    </p:spTree>
    <p:extLst>
      <p:ext uri="{BB962C8B-B14F-4D97-AF65-F5344CB8AC3E}">
        <p14:creationId xmlns:p14="http://schemas.microsoft.com/office/powerpoint/2010/main" val="619604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F39AF47A-A0E2-804E-B55E-726E70497A1D}"/>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3">
            <a:extLst>
              <a:ext uri="{FF2B5EF4-FFF2-40B4-BE49-F238E27FC236}">
                <a16:creationId xmlns:a16="http://schemas.microsoft.com/office/drawing/2014/main" id="{FA8694FE-D0DB-8746-856B-8325014DEBFC}"/>
              </a:ext>
            </a:extLst>
          </p:cNvPr>
          <p:cNvSpPr>
            <a:spLocks noGrp="1" noChangeArrowheads="1"/>
          </p:cNvSpPr>
          <p:nvPr>
            <p:ph type="sldNum" sz="quarter" idx="11"/>
          </p:nvPr>
        </p:nvSpPr>
        <p:spPr>
          <a:ln/>
        </p:spPr>
        <p:txBody>
          <a:bodyPr/>
          <a:lstStyle>
            <a:lvl1pPr>
              <a:defRPr/>
            </a:lvl1pPr>
          </a:lstStyle>
          <a:p>
            <a:pPr>
              <a:defRPr/>
            </a:pPr>
            <a:fld id="{17C7CB0C-7281-7147-93A0-6970B34E7E70}" type="slidenum">
              <a:rPr lang="en-US" altLang="en-US"/>
              <a:pPr>
                <a:defRPr/>
              </a:pPr>
              <a:t>‹#›</a:t>
            </a:fld>
            <a:endParaRPr lang="en-US" altLang="en-US"/>
          </a:p>
        </p:txBody>
      </p:sp>
    </p:spTree>
    <p:extLst>
      <p:ext uri="{BB962C8B-B14F-4D97-AF65-F5344CB8AC3E}">
        <p14:creationId xmlns:p14="http://schemas.microsoft.com/office/powerpoint/2010/main" val="2915174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4F35B20A-C8B4-3144-BAC1-BB01C417524B}"/>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33">
            <a:extLst>
              <a:ext uri="{FF2B5EF4-FFF2-40B4-BE49-F238E27FC236}">
                <a16:creationId xmlns:a16="http://schemas.microsoft.com/office/drawing/2014/main" id="{4483B466-0B8C-624C-8C0E-00B8010D1C29}"/>
              </a:ext>
            </a:extLst>
          </p:cNvPr>
          <p:cNvSpPr>
            <a:spLocks noGrp="1" noChangeArrowheads="1"/>
          </p:cNvSpPr>
          <p:nvPr>
            <p:ph type="sldNum" sz="quarter" idx="11"/>
          </p:nvPr>
        </p:nvSpPr>
        <p:spPr>
          <a:ln/>
        </p:spPr>
        <p:txBody>
          <a:bodyPr/>
          <a:lstStyle>
            <a:lvl1pPr>
              <a:defRPr/>
            </a:lvl1pPr>
          </a:lstStyle>
          <a:p>
            <a:pPr>
              <a:defRPr/>
            </a:pPr>
            <a:fld id="{896AF61F-91BB-6347-B5FA-50529C445122}" type="slidenum">
              <a:rPr lang="en-US" altLang="en-US"/>
              <a:pPr>
                <a:defRPr/>
              </a:pPr>
              <a:t>‹#›</a:t>
            </a:fld>
            <a:endParaRPr lang="en-US" altLang="en-US"/>
          </a:p>
        </p:txBody>
      </p:sp>
    </p:spTree>
    <p:extLst>
      <p:ext uri="{BB962C8B-B14F-4D97-AF65-F5344CB8AC3E}">
        <p14:creationId xmlns:p14="http://schemas.microsoft.com/office/powerpoint/2010/main" val="2543401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89B45693-1D8B-154D-B66E-15A5F48BE5AF}"/>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33">
            <a:extLst>
              <a:ext uri="{FF2B5EF4-FFF2-40B4-BE49-F238E27FC236}">
                <a16:creationId xmlns:a16="http://schemas.microsoft.com/office/drawing/2014/main" id="{477B6BE5-D6B5-1647-A07D-0DA5AEC21CD2}"/>
              </a:ext>
            </a:extLst>
          </p:cNvPr>
          <p:cNvSpPr>
            <a:spLocks noGrp="1" noChangeArrowheads="1"/>
          </p:cNvSpPr>
          <p:nvPr>
            <p:ph type="sldNum" sz="quarter" idx="11"/>
          </p:nvPr>
        </p:nvSpPr>
        <p:spPr>
          <a:ln/>
        </p:spPr>
        <p:txBody>
          <a:bodyPr/>
          <a:lstStyle>
            <a:lvl1pPr>
              <a:defRPr/>
            </a:lvl1pPr>
          </a:lstStyle>
          <a:p>
            <a:pPr>
              <a:defRPr/>
            </a:pPr>
            <a:fld id="{A1036292-4516-B34B-902D-04348C812EA5}" type="slidenum">
              <a:rPr lang="en-US" altLang="en-US"/>
              <a:pPr>
                <a:defRPr/>
              </a:pPr>
              <a:t>‹#›</a:t>
            </a:fld>
            <a:endParaRPr lang="en-US" altLang="en-US"/>
          </a:p>
        </p:txBody>
      </p:sp>
    </p:spTree>
    <p:extLst>
      <p:ext uri="{BB962C8B-B14F-4D97-AF65-F5344CB8AC3E}">
        <p14:creationId xmlns:p14="http://schemas.microsoft.com/office/powerpoint/2010/main" val="2746295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E974210F-EBF7-DE4D-976C-C75D80713C0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3">
            <a:extLst>
              <a:ext uri="{FF2B5EF4-FFF2-40B4-BE49-F238E27FC236}">
                <a16:creationId xmlns:a16="http://schemas.microsoft.com/office/drawing/2014/main" id="{EC53097F-F896-9647-9B07-37A2A8920DE4}"/>
              </a:ext>
            </a:extLst>
          </p:cNvPr>
          <p:cNvSpPr>
            <a:spLocks noGrp="1" noChangeArrowheads="1"/>
          </p:cNvSpPr>
          <p:nvPr>
            <p:ph type="sldNum" sz="quarter" idx="11"/>
          </p:nvPr>
        </p:nvSpPr>
        <p:spPr>
          <a:ln/>
        </p:spPr>
        <p:txBody>
          <a:bodyPr/>
          <a:lstStyle>
            <a:lvl1pPr>
              <a:defRPr/>
            </a:lvl1pPr>
          </a:lstStyle>
          <a:p>
            <a:pPr>
              <a:defRPr/>
            </a:pPr>
            <a:fld id="{6C969150-37F2-2044-8FC9-89A82DDC5FB4}" type="slidenum">
              <a:rPr lang="en-US" altLang="en-US"/>
              <a:pPr>
                <a:defRPr/>
              </a:pPr>
              <a:t>‹#›</a:t>
            </a:fld>
            <a:endParaRPr lang="en-US" altLang="en-US"/>
          </a:p>
        </p:txBody>
      </p:sp>
    </p:spTree>
    <p:extLst>
      <p:ext uri="{BB962C8B-B14F-4D97-AF65-F5344CB8AC3E}">
        <p14:creationId xmlns:p14="http://schemas.microsoft.com/office/powerpoint/2010/main" val="3354750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8D7E29C9-4825-104D-A983-066FA05CBC0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3">
            <a:extLst>
              <a:ext uri="{FF2B5EF4-FFF2-40B4-BE49-F238E27FC236}">
                <a16:creationId xmlns:a16="http://schemas.microsoft.com/office/drawing/2014/main" id="{220A5F3E-55EF-214A-A575-572B217F87BD}"/>
              </a:ext>
            </a:extLst>
          </p:cNvPr>
          <p:cNvSpPr>
            <a:spLocks noGrp="1" noChangeArrowheads="1"/>
          </p:cNvSpPr>
          <p:nvPr>
            <p:ph type="sldNum" sz="quarter" idx="11"/>
          </p:nvPr>
        </p:nvSpPr>
        <p:spPr>
          <a:ln/>
        </p:spPr>
        <p:txBody>
          <a:bodyPr/>
          <a:lstStyle>
            <a:lvl1pPr>
              <a:defRPr/>
            </a:lvl1pPr>
          </a:lstStyle>
          <a:p>
            <a:pPr>
              <a:defRPr/>
            </a:pPr>
            <a:fld id="{6159BF75-1F44-9849-BE9D-C000F800C19A}" type="slidenum">
              <a:rPr lang="en-US" altLang="en-US"/>
              <a:pPr>
                <a:defRPr/>
              </a:pPr>
              <a:t>‹#›</a:t>
            </a:fld>
            <a:endParaRPr lang="en-US" altLang="en-US"/>
          </a:p>
        </p:txBody>
      </p:sp>
    </p:spTree>
    <p:extLst>
      <p:ext uri="{BB962C8B-B14F-4D97-AF65-F5344CB8AC3E}">
        <p14:creationId xmlns:p14="http://schemas.microsoft.com/office/powerpoint/2010/main" val="3670796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1CD76D69-11FB-1B4E-9601-7A792B6BA29F}"/>
              </a:ext>
            </a:extLst>
          </p:cNvPr>
          <p:cNvGrpSpPr>
            <a:grpSpLocks/>
          </p:cNvGrpSpPr>
          <p:nvPr/>
        </p:nvGrpSpPr>
        <p:grpSpPr bwMode="auto">
          <a:xfrm>
            <a:off x="0" y="4367213"/>
            <a:ext cx="9131300" cy="2478087"/>
            <a:chOff x="0" y="2751"/>
            <a:chExt cx="5752" cy="1561"/>
          </a:xfrm>
        </p:grpSpPr>
        <p:sp>
          <p:nvSpPr>
            <p:cNvPr id="1033" name="Rectangle 3">
              <a:extLst>
                <a:ext uri="{FF2B5EF4-FFF2-40B4-BE49-F238E27FC236}">
                  <a16:creationId xmlns:a16="http://schemas.microsoft.com/office/drawing/2014/main" id="{514F378A-8585-2D4C-92A0-6E51BB480CB4}"/>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endParaRPr lang="en-US" altLang="en-US"/>
            </a:p>
          </p:txBody>
        </p:sp>
        <p:grpSp>
          <p:nvGrpSpPr>
            <p:cNvPr id="1034" name="Group 4">
              <a:extLst>
                <a:ext uri="{FF2B5EF4-FFF2-40B4-BE49-F238E27FC236}">
                  <a16:creationId xmlns:a16="http://schemas.microsoft.com/office/drawing/2014/main" id="{B9A065B3-349B-174F-8A90-E8E971DB57BF}"/>
                </a:ext>
              </a:extLst>
            </p:cNvPr>
            <p:cNvGrpSpPr>
              <a:grpSpLocks/>
            </p:cNvGrpSpPr>
            <p:nvPr/>
          </p:nvGrpSpPr>
          <p:grpSpPr bwMode="auto">
            <a:xfrm>
              <a:off x="4458" y="2751"/>
              <a:ext cx="1190" cy="1426"/>
              <a:chOff x="4458" y="2751"/>
              <a:chExt cx="1190" cy="1426"/>
            </a:xfrm>
          </p:grpSpPr>
          <p:sp>
            <p:nvSpPr>
              <p:cNvPr id="1035" name="Freeform 5">
                <a:extLst>
                  <a:ext uri="{FF2B5EF4-FFF2-40B4-BE49-F238E27FC236}">
                    <a16:creationId xmlns:a16="http://schemas.microsoft.com/office/drawing/2014/main" id="{64C419BA-F5E0-5D49-827E-67AF1E96C8B7}"/>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6" name="Line 6">
                <a:extLst>
                  <a:ext uri="{FF2B5EF4-FFF2-40B4-BE49-F238E27FC236}">
                    <a16:creationId xmlns:a16="http://schemas.microsoft.com/office/drawing/2014/main" id="{E2F5363D-8AE2-1F49-8D17-23D0173DC6C3}"/>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7">
                <a:extLst>
                  <a:ext uri="{FF2B5EF4-FFF2-40B4-BE49-F238E27FC236}">
                    <a16:creationId xmlns:a16="http://schemas.microsoft.com/office/drawing/2014/main" id="{97EDDB3B-1CB0-A941-9CE1-2D7F9DC7C284}"/>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Line 8">
                <a:extLst>
                  <a:ext uri="{FF2B5EF4-FFF2-40B4-BE49-F238E27FC236}">
                    <a16:creationId xmlns:a16="http://schemas.microsoft.com/office/drawing/2014/main" id="{E406CCE4-6EF7-5945-809E-99721DA206F9}"/>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9" name="Freeform 9">
                <a:extLst>
                  <a:ext uri="{FF2B5EF4-FFF2-40B4-BE49-F238E27FC236}">
                    <a16:creationId xmlns:a16="http://schemas.microsoft.com/office/drawing/2014/main" id="{7DA376F9-B5BB-3346-B9D5-7747478E7FA5}"/>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0" name="Oval 10">
                <a:extLst>
                  <a:ext uri="{FF2B5EF4-FFF2-40B4-BE49-F238E27FC236}">
                    <a16:creationId xmlns:a16="http://schemas.microsoft.com/office/drawing/2014/main" id="{CBD09718-7292-8B4D-8EC2-9ED5B73B0DAE}"/>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endParaRPr lang="en-US" altLang="en-US"/>
              </a:p>
            </p:txBody>
          </p:sp>
          <p:grpSp>
            <p:nvGrpSpPr>
              <p:cNvPr id="1041" name="Group 11">
                <a:extLst>
                  <a:ext uri="{FF2B5EF4-FFF2-40B4-BE49-F238E27FC236}">
                    <a16:creationId xmlns:a16="http://schemas.microsoft.com/office/drawing/2014/main" id="{1B0E9545-59BB-D340-AE25-0D212C07B1F3}"/>
                  </a:ext>
                </a:extLst>
              </p:cNvPr>
              <p:cNvGrpSpPr>
                <a:grpSpLocks/>
              </p:cNvGrpSpPr>
              <p:nvPr/>
            </p:nvGrpSpPr>
            <p:grpSpPr bwMode="auto">
              <a:xfrm>
                <a:off x="4458" y="2991"/>
                <a:ext cx="999" cy="797"/>
                <a:chOff x="4458" y="2991"/>
                <a:chExt cx="999" cy="797"/>
              </a:xfrm>
            </p:grpSpPr>
            <p:sp>
              <p:nvSpPr>
                <p:cNvPr id="1042" name="Freeform 12">
                  <a:extLst>
                    <a:ext uri="{FF2B5EF4-FFF2-40B4-BE49-F238E27FC236}">
                      <a16:creationId xmlns:a16="http://schemas.microsoft.com/office/drawing/2014/main" id="{FD63F057-EC44-C84E-B56D-029285631E19}"/>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3">
                  <a:extLst>
                    <a:ext uri="{FF2B5EF4-FFF2-40B4-BE49-F238E27FC236}">
                      <a16:creationId xmlns:a16="http://schemas.microsoft.com/office/drawing/2014/main" id="{468A6D34-C62F-3A4A-A907-03DCA9352C82}"/>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4">
                  <a:extLst>
                    <a:ext uri="{FF2B5EF4-FFF2-40B4-BE49-F238E27FC236}">
                      <a16:creationId xmlns:a16="http://schemas.microsoft.com/office/drawing/2014/main" id="{83DBAE23-FA8C-A14E-A883-07E6E737865E}"/>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5">
                  <a:extLst>
                    <a:ext uri="{FF2B5EF4-FFF2-40B4-BE49-F238E27FC236}">
                      <a16:creationId xmlns:a16="http://schemas.microsoft.com/office/drawing/2014/main" id="{FA9037F8-2E2B-D242-B256-3A9A52ED5BFE}"/>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6">
                  <a:extLst>
                    <a:ext uri="{FF2B5EF4-FFF2-40B4-BE49-F238E27FC236}">
                      <a16:creationId xmlns:a16="http://schemas.microsoft.com/office/drawing/2014/main" id="{0AFD5467-4356-C142-9843-3D86CEE601F0}"/>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7">
                  <a:extLst>
                    <a:ext uri="{FF2B5EF4-FFF2-40B4-BE49-F238E27FC236}">
                      <a16:creationId xmlns:a16="http://schemas.microsoft.com/office/drawing/2014/main" id="{76A4BD7E-1976-F74E-A701-BC906F81D6FD}"/>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8">
                  <a:extLst>
                    <a:ext uri="{FF2B5EF4-FFF2-40B4-BE49-F238E27FC236}">
                      <a16:creationId xmlns:a16="http://schemas.microsoft.com/office/drawing/2014/main" id="{02E3C154-5992-E040-B728-6C31B163C31E}"/>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9">
                  <a:extLst>
                    <a:ext uri="{FF2B5EF4-FFF2-40B4-BE49-F238E27FC236}">
                      <a16:creationId xmlns:a16="http://schemas.microsoft.com/office/drawing/2014/main" id="{AE2A5B5A-8A9C-A54B-B6B3-3C7B97E87F1A}"/>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20">
                  <a:extLst>
                    <a:ext uri="{FF2B5EF4-FFF2-40B4-BE49-F238E27FC236}">
                      <a16:creationId xmlns:a16="http://schemas.microsoft.com/office/drawing/2014/main" id="{C264E7F7-F813-0B48-9D57-CCD5851D3FB8}"/>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21">
                  <a:extLst>
                    <a:ext uri="{FF2B5EF4-FFF2-40B4-BE49-F238E27FC236}">
                      <a16:creationId xmlns:a16="http://schemas.microsoft.com/office/drawing/2014/main" id="{1BCED761-1F89-924A-BF6F-40E0E9A0B5F9}"/>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2">
                  <a:extLst>
                    <a:ext uri="{FF2B5EF4-FFF2-40B4-BE49-F238E27FC236}">
                      <a16:creationId xmlns:a16="http://schemas.microsoft.com/office/drawing/2014/main" id="{DA7839ED-C44A-554F-A226-9CFE41C80183}"/>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3">
                  <a:extLst>
                    <a:ext uri="{FF2B5EF4-FFF2-40B4-BE49-F238E27FC236}">
                      <a16:creationId xmlns:a16="http://schemas.microsoft.com/office/drawing/2014/main" id="{4283AF11-32A7-D94A-8E6A-D1B12CFA8D84}"/>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4">
                  <a:extLst>
                    <a:ext uri="{FF2B5EF4-FFF2-40B4-BE49-F238E27FC236}">
                      <a16:creationId xmlns:a16="http://schemas.microsoft.com/office/drawing/2014/main" id="{096EB244-967D-3D4C-B473-1DEC73647D98}"/>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5">
                  <a:extLst>
                    <a:ext uri="{FF2B5EF4-FFF2-40B4-BE49-F238E27FC236}">
                      <a16:creationId xmlns:a16="http://schemas.microsoft.com/office/drawing/2014/main" id="{824C353A-42BE-8044-9757-C8E67EB8C354}"/>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6" name="Freeform 26">
                  <a:extLst>
                    <a:ext uri="{FF2B5EF4-FFF2-40B4-BE49-F238E27FC236}">
                      <a16:creationId xmlns:a16="http://schemas.microsoft.com/office/drawing/2014/main" id="{965B8209-3C0B-574F-80D8-45F72FA0D27B}"/>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7">
                  <a:extLst>
                    <a:ext uri="{FF2B5EF4-FFF2-40B4-BE49-F238E27FC236}">
                      <a16:creationId xmlns:a16="http://schemas.microsoft.com/office/drawing/2014/main" id="{400027CE-B5C1-C249-8D01-E41A0458F048}"/>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8" name="Freeform 28">
                  <a:extLst>
                    <a:ext uri="{FF2B5EF4-FFF2-40B4-BE49-F238E27FC236}">
                      <a16:creationId xmlns:a16="http://schemas.microsoft.com/office/drawing/2014/main" id="{FD75783E-515D-774D-88F5-580AB14B2D7A}"/>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9" name="Freeform 29">
                  <a:extLst>
                    <a:ext uri="{FF2B5EF4-FFF2-40B4-BE49-F238E27FC236}">
                      <a16:creationId xmlns:a16="http://schemas.microsoft.com/office/drawing/2014/main" id="{8A66B85D-3B76-5640-8D22-02AA75A7C704}"/>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E12EC810-6838-F04C-8DBE-1ABABEBD84B5}"/>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B8E9398B-918B-0240-83FD-6B202326F620}"/>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39648" name="Rectangle 32">
            <a:extLst>
              <a:ext uri="{FF2B5EF4-FFF2-40B4-BE49-F238E27FC236}">
                <a16:creationId xmlns:a16="http://schemas.microsoft.com/office/drawing/2014/main" id="{7DD9413C-AC88-7E40-B800-4D4BDC263A55}"/>
              </a:ext>
            </a:extLst>
          </p:cNvPr>
          <p:cNvSpPr>
            <a:spLocks noGrp="1" noChangeArrowheads="1"/>
          </p:cNvSpPr>
          <p:nvPr>
            <p:ph type="dt" sz="half" idx="2"/>
          </p:nvPr>
        </p:nvSpPr>
        <p:spPr bwMode="auto">
          <a:xfrm>
            <a:off x="685800" y="6400800"/>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239649" name="Rectangle 33">
            <a:extLst>
              <a:ext uri="{FF2B5EF4-FFF2-40B4-BE49-F238E27FC236}">
                <a16:creationId xmlns:a16="http://schemas.microsoft.com/office/drawing/2014/main" id="{F560C351-F668-0A42-BE55-C9C419125FAC}"/>
              </a:ext>
            </a:extLst>
          </p:cNvPr>
          <p:cNvSpPr>
            <a:spLocks noGrp="1" noChangeArrowheads="1"/>
          </p:cNvSpPr>
          <p:nvPr>
            <p:ph type="sldNum" sz="quarter" idx="4"/>
          </p:nvPr>
        </p:nvSpPr>
        <p:spPr bwMode="auto">
          <a:xfrm>
            <a:off x="6553200" y="6399213"/>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lgn="r">
              <a:defRPr sz="1400"/>
            </a:lvl1pPr>
          </a:lstStyle>
          <a:p>
            <a:pPr>
              <a:defRPr/>
            </a:pPr>
            <a:fld id="{421540D5-2A0F-D840-B48A-C45A071FC43E}" type="slidenum">
              <a:rPr lang="en-US" altLang="en-US"/>
              <a:pPr>
                <a:defRPr/>
              </a:pPr>
              <a:t>‹#›</a:t>
            </a:fld>
            <a:endParaRPr lang="en-US" altLang="en-US"/>
          </a:p>
        </p:txBody>
      </p:sp>
      <p:sp>
        <p:nvSpPr>
          <p:cNvPr id="1031" name="Rectangle 34">
            <a:extLst>
              <a:ext uri="{FF2B5EF4-FFF2-40B4-BE49-F238E27FC236}">
                <a16:creationId xmlns:a16="http://schemas.microsoft.com/office/drawing/2014/main" id="{1254BECA-C5F5-F84D-88DC-46157400CD32}"/>
              </a:ext>
            </a:extLst>
          </p:cNvPr>
          <p:cNvSpPr>
            <a:spLocks noChangeArrowheads="1"/>
          </p:cNvSpPr>
          <p:nvPr/>
        </p:nvSpPr>
        <p:spPr bwMode="auto">
          <a:xfrm>
            <a:off x="1676400" y="6438900"/>
            <a:ext cx="5581650" cy="419100"/>
          </a:xfrm>
          <a:prstGeom prst="rect">
            <a:avLst/>
          </a:prstGeom>
          <a:noFill/>
          <a:ln>
            <a:noFill/>
          </a:ln>
          <a:effectLst/>
        </p:spPr>
        <p:txBody>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eaLnBrk="1" hangingPunct="1">
              <a:defRPr/>
            </a:pPr>
            <a:r>
              <a:rPr lang="en-US" altLang="en-US" sz="1000" dirty="0">
                <a:latin typeface="Arial" pitchFamily="34" charset="0"/>
              </a:rPr>
              <a:t>© Copyright 2018 by Pearson Education, Inc. All Rights Reserved.</a:t>
            </a:r>
          </a:p>
        </p:txBody>
      </p:sp>
      <p:sp>
        <p:nvSpPr>
          <p:cNvPr id="1032" name="Rectangle 35">
            <a:extLst>
              <a:ext uri="{FF2B5EF4-FFF2-40B4-BE49-F238E27FC236}">
                <a16:creationId xmlns:a16="http://schemas.microsoft.com/office/drawing/2014/main" id="{0EA6CF0C-436A-864C-93B2-1C8D1F3A6127}"/>
              </a:ext>
            </a:extLst>
          </p:cNvPr>
          <p:cNvSpPr>
            <a:spLocks noChangeArrowheads="1"/>
          </p:cNvSpPr>
          <p:nvPr userDrawn="1"/>
        </p:nvSpPr>
        <p:spPr bwMode="auto">
          <a:xfrm>
            <a:off x="1676400" y="6438900"/>
            <a:ext cx="5581650" cy="419100"/>
          </a:xfrm>
          <a:prstGeom prst="rect">
            <a:avLst/>
          </a:prstGeom>
          <a:noFill/>
          <a:ln>
            <a:noFill/>
          </a:ln>
          <a:effectLst/>
        </p:spPr>
        <p:txBody>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eaLnBrk="1" hangingPunct="1">
              <a:defRPr/>
            </a:pPr>
            <a:r>
              <a:rPr lang="en-US" altLang="en-US" sz="1000" dirty="0">
                <a:latin typeface="Arial" pitchFamily="34" charset="0"/>
              </a:rPr>
              <a:t>© Copyright 2018 by Pearson Education, Inc. All Rights Reserved.</a:t>
            </a:r>
          </a:p>
        </p:txBody>
      </p:sp>
    </p:spTree>
  </p:cSld>
  <p:clrMap bg1="lt1" tx1="dk1" bg2="lt2" tx2="dk2" accent1="accent1" accent2="accent2" accent3="accent3" accent4="accent4" accent5="accent5" accent6="accent6" hlink="hlink" folHlink="folHlink"/>
  <p:sldLayoutIdLst>
    <p:sldLayoutId id="2147483803"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liangcpp.pearsoncmg.com/pyhtml/ComputeAverageWithSimultaneousAssignment.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19.xml.rels><?xml version="1.0" encoding="UTF-8" standalone="yes"?>
<Relationships xmlns="http://schemas.openxmlformats.org/package/2006/relationships"><Relationship Id="rId2" Type="http://schemas.openxmlformats.org/officeDocument/2006/relationships/hyperlink" Target="https://liangcpp.pearsoncmg.com/pyhtml/DisplayTime.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liangcpp.pearsoncmg.com/pyhtml/SalesTax.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hyperlink" Target="https://liangcpp.pearsoncmg.com/pyhtml/ShowCurrentTime.html" TargetMode="External"/><Relationship Id="rId4" Type="http://schemas.openxmlformats.org/officeDocument/2006/relationships/image" Target="../media/image7.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9.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0.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1.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2.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3.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4.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5.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16.emf"/></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liangcpp.pearsoncmg.com/pyhtml/ComputeArea.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hyperlink" Target="https://liangcpp.pearsoncmg.com/pyhtml/ComputeLoan.html" TargetMode="External"/><Relationship Id="rId4" Type="http://schemas.openxmlformats.org/officeDocument/2006/relationships/image" Target="../media/image18.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hyperlink" Target="https://liangcpp.pearsoncmg.com/pyhtml/ComputeDistance.html" TargetMode="External"/><Relationship Id="rId5" Type="http://schemas.openxmlformats.org/officeDocument/2006/relationships/image" Target="../media/image19.emf"/><Relationship Id="rId4" Type="http://schemas.openxmlformats.org/officeDocument/2006/relationships/oleObject" Target="../embeddings/oleObject17.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19.emf"/></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liangcpp.pearsoncmg.com/pyhtml/ComputeDistanceGraphics.html" TargetMode="External"/><Relationship Id="rId4"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liangcpp.pearsoncmg.com/pyhtml/ComputeAverage.html" TargetMode="External"/><Relationship Id="rId2" Type="http://schemas.openxmlformats.org/officeDocument/2006/relationships/hyperlink" Target="https://liangcpp.pearsoncmg.com/pyhtml/ComputeAreaWithConsoleInput.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Number Placeholder 4">
            <a:extLst>
              <a:ext uri="{FF2B5EF4-FFF2-40B4-BE49-F238E27FC236}">
                <a16:creationId xmlns:a16="http://schemas.microsoft.com/office/drawing/2014/main" id="{BC8103F1-7FA0-1B49-951A-6E60B530C3F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EC2B5AD-E3C4-0B47-85A3-9D59AE60040D}" type="slidenum">
              <a:rPr lang="en-US" altLang="en-US" sz="1400" smtClean="0"/>
              <a:pPr>
                <a:spcBef>
                  <a:spcPct val="0"/>
                </a:spcBef>
                <a:buClrTx/>
                <a:buSzTx/>
                <a:buFontTx/>
                <a:buNone/>
              </a:pPr>
              <a:t>1</a:t>
            </a:fld>
            <a:endParaRPr lang="en-US" altLang="en-US" sz="1400"/>
          </a:p>
        </p:txBody>
      </p:sp>
      <p:sp>
        <p:nvSpPr>
          <p:cNvPr id="14338" name="Rectangle 2">
            <a:extLst>
              <a:ext uri="{FF2B5EF4-FFF2-40B4-BE49-F238E27FC236}">
                <a16:creationId xmlns:a16="http://schemas.microsoft.com/office/drawing/2014/main" id="{CE69DB77-7196-9943-BDD9-E8177179F5B3}"/>
              </a:ext>
            </a:extLst>
          </p:cNvPr>
          <p:cNvSpPr>
            <a:spLocks noGrp="1" noChangeArrowheads="1"/>
          </p:cNvSpPr>
          <p:nvPr>
            <p:ph type="title"/>
          </p:nvPr>
        </p:nvSpPr>
        <p:spPr>
          <a:xfrm>
            <a:off x="693738" y="893763"/>
            <a:ext cx="7772400" cy="1143000"/>
          </a:xfrm>
          <a:noFill/>
        </p:spPr>
        <p:txBody>
          <a:bodyPr/>
          <a:lstStyle/>
          <a:p>
            <a:r>
              <a:rPr lang="en-US" altLang="en-US" sz="3600"/>
              <a:t>Chapter 2 Elementary Programming</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4">
            <a:extLst>
              <a:ext uri="{FF2B5EF4-FFF2-40B4-BE49-F238E27FC236}">
                <a16:creationId xmlns:a16="http://schemas.microsoft.com/office/drawing/2014/main" id="{398D5BC1-1B8B-5240-8D39-2AB280879DA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72AD07A-C310-0249-9B12-3704DF4785DC}" type="slidenum">
              <a:rPr lang="en-US" altLang="en-US" sz="1400" smtClean="0"/>
              <a:pPr>
                <a:spcBef>
                  <a:spcPct val="0"/>
                </a:spcBef>
                <a:buClrTx/>
                <a:buSzTx/>
                <a:buFontTx/>
                <a:buNone/>
              </a:pPr>
              <a:t>10</a:t>
            </a:fld>
            <a:endParaRPr lang="en-US" altLang="en-US" sz="1400"/>
          </a:p>
        </p:txBody>
      </p:sp>
      <p:sp>
        <p:nvSpPr>
          <p:cNvPr id="23554" name="Rectangle 2">
            <a:extLst>
              <a:ext uri="{FF2B5EF4-FFF2-40B4-BE49-F238E27FC236}">
                <a16:creationId xmlns:a16="http://schemas.microsoft.com/office/drawing/2014/main" id="{EE3B4BA6-CED9-3C43-99F6-552E13A9A4BC}"/>
              </a:ext>
            </a:extLst>
          </p:cNvPr>
          <p:cNvSpPr>
            <a:spLocks noGrp="1" noChangeArrowheads="1"/>
          </p:cNvSpPr>
          <p:nvPr>
            <p:ph type="title"/>
          </p:nvPr>
        </p:nvSpPr>
        <p:spPr>
          <a:xfrm>
            <a:off x="693738" y="317500"/>
            <a:ext cx="7772400" cy="614363"/>
          </a:xfrm>
          <a:noFill/>
        </p:spPr>
        <p:txBody>
          <a:bodyPr/>
          <a:lstStyle/>
          <a:p>
            <a:r>
              <a:rPr lang="en-US" altLang="en-US" sz="4000"/>
              <a:t>Variables</a:t>
            </a:r>
          </a:p>
        </p:txBody>
      </p:sp>
      <p:sp>
        <p:nvSpPr>
          <p:cNvPr id="23555" name="Rectangle 3">
            <a:extLst>
              <a:ext uri="{FF2B5EF4-FFF2-40B4-BE49-F238E27FC236}">
                <a16:creationId xmlns:a16="http://schemas.microsoft.com/office/drawing/2014/main" id="{23273E7F-F930-9D42-8967-12EA17F7DC97}"/>
              </a:ext>
            </a:extLst>
          </p:cNvPr>
          <p:cNvSpPr>
            <a:spLocks noGrp="1" noChangeArrowheads="1"/>
          </p:cNvSpPr>
          <p:nvPr>
            <p:ph type="body" idx="1"/>
          </p:nvPr>
        </p:nvSpPr>
        <p:spPr>
          <a:xfrm>
            <a:off x="231775" y="1277938"/>
            <a:ext cx="8794750" cy="4953000"/>
          </a:xfrm>
        </p:spPr>
        <p:txBody>
          <a:bodyPr/>
          <a:lstStyle/>
          <a:p>
            <a:pPr>
              <a:lnSpc>
                <a:spcPct val="90000"/>
              </a:lnSpc>
              <a:buFont typeface="Monotype Sorts" pitchFamily="2" charset="2"/>
              <a:buNone/>
            </a:pPr>
            <a:r>
              <a:rPr lang="en-US" altLang="en-US" sz="2800">
                <a:solidFill>
                  <a:schemeClr val="tx2"/>
                </a:solidFill>
                <a:latin typeface="Courier New" panose="02070309020205020404" pitchFamily="49" charset="0"/>
              </a:rPr>
              <a:t># Compute the first area</a:t>
            </a:r>
          </a:p>
          <a:p>
            <a:pPr>
              <a:lnSpc>
                <a:spcPct val="90000"/>
              </a:lnSpc>
              <a:buFont typeface="Monotype Sorts" pitchFamily="2" charset="2"/>
              <a:buNone/>
            </a:pPr>
            <a:r>
              <a:rPr lang="en-US" altLang="en-US" sz="2800">
                <a:solidFill>
                  <a:schemeClr val="tx2"/>
                </a:solidFill>
                <a:latin typeface="Courier New" panose="02070309020205020404" pitchFamily="49" charset="0"/>
              </a:rPr>
              <a:t>radius = 1.0</a:t>
            </a:r>
          </a:p>
          <a:p>
            <a:pPr>
              <a:lnSpc>
                <a:spcPct val="90000"/>
              </a:lnSpc>
              <a:buFont typeface="Monotype Sorts" pitchFamily="2" charset="2"/>
              <a:buNone/>
            </a:pPr>
            <a:r>
              <a:rPr lang="en-US" altLang="en-US" sz="2800">
                <a:solidFill>
                  <a:schemeClr val="tx2"/>
                </a:solidFill>
                <a:latin typeface="Courier New" panose="02070309020205020404" pitchFamily="49" charset="0"/>
              </a:rPr>
              <a:t>area = radius * radius * 3.14159</a:t>
            </a:r>
          </a:p>
          <a:p>
            <a:pPr>
              <a:lnSpc>
                <a:spcPct val="90000"/>
              </a:lnSpc>
              <a:buFont typeface="Monotype Sorts" pitchFamily="2" charset="2"/>
              <a:buNone/>
            </a:pPr>
            <a:r>
              <a:rPr lang="en-US" altLang="en-US" sz="2800">
                <a:solidFill>
                  <a:schemeClr val="tx2"/>
                </a:solidFill>
                <a:latin typeface="Courier New" panose="02070309020205020404" pitchFamily="49" charset="0"/>
              </a:rPr>
              <a:t>print("The area is ", area, </a:t>
            </a:r>
          </a:p>
          <a:p>
            <a:pPr>
              <a:lnSpc>
                <a:spcPct val="90000"/>
              </a:lnSpc>
              <a:buFont typeface="Monotype Sorts" pitchFamily="2" charset="2"/>
              <a:buNone/>
            </a:pPr>
            <a:r>
              <a:rPr lang="en-US" altLang="en-US" sz="2800">
                <a:solidFill>
                  <a:schemeClr val="tx2"/>
                </a:solidFill>
                <a:latin typeface="Courier New" panose="02070309020205020404" pitchFamily="49" charset="0"/>
              </a:rPr>
              <a:t>    " for  radius ", radius)</a:t>
            </a:r>
          </a:p>
          <a:p>
            <a:pPr>
              <a:lnSpc>
                <a:spcPct val="90000"/>
              </a:lnSpc>
              <a:buFont typeface="Monotype Sorts" pitchFamily="2" charset="2"/>
              <a:buNone/>
            </a:pPr>
            <a:r>
              <a:rPr lang="en-US" altLang="en-US" sz="2800">
                <a:solidFill>
                  <a:schemeClr val="tx2"/>
                </a:solidFill>
                <a:latin typeface="Courier New" panose="02070309020205020404" pitchFamily="49" charset="0"/>
              </a:rPr>
              <a:t># Compute the second area</a:t>
            </a:r>
          </a:p>
          <a:p>
            <a:pPr>
              <a:lnSpc>
                <a:spcPct val="90000"/>
              </a:lnSpc>
              <a:buFont typeface="Monotype Sorts" pitchFamily="2" charset="2"/>
              <a:buNone/>
            </a:pPr>
            <a:r>
              <a:rPr lang="en-US" altLang="en-US" sz="2800">
                <a:solidFill>
                  <a:schemeClr val="tx2"/>
                </a:solidFill>
                <a:latin typeface="Courier New" panose="02070309020205020404" pitchFamily="49" charset="0"/>
              </a:rPr>
              <a:t>radius = 2.0</a:t>
            </a:r>
          </a:p>
          <a:p>
            <a:pPr>
              <a:lnSpc>
                <a:spcPct val="90000"/>
              </a:lnSpc>
              <a:buFont typeface="Monotype Sorts" pitchFamily="2" charset="2"/>
              <a:buNone/>
            </a:pPr>
            <a:r>
              <a:rPr lang="en-US" altLang="en-US" sz="2800">
                <a:solidFill>
                  <a:schemeClr val="tx2"/>
                </a:solidFill>
                <a:latin typeface="Courier New" panose="02070309020205020404" pitchFamily="49" charset="0"/>
              </a:rPr>
              <a:t>area = radius * radius * 3.14159</a:t>
            </a:r>
          </a:p>
          <a:p>
            <a:pPr>
              <a:lnSpc>
                <a:spcPct val="90000"/>
              </a:lnSpc>
              <a:buFont typeface="Monotype Sorts" pitchFamily="2" charset="2"/>
              <a:buNone/>
            </a:pPr>
            <a:r>
              <a:rPr lang="en-US" altLang="en-US" sz="2800">
                <a:solidFill>
                  <a:schemeClr val="tx2"/>
                </a:solidFill>
                <a:latin typeface="Courier New" panose="02070309020205020404" pitchFamily="49" charset="0"/>
              </a:rPr>
              <a:t>print("The area is ", area, </a:t>
            </a:r>
          </a:p>
          <a:p>
            <a:pPr>
              <a:lnSpc>
                <a:spcPct val="90000"/>
              </a:lnSpc>
              <a:buFont typeface="Monotype Sorts" pitchFamily="2" charset="2"/>
              <a:buNone/>
            </a:pPr>
            <a:r>
              <a:rPr lang="en-US" altLang="en-US" sz="2800">
                <a:solidFill>
                  <a:schemeClr val="tx2"/>
                </a:solidFill>
                <a:latin typeface="Courier New" panose="02070309020205020404" pitchFamily="49" charset="0"/>
              </a:rPr>
              <a:t>    " for radius ", radius)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4">
            <a:extLst>
              <a:ext uri="{FF2B5EF4-FFF2-40B4-BE49-F238E27FC236}">
                <a16:creationId xmlns:a16="http://schemas.microsoft.com/office/drawing/2014/main" id="{2C47E493-DFD0-9846-9A24-0BB3D7E9AF0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66CD75E-068B-0143-942F-D1D5B102ED43}" type="slidenum">
              <a:rPr lang="en-US" altLang="en-US" sz="1400" smtClean="0"/>
              <a:pPr>
                <a:spcBef>
                  <a:spcPct val="0"/>
                </a:spcBef>
                <a:buClrTx/>
                <a:buSzTx/>
                <a:buFontTx/>
                <a:buNone/>
              </a:pPr>
              <a:t>11</a:t>
            </a:fld>
            <a:endParaRPr lang="en-US" altLang="en-US" sz="1400"/>
          </a:p>
        </p:txBody>
      </p:sp>
      <p:sp>
        <p:nvSpPr>
          <p:cNvPr id="24578" name="Rectangle 2">
            <a:extLst>
              <a:ext uri="{FF2B5EF4-FFF2-40B4-BE49-F238E27FC236}">
                <a16:creationId xmlns:a16="http://schemas.microsoft.com/office/drawing/2014/main" id="{86B02924-E4C3-B841-B145-3F1C613650E2}"/>
              </a:ext>
            </a:extLst>
          </p:cNvPr>
          <p:cNvSpPr>
            <a:spLocks noGrp="1" noChangeArrowheads="1"/>
          </p:cNvSpPr>
          <p:nvPr>
            <p:ph type="title"/>
          </p:nvPr>
        </p:nvSpPr>
        <p:spPr>
          <a:xfrm>
            <a:off x="685800" y="0"/>
            <a:ext cx="7772400" cy="1428750"/>
          </a:xfrm>
          <a:noFill/>
        </p:spPr>
        <p:txBody>
          <a:bodyPr/>
          <a:lstStyle/>
          <a:p>
            <a:r>
              <a:rPr lang="en-US" altLang="en-US"/>
              <a:t>Expression</a:t>
            </a:r>
          </a:p>
        </p:txBody>
      </p:sp>
      <p:sp>
        <p:nvSpPr>
          <p:cNvPr id="24579" name="Rectangle 3">
            <a:extLst>
              <a:ext uri="{FF2B5EF4-FFF2-40B4-BE49-F238E27FC236}">
                <a16:creationId xmlns:a16="http://schemas.microsoft.com/office/drawing/2014/main" id="{2797D989-DF7E-0946-B70E-52C072C01DE2}"/>
              </a:ext>
            </a:extLst>
          </p:cNvPr>
          <p:cNvSpPr>
            <a:spLocks noGrp="1" noChangeArrowheads="1"/>
          </p:cNvSpPr>
          <p:nvPr>
            <p:ph type="body" idx="1"/>
          </p:nvPr>
        </p:nvSpPr>
        <p:spPr>
          <a:xfrm>
            <a:off x="231775" y="1371600"/>
            <a:ext cx="8836025" cy="2914650"/>
          </a:xfrm>
        </p:spPr>
        <p:txBody>
          <a:bodyPr/>
          <a:lstStyle/>
          <a:p>
            <a:pPr>
              <a:lnSpc>
                <a:spcPct val="80000"/>
              </a:lnSpc>
              <a:buFont typeface="Monotype Sorts" pitchFamily="2" charset="2"/>
              <a:buNone/>
            </a:pPr>
            <a:r>
              <a:rPr lang="en-US" altLang="en-US" sz="2000" dirty="0">
                <a:solidFill>
                  <a:schemeClr val="bg2"/>
                </a:solidFill>
                <a:latin typeface="Courier New" panose="02070309020205020404" pitchFamily="49" charset="0"/>
              </a:rPr>
              <a:t>x = 1             # Assign 1 to variable x</a:t>
            </a:r>
          </a:p>
          <a:p>
            <a:pPr>
              <a:lnSpc>
                <a:spcPct val="80000"/>
              </a:lnSpc>
              <a:buFont typeface="Monotype Sorts" pitchFamily="2" charset="2"/>
              <a:buNone/>
            </a:pPr>
            <a:r>
              <a:rPr lang="en-US" altLang="en-US" sz="2000" dirty="0">
                <a:solidFill>
                  <a:schemeClr val="bg2"/>
                </a:solidFill>
                <a:latin typeface="Courier New" panose="02070309020205020404" pitchFamily="49" charset="0"/>
              </a:rPr>
              <a:t>radius = 1.0      # Assign 1.0 to variable radius</a:t>
            </a:r>
          </a:p>
          <a:p>
            <a:pPr>
              <a:lnSpc>
                <a:spcPct val="80000"/>
              </a:lnSpc>
              <a:buFont typeface="Monotype Sorts" pitchFamily="2" charset="2"/>
              <a:buNone/>
            </a:pPr>
            <a:endParaRPr lang="en-US" altLang="en-US" sz="2000" dirty="0">
              <a:solidFill>
                <a:schemeClr val="bg2"/>
              </a:solidFill>
              <a:latin typeface="Courier New" panose="02070309020205020404" pitchFamily="49" charset="0"/>
            </a:endParaRPr>
          </a:p>
          <a:p>
            <a:pPr>
              <a:lnSpc>
                <a:spcPct val="80000"/>
              </a:lnSpc>
              <a:buFont typeface="Monotype Sorts" pitchFamily="2" charset="2"/>
              <a:buNone/>
            </a:pPr>
            <a:r>
              <a:rPr lang="en-US" altLang="en-US" sz="2000" dirty="0">
                <a:solidFill>
                  <a:schemeClr val="bg2"/>
                </a:solidFill>
                <a:latin typeface="Courier New" panose="02070309020205020404" pitchFamily="49" charset="0"/>
              </a:rPr>
              <a:t># Assign the value of the expression to x</a:t>
            </a:r>
          </a:p>
          <a:p>
            <a:pPr>
              <a:lnSpc>
                <a:spcPct val="80000"/>
              </a:lnSpc>
              <a:buFont typeface="Monotype Sorts" pitchFamily="2" charset="2"/>
              <a:buNone/>
            </a:pPr>
            <a:r>
              <a:rPr lang="en-US" altLang="en-US" sz="2000" dirty="0">
                <a:solidFill>
                  <a:schemeClr val="bg2"/>
                </a:solidFill>
                <a:latin typeface="Courier New" panose="02070309020205020404" pitchFamily="49" charset="0"/>
              </a:rPr>
              <a:t>x = 5 * (3 / 2) + 3 * 2  </a:t>
            </a:r>
          </a:p>
          <a:p>
            <a:pPr>
              <a:lnSpc>
                <a:spcPct val="80000"/>
              </a:lnSpc>
              <a:buFont typeface="Monotype Sorts" pitchFamily="2" charset="2"/>
              <a:buNone/>
            </a:pPr>
            <a:endParaRPr lang="en-US" altLang="en-US" sz="2000" dirty="0">
              <a:solidFill>
                <a:schemeClr val="bg2"/>
              </a:solidFill>
              <a:latin typeface="Courier New" panose="02070309020205020404" pitchFamily="49" charset="0"/>
            </a:endParaRPr>
          </a:p>
          <a:p>
            <a:pPr>
              <a:lnSpc>
                <a:spcPct val="80000"/>
              </a:lnSpc>
              <a:buFont typeface="Monotype Sorts" pitchFamily="2" charset="2"/>
              <a:buNone/>
            </a:pPr>
            <a:r>
              <a:rPr lang="en-US" altLang="en-US" sz="2000" dirty="0">
                <a:solidFill>
                  <a:schemeClr val="bg2"/>
                </a:solidFill>
                <a:latin typeface="Courier New" panose="02070309020205020404" pitchFamily="49" charset="0"/>
              </a:rPr>
              <a:t>x = y + 1     # Assign the addition of y and 1 to x</a:t>
            </a:r>
          </a:p>
          <a:p>
            <a:pPr>
              <a:lnSpc>
                <a:spcPct val="80000"/>
              </a:lnSpc>
              <a:buFont typeface="Monotype Sorts" pitchFamily="2" charset="2"/>
              <a:buNone/>
            </a:pPr>
            <a:r>
              <a:rPr lang="en-US" altLang="en-US" sz="2000" dirty="0">
                <a:solidFill>
                  <a:schemeClr val="bg2"/>
                </a:solidFill>
                <a:latin typeface="Courier New" panose="02070309020205020404" pitchFamily="49" charset="0"/>
              </a:rPr>
              <a:t>area = radius * radius * 3.14159 # Compute area </a:t>
            </a:r>
          </a:p>
          <a:p>
            <a:pPr>
              <a:lnSpc>
                <a:spcPct val="80000"/>
              </a:lnSpc>
              <a:buFont typeface="Monotype Sorts" pitchFamily="2" charset="2"/>
              <a:buNone/>
            </a:pPr>
            <a:r>
              <a:rPr lang="en-US" altLang="en-US" sz="2000" dirty="0">
                <a:latin typeface="Courier New" panose="02070309020205020404" pitchFamily="49" charset="0"/>
              </a:rPr>
              <a:t>         </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4">
            <a:extLst>
              <a:ext uri="{FF2B5EF4-FFF2-40B4-BE49-F238E27FC236}">
                <a16:creationId xmlns:a16="http://schemas.microsoft.com/office/drawing/2014/main" id="{007B5C35-CEFC-3244-855D-5446B63BE41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9F0AABE-D2CD-4F45-A43F-9148F2D61A79}" type="slidenum">
              <a:rPr lang="en-US" altLang="en-US" sz="1400" smtClean="0"/>
              <a:pPr>
                <a:spcBef>
                  <a:spcPct val="0"/>
                </a:spcBef>
                <a:buClrTx/>
                <a:buSzTx/>
                <a:buFontTx/>
                <a:buNone/>
              </a:pPr>
              <a:t>12</a:t>
            </a:fld>
            <a:endParaRPr lang="en-US" altLang="en-US" sz="1400"/>
          </a:p>
        </p:txBody>
      </p:sp>
      <p:sp>
        <p:nvSpPr>
          <p:cNvPr id="25602" name="Rectangle 2">
            <a:extLst>
              <a:ext uri="{FF2B5EF4-FFF2-40B4-BE49-F238E27FC236}">
                <a16:creationId xmlns:a16="http://schemas.microsoft.com/office/drawing/2014/main" id="{5A335458-D412-2A41-9273-F310FB573BF1}"/>
              </a:ext>
            </a:extLst>
          </p:cNvPr>
          <p:cNvSpPr>
            <a:spLocks noGrp="1" noChangeArrowheads="1"/>
          </p:cNvSpPr>
          <p:nvPr>
            <p:ph type="title"/>
          </p:nvPr>
        </p:nvSpPr>
        <p:spPr>
          <a:xfrm>
            <a:off x="685800" y="0"/>
            <a:ext cx="7772400" cy="1428750"/>
          </a:xfrm>
          <a:noFill/>
        </p:spPr>
        <p:txBody>
          <a:bodyPr/>
          <a:lstStyle/>
          <a:p>
            <a:r>
              <a:rPr lang="en-US" altLang="en-US"/>
              <a:t>Assignment Statements</a:t>
            </a:r>
            <a:endParaRPr lang="en-US" altLang="en-US" b="1"/>
          </a:p>
        </p:txBody>
      </p:sp>
      <p:sp>
        <p:nvSpPr>
          <p:cNvPr id="25603" name="Rectangle 3">
            <a:extLst>
              <a:ext uri="{FF2B5EF4-FFF2-40B4-BE49-F238E27FC236}">
                <a16:creationId xmlns:a16="http://schemas.microsoft.com/office/drawing/2014/main" id="{85728A97-9774-014B-84CF-032553AAD2F1}"/>
              </a:ext>
            </a:extLst>
          </p:cNvPr>
          <p:cNvSpPr>
            <a:spLocks noGrp="1" noChangeArrowheads="1"/>
          </p:cNvSpPr>
          <p:nvPr>
            <p:ph type="body" idx="1"/>
          </p:nvPr>
        </p:nvSpPr>
        <p:spPr>
          <a:xfrm>
            <a:off x="423863" y="1371600"/>
            <a:ext cx="8415337" cy="2990850"/>
          </a:xfrm>
        </p:spPr>
        <p:txBody>
          <a:bodyPr/>
          <a:lstStyle/>
          <a:p>
            <a:pPr>
              <a:spcAft>
                <a:spcPct val="25000"/>
              </a:spcAft>
              <a:buFont typeface="Monotype Sorts" pitchFamily="2" charset="2"/>
              <a:buNone/>
            </a:pPr>
            <a:r>
              <a:rPr lang="en-US" altLang="en-US" sz="3500">
                <a:solidFill>
                  <a:schemeClr val="bg2"/>
                </a:solidFill>
                <a:latin typeface="Courier New" panose="02070309020205020404" pitchFamily="49" charset="0"/>
              </a:rPr>
              <a:t>x = 1       # Assign 1 to x</a:t>
            </a:r>
          </a:p>
          <a:p>
            <a:pPr>
              <a:spcBef>
                <a:spcPct val="50000"/>
              </a:spcBef>
              <a:buFont typeface="Monotype Sorts" pitchFamily="2" charset="2"/>
              <a:buNone/>
            </a:pPr>
            <a:r>
              <a:rPr lang="en-US" altLang="en-US" sz="3500">
                <a:solidFill>
                  <a:schemeClr val="bg2"/>
                </a:solidFill>
                <a:latin typeface="Courier New" panose="02070309020205020404" pitchFamily="49" charset="0"/>
              </a:rPr>
              <a:t>x = x + 1</a:t>
            </a:r>
          </a:p>
          <a:p>
            <a:pPr>
              <a:spcBef>
                <a:spcPct val="50000"/>
              </a:spcBef>
              <a:buFont typeface="Monotype Sorts" pitchFamily="2" charset="2"/>
              <a:buNone/>
            </a:pPr>
            <a:r>
              <a:rPr lang="en-US" altLang="en-US" sz="3500">
                <a:solidFill>
                  <a:schemeClr val="bg2"/>
                </a:solidFill>
                <a:latin typeface="Courier New" panose="02070309020205020404" pitchFamily="49" charset="0"/>
              </a:rPr>
              <a:t>i = j = k = 1</a:t>
            </a:r>
            <a:r>
              <a:rPr lang="en-US" altLang="en-US" sz="3500">
                <a:latin typeface="Courier New" panose="02070309020205020404" pitchFamily="49" charset="0"/>
              </a:rPr>
              <a:t> </a:t>
            </a:r>
            <a:endParaRPr lang="en-US" altLang="en-US" sz="3600">
              <a:latin typeface="Courier New" panose="02070309020205020404" pitchFamily="49"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Number Placeholder 4">
            <a:extLst>
              <a:ext uri="{FF2B5EF4-FFF2-40B4-BE49-F238E27FC236}">
                <a16:creationId xmlns:a16="http://schemas.microsoft.com/office/drawing/2014/main" id="{2EA82C4C-D0B6-2D4D-AD19-4406D2CE8B0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EADDCB9-46FA-CB4E-A2F4-EE0A64035E20}" type="slidenum">
              <a:rPr lang="en-US" altLang="en-US" sz="1400" smtClean="0"/>
              <a:pPr>
                <a:spcBef>
                  <a:spcPct val="0"/>
                </a:spcBef>
                <a:buClrTx/>
                <a:buSzTx/>
                <a:buFontTx/>
                <a:buNone/>
              </a:pPr>
              <a:t>13</a:t>
            </a:fld>
            <a:endParaRPr lang="en-US" altLang="en-US" sz="1400"/>
          </a:p>
        </p:txBody>
      </p:sp>
      <p:sp>
        <p:nvSpPr>
          <p:cNvPr id="26626" name="Rectangle 2">
            <a:extLst>
              <a:ext uri="{FF2B5EF4-FFF2-40B4-BE49-F238E27FC236}">
                <a16:creationId xmlns:a16="http://schemas.microsoft.com/office/drawing/2014/main" id="{F92CB4C6-B271-984E-B830-7F56EAE8F6FF}"/>
              </a:ext>
            </a:extLst>
          </p:cNvPr>
          <p:cNvSpPr>
            <a:spLocks noGrp="1" noChangeArrowheads="1"/>
          </p:cNvSpPr>
          <p:nvPr>
            <p:ph type="title"/>
          </p:nvPr>
        </p:nvSpPr>
        <p:spPr>
          <a:xfrm>
            <a:off x="685800" y="228600"/>
            <a:ext cx="7772400" cy="1676400"/>
          </a:xfrm>
          <a:noFill/>
        </p:spPr>
        <p:txBody>
          <a:bodyPr/>
          <a:lstStyle/>
          <a:p>
            <a:r>
              <a:rPr lang="en-US" altLang="en-US"/>
              <a:t>Simultaneous Assignment </a:t>
            </a:r>
          </a:p>
        </p:txBody>
      </p:sp>
      <p:sp>
        <p:nvSpPr>
          <p:cNvPr id="26627" name="Rectangle 3">
            <a:extLst>
              <a:ext uri="{FF2B5EF4-FFF2-40B4-BE49-F238E27FC236}">
                <a16:creationId xmlns:a16="http://schemas.microsoft.com/office/drawing/2014/main" id="{8A4A10B1-C1C9-464C-8FBB-C45FEC06FD21}"/>
              </a:ext>
            </a:extLst>
          </p:cNvPr>
          <p:cNvSpPr>
            <a:spLocks noGrp="1" noChangeArrowheads="1"/>
          </p:cNvSpPr>
          <p:nvPr>
            <p:ph type="body" idx="1"/>
          </p:nvPr>
        </p:nvSpPr>
        <p:spPr>
          <a:xfrm>
            <a:off x="155575" y="2046288"/>
            <a:ext cx="8678863" cy="768350"/>
          </a:xfrm>
        </p:spPr>
        <p:txBody>
          <a:bodyPr/>
          <a:lstStyle/>
          <a:p>
            <a:pPr>
              <a:buFont typeface="Monotype Sorts" pitchFamily="2" charset="2"/>
              <a:buNone/>
            </a:pPr>
            <a:r>
              <a:rPr lang="en-US" altLang="en-US" dirty="0">
                <a:solidFill>
                  <a:schemeClr val="bg2"/>
                </a:solidFill>
              </a:rPr>
              <a:t>var1, var2, ..., </a:t>
            </a:r>
            <a:r>
              <a:rPr lang="en-US" altLang="en-US" dirty="0" err="1">
                <a:solidFill>
                  <a:schemeClr val="bg2"/>
                </a:solidFill>
              </a:rPr>
              <a:t>varn</a:t>
            </a:r>
            <a:r>
              <a:rPr lang="en-US" altLang="en-US" dirty="0">
                <a:solidFill>
                  <a:schemeClr val="bg2"/>
                </a:solidFill>
              </a:rPr>
              <a:t> = exp1, exp2, ..., </a:t>
            </a:r>
            <a:r>
              <a:rPr lang="en-US" altLang="en-US" dirty="0" err="1">
                <a:solidFill>
                  <a:schemeClr val="bg2"/>
                </a:solidFill>
              </a:rPr>
              <a:t>expn</a:t>
            </a:r>
            <a:endParaRPr lang="en-US" altLang="en-US" dirty="0">
              <a:solidFill>
                <a:schemeClr val="bg2"/>
              </a:solidFill>
            </a:endParaRPr>
          </a:p>
          <a:p>
            <a:pPr>
              <a:buFont typeface="Monotype Sorts" pitchFamily="2" charset="2"/>
              <a:buNone/>
            </a:pPr>
            <a:endParaRPr lang="en-US" altLang="en-US" sz="2800" dirty="0">
              <a:solidFill>
                <a:schemeClr val="bg2"/>
              </a:solidFill>
              <a:latin typeface="Courier New" panose="02070309020205020404" pitchFamily="49" charset="0"/>
            </a:endParaRPr>
          </a:p>
        </p:txBody>
      </p:sp>
      <p:sp>
        <p:nvSpPr>
          <p:cNvPr id="26628" name="Rectangle 5">
            <a:extLst>
              <a:ext uri="{FF2B5EF4-FFF2-40B4-BE49-F238E27FC236}">
                <a16:creationId xmlns:a16="http://schemas.microsoft.com/office/drawing/2014/main" id="{58440155-A37F-3546-A4D6-AB71D753C93B}"/>
              </a:ext>
            </a:extLst>
          </p:cNvPr>
          <p:cNvSpPr>
            <a:spLocks noChangeArrowheads="1"/>
          </p:cNvSpPr>
          <p:nvPr/>
        </p:nvSpPr>
        <p:spPr bwMode="auto">
          <a:xfrm>
            <a:off x="193675" y="3352800"/>
            <a:ext cx="867886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fr-FR" altLang="en-US">
                <a:solidFill>
                  <a:schemeClr val="bg2"/>
                </a:solidFill>
              </a:rPr>
              <a:t>x, y = y, x # Swap x with y</a:t>
            </a:r>
            <a:endParaRPr lang="en-US" altLang="en-US">
              <a:solidFill>
                <a:schemeClr val="bg2"/>
              </a:solidFill>
            </a:endParaRPr>
          </a:p>
        </p:txBody>
      </p:sp>
      <p:sp>
        <p:nvSpPr>
          <p:cNvPr id="26629" name="Rectangle 1">
            <a:hlinkClick r:id="rId2"/>
            <a:extLst>
              <a:ext uri="{FF2B5EF4-FFF2-40B4-BE49-F238E27FC236}">
                <a16:creationId xmlns:a16="http://schemas.microsoft.com/office/drawing/2014/main" id="{4E38F5C7-6808-2A4B-9339-DE502B6D1B3B}"/>
              </a:ext>
            </a:extLst>
          </p:cNvPr>
          <p:cNvSpPr>
            <a:spLocks noChangeArrowheads="1"/>
          </p:cNvSpPr>
          <p:nvPr/>
        </p:nvSpPr>
        <p:spPr bwMode="auto">
          <a:xfrm>
            <a:off x="1903413" y="5310188"/>
            <a:ext cx="53371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ComputeAverageWithSimultaneousAssignment</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4">
            <a:extLst>
              <a:ext uri="{FF2B5EF4-FFF2-40B4-BE49-F238E27FC236}">
                <a16:creationId xmlns:a16="http://schemas.microsoft.com/office/drawing/2014/main" id="{70C9B1E0-0F03-A84B-BC6C-9C436B8B976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3F300FE-2264-F346-A2EF-B59C2257FC56}" type="slidenum">
              <a:rPr lang="en-US" altLang="en-US" sz="1400" smtClean="0"/>
              <a:pPr>
                <a:spcBef>
                  <a:spcPct val="0"/>
                </a:spcBef>
                <a:buClrTx/>
                <a:buSzTx/>
                <a:buFontTx/>
                <a:buNone/>
              </a:pPr>
              <a:t>14</a:t>
            </a:fld>
            <a:endParaRPr lang="en-US" altLang="en-US" sz="1400"/>
          </a:p>
        </p:txBody>
      </p:sp>
      <p:sp>
        <p:nvSpPr>
          <p:cNvPr id="27650" name="Rectangle 2">
            <a:extLst>
              <a:ext uri="{FF2B5EF4-FFF2-40B4-BE49-F238E27FC236}">
                <a16:creationId xmlns:a16="http://schemas.microsoft.com/office/drawing/2014/main" id="{95075E6C-CCE8-614D-8E05-F066F6750211}"/>
              </a:ext>
            </a:extLst>
          </p:cNvPr>
          <p:cNvSpPr>
            <a:spLocks noGrp="1" noChangeArrowheads="1"/>
          </p:cNvSpPr>
          <p:nvPr>
            <p:ph type="title"/>
          </p:nvPr>
        </p:nvSpPr>
        <p:spPr>
          <a:xfrm>
            <a:off x="685800" y="0"/>
            <a:ext cx="7772400" cy="1428750"/>
          </a:xfrm>
          <a:noFill/>
        </p:spPr>
        <p:txBody>
          <a:bodyPr/>
          <a:lstStyle/>
          <a:p>
            <a:r>
              <a:rPr lang="en-US" altLang="en-US"/>
              <a:t>Named Constants</a:t>
            </a:r>
          </a:p>
        </p:txBody>
      </p:sp>
      <p:sp>
        <p:nvSpPr>
          <p:cNvPr id="27651" name="Rectangle 3">
            <a:extLst>
              <a:ext uri="{FF2B5EF4-FFF2-40B4-BE49-F238E27FC236}">
                <a16:creationId xmlns:a16="http://schemas.microsoft.com/office/drawing/2014/main" id="{F873021B-B3D5-D645-828B-86B310B05CF9}"/>
              </a:ext>
            </a:extLst>
          </p:cNvPr>
          <p:cNvSpPr>
            <a:spLocks noGrp="1" noChangeArrowheads="1"/>
          </p:cNvSpPr>
          <p:nvPr>
            <p:ph type="body" idx="1"/>
          </p:nvPr>
        </p:nvSpPr>
        <p:spPr>
          <a:xfrm>
            <a:off x="231775" y="1371600"/>
            <a:ext cx="8455025" cy="4114800"/>
          </a:xfrm>
          <a:noFill/>
        </p:spPr>
        <p:txBody>
          <a:bodyPr/>
          <a:lstStyle/>
          <a:p>
            <a:pPr>
              <a:buFont typeface="Monotype Sorts" pitchFamily="2" charset="2"/>
              <a:buNone/>
            </a:pPr>
            <a:r>
              <a:rPr lang="en-US" altLang="en-US"/>
              <a:t>The value of a variable may change during the execution of a program, but a </a:t>
            </a:r>
            <a:r>
              <a:rPr lang="en-US" altLang="en-US" i="1"/>
              <a:t>named constant</a:t>
            </a:r>
            <a:r>
              <a:rPr lang="en-US" altLang="en-US"/>
              <a:t> or simply </a:t>
            </a:r>
            <a:r>
              <a:rPr lang="en-US" altLang="en-US" i="1"/>
              <a:t>constant </a:t>
            </a:r>
            <a:r>
              <a:rPr lang="en-US" altLang="en-US"/>
              <a:t>represents permanent data that never changes. Python does not have a special syntax for naming constants. You can simply create a variable to denote a constant. To distinguish a constant from a variable, use all uppercase letters to name a constant. </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4">
            <a:extLst>
              <a:ext uri="{FF2B5EF4-FFF2-40B4-BE49-F238E27FC236}">
                <a16:creationId xmlns:a16="http://schemas.microsoft.com/office/drawing/2014/main" id="{21E2E988-3D28-2B4A-8CD0-A2B4AD8F0B0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7556B2D-073F-4B4A-9209-83E4D3758A55}" type="slidenum">
              <a:rPr lang="en-US" altLang="en-US" sz="1400" smtClean="0"/>
              <a:pPr>
                <a:spcBef>
                  <a:spcPct val="0"/>
                </a:spcBef>
                <a:buClrTx/>
                <a:buSzTx/>
                <a:buFontTx/>
                <a:buNone/>
              </a:pPr>
              <a:t>15</a:t>
            </a:fld>
            <a:endParaRPr lang="en-US" altLang="en-US" sz="1400"/>
          </a:p>
        </p:txBody>
      </p:sp>
      <p:sp>
        <p:nvSpPr>
          <p:cNvPr id="28674" name="Rectangle 2">
            <a:extLst>
              <a:ext uri="{FF2B5EF4-FFF2-40B4-BE49-F238E27FC236}">
                <a16:creationId xmlns:a16="http://schemas.microsoft.com/office/drawing/2014/main" id="{C6040833-AA76-E347-AEDD-127A6D7C8DDD}"/>
              </a:ext>
            </a:extLst>
          </p:cNvPr>
          <p:cNvSpPr>
            <a:spLocks noGrp="1" noChangeArrowheads="1"/>
          </p:cNvSpPr>
          <p:nvPr>
            <p:ph type="title"/>
          </p:nvPr>
        </p:nvSpPr>
        <p:spPr>
          <a:xfrm>
            <a:off x="685800" y="317500"/>
            <a:ext cx="7772400" cy="538163"/>
          </a:xfrm>
          <a:noFill/>
        </p:spPr>
        <p:txBody>
          <a:bodyPr/>
          <a:lstStyle/>
          <a:p>
            <a:r>
              <a:rPr lang="en-US" altLang="en-US" sz="4000"/>
              <a:t>Numerical Data Types</a:t>
            </a:r>
          </a:p>
        </p:txBody>
      </p:sp>
      <p:sp>
        <p:nvSpPr>
          <p:cNvPr id="28675" name="Rectangle 7">
            <a:extLst>
              <a:ext uri="{FF2B5EF4-FFF2-40B4-BE49-F238E27FC236}">
                <a16:creationId xmlns:a16="http://schemas.microsoft.com/office/drawing/2014/main" id="{54E40304-A45A-0947-BD78-1BADA20A712B}"/>
              </a:ext>
            </a:extLst>
          </p:cNvPr>
          <p:cNvSpPr>
            <a:spLocks noChangeArrowheads="1"/>
          </p:cNvSpPr>
          <p:nvPr/>
        </p:nvSpPr>
        <p:spPr bwMode="auto">
          <a:xfrm>
            <a:off x="0" y="20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28676" name="Rectangle 8">
            <a:extLst>
              <a:ext uri="{FF2B5EF4-FFF2-40B4-BE49-F238E27FC236}">
                <a16:creationId xmlns:a16="http://schemas.microsoft.com/office/drawing/2014/main" id="{3FD95EED-0EAB-B348-8D4C-F32358E872EA}"/>
              </a:ext>
            </a:extLst>
          </p:cNvPr>
          <p:cNvSpPr>
            <a:spLocks noGrp="1" noChangeArrowheads="1"/>
          </p:cNvSpPr>
          <p:nvPr>
            <p:ph type="body" idx="1"/>
          </p:nvPr>
        </p:nvSpPr>
        <p:spPr>
          <a:xfrm>
            <a:off x="685800" y="1371600"/>
            <a:ext cx="7772400" cy="4114800"/>
          </a:xfrm>
          <a:noFill/>
        </p:spPr>
        <p:txBody>
          <a:bodyPr/>
          <a:lstStyle/>
          <a:p>
            <a:r>
              <a:rPr lang="en-US" altLang="en-US" sz="3600"/>
              <a:t>integer: e.g., 3, 4</a:t>
            </a:r>
          </a:p>
          <a:p>
            <a:r>
              <a:rPr lang="en-US" altLang="en-US" sz="3600"/>
              <a:t>float: e.g., 3.0, 4.0</a:t>
            </a:r>
          </a:p>
          <a:p>
            <a:endParaRPr lang="en-US" altLang="en-US" sz="3600"/>
          </a:p>
          <a:p>
            <a:r>
              <a:rPr lang="en-US" altLang="en-US" sz="3600"/>
              <a:t>Variable:</a:t>
            </a:r>
          </a:p>
          <a:p>
            <a:r>
              <a:rPr lang="en-US" altLang="en-US" sz="3600"/>
              <a:t>dist_km = float(input….</a:t>
            </a:r>
          </a:p>
          <a:p>
            <a:r>
              <a:rPr lang="en-US" altLang="en-US" sz="3600"/>
              <a:t>CONSTANT</a:t>
            </a:r>
          </a:p>
          <a:p>
            <a:r>
              <a:rPr lang="en-US" altLang="en-US" sz="3600"/>
              <a:t>CONVERSION_FACTOR = 0.54</a:t>
            </a:r>
          </a:p>
          <a:p>
            <a:endParaRPr lang="en-US" altLang="en-US" sz="360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4">
            <a:extLst>
              <a:ext uri="{FF2B5EF4-FFF2-40B4-BE49-F238E27FC236}">
                <a16:creationId xmlns:a16="http://schemas.microsoft.com/office/drawing/2014/main" id="{69CA8AD5-AB95-E748-8D0C-DF3B4BB0BA6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68C1F14-C37D-5148-8F3E-A69C42FB3C09}" type="slidenum">
              <a:rPr lang="en-US" altLang="en-US" sz="1400" smtClean="0"/>
              <a:pPr>
                <a:spcBef>
                  <a:spcPct val="0"/>
                </a:spcBef>
                <a:buClrTx/>
                <a:buSzTx/>
                <a:buFontTx/>
                <a:buNone/>
              </a:pPr>
              <a:t>16</a:t>
            </a:fld>
            <a:endParaRPr lang="en-US" altLang="en-US" sz="1400"/>
          </a:p>
        </p:txBody>
      </p:sp>
      <p:sp>
        <p:nvSpPr>
          <p:cNvPr id="29698" name="Rectangle 2">
            <a:extLst>
              <a:ext uri="{FF2B5EF4-FFF2-40B4-BE49-F238E27FC236}">
                <a16:creationId xmlns:a16="http://schemas.microsoft.com/office/drawing/2014/main" id="{A8294E86-4BE2-E641-A935-793034BB3A40}"/>
              </a:ext>
            </a:extLst>
          </p:cNvPr>
          <p:cNvSpPr>
            <a:spLocks noGrp="1" noChangeArrowheads="1"/>
          </p:cNvSpPr>
          <p:nvPr>
            <p:ph type="title"/>
          </p:nvPr>
        </p:nvSpPr>
        <p:spPr>
          <a:xfrm>
            <a:off x="693738" y="241300"/>
            <a:ext cx="7772400" cy="611188"/>
          </a:xfrm>
          <a:noFill/>
        </p:spPr>
        <p:txBody>
          <a:bodyPr/>
          <a:lstStyle/>
          <a:p>
            <a:r>
              <a:rPr lang="en-US" altLang="en-US" sz="4000"/>
              <a:t>Numeric Operators</a:t>
            </a:r>
          </a:p>
        </p:txBody>
      </p:sp>
      <p:sp>
        <p:nvSpPr>
          <p:cNvPr id="29699" name="Rectangle 6">
            <a:extLst>
              <a:ext uri="{FF2B5EF4-FFF2-40B4-BE49-F238E27FC236}">
                <a16:creationId xmlns:a16="http://schemas.microsoft.com/office/drawing/2014/main" id="{10BB0295-B683-D34B-870C-8FBE955859BF}"/>
              </a:ext>
            </a:extLst>
          </p:cNvPr>
          <p:cNvSpPr>
            <a:spLocks noChangeArrowheads="1"/>
          </p:cNvSpPr>
          <p:nvPr/>
        </p:nvSpPr>
        <p:spPr bwMode="auto">
          <a:xfrm>
            <a:off x="0" y="2674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29700" name="Rectangle 8">
            <a:extLst>
              <a:ext uri="{FF2B5EF4-FFF2-40B4-BE49-F238E27FC236}">
                <a16:creationId xmlns:a16="http://schemas.microsoft.com/office/drawing/2014/main" id="{423F08DF-29DA-BF48-9999-680B5F7399AE}"/>
              </a:ext>
            </a:extLst>
          </p:cNvPr>
          <p:cNvSpPr>
            <a:spLocks noChangeArrowheads="1"/>
          </p:cNvSpPr>
          <p:nvPr/>
        </p:nvSpPr>
        <p:spPr bwMode="auto">
          <a:xfrm>
            <a:off x="0" y="2438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29701" name="Object 7">
            <a:extLst>
              <a:ext uri="{FF2B5EF4-FFF2-40B4-BE49-F238E27FC236}">
                <a16:creationId xmlns:a16="http://schemas.microsoft.com/office/drawing/2014/main" id="{3A87F2B5-BFDC-B543-BD70-08F6E0C2B0C8}"/>
              </a:ext>
            </a:extLst>
          </p:cNvPr>
          <p:cNvGraphicFramePr>
            <a:graphicFrameLocks noChangeAspect="1"/>
          </p:cNvGraphicFramePr>
          <p:nvPr/>
        </p:nvGraphicFramePr>
        <p:xfrm>
          <a:off x="120650" y="1314450"/>
          <a:ext cx="8748713" cy="4424363"/>
        </p:xfrm>
        <a:graphic>
          <a:graphicData uri="http://schemas.openxmlformats.org/presentationml/2006/ole">
            <mc:AlternateContent xmlns:mc="http://schemas.openxmlformats.org/markup-compatibility/2006">
              <mc:Choice xmlns:v="urn:schemas-microsoft-com:vml" Requires="v">
                <p:oleObj spid="_x0000_s29704" name="Picture" r:id="rId3" imgW="2819400" imgH="1422400" progId="Word.Picture.8">
                  <p:embed/>
                </p:oleObj>
              </mc:Choice>
              <mc:Fallback>
                <p:oleObj name="Picture" r:id="rId3" imgW="2819400" imgH="1422400"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650" y="1314450"/>
                        <a:ext cx="8748713" cy="442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4">
            <a:extLst>
              <a:ext uri="{FF2B5EF4-FFF2-40B4-BE49-F238E27FC236}">
                <a16:creationId xmlns:a16="http://schemas.microsoft.com/office/drawing/2014/main" id="{0085A5BF-A4D3-3748-9AA4-5501E69D678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8878A1F-073C-794D-B1C2-14B9A8B7179D}" type="slidenum">
              <a:rPr lang="en-US" altLang="en-US" sz="1400" smtClean="0"/>
              <a:pPr>
                <a:spcBef>
                  <a:spcPct val="0"/>
                </a:spcBef>
                <a:buClrTx/>
                <a:buSzTx/>
                <a:buFontTx/>
                <a:buNone/>
              </a:pPr>
              <a:t>17</a:t>
            </a:fld>
            <a:endParaRPr lang="en-US" altLang="en-US" sz="1400"/>
          </a:p>
        </p:txBody>
      </p:sp>
      <p:sp>
        <p:nvSpPr>
          <p:cNvPr id="30722" name="Rectangle 2">
            <a:extLst>
              <a:ext uri="{FF2B5EF4-FFF2-40B4-BE49-F238E27FC236}">
                <a16:creationId xmlns:a16="http://schemas.microsoft.com/office/drawing/2014/main" id="{7A7831EF-A8FE-4040-9D49-4EF1408619D1}"/>
              </a:ext>
            </a:extLst>
          </p:cNvPr>
          <p:cNvSpPr>
            <a:spLocks noGrp="1" noChangeArrowheads="1"/>
          </p:cNvSpPr>
          <p:nvPr>
            <p:ph type="title"/>
          </p:nvPr>
        </p:nvSpPr>
        <p:spPr>
          <a:xfrm>
            <a:off x="693738" y="241300"/>
            <a:ext cx="7772400" cy="611188"/>
          </a:xfrm>
          <a:noFill/>
        </p:spPr>
        <p:txBody>
          <a:bodyPr/>
          <a:lstStyle/>
          <a:p>
            <a:r>
              <a:rPr lang="en-US" altLang="en-US" sz="4000"/>
              <a:t>The % Operator</a:t>
            </a:r>
          </a:p>
        </p:txBody>
      </p:sp>
      <p:sp>
        <p:nvSpPr>
          <p:cNvPr id="30723" name="Rectangle 6">
            <a:extLst>
              <a:ext uri="{FF2B5EF4-FFF2-40B4-BE49-F238E27FC236}">
                <a16:creationId xmlns:a16="http://schemas.microsoft.com/office/drawing/2014/main" id="{EFF424DC-052D-7C4E-8D04-C19DFDA02B0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30724" name="Object 5">
            <a:extLst>
              <a:ext uri="{FF2B5EF4-FFF2-40B4-BE49-F238E27FC236}">
                <a16:creationId xmlns:a16="http://schemas.microsoft.com/office/drawing/2014/main" id="{292C2663-B3C2-C74A-8825-C74377879BE2}"/>
              </a:ext>
            </a:extLst>
          </p:cNvPr>
          <p:cNvGraphicFramePr>
            <a:graphicFrameLocks noChangeAspect="1"/>
          </p:cNvGraphicFramePr>
          <p:nvPr/>
        </p:nvGraphicFramePr>
        <p:xfrm>
          <a:off x="309563" y="1739900"/>
          <a:ext cx="8372475" cy="1495425"/>
        </p:xfrm>
        <a:graphic>
          <a:graphicData uri="http://schemas.openxmlformats.org/presentationml/2006/ole">
            <mc:AlternateContent xmlns:mc="http://schemas.openxmlformats.org/markup-compatibility/2006">
              <mc:Choice xmlns:v="urn:schemas-microsoft-com:vml" Requires="v">
                <p:oleObj spid="_x0000_s30727" name="Picture" r:id="rId3" imgW="25641300" imgH="4572000" progId="Word.Picture.8">
                  <p:embed/>
                </p:oleObj>
              </mc:Choice>
              <mc:Fallback>
                <p:oleObj name="Picture" r:id="rId3" imgW="25641300" imgH="457200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3" y="1739900"/>
                        <a:ext cx="8372475"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4">
            <a:extLst>
              <a:ext uri="{FF2B5EF4-FFF2-40B4-BE49-F238E27FC236}">
                <a16:creationId xmlns:a16="http://schemas.microsoft.com/office/drawing/2014/main" id="{B0C07616-0921-C747-A08C-3EA5321154E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0B9CF31-1EEC-8F41-8DA6-CA477562676C}" type="slidenum">
              <a:rPr lang="en-US" altLang="en-US" sz="1400" smtClean="0"/>
              <a:pPr>
                <a:spcBef>
                  <a:spcPct val="0"/>
                </a:spcBef>
                <a:buClrTx/>
                <a:buSzTx/>
                <a:buFontTx/>
                <a:buNone/>
              </a:pPr>
              <a:t>18</a:t>
            </a:fld>
            <a:endParaRPr lang="en-US" altLang="en-US" sz="1400"/>
          </a:p>
        </p:txBody>
      </p:sp>
      <p:sp>
        <p:nvSpPr>
          <p:cNvPr id="31746" name="Rectangle 2">
            <a:extLst>
              <a:ext uri="{FF2B5EF4-FFF2-40B4-BE49-F238E27FC236}">
                <a16:creationId xmlns:a16="http://schemas.microsoft.com/office/drawing/2014/main" id="{CE6A7377-11E6-C64F-9E38-03FB69586D89}"/>
              </a:ext>
            </a:extLst>
          </p:cNvPr>
          <p:cNvSpPr>
            <a:spLocks noGrp="1" noChangeArrowheads="1"/>
          </p:cNvSpPr>
          <p:nvPr>
            <p:ph type="title"/>
          </p:nvPr>
        </p:nvSpPr>
        <p:spPr>
          <a:xfrm>
            <a:off x="685800" y="152400"/>
            <a:ext cx="7772400" cy="762000"/>
          </a:xfrm>
          <a:noFill/>
        </p:spPr>
        <p:txBody>
          <a:bodyPr/>
          <a:lstStyle/>
          <a:p>
            <a:r>
              <a:rPr lang="en-US" altLang="en-US"/>
              <a:t>Remainder Operator</a:t>
            </a:r>
          </a:p>
        </p:txBody>
      </p:sp>
      <p:sp>
        <p:nvSpPr>
          <p:cNvPr id="31747" name="Rectangle 3">
            <a:extLst>
              <a:ext uri="{FF2B5EF4-FFF2-40B4-BE49-F238E27FC236}">
                <a16:creationId xmlns:a16="http://schemas.microsoft.com/office/drawing/2014/main" id="{DD91BF91-35C4-EA42-86E4-A1A3598854AB}"/>
              </a:ext>
            </a:extLst>
          </p:cNvPr>
          <p:cNvSpPr>
            <a:spLocks noGrp="1" noChangeArrowheads="1"/>
          </p:cNvSpPr>
          <p:nvPr>
            <p:ph type="body" idx="1"/>
          </p:nvPr>
        </p:nvSpPr>
        <p:spPr>
          <a:xfrm>
            <a:off x="228600" y="1085850"/>
            <a:ext cx="8686800" cy="2876550"/>
          </a:xfrm>
          <a:noFill/>
        </p:spPr>
        <p:txBody>
          <a:bodyPr/>
          <a:lstStyle/>
          <a:p>
            <a:pPr marL="0" indent="0">
              <a:lnSpc>
                <a:spcPct val="90000"/>
              </a:lnSpc>
              <a:spcBef>
                <a:spcPct val="0"/>
              </a:spcBef>
              <a:buFont typeface="Monotype Sorts" pitchFamily="2" charset="2"/>
              <a:buNone/>
            </a:pPr>
            <a:r>
              <a:rPr lang="en-US" altLang="en-US" sz="2600"/>
              <a:t>Remainder is very useful in programming. For example, an even number % 2 is always 0 and an odd number % 2 is always 1. So you can use this property to determine whether a number is even or odd. </a:t>
            </a:r>
            <a:r>
              <a:rPr lang="en-US" altLang="en-US" sz="2800"/>
              <a:t>Suppose today is Saturday and you and your friends are going to meet in 10 days. What day is in 10 days? You can find that day is Tuesday using the following expression: </a:t>
            </a:r>
          </a:p>
        </p:txBody>
      </p:sp>
      <p:sp>
        <p:nvSpPr>
          <p:cNvPr id="31748" name="Rectangle 5">
            <a:extLst>
              <a:ext uri="{FF2B5EF4-FFF2-40B4-BE49-F238E27FC236}">
                <a16:creationId xmlns:a16="http://schemas.microsoft.com/office/drawing/2014/main" id="{98BB9FC7-4461-9247-A1AD-E31337D799E1}"/>
              </a:ext>
            </a:extLst>
          </p:cNvPr>
          <p:cNvSpPr>
            <a:spLocks noChangeArrowheads="1"/>
          </p:cNvSpPr>
          <p:nvPr/>
        </p:nvSpPr>
        <p:spPr bwMode="auto">
          <a:xfrm>
            <a:off x="219075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31749" name="Rectangle 7">
            <a:extLst>
              <a:ext uri="{FF2B5EF4-FFF2-40B4-BE49-F238E27FC236}">
                <a16:creationId xmlns:a16="http://schemas.microsoft.com/office/drawing/2014/main" id="{D6680F6A-9504-1A43-9218-40C3B7E2FA22}"/>
              </a:ext>
            </a:extLst>
          </p:cNvPr>
          <p:cNvSpPr>
            <a:spLocks noChangeArrowheads="1"/>
          </p:cNvSpPr>
          <p:nvPr/>
        </p:nvSpPr>
        <p:spPr bwMode="auto">
          <a:xfrm>
            <a:off x="0" y="2884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31750" name="Object 6">
            <a:extLst>
              <a:ext uri="{FF2B5EF4-FFF2-40B4-BE49-F238E27FC236}">
                <a16:creationId xmlns:a16="http://schemas.microsoft.com/office/drawing/2014/main" id="{8B14FBE6-043D-1B48-B4EF-A16FF63F497B}"/>
              </a:ext>
            </a:extLst>
          </p:cNvPr>
          <p:cNvGraphicFramePr>
            <a:graphicFrameLocks noChangeAspect="1"/>
          </p:cNvGraphicFramePr>
          <p:nvPr/>
        </p:nvGraphicFramePr>
        <p:xfrm>
          <a:off x="577850" y="4081463"/>
          <a:ext cx="8064500" cy="1844675"/>
        </p:xfrm>
        <a:graphic>
          <a:graphicData uri="http://schemas.openxmlformats.org/presentationml/2006/ole">
            <mc:AlternateContent xmlns:mc="http://schemas.openxmlformats.org/markup-compatibility/2006">
              <mc:Choice xmlns:v="urn:schemas-microsoft-com:vml" Requires="v">
                <p:oleObj spid="_x0000_s31753" name="Picture" r:id="rId3" imgW="28575000" imgH="6540500" progId="Word.Picture.8">
                  <p:embed/>
                </p:oleObj>
              </mc:Choice>
              <mc:Fallback>
                <p:oleObj name="Picture" r:id="rId3" imgW="28575000" imgH="654050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850" y="4081463"/>
                        <a:ext cx="80645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4">
            <a:extLst>
              <a:ext uri="{FF2B5EF4-FFF2-40B4-BE49-F238E27FC236}">
                <a16:creationId xmlns:a16="http://schemas.microsoft.com/office/drawing/2014/main" id="{09DB3021-FCCF-134D-8B1B-493892B4DAF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2653ACA-7C99-8C46-BFDE-CB8508C32C7C}" type="slidenum">
              <a:rPr lang="en-US" altLang="en-US" sz="1400" smtClean="0"/>
              <a:pPr>
                <a:spcBef>
                  <a:spcPct val="0"/>
                </a:spcBef>
                <a:buClrTx/>
                <a:buSzTx/>
                <a:buFontTx/>
                <a:buNone/>
              </a:pPr>
              <a:t>19</a:t>
            </a:fld>
            <a:endParaRPr lang="en-US" altLang="en-US" sz="1400"/>
          </a:p>
        </p:txBody>
      </p:sp>
      <p:sp>
        <p:nvSpPr>
          <p:cNvPr id="32770" name="Rectangle 2">
            <a:extLst>
              <a:ext uri="{FF2B5EF4-FFF2-40B4-BE49-F238E27FC236}">
                <a16:creationId xmlns:a16="http://schemas.microsoft.com/office/drawing/2014/main" id="{982598A1-3F84-3449-8D06-5C1B75D821E6}"/>
              </a:ext>
            </a:extLst>
          </p:cNvPr>
          <p:cNvSpPr>
            <a:spLocks noGrp="1" noChangeArrowheads="1"/>
          </p:cNvSpPr>
          <p:nvPr>
            <p:ph type="title"/>
          </p:nvPr>
        </p:nvSpPr>
        <p:spPr>
          <a:xfrm>
            <a:off x="685800" y="152400"/>
            <a:ext cx="7772400" cy="762000"/>
          </a:xfrm>
          <a:noFill/>
        </p:spPr>
        <p:txBody>
          <a:bodyPr/>
          <a:lstStyle/>
          <a:p>
            <a:r>
              <a:rPr lang="en-US" altLang="en-US"/>
              <a:t>Problem: Displaying Time</a:t>
            </a:r>
          </a:p>
        </p:txBody>
      </p:sp>
      <p:sp>
        <p:nvSpPr>
          <p:cNvPr id="32771" name="Rectangle 3">
            <a:extLst>
              <a:ext uri="{FF2B5EF4-FFF2-40B4-BE49-F238E27FC236}">
                <a16:creationId xmlns:a16="http://schemas.microsoft.com/office/drawing/2014/main" id="{FD289815-CF71-3A4E-BA9F-51F9A009AED9}"/>
              </a:ext>
            </a:extLst>
          </p:cNvPr>
          <p:cNvSpPr>
            <a:spLocks noGrp="1" noChangeArrowheads="1"/>
          </p:cNvSpPr>
          <p:nvPr>
            <p:ph type="body" idx="1"/>
          </p:nvPr>
        </p:nvSpPr>
        <p:spPr>
          <a:xfrm>
            <a:off x="228600" y="990600"/>
            <a:ext cx="8686800" cy="2971800"/>
          </a:xfrm>
          <a:noFill/>
        </p:spPr>
        <p:txBody>
          <a:bodyPr/>
          <a:lstStyle/>
          <a:p>
            <a:pPr marL="0" indent="0">
              <a:spcBef>
                <a:spcPct val="0"/>
              </a:spcBef>
              <a:buFont typeface="Monotype Sorts" pitchFamily="2" charset="2"/>
              <a:buNone/>
            </a:pPr>
            <a:r>
              <a:rPr lang="en-US" altLang="en-US" sz="3600"/>
              <a:t>Write a program that obtains minutes and remaining seconds from seconds. </a:t>
            </a:r>
          </a:p>
        </p:txBody>
      </p:sp>
      <p:sp>
        <p:nvSpPr>
          <p:cNvPr id="32772" name="Rectangle 4">
            <a:extLst>
              <a:ext uri="{FF2B5EF4-FFF2-40B4-BE49-F238E27FC236}">
                <a16:creationId xmlns:a16="http://schemas.microsoft.com/office/drawing/2014/main" id="{3A7110D4-B069-FE49-9091-3AA2D9AB7022}"/>
              </a:ext>
            </a:extLst>
          </p:cNvPr>
          <p:cNvSpPr>
            <a:spLocks noChangeArrowheads="1"/>
          </p:cNvSpPr>
          <p:nvPr/>
        </p:nvSpPr>
        <p:spPr bwMode="auto">
          <a:xfrm>
            <a:off x="219075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32773" name="Rectangle 1">
            <a:hlinkClick r:id="rId2"/>
            <a:extLst>
              <a:ext uri="{FF2B5EF4-FFF2-40B4-BE49-F238E27FC236}">
                <a16:creationId xmlns:a16="http://schemas.microsoft.com/office/drawing/2014/main" id="{5751004E-E6FC-8F47-86FF-855930A88C4F}"/>
              </a:ext>
            </a:extLst>
          </p:cNvPr>
          <p:cNvSpPr>
            <a:spLocks noChangeArrowheads="1"/>
          </p:cNvSpPr>
          <p:nvPr/>
        </p:nvSpPr>
        <p:spPr bwMode="auto">
          <a:xfrm>
            <a:off x="1903413" y="5310188"/>
            <a:ext cx="24003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DisplayTime</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Number Placeholder 4">
            <a:extLst>
              <a:ext uri="{FF2B5EF4-FFF2-40B4-BE49-F238E27FC236}">
                <a16:creationId xmlns:a16="http://schemas.microsoft.com/office/drawing/2014/main" id="{A0E1194E-9FC8-8445-A5DB-88A2EE1AD91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71119D5-A10F-DC41-8AB1-D0D610AD1EEB}" type="slidenum">
              <a:rPr lang="en-US" altLang="en-US" sz="1400" smtClean="0"/>
              <a:pPr>
                <a:spcBef>
                  <a:spcPct val="0"/>
                </a:spcBef>
                <a:buClrTx/>
                <a:buSzTx/>
                <a:buFontTx/>
                <a:buNone/>
              </a:pPr>
              <a:t>2</a:t>
            </a:fld>
            <a:endParaRPr lang="en-US" altLang="en-US" sz="1400"/>
          </a:p>
        </p:txBody>
      </p:sp>
      <p:sp>
        <p:nvSpPr>
          <p:cNvPr id="15362" name="Rectangle 2">
            <a:extLst>
              <a:ext uri="{FF2B5EF4-FFF2-40B4-BE49-F238E27FC236}">
                <a16:creationId xmlns:a16="http://schemas.microsoft.com/office/drawing/2014/main" id="{F948FA00-B438-4C43-B0BA-2D35D3D92252}"/>
              </a:ext>
            </a:extLst>
          </p:cNvPr>
          <p:cNvSpPr>
            <a:spLocks noGrp="1" noChangeArrowheads="1"/>
          </p:cNvSpPr>
          <p:nvPr>
            <p:ph type="title"/>
          </p:nvPr>
        </p:nvSpPr>
        <p:spPr>
          <a:xfrm>
            <a:off x="152400" y="228600"/>
            <a:ext cx="8763000" cy="1066800"/>
          </a:xfrm>
          <a:noFill/>
        </p:spPr>
        <p:txBody>
          <a:bodyPr/>
          <a:lstStyle/>
          <a:p>
            <a:r>
              <a:rPr lang="en-US" altLang="en-US"/>
              <a:t>Motivations</a:t>
            </a:r>
          </a:p>
        </p:txBody>
      </p:sp>
      <p:sp>
        <p:nvSpPr>
          <p:cNvPr id="15363" name="Rectangle 3">
            <a:extLst>
              <a:ext uri="{FF2B5EF4-FFF2-40B4-BE49-F238E27FC236}">
                <a16:creationId xmlns:a16="http://schemas.microsoft.com/office/drawing/2014/main" id="{7581FEB7-FCA4-8C4F-8376-45BDE0EDD797}"/>
              </a:ext>
            </a:extLst>
          </p:cNvPr>
          <p:cNvSpPr>
            <a:spLocks noGrp="1" noChangeArrowheads="1"/>
          </p:cNvSpPr>
          <p:nvPr>
            <p:ph type="body" idx="1"/>
          </p:nvPr>
        </p:nvSpPr>
        <p:spPr>
          <a:xfrm>
            <a:off x="304800" y="1371600"/>
            <a:ext cx="8610600" cy="4114800"/>
          </a:xfrm>
          <a:noFill/>
        </p:spPr>
        <p:txBody>
          <a:bodyPr/>
          <a:lstStyle/>
          <a:p>
            <a:pPr marL="0" indent="0">
              <a:lnSpc>
                <a:spcPct val="90000"/>
              </a:lnSpc>
              <a:buFont typeface="Monotype Sorts" pitchFamily="2" charset="2"/>
              <a:buNone/>
            </a:pPr>
            <a:r>
              <a:rPr lang="en-US" altLang="en-US"/>
              <a:t>Suppose, for example, that you need to take out a student loan. Given the loan amount, loan term, and annual interest rate, can you write a program to compute the monthly payment and total payment? This chapter shows you how to write programs like this. Along the way, you learn the basic steps that go into analyzing a problem, designing a solution, and implementing the solution by creating a program.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4">
            <a:extLst>
              <a:ext uri="{FF2B5EF4-FFF2-40B4-BE49-F238E27FC236}">
                <a16:creationId xmlns:a16="http://schemas.microsoft.com/office/drawing/2014/main" id="{BA2DAE4C-92F4-EC47-9229-412B3C9C106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44CB646-5EDF-BD4F-8F0A-D7A930AEEC36}" type="slidenum">
              <a:rPr lang="en-US" altLang="en-US" sz="1400" smtClean="0"/>
              <a:pPr>
                <a:spcBef>
                  <a:spcPct val="0"/>
                </a:spcBef>
                <a:buClrTx/>
                <a:buSzTx/>
                <a:buFontTx/>
                <a:buNone/>
              </a:pPr>
              <a:t>20</a:t>
            </a:fld>
            <a:endParaRPr lang="en-US" altLang="en-US" sz="1400"/>
          </a:p>
        </p:txBody>
      </p:sp>
      <p:sp>
        <p:nvSpPr>
          <p:cNvPr id="33794" name="Rectangle 2">
            <a:extLst>
              <a:ext uri="{FF2B5EF4-FFF2-40B4-BE49-F238E27FC236}">
                <a16:creationId xmlns:a16="http://schemas.microsoft.com/office/drawing/2014/main" id="{77A3E44F-D843-2945-A056-3BAE06B4A4C2}"/>
              </a:ext>
            </a:extLst>
          </p:cNvPr>
          <p:cNvSpPr>
            <a:spLocks noGrp="1" noChangeArrowheads="1"/>
          </p:cNvSpPr>
          <p:nvPr>
            <p:ph type="title"/>
          </p:nvPr>
        </p:nvSpPr>
        <p:spPr>
          <a:xfrm>
            <a:off x="685800" y="152400"/>
            <a:ext cx="7772400" cy="762000"/>
          </a:xfrm>
          <a:noFill/>
        </p:spPr>
        <p:txBody>
          <a:bodyPr/>
          <a:lstStyle/>
          <a:p>
            <a:r>
              <a:rPr lang="en-US" altLang="en-US"/>
              <a:t>Overflow</a:t>
            </a:r>
          </a:p>
        </p:txBody>
      </p:sp>
      <p:sp>
        <p:nvSpPr>
          <p:cNvPr id="33795" name="Rectangle 3">
            <a:extLst>
              <a:ext uri="{FF2B5EF4-FFF2-40B4-BE49-F238E27FC236}">
                <a16:creationId xmlns:a16="http://schemas.microsoft.com/office/drawing/2014/main" id="{BEC8FA63-543D-AC40-9F18-AA281CC7B27C}"/>
              </a:ext>
            </a:extLst>
          </p:cNvPr>
          <p:cNvSpPr>
            <a:spLocks noGrp="1" noChangeArrowheads="1"/>
          </p:cNvSpPr>
          <p:nvPr>
            <p:ph type="body" idx="1"/>
          </p:nvPr>
        </p:nvSpPr>
        <p:spPr>
          <a:xfrm>
            <a:off x="193675" y="1143000"/>
            <a:ext cx="8797925" cy="2247900"/>
          </a:xfrm>
          <a:noFill/>
        </p:spPr>
        <p:txBody>
          <a:bodyPr/>
          <a:lstStyle/>
          <a:p>
            <a:pPr marL="0" indent="0">
              <a:lnSpc>
                <a:spcPct val="90000"/>
              </a:lnSpc>
              <a:spcAft>
                <a:spcPct val="25000"/>
              </a:spcAft>
              <a:buFont typeface="Monotype Sorts" pitchFamily="2" charset="2"/>
              <a:buNone/>
            </a:pPr>
            <a:r>
              <a:rPr lang="en-US" altLang="en-US" sz="3600"/>
              <a:t>When a variable is assigned a value that is too large (</a:t>
            </a:r>
            <a:r>
              <a:rPr lang="en-US" altLang="en-US" sz="3600" i="1"/>
              <a:t>in size</a:t>
            </a:r>
            <a:r>
              <a:rPr lang="en-US" altLang="en-US" sz="3600"/>
              <a:t>) to be stored, it causes </a:t>
            </a:r>
            <a:r>
              <a:rPr lang="en-US" altLang="en-US" sz="3600" i="1"/>
              <a:t>overflow</a:t>
            </a:r>
            <a:r>
              <a:rPr lang="en-US" altLang="en-US" sz="3600"/>
              <a:t>. For example, executing the following statement causes </a:t>
            </a:r>
            <a:r>
              <a:rPr lang="en-US" altLang="en-US" sz="3600" i="1"/>
              <a:t>overflow</a:t>
            </a:r>
            <a:r>
              <a:rPr lang="en-US" altLang="en-US" sz="3600"/>
              <a:t>. </a:t>
            </a:r>
          </a:p>
        </p:txBody>
      </p:sp>
      <p:sp>
        <p:nvSpPr>
          <p:cNvPr id="33796" name="Rectangle 4">
            <a:extLst>
              <a:ext uri="{FF2B5EF4-FFF2-40B4-BE49-F238E27FC236}">
                <a16:creationId xmlns:a16="http://schemas.microsoft.com/office/drawing/2014/main" id="{FA4B0DD0-4C0C-8745-A37E-D7A9472E8937}"/>
              </a:ext>
            </a:extLst>
          </p:cNvPr>
          <p:cNvSpPr>
            <a:spLocks noChangeArrowheads="1"/>
          </p:cNvSpPr>
          <p:nvPr/>
        </p:nvSpPr>
        <p:spPr bwMode="auto">
          <a:xfrm>
            <a:off x="346075" y="3544888"/>
            <a:ext cx="8488363" cy="138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Aft>
                <a:spcPct val="25000"/>
              </a:spcAft>
              <a:buFont typeface="Monotype Sorts" pitchFamily="2" charset="2"/>
              <a:buNone/>
            </a:pPr>
            <a:r>
              <a:rPr lang="en-US" altLang="en-US">
                <a:solidFill>
                  <a:schemeClr val="bg2"/>
                </a:solidFill>
              </a:rPr>
              <a:t>&gt;&gt;&gt; 245.0 ** 1000</a:t>
            </a:r>
            <a:endParaRPr lang="en-US" altLang="zh-CN">
              <a:solidFill>
                <a:schemeClr val="bg2"/>
              </a:solidFill>
              <a:ea typeface="SimSun" panose="02010600030101010101" pitchFamily="2" charset="-122"/>
            </a:endParaRPr>
          </a:p>
          <a:p>
            <a:pPr>
              <a:buFont typeface="Monotype Sorts" pitchFamily="2" charset="2"/>
              <a:buNone/>
            </a:pPr>
            <a:r>
              <a:rPr lang="en-US" altLang="zh-CN">
                <a:solidFill>
                  <a:schemeClr val="bg2"/>
                </a:solidFill>
                <a:ea typeface="SimSun" panose="02010600030101010101" pitchFamily="2" charset="-122"/>
              </a:rPr>
              <a:t>OverflowError: 'Result too large'</a:t>
            </a:r>
            <a:endParaRPr lang="en-US" altLang="en-US" sz="3400">
              <a:solidFill>
                <a:schemeClr val="bg2"/>
              </a:solidFill>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4">
            <a:extLst>
              <a:ext uri="{FF2B5EF4-FFF2-40B4-BE49-F238E27FC236}">
                <a16:creationId xmlns:a16="http://schemas.microsoft.com/office/drawing/2014/main" id="{253F16BF-AC44-964B-A057-0C8A5E410B7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B989042-8DFE-794C-8A5E-9388B1A0FF81}" type="slidenum">
              <a:rPr lang="en-US" altLang="en-US" sz="1400" smtClean="0"/>
              <a:pPr>
                <a:spcBef>
                  <a:spcPct val="0"/>
                </a:spcBef>
                <a:buClrTx/>
                <a:buSzTx/>
                <a:buFontTx/>
                <a:buNone/>
              </a:pPr>
              <a:t>21</a:t>
            </a:fld>
            <a:endParaRPr lang="en-US" altLang="en-US" sz="1400"/>
          </a:p>
        </p:txBody>
      </p:sp>
      <p:sp>
        <p:nvSpPr>
          <p:cNvPr id="34818" name="Rectangle 2">
            <a:extLst>
              <a:ext uri="{FF2B5EF4-FFF2-40B4-BE49-F238E27FC236}">
                <a16:creationId xmlns:a16="http://schemas.microsoft.com/office/drawing/2014/main" id="{BD3EE76B-613F-594B-B26C-DE2A3AE61E7C}"/>
              </a:ext>
            </a:extLst>
          </p:cNvPr>
          <p:cNvSpPr>
            <a:spLocks noGrp="1" noChangeArrowheads="1"/>
          </p:cNvSpPr>
          <p:nvPr>
            <p:ph type="title"/>
          </p:nvPr>
        </p:nvSpPr>
        <p:spPr>
          <a:xfrm>
            <a:off x="685800" y="152400"/>
            <a:ext cx="7772400" cy="762000"/>
          </a:xfrm>
          <a:noFill/>
        </p:spPr>
        <p:txBody>
          <a:bodyPr/>
          <a:lstStyle/>
          <a:p>
            <a:r>
              <a:rPr lang="en-US" altLang="en-US"/>
              <a:t>Underflow</a:t>
            </a:r>
          </a:p>
        </p:txBody>
      </p:sp>
      <p:sp>
        <p:nvSpPr>
          <p:cNvPr id="34819" name="Rectangle 3">
            <a:extLst>
              <a:ext uri="{FF2B5EF4-FFF2-40B4-BE49-F238E27FC236}">
                <a16:creationId xmlns:a16="http://schemas.microsoft.com/office/drawing/2014/main" id="{998555D4-EB79-D542-80A6-E408DE075D4E}"/>
              </a:ext>
            </a:extLst>
          </p:cNvPr>
          <p:cNvSpPr>
            <a:spLocks noGrp="1" noChangeArrowheads="1"/>
          </p:cNvSpPr>
          <p:nvPr>
            <p:ph type="body" idx="1"/>
          </p:nvPr>
        </p:nvSpPr>
        <p:spPr>
          <a:xfrm>
            <a:off x="193675" y="1143000"/>
            <a:ext cx="8797925" cy="4359275"/>
          </a:xfrm>
          <a:noFill/>
        </p:spPr>
        <p:txBody>
          <a:bodyPr/>
          <a:lstStyle/>
          <a:p>
            <a:pPr marL="0" indent="0">
              <a:spcAft>
                <a:spcPct val="25000"/>
              </a:spcAft>
              <a:buFont typeface="Monotype Sorts" pitchFamily="2" charset="2"/>
              <a:buNone/>
            </a:pPr>
            <a:r>
              <a:rPr lang="en-US" altLang="en-US"/>
              <a:t>When a floating-point number is too small (i.e., too close to zero) to be stored, it causes </a:t>
            </a:r>
            <a:r>
              <a:rPr lang="en-US" altLang="en-US" i="1"/>
              <a:t>underflow</a:t>
            </a:r>
            <a:r>
              <a:rPr lang="en-US" altLang="en-US"/>
              <a:t>. Python approximates it to zero. So normally you should not be concerned with underflow.</a:t>
            </a:r>
            <a:endParaRPr lang="en-US" altLang="en-US" sz="340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4">
            <a:extLst>
              <a:ext uri="{FF2B5EF4-FFF2-40B4-BE49-F238E27FC236}">
                <a16:creationId xmlns:a16="http://schemas.microsoft.com/office/drawing/2014/main" id="{6764223E-6CBA-2849-8983-2DD1F6510F9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766373A-372F-3449-BBCF-AA98166EB8AF}" type="slidenum">
              <a:rPr lang="en-US" altLang="en-US" sz="1400" smtClean="0"/>
              <a:pPr>
                <a:spcBef>
                  <a:spcPct val="0"/>
                </a:spcBef>
                <a:buClrTx/>
                <a:buSzTx/>
                <a:buFontTx/>
                <a:buNone/>
              </a:pPr>
              <a:t>22</a:t>
            </a:fld>
            <a:endParaRPr lang="en-US" altLang="en-US" sz="1400"/>
          </a:p>
        </p:txBody>
      </p:sp>
      <p:sp>
        <p:nvSpPr>
          <p:cNvPr id="35842" name="Rectangle 2">
            <a:extLst>
              <a:ext uri="{FF2B5EF4-FFF2-40B4-BE49-F238E27FC236}">
                <a16:creationId xmlns:a16="http://schemas.microsoft.com/office/drawing/2014/main" id="{49939C1F-0C30-5947-953D-B82D9C3844E9}"/>
              </a:ext>
            </a:extLst>
          </p:cNvPr>
          <p:cNvSpPr>
            <a:spLocks noGrp="1" noChangeArrowheads="1"/>
          </p:cNvSpPr>
          <p:nvPr>
            <p:ph type="title"/>
          </p:nvPr>
        </p:nvSpPr>
        <p:spPr>
          <a:xfrm>
            <a:off x="685800" y="0"/>
            <a:ext cx="7772400" cy="1428750"/>
          </a:xfrm>
          <a:noFill/>
        </p:spPr>
        <p:txBody>
          <a:bodyPr/>
          <a:lstStyle/>
          <a:p>
            <a:r>
              <a:rPr lang="en-US" altLang="en-US"/>
              <a:t>Scientific Notation</a:t>
            </a:r>
          </a:p>
        </p:txBody>
      </p:sp>
      <p:sp>
        <p:nvSpPr>
          <p:cNvPr id="35843" name="Rectangle 3">
            <a:extLst>
              <a:ext uri="{FF2B5EF4-FFF2-40B4-BE49-F238E27FC236}">
                <a16:creationId xmlns:a16="http://schemas.microsoft.com/office/drawing/2014/main" id="{0992BC45-FF37-B944-AAF8-9E0AD8CFDCFD}"/>
              </a:ext>
            </a:extLst>
          </p:cNvPr>
          <p:cNvSpPr>
            <a:spLocks noGrp="1" noChangeArrowheads="1"/>
          </p:cNvSpPr>
          <p:nvPr>
            <p:ph type="body" idx="1"/>
          </p:nvPr>
        </p:nvSpPr>
        <p:spPr>
          <a:xfrm>
            <a:off x="685800" y="1371600"/>
            <a:ext cx="7772400" cy="4114800"/>
          </a:xfrm>
          <a:noFill/>
        </p:spPr>
        <p:txBody>
          <a:bodyPr/>
          <a:lstStyle/>
          <a:p>
            <a:pPr marL="0" indent="0" algn="just">
              <a:spcAft>
                <a:spcPct val="25000"/>
              </a:spcAft>
              <a:buFont typeface="Monotype Sorts" pitchFamily="2" charset="2"/>
              <a:buNone/>
            </a:pPr>
            <a:r>
              <a:rPr lang="en-US" altLang="en-US" sz="3000">
                <a:cs typeface="Times New Roman" panose="02020603050405020304" pitchFamily="18" charset="0"/>
              </a:rPr>
              <a:t>Floating-point literals can also be specified in scientific notation, for example, 1.23456e+2, same as 1.23456e2, is equivalent to 123.456, and 1.23456e-2 is equivalent to 0.0123456. E (or e) represents an exponent and it can be either in lowercase or uppercase. </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4">
            <a:extLst>
              <a:ext uri="{FF2B5EF4-FFF2-40B4-BE49-F238E27FC236}">
                <a16:creationId xmlns:a16="http://schemas.microsoft.com/office/drawing/2014/main" id="{D8B8ADB3-3E59-554D-8192-FC4A65906F9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7215C66-C61B-FB4E-836F-A0BF6AFEFC27}" type="slidenum">
              <a:rPr lang="en-US" altLang="en-US" sz="1400" smtClean="0"/>
              <a:pPr>
                <a:spcBef>
                  <a:spcPct val="0"/>
                </a:spcBef>
                <a:buClrTx/>
                <a:buSzTx/>
                <a:buFontTx/>
                <a:buNone/>
              </a:pPr>
              <a:t>23</a:t>
            </a:fld>
            <a:endParaRPr lang="en-US" altLang="en-US" sz="1400"/>
          </a:p>
        </p:txBody>
      </p:sp>
      <p:sp>
        <p:nvSpPr>
          <p:cNvPr id="36866" name="Rectangle 2">
            <a:extLst>
              <a:ext uri="{FF2B5EF4-FFF2-40B4-BE49-F238E27FC236}">
                <a16:creationId xmlns:a16="http://schemas.microsoft.com/office/drawing/2014/main" id="{CBDB0BBF-AF06-2845-A6C7-5B1BFB781A19}"/>
              </a:ext>
            </a:extLst>
          </p:cNvPr>
          <p:cNvSpPr>
            <a:spLocks noGrp="1" noChangeArrowheads="1"/>
          </p:cNvSpPr>
          <p:nvPr>
            <p:ph type="title"/>
          </p:nvPr>
        </p:nvSpPr>
        <p:spPr>
          <a:xfrm>
            <a:off x="685800" y="0"/>
            <a:ext cx="7772400" cy="1428750"/>
          </a:xfrm>
          <a:noFill/>
        </p:spPr>
        <p:txBody>
          <a:bodyPr/>
          <a:lstStyle/>
          <a:p>
            <a:r>
              <a:rPr lang="en-US" altLang="en-US"/>
              <a:t>Arithmetic Expressions</a:t>
            </a:r>
          </a:p>
        </p:txBody>
      </p:sp>
      <p:sp>
        <p:nvSpPr>
          <p:cNvPr id="36867" name="Rectangle 5">
            <a:extLst>
              <a:ext uri="{FF2B5EF4-FFF2-40B4-BE49-F238E27FC236}">
                <a16:creationId xmlns:a16="http://schemas.microsoft.com/office/drawing/2014/main" id="{D65E2B1E-F558-3440-AAFF-A310AF4581D5}"/>
              </a:ext>
            </a:extLst>
          </p:cNvPr>
          <p:cNvSpPr>
            <a:spLocks noChangeArrowheads="1"/>
          </p:cNvSpPr>
          <p:nvPr/>
        </p:nvSpPr>
        <p:spPr bwMode="auto">
          <a:xfrm>
            <a:off x="321945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36868" name="Object 4">
            <a:extLst>
              <a:ext uri="{FF2B5EF4-FFF2-40B4-BE49-F238E27FC236}">
                <a16:creationId xmlns:a16="http://schemas.microsoft.com/office/drawing/2014/main" id="{BC3D2074-0AC5-A74B-B310-A9A634AD5741}"/>
              </a:ext>
            </a:extLst>
          </p:cNvPr>
          <p:cNvGraphicFramePr>
            <a:graphicFrameLocks noChangeAspect="1"/>
          </p:cNvGraphicFramePr>
          <p:nvPr/>
        </p:nvGraphicFramePr>
        <p:xfrm>
          <a:off x="838200" y="1600200"/>
          <a:ext cx="6159500" cy="968375"/>
        </p:xfrm>
        <a:graphic>
          <a:graphicData uri="http://schemas.openxmlformats.org/presentationml/2006/ole">
            <mc:AlternateContent xmlns:mc="http://schemas.openxmlformats.org/markup-compatibility/2006">
              <mc:Choice xmlns:v="urn:schemas-microsoft-com:vml" Requires="v">
                <p:oleObj spid="_x0000_s36872" name="Equation" r:id="rId3" imgW="61442600" imgH="9652000" progId="Equation.3">
                  <p:embed/>
                </p:oleObj>
              </mc:Choice>
              <mc:Fallback>
                <p:oleObj name="Equation" r:id="rId3" imgW="61442600" imgH="9652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600200"/>
                        <a:ext cx="6159500" cy="968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69" name="Text Box 6">
            <a:extLst>
              <a:ext uri="{FF2B5EF4-FFF2-40B4-BE49-F238E27FC236}">
                <a16:creationId xmlns:a16="http://schemas.microsoft.com/office/drawing/2014/main" id="{7DD36C87-CC5E-9F4A-ACC8-9335C22462D3}"/>
              </a:ext>
            </a:extLst>
          </p:cNvPr>
          <p:cNvSpPr txBox="1">
            <a:spLocks noChangeArrowheads="1"/>
          </p:cNvSpPr>
          <p:nvPr/>
        </p:nvSpPr>
        <p:spPr bwMode="auto">
          <a:xfrm>
            <a:off x="304800" y="2895600"/>
            <a:ext cx="79248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Times New Roman" panose="02020603050405020304" pitchFamily="18" charset="0"/>
              </a:rPr>
              <a:t>is translated to</a:t>
            </a:r>
          </a:p>
          <a:p>
            <a:pPr>
              <a:spcBef>
                <a:spcPct val="50000"/>
              </a:spcBef>
              <a:buClrTx/>
              <a:buSzTx/>
              <a:buFontTx/>
              <a:buNone/>
            </a:pPr>
            <a:endParaRPr lang="en-US" altLang="en-US" sz="2800">
              <a:cs typeface="Times New Roman" panose="02020603050405020304" pitchFamily="18" charset="0"/>
            </a:endParaRPr>
          </a:p>
          <a:p>
            <a:pPr>
              <a:spcBef>
                <a:spcPct val="50000"/>
              </a:spcBef>
              <a:buClrTx/>
              <a:buSzTx/>
              <a:buFontTx/>
              <a:buNone/>
            </a:pPr>
            <a:r>
              <a:rPr lang="en-US" altLang="en-US" sz="2800">
                <a:cs typeface="Times New Roman" panose="02020603050405020304" pitchFamily="18" charset="0"/>
              </a:rPr>
              <a:t>(3+4*x)/5 – 10*(y-5)*(a+b+c)/x + 9*(4/x + (9+x)/y)</a:t>
            </a:r>
          </a:p>
          <a:p>
            <a:pPr>
              <a:spcBef>
                <a:spcPct val="50000"/>
              </a:spcBef>
              <a:buClrTx/>
              <a:buSzTx/>
              <a:buFontTx/>
              <a:buNone/>
            </a:pPr>
            <a:endParaRPr lang="en-US" altLang="en-US" sz="280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4">
            <a:extLst>
              <a:ext uri="{FF2B5EF4-FFF2-40B4-BE49-F238E27FC236}">
                <a16:creationId xmlns:a16="http://schemas.microsoft.com/office/drawing/2014/main" id="{1560576F-F888-4C42-891F-DDB3C41EB6A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B79E006-9CF9-6642-B601-3319ECAA8DB6}" type="slidenum">
              <a:rPr lang="en-US" altLang="en-US" sz="1400" smtClean="0"/>
              <a:pPr>
                <a:spcBef>
                  <a:spcPct val="0"/>
                </a:spcBef>
                <a:buClrTx/>
                <a:buSzTx/>
                <a:buFontTx/>
                <a:buNone/>
              </a:pPr>
              <a:t>24</a:t>
            </a:fld>
            <a:endParaRPr lang="en-US" altLang="en-US" sz="1400"/>
          </a:p>
        </p:txBody>
      </p:sp>
      <p:sp>
        <p:nvSpPr>
          <p:cNvPr id="37890" name="Rectangle 2">
            <a:extLst>
              <a:ext uri="{FF2B5EF4-FFF2-40B4-BE49-F238E27FC236}">
                <a16:creationId xmlns:a16="http://schemas.microsoft.com/office/drawing/2014/main" id="{FC641A7F-E206-4746-AA04-6D35BEE2C5EF}"/>
              </a:ext>
            </a:extLst>
          </p:cNvPr>
          <p:cNvSpPr>
            <a:spLocks noGrp="1" noChangeArrowheads="1"/>
          </p:cNvSpPr>
          <p:nvPr>
            <p:ph type="title"/>
          </p:nvPr>
        </p:nvSpPr>
        <p:spPr>
          <a:xfrm>
            <a:off x="685800" y="0"/>
            <a:ext cx="7772400" cy="1428750"/>
          </a:xfrm>
          <a:noFill/>
        </p:spPr>
        <p:txBody>
          <a:bodyPr/>
          <a:lstStyle/>
          <a:p>
            <a:r>
              <a:rPr lang="en-US" altLang="en-US"/>
              <a:t>How to Evaluate an Expression</a:t>
            </a:r>
          </a:p>
        </p:txBody>
      </p:sp>
      <p:sp>
        <p:nvSpPr>
          <p:cNvPr id="37891" name="Rectangle 3">
            <a:extLst>
              <a:ext uri="{FF2B5EF4-FFF2-40B4-BE49-F238E27FC236}">
                <a16:creationId xmlns:a16="http://schemas.microsoft.com/office/drawing/2014/main" id="{A75BC171-64FB-6A46-8598-B1C2D796FD3C}"/>
              </a:ext>
            </a:extLst>
          </p:cNvPr>
          <p:cNvSpPr>
            <a:spLocks noChangeArrowheads="1"/>
          </p:cNvSpPr>
          <p:nvPr/>
        </p:nvSpPr>
        <p:spPr bwMode="auto">
          <a:xfrm>
            <a:off x="321945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37892" name="Text Box 5">
            <a:extLst>
              <a:ext uri="{FF2B5EF4-FFF2-40B4-BE49-F238E27FC236}">
                <a16:creationId xmlns:a16="http://schemas.microsoft.com/office/drawing/2014/main" id="{A25C4FD7-1DB9-6F46-9025-720F2131D776}"/>
              </a:ext>
            </a:extLst>
          </p:cNvPr>
          <p:cNvSpPr txBox="1">
            <a:spLocks noChangeArrowheads="1"/>
          </p:cNvSpPr>
          <p:nvPr/>
        </p:nvSpPr>
        <p:spPr bwMode="auto">
          <a:xfrm>
            <a:off x="0" y="1123950"/>
            <a:ext cx="9144000"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a:t>Though Python has its own way to evaluate an expression behind the scene, the result of a Python expression and its corresponding arithmetic expression are the same. Therefore, you can safely apply the arithmetic rule for evaluating a Python expression. </a:t>
            </a:r>
          </a:p>
        </p:txBody>
      </p:sp>
      <p:sp>
        <p:nvSpPr>
          <p:cNvPr id="37893" name="Rectangle 7">
            <a:extLst>
              <a:ext uri="{FF2B5EF4-FFF2-40B4-BE49-F238E27FC236}">
                <a16:creationId xmlns:a16="http://schemas.microsoft.com/office/drawing/2014/main" id="{A6221172-C6A7-3A40-A8B1-E104B3A44ABE}"/>
              </a:ext>
            </a:extLst>
          </p:cNvPr>
          <p:cNvSpPr>
            <a:spLocks noChangeArrowheads="1"/>
          </p:cNvSpPr>
          <p:nvPr/>
        </p:nvSpPr>
        <p:spPr bwMode="auto">
          <a:xfrm>
            <a:off x="0" y="2522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37894" name="Object 6">
            <a:extLst>
              <a:ext uri="{FF2B5EF4-FFF2-40B4-BE49-F238E27FC236}">
                <a16:creationId xmlns:a16="http://schemas.microsoft.com/office/drawing/2014/main" id="{89D26375-AE95-9D45-85DD-B6B3D7BE3B4A}"/>
              </a:ext>
            </a:extLst>
          </p:cNvPr>
          <p:cNvGraphicFramePr>
            <a:graphicFrameLocks noChangeAspect="1"/>
          </p:cNvGraphicFramePr>
          <p:nvPr/>
        </p:nvGraphicFramePr>
        <p:xfrm>
          <a:off x="4189413" y="3736975"/>
          <a:ext cx="4543425" cy="2738438"/>
        </p:xfrm>
        <a:graphic>
          <a:graphicData uri="http://schemas.openxmlformats.org/presentationml/2006/ole">
            <mc:AlternateContent xmlns:mc="http://schemas.openxmlformats.org/markup-compatibility/2006">
              <mc:Choice xmlns:v="urn:schemas-microsoft-com:vml" Requires="v">
                <p:oleObj spid="_x0000_s37897" name="Picture" r:id="rId3" imgW="2438400" imgH="1460500" progId="Word.Picture.8">
                  <p:embed/>
                </p:oleObj>
              </mc:Choice>
              <mc:Fallback>
                <p:oleObj name="Picture" r:id="rId3" imgW="2438400" imgH="146050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9413" y="3736975"/>
                        <a:ext cx="4543425" cy="273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4">
            <a:extLst>
              <a:ext uri="{FF2B5EF4-FFF2-40B4-BE49-F238E27FC236}">
                <a16:creationId xmlns:a16="http://schemas.microsoft.com/office/drawing/2014/main" id="{24DE1107-2CCC-9F41-819B-1C90CD22290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D8520D8-8638-EC46-9201-10099C6AACA1}" type="slidenum">
              <a:rPr lang="en-US" altLang="en-US" sz="1400" smtClean="0"/>
              <a:pPr>
                <a:spcBef>
                  <a:spcPct val="0"/>
                </a:spcBef>
                <a:buClrTx/>
                <a:buSzTx/>
                <a:buFontTx/>
                <a:buNone/>
              </a:pPr>
              <a:t>25</a:t>
            </a:fld>
            <a:endParaRPr lang="en-US" altLang="en-US" sz="1400"/>
          </a:p>
        </p:txBody>
      </p:sp>
      <p:sp>
        <p:nvSpPr>
          <p:cNvPr id="38914" name="Rectangle 2">
            <a:extLst>
              <a:ext uri="{FF2B5EF4-FFF2-40B4-BE49-F238E27FC236}">
                <a16:creationId xmlns:a16="http://schemas.microsoft.com/office/drawing/2014/main" id="{B0E1D59C-0237-1C43-A517-8321BE4570F4}"/>
              </a:ext>
            </a:extLst>
          </p:cNvPr>
          <p:cNvSpPr>
            <a:spLocks noGrp="1" noChangeArrowheads="1"/>
          </p:cNvSpPr>
          <p:nvPr>
            <p:ph type="title"/>
          </p:nvPr>
        </p:nvSpPr>
        <p:spPr>
          <a:xfrm>
            <a:off x="533400" y="0"/>
            <a:ext cx="7772400" cy="1371600"/>
          </a:xfrm>
          <a:noFill/>
        </p:spPr>
        <p:txBody>
          <a:bodyPr/>
          <a:lstStyle/>
          <a:p>
            <a:r>
              <a:rPr lang="en-US" altLang="en-US" sz="4000"/>
              <a:t>Augmented Assignment Operators</a:t>
            </a:r>
          </a:p>
        </p:txBody>
      </p:sp>
      <p:sp>
        <p:nvSpPr>
          <p:cNvPr id="38915" name="Text Box 7">
            <a:extLst>
              <a:ext uri="{FF2B5EF4-FFF2-40B4-BE49-F238E27FC236}">
                <a16:creationId xmlns:a16="http://schemas.microsoft.com/office/drawing/2014/main" id="{DCF9F3A3-9532-3B42-9C3F-0A463C6179B6}"/>
              </a:ext>
            </a:extLst>
          </p:cNvPr>
          <p:cNvSpPr txBox="1">
            <a:spLocks noChangeArrowheads="1"/>
          </p:cNvSpPr>
          <p:nvPr/>
        </p:nvSpPr>
        <p:spPr bwMode="auto">
          <a:xfrm>
            <a:off x="1600200" y="1371600"/>
            <a:ext cx="6096000" cy="443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1771650" algn="l"/>
                <a:tab pos="36576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1771650" algn="l"/>
                <a:tab pos="36576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1771650" algn="l"/>
                <a:tab pos="36576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1771650" algn="l"/>
                <a:tab pos="36576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1771650" algn="l"/>
                <a:tab pos="36576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9pPr>
          </a:lstStyle>
          <a:p>
            <a:pPr>
              <a:spcBef>
                <a:spcPct val="50000"/>
              </a:spcBef>
              <a:buClrTx/>
              <a:buSzTx/>
              <a:buFontTx/>
              <a:buNone/>
            </a:pPr>
            <a:r>
              <a:rPr lang="en-US" altLang="en-US" sz="3000" i="1"/>
              <a:t>Operator	Example	Equivalent</a:t>
            </a:r>
          </a:p>
          <a:p>
            <a:pPr>
              <a:spcBef>
                <a:spcPct val="50000"/>
              </a:spcBef>
              <a:buClrTx/>
              <a:buSzTx/>
              <a:buFontTx/>
              <a:buNone/>
            </a:pPr>
            <a:r>
              <a:rPr lang="en-US" altLang="en-US" sz="2400">
                <a:latin typeface="Courier New" panose="02070309020205020404" pitchFamily="49" charset="0"/>
              </a:rPr>
              <a:t>+=	i += 8	i = i + 8</a:t>
            </a:r>
          </a:p>
          <a:p>
            <a:pPr>
              <a:spcBef>
                <a:spcPct val="50000"/>
              </a:spcBef>
              <a:buClrTx/>
              <a:buSzTx/>
              <a:buFontTx/>
              <a:buNone/>
            </a:pPr>
            <a:r>
              <a:rPr lang="en-US" altLang="en-US" sz="2400">
                <a:latin typeface="Courier New" panose="02070309020205020404" pitchFamily="49" charset="0"/>
              </a:rPr>
              <a:t>-=	f -= 8.0	f = f - 8.0</a:t>
            </a:r>
          </a:p>
          <a:p>
            <a:pPr>
              <a:spcBef>
                <a:spcPct val="50000"/>
              </a:spcBef>
              <a:buClrTx/>
              <a:buSzTx/>
              <a:buFontTx/>
              <a:buNone/>
            </a:pPr>
            <a:r>
              <a:rPr lang="en-US" altLang="en-US" sz="2400">
                <a:latin typeface="Courier New" panose="02070309020205020404" pitchFamily="49" charset="0"/>
              </a:rPr>
              <a:t>*=	i *= 8	i = i * 8</a:t>
            </a:r>
          </a:p>
          <a:p>
            <a:pPr>
              <a:spcBef>
                <a:spcPct val="50000"/>
              </a:spcBef>
              <a:buClrTx/>
              <a:buSzTx/>
              <a:buFontTx/>
              <a:buNone/>
            </a:pPr>
            <a:r>
              <a:rPr lang="en-US" altLang="en-US" sz="2400">
                <a:latin typeface="Courier New" panose="02070309020205020404" pitchFamily="49" charset="0"/>
              </a:rPr>
              <a:t>/=	i /= 8	i = i / 8</a:t>
            </a:r>
          </a:p>
          <a:p>
            <a:pPr>
              <a:spcBef>
                <a:spcPct val="50000"/>
              </a:spcBef>
              <a:buClrTx/>
              <a:buSzTx/>
              <a:buFontTx/>
              <a:buNone/>
            </a:pPr>
            <a:r>
              <a:rPr lang="en-US" altLang="en-US" sz="2400">
                <a:latin typeface="Courier New" panose="02070309020205020404" pitchFamily="49" charset="0"/>
              </a:rPr>
              <a:t>//=	i //= 8	i = i // 8</a:t>
            </a:r>
          </a:p>
          <a:p>
            <a:pPr>
              <a:spcBef>
                <a:spcPct val="50000"/>
              </a:spcBef>
              <a:buClrTx/>
              <a:buSzTx/>
              <a:buFontTx/>
              <a:buNone/>
            </a:pPr>
            <a:r>
              <a:rPr lang="en-US" altLang="en-US" sz="2400">
                <a:latin typeface="Courier New" panose="02070309020205020404" pitchFamily="49" charset="0"/>
              </a:rPr>
              <a:t>%=	i %= 8	i = i % 8</a:t>
            </a:r>
          </a:p>
          <a:p>
            <a:pPr>
              <a:spcBef>
                <a:spcPct val="50000"/>
              </a:spcBef>
              <a:buClrTx/>
              <a:buSzTx/>
              <a:buFontTx/>
              <a:buNone/>
            </a:pPr>
            <a:r>
              <a:rPr lang="en-US" altLang="en-US" sz="2400">
                <a:latin typeface="Courier New" panose="02070309020205020404" pitchFamily="49" charset="0"/>
              </a:rPr>
              <a:t>**=	i **= 8	i = i ** 8</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Number Placeholder 4">
            <a:extLst>
              <a:ext uri="{FF2B5EF4-FFF2-40B4-BE49-F238E27FC236}">
                <a16:creationId xmlns:a16="http://schemas.microsoft.com/office/drawing/2014/main" id="{D2ED7173-293D-CD40-9E34-955A1A31CD0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0251358-C125-E640-88DB-F95F67672754}" type="slidenum">
              <a:rPr lang="en-US" altLang="en-US" sz="1400" smtClean="0"/>
              <a:pPr>
                <a:spcBef>
                  <a:spcPct val="0"/>
                </a:spcBef>
                <a:buClrTx/>
                <a:buSzTx/>
                <a:buFontTx/>
                <a:buNone/>
              </a:pPr>
              <a:t>26</a:t>
            </a:fld>
            <a:endParaRPr lang="en-US" altLang="en-US" sz="1400"/>
          </a:p>
        </p:txBody>
      </p:sp>
      <p:sp>
        <p:nvSpPr>
          <p:cNvPr id="40962" name="Rectangle 2">
            <a:extLst>
              <a:ext uri="{FF2B5EF4-FFF2-40B4-BE49-F238E27FC236}">
                <a16:creationId xmlns:a16="http://schemas.microsoft.com/office/drawing/2014/main" id="{255A2774-BAA2-7C48-B801-EA2E33D59768}"/>
              </a:ext>
            </a:extLst>
          </p:cNvPr>
          <p:cNvSpPr>
            <a:spLocks noGrp="1" noChangeArrowheads="1"/>
          </p:cNvSpPr>
          <p:nvPr>
            <p:ph type="title"/>
          </p:nvPr>
        </p:nvSpPr>
        <p:spPr>
          <a:xfrm>
            <a:off x="685800" y="152400"/>
            <a:ext cx="7772400" cy="762000"/>
          </a:xfrm>
          <a:noFill/>
        </p:spPr>
        <p:txBody>
          <a:bodyPr/>
          <a:lstStyle/>
          <a:p>
            <a:r>
              <a:rPr lang="en-US" altLang="en-US"/>
              <a:t>Type Conversion and Rounding</a:t>
            </a:r>
          </a:p>
        </p:txBody>
      </p:sp>
      <p:sp>
        <p:nvSpPr>
          <p:cNvPr id="40963" name="Rectangle 3">
            <a:extLst>
              <a:ext uri="{FF2B5EF4-FFF2-40B4-BE49-F238E27FC236}">
                <a16:creationId xmlns:a16="http://schemas.microsoft.com/office/drawing/2014/main" id="{ADCFBE0C-9409-F745-8AE6-6C7055B93944}"/>
              </a:ext>
            </a:extLst>
          </p:cNvPr>
          <p:cNvSpPr>
            <a:spLocks noGrp="1" noChangeArrowheads="1"/>
          </p:cNvSpPr>
          <p:nvPr>
            <p:ph type="body" idx="1"/>
          </p:nvPr>
        </p:nvSpPr>
        <p:spPr>
          <a:xfrm>
            <a:off x="385763" y="1393825"/>
            <a:ext cx="8488362" cy="4722813"/>
          </a:xfrm>
          <a:noFill/>
        </p:spPr>
        <p:txBody>
          <a:bodyPr/>
          <a:lstStyle/>
          <a:p>
            <a:pPr marL="0" indent="0">
              <a:spcBef>
                <a:spcPct val="0"/>
              </a:spcBef>
              <a:buFont typeface="Monotype Sorts" pitchFamily="2" charset="2"/>
              <a:buNone/>
            </a:pPr>
            <a:r>
              <a:rPr lang="en-US" altLang="en-US"/>
              <a:t>datatype(value)</a:t>
            </a:r>
          </a:p>
          <a:p>
            <a:pPr marL="0" indent="0">
              <a:spcBef>
                <a:spcPct val="0"/>
              </a:spcBef>
              <a:buFont typeface="Monotype Sorts" pitchFamily="2" charset="2"/>
              <a:buNone/>
            </a:pPr>
            <a:endParaRPr lang="en-US" altLang="en-US"/>
          </a:p>
          <a:p>
            <a:pPr marL="0" indent="0">
              <a:spcBef>
                <a:spcPct val="0"/>
              </a:spcBef>
              <a:buFont typeface="Monotype Sorts" pitchFamily="2" charset="2"/>
              <a:buNone/>
            </a:pPr>
            <a:r>
              <a:rPr lang="en-US" altLang="en-US"/>
              <a:t>i.e., int(4.5) =&gt; 4</a:t>
            </a:r>
          </a:p>
          <a:p>
            <a:pPr marL="0" indent="0">
              <a:spcBef>
                <a:spcPct val="0"/>
              </a:spcBef>
              <a:buFont typeface="Monotype Sorts" pitchFamily="2" charset="2"/>
              <a:buNone/>
            </a:pPr>
            <a:r>
              <a:rPr lang="en-US" altLang="en-US"/>
              <a:t>      float(4) =&gt; 4.0</a:t>
            </a:r>
          </a:p>
          <a:p>
            <a:pPr marL="0" indent="0">
              <a:spcBef>
                <a:spcPct val="0"/>
              </a:spcBef>
              <a:buFont typeface="Monotype Sorts" pitchFamily="2" charset="2"/>
              <a:buNone/>
            </a:pPr>
            <a:endParaRPr lang="en-US" altLang="en-US"/>
          </a:p>
        </p:txBody>
      </p:sp>
      <p:sp>
        <p:nvSpPr>
          <p:cNvPr id="40964" name="Rectangle 4">
            <a:extLst>
              <a:ext uri="{FF2B5EF4-FFF2-40B4-BE49-F238E27FC236}">
                <a16:creationId xmlns:a16="http://schemas.microsoft.com/office/drawing/2014/main" id="{DE54CE01-B159-0F45-852B-80CEA4DF60F2}"/>
              </a:ext>
            </a:extLst>
          </p:cNvPr>
          <p:cNvSpPr>
            <a:spLocks noChangeArrowheads="1"/>
          </p:cNvSpPr>
          <p:nvPr/>
        </p:nvSpPr>
        <p:spPr bwMode="auto">
          <a:xfrm>
            <a:off x="219075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0965" name="Rectangle 8">
            <a:extLst>
              <a:ext uri="{FF2B5EF4-FFF2-40B4-BE49-F238E27FC236}">
                <a16:creationId xmlns:a16="http://schemas.microsoft.com/office/drawing/2014/main" id="{BAC9B3A9-A4FC-8344-B415-83C6F2E762C1}"/>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4">
            <a:extLst>
              <a:ext uri="{FF2B5EF4-FFF2-40B4-BE49-F238E27FC236}">
                <a16:creationId xmlns:a16="http://schemas.microsoft.com/office/drawing/2014/main" id="{FE3D4DCF-7714-7244-AC46-25505B3729E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6D70D54-4959-0E45-951D-039EA3CDB3AA}" type="slidenum">
              <a:rPr lang="en-US" altLang="en-US" sz="1400" smtClean="0"/>
              <a:pPr>
                <a:spcBef>
                  <a:spcPct val="0"/>
                </a:spcBef>
                <a:buClrTx/>
                <a:buSzTx/>
                <a:buFontTx/>
                <a:buNone/>
              </a:pPr>
              <a:t>27</a:t>
            </a:fld>
            <a:endParaRPr lang="en-US" altLang="en-US" sz="1400"/>
          </a:p>
        </p:txBody>
      </p:sp>
      <p:sp>
        <p:nvSpPr>
          <p:cNvPr id="41986" name="Rectangle 2">
            <a:extLst>
              <a:ext uri="{FF2B5EF4-FFF2-40B4-BE49-F238E27FC236}">
                <a16:creationId xmlns:a16="http://schemas.microsoft.com/office/drawing/2014/main" id="{9E4F0442-08AB-8741-9BAD-508E3A8F4CB1}"/>
              </a:ext>
            </a:extLst>
          </p:cNvPr>
          <p:cNvSpPr>
            <a:spLocks noGrp="1" noChangeArrowheads="1"/>
          </p:cNvSpPr>
          <p:nvPr>
            <p:ph type="title"/>
          </p:nvPr>
        </p:nvSpPr>
        <p:spPr>
          <a:xfrm>
            <a:off x="693738" y="357188"/>
            <a:ext cx="7880350" cy="1317625"/>
          </a:xfrm>
          <a:noFill/>
        </p:spPr>
        <p:txBody>
          <a:bodyPr/>
          <a:lstStyle/>
          <a:p>
            <a:r>
              <a:rPr lang="en-US" altLang="en-US" sz="4000"/>
              <a:t>Problem: Keeping Two Digits After Decimal Points</a:t>
            </a:r>
          </a:p>
        </p:txBody>
      </p:sp>
      <p:sp>
        <p:nvSpPr>
          <p:cNvPr id="41987" name="Rectangle 3">
            <a:extLst>
              <a:ext uri="{FF2B5EF4-FFF2-40B4-BE49-F238E27FC236}">
                <a16:creationId xmlns:a16="http://schemas.microsoft.com/office/drawing/2014/main" id="{377886C4-9531-444D-9332-ADF3680D5024}"/>
              </a:ext>
            </a:extLst>
          </p:cNvPr>
          <p:cNvSpPr>
            <a:spLocks noGrp="1" noChangeArrowheads="1"/>
          </p:cNvSpPr>
          <p:nvPr>
            <p:ph type="body" idx="1"/>
          </p:nvPr>
        </p:nvSpPr>
        <p:spPr>
          <a:xfrm>
            <a:off x="228600" y="2084388"/>
            <a:ext cx="8686800" cy="998537"/>
          </a:xfrm>
          <a:noFill/>
        </p:spPr>
        <p:txBody>
          <a:bodyPr/>
          <a:lstStyle/>
          <a:p>
            <a:pPr marL="0" indent="0">
              <a:lnSpc>
                <a:spcPct val="90000"/>
              </a:lnSpc>
              <a:spcBef>
                <a:spcPct val="0"/>
              </a:spcBef>
              <a:buFont typeface="Monotype Sorts" pitchFamily="2" charset="2"/>
              <a:buNone/>
            </a:pPr>
            <a:r>
              <a:rPr lang="en-US" altLang="en-US"/>
              <a:t>Write a program that displays the sales tax with two digits after the decimal point.</a:t>
            </a:r>
          </a:p>
        </p:txBody>
      </p:sp>
      <p:sp>
        <p:nvSpPr>
          <p:cNvPr id="41988" name="Rectangle 4">
            <a:extLst>
              <a:ext uri="{FF2B5EF4-FFF2-40B4-BE49-F238E27FC236}">
                <a16:creationId xmlns:a16="http://schemas.microsoft.com/office/drawing/2014/main" id="{F01F3722-4DD1-0045-8E85-F173732E6A82}"/>
              </a:ext>
            </a:extLst>
          </p:cNvPr>
          <p:cNvSpPr>
            <a:spLocks noChangeArrowheads="1"/>
          </p:cNvSpPr>
          <p:nvPr/>
        </p:nvSpPr>
        <p:spPr bwMode="auto">
          <a:xfrm>
            <a:off x="219075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1989" name="Rectangle 7">
            <a:extLst>
              <a:ext uri="{FF2B5EF4-FFF2-40B4-BE49-F238E27FC236}">
                <a16:creationId xmlns:a16="http://schemas.microsoft.com/office/drawing/2014/main" id="{1D0FC279-9200-5648-AF1B-27BA89F0F384}"/>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1990" name="Rectangle 1">
            <a:hlinkClick r:id="rId2"/>
            <a:extLst>
              <a:ext uri="{FF2B5EF4-FFF2-40B4-BE49-F238E27FC236}">
                <a16:creationId xmlns:a16="http://schemas.microsoft.com/office/drawing/2014/main" id="{F3B51AE8-6943-9040-AC1F-6F46E1462B04}"/>
              </a:ext>
            </a:extLst>
          </p:cNvPr>
          <p:cNvSpPr>
            <a:spLocks noChangeArrowheads="1"/>
          </p:cNvSpPr>
          <p:nvPr/>
        </p:nvSpPr>
        <p:spPr bwMode="auto">
          <a:xfrm>
            <a:off x="5797550" y="2646363"/>
            <a:ext cx="170815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 2.6 SalesTax</a:t>
            </a:r>
          </a:p>
        </p:txBody>
      </p:sp>
      <p:sp>
        <p:nvSpPr>
          <p:cNvPr id="41991" name="TextBox 1">
            <a:extLst>
              <a:ext uri="{FF2B5EF4-FFF2-40B4-BE49-F238E27FC236}">
                <a16:creationId xmlns:a16="http://schemas.microsoft.com/office/drawing/2014/main" id="{416E7958-C9D7-E84A-847D-4367C173B429}"/>
              </a:ext>
            </a:extLst>
          </p:cNvPr>
          <p:cNvSpPr txBox="1">
            <a:spLocks noChangeArrowheads="1"/>
          </p:cNvSpPr>
          <p:nvPr/>
        </p:nvSpPr>
        <p:spPr bwMode="auto">
          <a:xfrm>
            <a:off x="539750" y="3027363"/>
            <a:ext cx="6510308"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dirty="0"/>
              <a:t>#Listing 2.6 Sales Tax </a:t>
            </a:r>
          </a:p>
          <a:p>
            <a:pPr>
              <a:spcBef>
                <a:spcPct val="0"/>
              </a:spcBef>
              <a:buClrTx/>
              <a:buSzTx/>
              <a:buFontTx/>
              <a:buNone/>
            </a:pPr>
            <a:r>
              <a:rPr lang="en-US" altLang="en-US" sz="2000" dirty="0"/>
              <a:t># Prompt the user for input</a:t>
            </a:r>
          </a:p>
          <a:p>
            <a:pPr>
              <a:spcBef>
                <a:spcPct val="0"/>
              </a:spcBef>
              <a:buClrTx/>
              <a:buSzTx/>
              <a:buFontTx/>
              <a:buNone/>
            </a:pPr>
            <a:r>
              <a:rPr lang="en-US" altLang="en-US" sz="2000" dirty="0"/>
              <a:t> </a:t>
            </a:r>
            <a:r>
              <a:rPr lang="en-US" altLang="en-US" sz="2000" dirty="0" err="1"/>
              <a:t>purchaseAmount</a:t>
            </a:r>
            <a:r>
              <a:rPr lang="en-US" altLang="en-US" sz="2000" dirty="0"/>
              <a:t> = float(input("Enter purchase amount: "))</a:t>
            </a:r>
          </a:p>
          <a:p>
            <a:pPr>
              <a:spcBef>
                <a:spcPct val="0"/>
              </a:spcBef>
              <a:buClrTx/>
              <a:buSzTx/>
              <a:buFontTx/>
              <a:buNone/>
            </a:pPr>
            <a:r>
              <a:rPr lang="en-US" altLang="en-US" sz="2000" dirty="0"/>
              <a:t> # Compute sales tax</a:t>
            </a:r>
          </a:p>
          <a:p>
            <a:pPr>
              <a:spcBef>
                <a:spcPct val="0"/>
              </a:spcBef>
              <a:buClrTx/>
              <a:buSzTx/>
              <a:buFontTx/>
              <a:buNone/>
            </a:pPr>
            <a:r>
              <a:rPr lang="en-US" altLang="en-US" sz="2000" dirty="0"/>
              <a:t># assume user entered 10. Then tax = 0.6. 100*tax = 60/100.0</a:t>
            </a:r>
          </a:p>
          <a:p>
            <a:pPr>
              <a:spcBef>
                <a:spcPct val="0"/>
              </a:spcBef>
              <a:buClrTx/>
              <a:buSzTx/>
              <a:buFontTx/>
              <a:buNone/>
            </a:pPr>
            <a:r>
              <a:rPr lang="en-US" altLang="en-US" sz="2000" dirty="0"/>
              <a:t> tax = </a:t>
            </a:r>
            <a:r>
              <a:rPr lang="en-US" altLang="en-US" sz="2000" dirty="0" err="1"/>
              <a:t>purchaseAmount</a:t>
            </a:r>
            <a:r>
              <a:rPr lang="en-US" altLang="en-US" sz="2000" dirty="0"/>
              <a:t> * 0.06</a:t>
            </a:r>
          </a:p>
          <a:p>
            <a:pPr>
              <a:spcBef>
                <a:spcPct val="0"/>
              </a:spcBef>
              <a:buClrTx/>
              <a:buSzTx/>
              <a:buFontTx/>
              <a:buNone/>
            </a:pPr>
            <a:r>
              <a:rPr lang="en-US" altLang="en-US" sz="2000" dirty="0"/>
              <a:t> # Display tax amount with two digits after decimal point</a:t>
            </a:r>
          </a:p>
          <a:p>
            <a:pPr>
              <a:spcBef>
                <a:spcPct val="0"/>
              </a:spcBef>
              <a:buClrTx/>
              <a:buSzTx/>
              <a:buFontTx/>
              <a:buNone/>
            </a:pPr>
            <a:r>
              <a:rPr lang="en-US" altLang="en-US" sz="2000" dirty="0"/>
              <a:t> print("Sales tax is", int(tax * 100) / 100.0)</a:t>
            </a:r>
          </a:p>
          <a:p>
            <a:pPr>
              <a:spcBef>
                <a:spcPct val="0"/>
              </a:spcBef>
              <a:buClrTx/>
              <a:buSzTx/>
              <a:buFontTx/>
              <a:buNone/>
            </a:pPr>
            <a:r>
              <a:rPr lang="en-US" altLang="en-US" sz="2000" dirty="0"/>
              <a:t># </a:t>
            </a:r>
          </a:p>
          <a:p>
            <a:pPr>
              <a:spcBef>
                <a:spcPct val="0"/>
              </a:spcBef>
              <a:buClrTx/>
              <a:buSzTx/>
              <a:buFontTx/>
              <a:buNone/>
            </a:pPr>
            <a:endParaRPr lang="en-US" altLang="en-US" sz="2000"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4">
            <a:extLst>
              <a:ext uri="{FF2B5EF4-FFF2-40B4-BE49-F238E27FC236}">
                <a16:creationId xmlns:a16="http://schemas.microsoft.com/office/drawing/2014/main" id="{01435709-BA50-004B-8AA0-1AD76FA668B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4D3217E-EC3B-6649-BB85-7EBD2158D66A}" type="slidenum">
              <a:rPr lang="en-US" altLang="en-US" sz="1400" smtClean="0"/>
              <a:pPr>
                <a:spcBef>
                  <a:spcPct val="0"/>
                </a:spcBef>
                <a:buClrTx/>
                <a:buSzTx/>
                <a:buFontTx/>
                <a:buNone/>
              </a:pPr>
              <a:t>28</a:t>
            </a:fld>
            <a:endParaRPr lang="en-US" altLang="en-US" sz="1400"/>
          </a:p>
        </p:txBody>
      </p:sp>
      <p:sp>
        <p:nvSpPr>
          <p:cNvPr id="43010" name="Rectangle 2">
            <a:extLst>
              <a:ext uri="{FF2B5EF4-FFF2-40B4-BE49-F238E27FC236}">
                <a16:creationId xmlns:a16="http://schemas.microsoft.com/office/drawing/2014/main" id="{BB9F25FC-3A2C-9C45-A71E-60FD2C2B83CC}"/>
              </a:ext>
            </a:extLst>
          </p:cNvPr>
          <p:cNvSpPr>
            <a:spLocks noGrp="1" noChangeArrowheads="1"/>
          </p:cNvSpPr>
          <p:nvPr>
            <p:ph type="title"/>
          </p:nvPr>
        </p:nvSpPr>
        <p:spPr>
          <a:xfrm>
            <a:off x="0" y="241300"/>
            <a:ext cx="9144000" cy="690563"/>
          </a:xfrm>
        </p:spPr>
        <p:txBody>
          <a:bodyPr/>
          <a:lstStyle/>
          <a:p>
            <a:r>
              <a:rPr lang="en-US" altLang="en-US"/>
              <a:t>Problem: </a:t>
            </a:r>
            <a:r>
              <a:rPr lang="en-US" altLang="en-US">
                <a:cs typeface="Times New Roman" panose="02020603050405020304" pitchFamily="18" charset="0"/>
              </a:rPr>
              <a:t>Displaying Current Time</a:t>
            </a:r>
            <a:endParaRPr lang="en-US" altLang="en-US"/>
          </a:p>
        </p:txBody>
      </p:sp>
      <p:sp>
        <p:nvSpPr>
          <p:cNvPr id="43011" name="Text Box 3">
            <a:extLst>
              <a:ext uri="{FF2B5EF4-FFF2-40B4-BE49-F238E27FC236}">
                <a16:creationId xmlns:a16="http://schemas.microsoft.com/office/drawing/2014/main" id="{EDC5E219-C4E0-4047-9EA6-3DCF01E34897}"/>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43012" name="Text Box 4">
            <a:extLst>
              <a:ext uri="{FF2B5EF4-FFF2-40B4-BE49-F238E27FC236}">
                <a16:creationId xmlns:a16="http://schemas.microsoft.com/office/drawing/2014/main" id="{E6B7F97A-0A6E-274B-B5EB-2FDDAB0A7EF6}"/>
              </a:ext>
            </a:extLst>
          </p:cNvPr>
          <p:cNvSpPr txBox="1">
            <a:spLocks noChangeArrowheads="1"/>
          </p:cNvSpPr>
          <p:nvPr/>
        </p:nvSpPr>
        <p:spPr bwMode="auto">
          <a:xfrm>
            <a:off x="193675" y="971550"/>
            <a:ext cx="8763000" cy="372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Times New Roman" panose="02020603050405020304" pitchFamily="18" charset="0"/>
              </a:rPr>
              <a:t>Write a program that displays current time in GMT in the format hour:minute:second such as 1:45:19.</a:t>
            </a:r>
          </a:p>
          <a:p>
            <a:pPr>
              <a:spcBef>
                <a:spcPct val="50000"/>
              </a:spcBef>
              <a:buClrTx/>
              <a:buSzTx/>
              <a:buFontTx/>
              <a:buNone/>
            </a:pPr>
            <a:r>
              <a:rPr lang="en-US" altLang="en-US" sz="2800">
                <a:cs typeface="Times New Roman" panose="02020603050405020304" pitchFamily="18" charset="0"/>
              </a:rPr>
              <a:t>The time.time() function returns the current time in seconds with millisecond precision since the midnight, January 1, 1970 GMT. (1970 was the year when the Unix operating system was formally introduced.) You can use this function to obtain the current time, and then compute the current second, minute, and hour as follows.</a:t>
            </a:r>
          </a:p>
        </p:txBody>
      </p:sp>
      <p:sp>
        <p:nvSpPr>
          <p:cNvPr id="43013" name="Rectangle 8">
            <a:extLst>
              <a:ext uri="{FF2B5EF4-FFF2-40B4-BE49-F238E27FC236}">
                <a16:creationId xmlns:a16="http://schemas.microsoft.com/office/drawing/2014/main" id="{605D0611-9F0F-3040-A31A-F95AEBFDFDC4}"/>
              </a:ext>
            </a:extLst>
          </p:cNvPr>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3014" name="Rectangle 10">
            <a:extLst>
              <a:ext uri="{FF2B5EF4-FFF2-40B4-BE49-F238E27FC236}">
                <a16:creationId xmlns:a16="http://schemas.microsoft.com/office/drawing/2014/main" id="{C42BA1AE-B50A-2B49-9395-FBDE83AF58D0}"/>
              </a:ext>
            </a:extLst>
          </p:cNvPr>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43015" name="Object 9">
            <a:extLst>
              <a:ext uri="{FF2B5EF4-FFF2-40B4-BE49-F238E27FC236}">
                <a16:creationId xmlns:a16="http://schemas.microsoft.com/office/drawing/2014/main" id="{C3C1ABC2-A579-B14F-A290-449687F64246}"/>
              </a:ext>
            </a:extLst>
          </p:cNvPr>
          <p:cNvGraphicFramePr>
            <a:graphicFrameLocks noChangeAspect="1"/>
          </p:cNvGraphicFramePr>
          <p:nvPr/>
        </p:nvGraphicFramePr>
        <p:xfrm>
          <a:off x="155575" y="4811713"/>
          <a:ext cx="5875338" cy="1463675"/>
        </p:xfrm>
        <a:graphic>
          <a:graphicData uri="http://schemas.openxmlformats.org/presentationml/2006/ole">
            <mc:AlternateContent xmlns:mc="http://schemas.openxmlformats.org/markup-compatibility/2006">
              <mc:Choice xmlns:v="urn:schemas-microsoft-com:vml" Requires="v">
                <p:oleObj spid="_x0000_s43019" name="Picture" r:id="rId3" imgW="3517900" imgH="876300" progId="Word.Picture.8">
                  <p:embed/>
                </p:oleObj>
              </mc:Choice>
              <mc:Fallback>
                <p:oleObj name="Picture" r:id="rId3" imgW="3517900" imgH="876300"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4811713"/>
                        <a:ext cx="5875338"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6" name="Rectangle 1">
            <a:hlinkClick r:id="rId5"/>
            <a:extLst>
              <a:ext uri="{FF2B5EF4-FFF2-40B4-BE49-F238E27FC236}">
                <a16:creationId xmlns:a16="http://schemas.microsoft.com/office/drawing/2014/main" id="{32B69480-DC85-9341-A9F1-E4B22E39E130}"/>
              </a:ext>
            </a:extLst>
          </p:cNvPr>
          <p:cNvSpPr>
            <a:spLocks noChangeArrowheads="1"/>
          </p:cNvSpPr>
          <p:nvPr/>
        </p:nvSpPr>
        <p:spPr bwMode="auto">
          <a:xfrm>
            <a:off x="6453188" y="5426075"/>
            <a:ext cx="2151062"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ShowCurrentTime</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a:extLst>
              <a:ext uri="{FF2B5EF4-FFF2-40B4-BE49-F238E27FC236}">
                <a16:creationId xmlns:a16="http://schemas.microsoft.com/office/drawing/2014/main" id="{1B518462-B694-304F-BFE5-097DE6AA93CA}"/>
              </a:ext>
            </a:extLst>
          </p:cNvPr>
          <p:cNvSpPr>
            <a:spLocks noGrp="1" noChangeArrowheads="1"/>
          </p:cNvSpPr>
          <p:nvPr>
            <p:ph type="title"/>
          </p:nvPr>
        </p:nvSpPr>
        <p:spPr>
          <a:xfrm>
            <a:off x="685800" y="285750"/>
            <a:ext cx="7772400" cy="744538"/>
          </a:xfrm>
        </p:spPr>
        <p:txBody>
          <a:bodyPr/>
          <a:lstStyle/>
          <a:p>
            <a:r>
              <a:rPr lang="en-US" altLang="en-US"/>
              <a:t>2.7 Show Current Time</a:t>
            </a:r>
          </a:p>
        </p:txBody>
      </p:sp>
      <p:sp>
        <p:nvSpPr>
          <p:cNvPr id="44034" name="Content Placeholder 2">
            <a:extLst>
              <a:ext uri="{FF2B5EF4-FFF2-40B4-BE49-F238E27FC236}">
                <a16:creationId xmlns:a16="http://schemas.microsoft.com/office/drawing/2014/main" id="{32ECC074-8D2E-D847-9038-1C1611292DD2}"/>
              </a:ext>
            </a:extLst>
          </p:cNvPr>
          <p:cNvSpPr>
            <a:spLocks noGrp="1" noChangeArrowheads="1"/>
          </p:cNvSpPr>
          <p:nvPr>
            <p:ph idx="1"/>
          </p:nvPr>
        </p:nvSpPr>
        <p:spPr>
          <a:xfrm>
            <a:off x="685800" y="1030288"/>
            <a:ext cx="7772400" cy="4741862"/>
          </a:xfrm>
        </p:spPr>
        <p:txBody>
          <a:bodyPr/>
          <a:lstStyle/>
          <a:p>
            <a:pPr marL="0" indent="0">
              <a:buFont typeface="Monotype Sorts" pitchFamily="2" charset="2"/>
              <a:buNone/>
            </a:pPr>
            <a:r>
              <a:rPr lang="en-US" altLang="en-US" sz="1700" dirty="0">
                <a:latin typeface="Consolas" panose="020B0609020204030204" pitchFamily="49" charset="0"/>
                <a:cs typeface="Consolas" panose="020B0609020204030204" pitchFamily="49" charset="0"/>
              </a:rPr>
              <a:t> </a:t>
            </a:r>
            <a:r>
              <a:rPr lang="en-US" altLang="en-US" sz="1700" b="1" dirty="0">
                <a:latin typeface="Consolas" panose="020B0609020204030204" pitchFamily="49" charset="0"/>
                <a:cs typeface="Consolas" panose="020B0609020204030204" pitchFamily="49" charset="0"/>
              </a:rPr>
              <a:t>import</a:t>
            </a:r>
            <a:r>
              <a:rPr lang="en-US" altLang="en-US" sz="1700" dirty="0">
                <a:latin typeface="Consolas" panose="020B0609020204030204" pitchFamily="49" charset="0"/>
                <a:cs typeface="Consolas" panose="020B0609020204030204" pitchFamily="49" charset="0"/>
              </a:rPr>
              <a:t> time</a:t>
            </a:r>
          </a:p>
          <a:p>
            <a:pPr marL="0" indent="0">
              <a:buFont typeface="Monotype Sorts" pitchFamily="2" charset="2"/>
              <a:buNone/>
            </a:pPr>
            <a:r>
              <a:rPr lang="en-US" altLang="en-US" sz="1700" dirty="0">
                <a:latin typeface="Consolas" panose="020B0609020204030204" pitchFamily="49" charset="0"/>
                <a:cs typeface="Consolas" panose="020B0609020204030204" pitchFamily="49" charset="0"/>
              </a:rPr>
              <a:t> </a:t>
            </a:r>
            <a:r>
              <a:rPr lang="en-US" altLang="en-US" sz="1700" dirty="0" err="1">
                <a:highlight>
                  <a:srgbClr val="FFFF00"/>
                </a:highlight>
                <a:latin typeface="Consolas" panose="020B0609020204030204" pitchFamily="49" charset="0"/>
                <a:cs typeface="Consolas" panose="020B0609020204030204" pitchFamily="49" charset="0"/>
              </a:rPr>
              <a:t>currentTime</a:t>
            </a:r>
            <a:r>
              <a:rPr lang="en-US" altLang="en-US" sz="1700" dirty="0">
                <a:latin typeface="Consolas" panose="020B0609020204030204" pitchFamily="49" charset="0"/>
                <a:cs typeface="Consolas" panose="020B0609020204030204" pitchFamily="49" charset="0"/>
              </a:rPr>
              <a:t> = </a:t>
            </a:r>
            <a:r>
              <a:rPr lang="en-US" altLang="en-US" sz="1700" dirty="0" err="1">
                <a:latin typeface="Consolas" panose="020B0609020204030204" pitchFamily="49" charset="0"/>
                <a:cs typeface="Consolas" panose="020B0609020204030204" pitchFamily="49" charset="0"/>
              </a:rPr>
              <a:t>time.time</a:t>
            </a:r>
            <a:r>
              <a:rPr lang="en-US" altLang="en-US" sz="1700" dirty="0">
                <a:latin typeface="Consolas" panose="020B0609020204030204" pitchFamily="49" charset="0"/>
                <a:cs typeface="Consolas" panose="020B0609020204030204" pitchFamily="49" charset="0"/>
              </a:rPr>
              <a:t>() # Get current time</a:t>
            </a:r>
          </a:p>
          <a:p>
            <a:pPr marL="0" indent="0">
              <a:buFont typeface="Monotype Sorts" pitchFamily="2" charset="2"/>
              <a:buNone/>
            </a:pPr>
            <a:r>
              <a:rPr lang="en-US" altLang="en-US" sz="1700" dirty="0">
                <a:latin typeface="Consolas" panose="020B0609020204030204" pitchFamily="49" charset="0"/>
                <a:cs typeface="Consolas" panose="020B0609020204030204" pitchFamily="49" charset="0"/>
              </a:rPr>
              <a:t> # Obtain the total seconds since midnight, Jan 1, 1970</a:t>
            </a:r>
          </a:p>
          <a:p>
            <a:pPr marL="0" indent="0">
              <a:buFont typeface="Monotype Sorts" pitchFamily="2" charset="2"/>
              <a:buNone/>
            </a:pPr>
            <a:r>
              <a:rPr lang="en-US" altLang="en-US" sz="1700" dirty="0">
                <a:latin typeface="Consolas" panose="020B0609020204030204" pitchFamily="49" charset="0"/>
                <a:cs typeface="Consolas" panose="020B0609020204030204" pitchFamily="49" charset="0"/>
              </a:rPr>
              <a:t> </a:t>
            </a:r>
            <a:r>
              <a:rPr lang="en-US" altLang="en-US" sz="1700" dirty="0" err="1">
                <a:highlight>
                  <a:srgbClr val="FFFF00"/>
                </a:highlight>
                <a:latin typeface="Consolas" panose="020B0609020204030204" pitchFamily="49" charset="0"/>
                <a:cs typeface="Consolas" panose="020B0609020204030204" pitchFamily="49" charset="0"/>
              </a:rPr>
              <a:t>totalSeconds</a:t>
            </a:r>
            <a:r>
              <a:rPr lang="en-US" altLang="en-US" sz="1700" dirty="0">
                <a:latin typeface="Consolas" panose="020B0609020204030204" pitchFamily="49" charset="0"/>
                <a:cs typeface="Consolas" panose="020B0609020204030204" pitchFamily="49" charset="0"/>
              </a:rPr>
              <a:t> = int(</a:t>
            </a:r>
            <a:r>
              <a:rPr lang="en-US" altLang="en-US" sz="1700" dirty="0" err="1">
                <a:latin typeface="Consolas" panose="020B0609020204030204" pitchFamily="49" charset="0"/>
                <a:cs typeface="Consolas" panose="020B0609020204030204" pitchFamily="49" charset="0"/>
              </a:rPr>
              <a:t>currentTime</a:t>
            </a:r>
            <a:r>
              <a:rPr lang="en-US" altLang="en-US" sz="1700" dirty="0">
                <a:latin typeface="Consolas" panose="020B0609020204030204" pitchFamily="49" charset="0"/>
                <a:cs typeface="Consolas" panose="020B0609020204030204" pitchFamily="49" charset="0"/>
              </a:rPr>
              <a:t>)</a:t>
            </a:r>
          </a:p>
          <a:p>
            <a:pPr marL="0" indent="0">
              <a:buFont typeface="Monotype Sorts" pitchFamily="2" charset="2"/>
              <a:buNone/>
            </a:pPr>
            <a:r>
              <a:rPr lang="en-US" altLang="en-US" sz="1700" dirty="0">
                <a:latin typeface="Consolas" panose="020B0609020204030204" pitchFamily="49" charset="0"/>
                <a:cs typeface="Consolas" panose="020B0609020204030204" pitchFamily="49" charset="0"/>
              </a:rPr>
              <a:t> # Get the current second</a:t>
            </a:r>
          </a:p>
          <a:p>
            <a:pPr marL="0" indent="0">
              <a:buFont typeface="Monotype Sorts" pitchFamily="2" charset="2"/>
              <a:buNone/>
            </a:pPr>
            <a:r>
              <a:rPr lang="en-US" altLang="en-US" sz="1700" dirty="0">
                <a:latin typeface="Consolas" panose="020B0609020204030204" pitchFamily="49" charset="0"/>
                <a:cs typeface="Consolas" panose="020B0609020204030204" pitchFamily="49" charset="0"/>
              </a:rPr>
              <a:t> </a:t>
            </a:r>
            <a:r>
              <a:rPr lang="en-US" altLang="en-US" sz="1700" dirty="0" err="1">
                <a:latin typeface="Consolas" panose="020B0609020204030204" pitchFamily="49" charset="0"/>
                <a:cs typeface="Consolas" panose="020B0609020204030204" pitchFamily="49" charset="0"/>
              </a:rPr>
              <a:t>currentSecond</a:t>
            </a:r>
            <a:r>
              <a:rPr lang="en-US" altLang="en-US" sz="1700" dirty="0">
                <a:latin typeface="Consolas" panose="020B0609020204030204" pitchFamily="49" charset="0"/>
                <a:cs typeface="Consolas" panose="020B0609020204030204" pitchFamily="49" charset="0"/>
              </a:rPr>
              <a:t> = </a:t>
            </a:r>
            <a:r>
              <a:rPr lang="en-US" altLang="en-US" sz="1700" dirty="0" err="1">
                <a:latin typeface="Consolas" panose="020B0609020204030204" pitchFamily="49" charset="0"/>
                <a:cs typeface="Consolas" panose="020B0609020204030204" pitchFamily="49" charset="0"/>
              </a:rPr>
              <a:t>totalSeconds</a:t>
            </a:r>
            <a:r>
              <a:rPr lang="en-US" altLang="en-US" sz="1700" dirty="0">
                <a:latin typeface="Consolas" panose="020B0609020204030204" pitchFamily="49" charset="0"/>
                <a:cs typeface="Consolas" panose="020B0609020204030204" pitchFamily="49" charset="0"/>
              </a:rPr>
              <a:t> % 60 </a:t>
            </a:r>
          </a:p>
          <a:p>
            <a:pPr marL="0" indent="0">
              <a:buFont typeface="Monotype Sorts" pitchFamily="2" charset="2"/>
              <a:buNone/>
            </a:pPr>
            <a:r>
              <a:rPr lang="en-US" altLang="en-US" sz="1700" dirty="0">
                <a:latin typeface="Consolas" panose="020B0609020204030204" pitchFamily="49" charset="0"/>
                <a:cs typeface="Consolas" panose="020B0609020204030204" pitchFamily="49" charset="0"/>
              </a:rPr>
              <a:t> # Obtain the total minutes. Ex: 123//60 = 2</a:t>
            </a:r>
          </a:p>
          <a:p>
            <a:pPr marL="0" indent="0">
              <a:buFont typeface="Monotype Sorts" pitchFamily="2" charset="2"/>
              <a:buNone/>
            </a:pPr>
            <a:r>
              <a:rPr lang="en-US" altLang="en-US" sz="1700" dirty="0">
                <a:latin typeface="Consolas" panose="020B0609020204030204" pitchFamily="49" charset="0"/>
                <a:cs typeface="Consolas" panose="020B0609020204030204" pitchFamily="49" charset="0"/>
              </a:rPr>
              <a:t> </a:t>
            </a:r>
            <a:r>
              <a:rPr lang="en-US" altLang="en-US" sz="1700" dirty="0" err="1">
                <a:latin typeface="Consolas" panose="020B0609020204030204" pitchFamily="49" charset="0"/>
                <a:cs typeface="Consolas" panose="020B0609020204030204" pitchFamily="49" charset="0"/>
              </a:rPr>
              <a:t>totalMinutes</a:t>
            </a:r>
            <a:r>
              <a:rPr lang="en-US" altLang="en-US" sz="1700" dirty="0">
                <a:latin typeface="Consolas" panose="020B0609020204030204" pitchFamily="49" charset="0"/>
                <a:cs typeface="Consolas" panose="020B0609020204030204" pitchFamily="49" charset="0"/>
              </a:rPr>
              <a:t> = </a:t>
            </a:r>
            <a:r>
              <a:rPr lang="en-US" altLang="en-US" sz="1700" dirty="0" err="1">
                <a:latin typeface="Consolas" panose="020B0609020204030204" pitchFamily="49" charset="0"/>
                <a:cs typeface="Consolas" panose="020B0609020204030204" pitchFamily="49" charset="0"/>
              </a:rPr>
              <a:t>totalSeconds</a:t>
            </a:r>
            <a:r>
              <a:rPr lang="en-US" altLang="en-US" sz="1700" dirty="0">
                <a:latin typeface="Consolas" panose="020B0609020204030204" pitchFamily="49" charset="0"/>
                <a:cs typeface="Consolas" panose="020B0609020204030204" pitchFamily="49" charset="0"/>
              </a:rPr>
              <a:t> // 60 </a:t>
            </a:r>
          </a:p>
          <a:p>
            <a:pPr marL="0" indent="0">
              <a:buFont typeface="Monotype Sorts" pitchFamily="2" charset="2"/>
              <a:buNone/>
            </a:pPr>
            <a:r>
              <a:rPr lang="en-US" altLang="en-US" sz="1700" dirty="0">
                <a:latin typeface="Consolas" panose="020B0609020204030204" pitchFamily="49" charset="0"/>
                <a:cs typeface="Consolas" panose="020B0609020204030204" pitchFamily="49" charset="0"/>
              </a:rPr>
              <a:t> # Compute the current minute in the hour</a:t>
            </a:r>
          </a:p>
          <a:p>
            <a:pPr marL="0" indent="0">
              <a:buFont typeface="Monotype Sorts" pitchFamily="2" charset="2"/>
              <a:buNone/>
            </a:pPr>
            <a:r>
              <a:rPr lang="en-US" altLang="en-US" sz="1700" dirty="0">
                <a:latin typeface="Consolas" panose="020B0609020204030204" pitchFamily="49" charset="0"/>
                <a:cs typeface="Consolas" panose="020B0609020204030204" pitchFamily="49" charset="0"/>
              </a:rPr>
              <a:t> </a:t>
            </a:r>
            <a:r>
              <a:rPr lang="en-US" altLang="en-US" sz="1700" dirty="0" err="1">
                <a:latin typeface="Consolas" panose="020B0609020204030204" pitchFamily="49" charset="0"/>
                <a:cs typeface="Consolas" panose="020B0609020204030204" pitchFamily="49" charset="0"/>
              </a:rPr>
              <a:t>currentMinute</a:t>
            </a:r>
            <a:r>
              <a:rPr lang="en-US" altLang="en-US" sz="1700" dirty="0">
                <a:latin typeface="Consolas" panose="020B0609020204030204" pitchFamily="49" charset="0"/>
                <a:cs typeface="Consolas" panose="020B0609020204030204" pitchFamily="49" charset="0"/>
              </a:rPr>
              <a:t> = </a:t>
            </a:r>
            <a:r>
              <a:rPr lang="en-US" altLang="en-US" sz="1700" dirty="0" err="1">
                <a:latin typeface="Consolas" panose="020B0609020204030204" pitchFamily="49" charset="0"/>
                <a:cs typeface="Consolas" panose="020B0609020204030204" pitchFamily="49" charset="0"/>
              </a:rPr>
              <a:t>totalMinutes</a:t>
            </a:r>
            <a:r>
              <a:rPr lang="en-US" altLang="en-US" sz="1700" dirty="0">
                <a:latin typeface="Consolas" panose="020B0609020204030204" pitchFamily="49" charset="0"/>
                <a:cs typeface="Consolas" panose="020B0609020204030204" pitchFamily="49" charset="0"/>
              </a:rPr>
              <a:t> % 60</a:t>
            </a:r>
          </a:p>
          <a:p>
            <a:pPr marL="0" indent="0">
              <a:buFont typeface="Monotype Sorts" pitchFamily="2" charset="2"/>
              <a:buNone/>
            </a:pPr>
            <a:r>
              <a:rPr lang="en-US" altLang="en-US" sz="1700" dirty="0">
                <a:latin typeface="Consolas" panose="020B0609020204030204" pitchFamily="49" charset="0"/>
                <a:cs typeface="Consolas" panose="020B0609020204030204" pitchFamily="49" charset="0"/>
              </a:rPr>
              <a:t> # Obtain the total hours</a:t>
            </a:r>
          </a:p>
          <a:p>
            <a:pPr marL="0" indent="0">
              <a:buFont typeface="Monotype Sorts" pitchFamily="2" charset="2"/>
              <a:buNone/>
            </a:pPr>
            <a:r>
              <a:rPr lang="en-US" altLang="en-US" sz="1700" dirty="0">
                <a:latin typeface="Consolas" panose="020B0609020204030204" pitchFamily="49" charset="0"/>
                <a:cs typeface="Consolas" panose="020B0609020204030204" pitchFamily="49" charset="0"/>
              </a:rPr>
              <a:t> </a:t>
            </a:r>
            <a:r>
              <a:rPr lang="en-US" altLang="en-US" sz="1700" dirty="0" err="1">
                <a:latin typeface="Consolas" panose="020B0609020204030204" pitchFamily="49" charset="0"/>
                <a:cs typeface="Consolas" panose="020B0609020204030204" pitchFamily="49" charset="0"/>
              </a:rPr>
              <a:t>totalHours</a:t>
            </a:r>
            <a:r>
              <a:rPr lang="en-US" altLang="en-US" sz="1700" dirty="0">
                <a:latin typeface="Consolas" panose="020B0609020204030204" pitchFamily="49" charset="0"/>
                <a:cs typeface="Consolas" panose="020B0609020204030204" pitchFamily="49" charset="0"/>
              </a:rPr>
              <a:t> = </a:t>
            </a:r>
            <a:r>
              <a:rPr lang="en-US" altLang="en-US" sz="1700" dirty="0" err="1">
                <a:latin typeface="Consolas" panose="020B0609020204030204" pitchFamily="49" charset="0"/>
                <a:cs typeface="Consolas" panose="020B0609020204030204" pitchFamily="49" charset="0"/>
              </a:rPr>
              <a:t>totalMinutes</a:t>
            </a:r>
            <a:r>
              <a:rPr lang="en-US" altLang="en-US" sz="1700" dirty="0">
                <a:latin typeface="Consolas" panose="020B0609020204030204" pitchFamily="49" charset="0"/>
                <a:cs typeface="Consolas" panose="020B0609020204030204" pitchFamily="49" charset="0"/>
              </a:rPr>
              <a:t>  </a:t>
            </a:r>
          </a:p>
          <a:p>
            <a:pPr marL="0" indent="0">
              <a:buFont typeface="Monotype Sorts" pitchFamily="2" charset="2"/>
              <a:buNone/>
            </a:pPr>
            <a:r>
              <a:rPr lang="en-US" altLang="en-US" sz="1700" dirty="0">
                <a:latin typeface="Consolas" panose="020B0609020204030204" pitchFamily="49" charset="0"/>
                <a:cs typeface="Consolas" panose="020B0609020204030204" pitchFamily="49" charset="0"/>
              </a:rPr>
              <a:t># Compute the current hour</a:t>
            </a:r>
          </a:p>
          <a:p>
            <a:pPr marL="0" indent="0">
              <a:buFont typeface="Monotype Sorts" pitchFamily="2" charset="2"/>
              <a:buNone/>
            </a:pPr>
            <a:r>
              <a:rPr lang="en-US" altLang="en-US" sz="1700" dirty="0">
                <a:latin typeface="Consolas" panose="020B0609020204030204" pitchFamily="49" charset="0"/>
                <a:cs typeface="Consolas" panose="020B0609020204030204" pitchFamily="49" charset="0"/>
              </a:rPr>
              <a:t> </a:t>
            </a:r>
            <a:r>
              <a:rPr lang="en-US" altLang="en-US" sz="1700" dirty="0" err="1">
                <a:latin typeface="Consolas" panose="020B0609020204030204" pitchFamily="49" charset="0"/>
                <a:cs typeface="Consolas" panose="020B0609020204030204" pitchFamily="49" charset="0"/>
              </a:rPr>
              <a:t>currentHour</a:t>
            </a:r>
            <a:r>
              <a:rPr lang="en-US" altLang="en-US" sz="1700" dirty="0">
                <a:latin typeface="Consolas" panose="020B0609020204030204" pitchFamily="49" charset="0"/>
                <a:cs typeface="Consolas" panose="020B0609020204030204" pitchFamily="49" charset="0"/>
              </a:rPr>
              <a:t> = </a:t>
            </a:r>
            <a:r>
              <a:rPr lang="en-US" altLang="en-US" sz="1700" dirty="0" err="1">
                <a:latin typeface="Consolas" panose="020B0609020204030204" pitchFamily="49" charset="0"/>
                <a:cs typeface="Consolas" panose="020B0609020204030204" pitchFamily="49" charset="0"/>
              </a:rPr>
              <a:t>totalHours</a:t>
            </a:r>
            <a:r>
              <a:rPr lang="en-US" altLang="en-US" sz="1700" dirty="0">
                <a:latin typeface="Consolas" panose="020B0609020204030204" pitchFamily="49" charset="0"/>
                <a:cs typeface="Consolas" panose="020B0609020204030204" pitchFamily="49" charset="0"/>
              </a:rPr>
              <a:t> % 24</a:t>
            </a:r>
          </a:p>
          <a:p>
            <a:pPr marL="0" indent="0">
              <a:buFont typeface="Monotype Sorts" pitchFamily="2" charset="2"/>
              <a:buNone/>
            </a:pPr>
            <a:r>
              <a:rPr lang="en-US" altLang="en-US" sz="1700" dirty="0">
                <a:latin typeface="Consolas" panose="020B0609020204030204" pitchFamily="49" charset="0"/>
                <a:cs typeface="Consolas" panose="020B0609020204030204" pitchFamily="49" charset="0"/>
              </a:rPr>
              <a:t> # Display results</a:t>
            </a:r>
          </a:p>
          <a:p>
            <a:pPr marL="0" indent="0">
              <a:buFont typeface="Monotype Sorts" pitchFamily="2" charset="2"/>
              <a:buNone/>
            </a:pPr>
            <a:r>
              <a:rPr lang="en-US" altLang="en-US" sz="1700" dirty="0">
                <a:latin typeface="Consolas" panose="020B0609020204030204" pitchFamily="49" charset="0"/>
                <a:cs typeface="Consolas" panose="020B0609020204030204" pitchFamily="49" charset="0"/>
              </a:rPr>
              <a:t> print("Current time is", </a:t>
            </a:r>
            <a:r>
              <a:rPr lang="en-US" altLang="en-US" sz="1700" dirty="0" err="1">
                <a:latin typeface="Consolas" panose="020B0609020204030204" pitchFamily="49" charset="0"/>
                <a:cs typeface="Consolas" panose="020B0609020204030204" pitchFamily="49" charset="0"/>
              </a:rPr>
              <a:t>currentHour</a:t>
            </a:r>
            <a:r>
              <a:rPr lang="en-US" altLang="en-US" sz="1700" dirty="0">
                <a:latin typeface="Consolas" panose="020B0609020204030204" pitchFamily="49" charset="0"/>
                <a:cs typeface="Consolas" panose="020B0609020204030204" pitchFamily="49" charset="0"/>
              </a:rPr>
              <a:t>, ":",  </a:t>
            </a:r>
            <a:r>
              <a:rPr lang="en-US" altLang="en-US" sz="1700" dirty="0" err="1">
                <a:latin typeface="Consolas" panose="020B0609020204030204" pitchFamily="49" charset="0"/>
                <a:cs typeface="Consolas" panose="020B0609020204030204" pitchFamily="49" charset="0"/>
              </a:rPr>
              <a:t>currentMinute</a:t>
            </a:r>
            <a:r>
              <a:rPr lang="en-US" altLang="en-US" sz="1700" dirty="0">
                <a:latin typeface="Consolas" panose="020B0609020204030204" pitchFamily="49" charset="0"/>
                <a:cs typeface="Consolas" panose="020B0609020204030204" pitchFamily="49" charset="0"/>
              </a:rPr>
              <a:t>, ":", </a:t>
            </a:r>
            <a:r>
              <a:rPr lang="en-US" altLang="en-US" sz="1700" dirty="0" err="1">
                <a:latin typeface="Consolas" panose="020B0609020204030204" pitchFamily="49" charset="0"/>
                <a:cs typeface="Consolas" panose="020B0609020204030204" pitchFamily="49" charset="0"/>
              </a:rPr>
              <a:t>currentSecond</a:t>
            </a:r>
            <a:r>
              <a:rPr lang="en-US" altLang="en-US" sz="1700" dirty="0">
                <a:latin typeface="Consolas" panose="020B0609020204030204" pitchFamily="49" charset="0"/>
                <a:cs typeface="Consolas" panose="020B0609020204030204" pitchFamily="49" charset="0"/>
              </a:rPr>
              <a:t>, "GMT")</a:t>
            </a:r>
          </a:p>
          <a:p>
            <a:pPr marL="0" indent="0">
              <a:buFont typeface="Monotype Sorts" pitchFamily="2" charset="2"/>
              <a:buNone/>
            </a:pPr>
            <a:endParaRPr lang="en-US" altLang="en-US" sz="1700" dirty="0">
              <a:latin typeface="Consolas" panose="020B0609020204030204" pitchFamily="49" charset="0"/>
              <a:cs typeface="Consolas" panose="020B0609020204030204" pitchFamily="49" charset="0"/>
            </a:endParaRPr>
          </a:p>
        </p:txBody>
      </p:sp>
      <p:sp>
        <p:nvSpPr>
          <p:cNvPr id="44035" name="Slide Number Placeholder 3">
            <a:extLst>
              <a:ext uri="{FF2B5EF4-FFF2-40B4-BE49-F238E27FC236}">
                <a16:creationId xmlns:a16="http://schemas.microsoft.com/office/drawing/2014/main" id="{284FF1EA-BAE7-2E41-8593-1C84DBBD5C98}"/>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64C5EF4-35C5-8841-94D1-801EF09945C6}" type="slidenum">
              <a:rPr lang="en-US" altLang="en-US" sz="1400" smtClean="0"/>
              <a:pPr>
                <a:spcBef>
                  <a:spcPct val="0"/>
                </a:spcBef>
                <a:buClrTx/>
                <a:buSzTx/>
                <a:buFontTx/>
                <a:buNone/>
              </a:pPr>
              <a:t>29</a:t>
            </a:fld>
            <a:endParaRPr lang="en-US" alt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4">
            <a:extLst>
              <a:ext uri="{FF2B5EF4-FFF2-40B4-BE49-F238E27FC236}">
                <a16:creationId xmlns:a16="http://schemas.microsoft.com/office/drawing/2014/main" id="{9B539905-FB1A-C64F-8CFB-06F2300DB59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097C582-E9E3-C346-8625-4C8D0EF65848}" type="slidenum">
              <a:rPr lang="en-US" altLang="en-US" sz="1400" smtClean="0"/>
              <a:pPr>
                <a:spcBef>
                  <a:spcPct val="0"/>
                </a:spcBef>
                <a:buClrTx/>
                <a:buSzTx/>
                <a:buFontTx/>
                <a:buNone/>
              </a:pPr>
              <a:t>3</a:t>
            </a:fld>
            <a:endParaRPr lang="en-US" altLang="en-US" sz="1400"/>
          </a:p>
        </p:txBody>
      </p:sp>
      <p:sp>
        <p:nvSpPr>
          <p:cNvPr id="16386" name="Rectangle 2">
            <a:extLst>
              <a:ext uri="{FF2B5EF4-FFF2-40B4-BE49-F238E27FC236}">
                <a16:creationId xmlns:a16="http://schemas.microsoft.com/office/drawing/2014/main" id="{6DB1EEF8-0D7C-A545-A583-C61CD483F8F1}"/>
              </a:ext>
            </a:extLst>
          </p:cNvPr>
          <p:cNvSpPr>
            <a:spLocks noGrp="1" noChangeArrowheads="1"/>
          </p:cNvSpPr>
          <p:nvPr>
            <p:ph type="title"/>
          </p:nvPr>
        </p:nvSpPr>
        <p:spPr>
          <a:xfrm>
            <a:off x="457200" y="228600"/>
            <a:ext cx="8458200" cy="381000"/>
          </a:xfrm>
          <a:noFill/>
        </p:spPr>
        <p:txBody>
          <a:bodyPr/>
          <a:lstStyle/>
          <a:p>
            <a:r>
              <a:rPr lang="en-US" altLang="en-US" sz="3600"/>
              <a:t>Objectives</a:t>
            </a:r>
          </a:p>
        </p:txBody>
      </p:sp>
      <p:sp>
        <p:nvSpPr>
          <p:cNvPr id="16387" name="Rectangle 3">
            <a:extLst>
              <a:ext uri="{FF2B5EF4-FFF2-40B4-BE49-F238E27FC236}">
                <a16:creationId xmlns:a16="http://schemas.microsoft.com/office/drawing/2014/main" id="{9941EAAE-9272-904A-BCA2-728E35D7F515}"/>
              </a:ext>
            </a:extLst>
          </p:cNvPr>
          <p:cNvSpPr>
            <a:spLocks noGrp="1" noChangeArrowheads="1"/>
          </p:cNvSpPr>
          <p:nvPr>
            <p:ph type="body" idx="1"/>
          </p:nvPr>
        </p:nvSpPr>
        <p:spPr>
          <a:xfrm>
            <a:off x="155575" y="817563"/>
            <a:ext cx="8839200" cy="5568950"/>
          </a:xfrm>
          <a:noFill/>
        </p:spPr>
        <p:txBody>
          <a:bodyPr/>
          <a:lstStyle/>
          <a:p>
            <a:pPr>
              <a:lnSpc>
                <a:spcPct val="80000"/>
              </a:lnSpc>
            </a:pPr>
            <a:r>
              <a:rPr lang="en-US" altLang="en-US" sz="2400"/>
              <a:t>To write programs that perform simple computations (§2.2).</a:t>
            </a:r>
          </a:p>
          <a:p>
            <a:pPr>
              <a:lnSpc>
                <a:spcPct val="80000"/>
              </a:lnSpc>
            </a:pPr>
            <a:r>
              <a:rPr lang="en-US" altLang="en-US" sz="2400"/>
              <a:t>To obtain input from a program’s user by using the </a:t>
            </a:r>
            <a:r>
              <a:rPr lang="en-US" altLang="en-US" sz="2400" b="1"/>
              <a:t>input</a:t>
            </a:r>
            <a:r>
              <a:rPr lang="en-US" altLang="en-US" sz="2400"/>
              <a:t> function (§2.3).</a:t>
            </a:r>
          </a:p>
          <a:p>
            <a:pPr>
              <a:lnSpc>
                <a:spcPct val="80000"/>
              </a:lnSpc>
            </a:pPr>
            <a:r>
              <a:rPr lang="en-US" altLang="en-US" sz="2400"/>
              <a:t>To use identifiers to name variables (§2.4).</a:t>
            </a:r>
          </a:p>
          <a:p>
            <a:pPr>
              <a:lnSpc>
                <a:spcPct val="80000"/>
              </a:lnSpc>
            </a:pPr>
            <a:r>
              <a:rPr lang="en-US" altLang="en-US" sz="2400"/>
              <a:t>To assign data to variables (§2.5).</a:t>
            </a:r>
          </a:p>
          <a:p>
            <a:pPr>
              <a:lnSpc>
                <a:spcPct val="80000"/>
              </a:lnSpc>
            </a:pPr>
            <a:r>
              <a:rPr lang="en-US" altLang="en-US" sz="2400"/>
              <a:t>To define named constants (§2.6).</a:t>
            </a:r>
          </a:p>
          <a:p>
            <a:pPr>
              <a:lnSpc>
                <a:spcPct val="80000"/>
              </a:lnSpc>
            </a:pPr>
            <a:r>
              <a:rPr lang="en-US" altLang="en-US" sz="2400"/>
              <a:t>To use the operators </a:t>
            </a:r>
            <a:r>
              <a:rPr lang="en-US" altLang="en-US" sz="2400" b="1"/>
              <a:t>+</a:t>
            </a:r>
            <a:r>
              <a:rPr lang="en-US" altLang="en-US" sz="2400"/>
              <a:t>, </a:t>
            </a:r>
            <a:r>
              <a:rPr lang="en-US" altLang="en-US" sz="2400" b="1"/>
              <a:t>-</a:t>
            </a:r>
            <a:r>
              <a:rPr lang="en-US" altLang="en-US" sz="2400"/>
              <a:t>, </a:t>
            </a:r>
            <a:r>
              <a:rPr lang="en-US" altLang="en-US" sz="2400" b="1"/>
              <a:t>*</a:t>
            </a:r>
            <a:r>
              <a:rPr lang="en-US" altLang="en-US" sz="2400"/>
              <a:t>, </a:t>
            </a:r>
            <a:r>
              <a:rPr lang="en-US" altLang="en-US" sz="2400" b="1"/>
              <a:t>/</a:t>
            </a:r>
            <a:r>
              <a:rPr lang="en-US" altLang="en-US" sz="2400"/>
              <a:t>, </a:t>
            </a:r>
            <a:r>
              <a:rPr lang="en-US" altLang="en-US" sz="2400" b="1"/>
              <a:t>//</a:t>
            </a:r>
            <a:r>
              <a:rPr lang="en-US" altLang="en-US" sz="2400"/>
              <a:t>, </a:t>
            </a:r>
            <a:r>
              <a:rPr lang="en-US" altLang="en-US" sz="2400" b="1"/>
              <a:t>%</a:t>
            </a:r>
            <a:r>
              <a:rPr lang="en-US" altLang="en-US" sz="2400"/>
              <a:t>, and </a:t>
            </a:r>
            <a:r>
              <a:rPr lang="en-US" altLang="en-US" sz="2400" b="1"/>
              <a:t>** </a:t>
            </a:r>
            <a:r>
              <a:rPr lang="en-US" altLang="en-US" sz="2400"/>
              <a:t>(§2.7).</a:t>
            </a:r>
          </a:p>
          <a:p>
            <a:pPr>
              <a:lnSpc>
                <a:spcPct val="80000"/>
              </a:lnSpc>
            </a:pPr>
            <a:r>
              <a:rPr lang="en-US" altLang="en-US" sz="2400"/>
              <a:t>To write and evaluate numeric expressions (§2.8).</a:t>
            </a:r>
          </a:p>
          <a:p>
            <a:pPr>
              <a:lnSpc>
                <a:spcPct val="80000"/>
              </a:lnSpc>
            </a:pPr>
            <a:r>
              <a:rPr lang="en-US" altLang="en-US" sz="2400"/>
              <a:t>To use augmented assignment operators to simplify coding (§2.9).</a:t>
            </a:r>
          </a:p>
          <a:p>
            <a:pPr>
              <a:lnSpc>
                <a:spcPct val="80000"/>
              </a:lnSpc>
            </a:pPr>
            <a:r>
              <a:rPr lang="en-US" altLang="en-US" sz="2400"/>
              <a:t>To perform numeric type conversion and rounding with the </a:t>
            </a:r>
            <a:r>
              <a:rPr lang="en-US" altLang="en-US" sz="2400" b="1"/>
              <a:t>int</a:t>
            </a:r>
            <a:r>
              <a:rPr lang="en-US" altLang="en-US" sz="2400"/>
              <a:t> and </a:t>
            </a:r>
            <a:r>
              <a:rPr lang="en-US" altLang="en-US" sz="2400" b="1"/>
              <a:t>round</a:t>
            </a:r>
            <a:r>
              <a:rPr lang="en-US" altLang="en-US" sz="2400"/>
              <a:t> functions (§2.10).</a:t>
            </a:r>
          </a:p>
          <a:p>
            <a:pPr>
              <a:lnSpc>
                <a:spcPct val="80000"/>
              </a:lnSpc>
            </a:pPr>
            <a:r>
              <a:rPr lang="en-US" altLang="en-US" sz="2400"/>
              <a:t>To obtain the current system time by using </a:t>
            </a:r>
            <a:r>
              <a:rPr lang="en-US" altLang="en-US" sz="2400" b="1"/>
              <a:t>time.time()</a:t>
            </a:r>
            <a:r>
              <a:rPr lang="en-US" altLang="en-US" sz="2400"/>
              <a:t> (§2.11).</a:t>
            </a:r>
          </a:p>
          <a:p>
            <a:pPr>
              <a:lnSpc>
                <a:spcPct val="80000"/>
              </a:lnSpc>
            </a:pPr>
            <a:r>
              <a:rPr lang="en-US" altLang="en-US" sz="2400"/>
              <a:t>To describe the software development process and apply it to develop the loan payment program (§2.12).</a:t>
            </a:r>
          </a:p>
          <a:p>
            <a:pPr>
              <a:lnSpc>
                <a:spcPct val="80000"/>
              </a:lnSpc>
            </a:pPr>
            <a:r>
              <a:rPr lang="en-US" altLang="en-US" sz="2400"/>
              <a:t>To compute and display the distance between two points (§2.13).</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4">
            <a:extLst>
              <a:ext uri="{FF2B5EF4-FFF2-40B4-BE49-F238E27FC236}">
                <a16:creationId xmlns:a16="http://schemas.microsoft.com/office/drawing/2014/main" id="{E448BCA2-0E8E-2F4C-BB78-7AC6F8737C0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C2A212D-7480-9446-98EC-C664C77EED5F}" type="slidenum">
              <a:rPr lang="en-US" altLang="en-US" sz="1400" smtClean="0"/>
              <a:pPr>
                <a:spcBef>
                  <a:spcPct val="0"/>
                </a:spcBef>
                <a:buClrTx/>
                <a:buSzTx/>
                <a:buFontTx/>
                <a:buNone/>
              </a:pPr>
              <a:t>30</a:t>
            </a:fld>
            <a:endParaRPr lang="en-US" altLang="en-US" sz="1400"/>
          </a:p>
        </p:txBody>
      </p:sp>
      <p:sp>
        <p:nvSpPr>
          <p:cNvPr id="45058" name="Rectangle 2">
            <a:extLst>
              <a:ext uri="{FF2B5EF4-FFF2-40B4-BE49-F238E27FC236}">
                <a16:creationId xmlns:a16="http://schemas.microsoft.com/office/drawing/2014/main" id="{6BD26C33-0392-A340-92A8-48E963917BC4}"/>
              </a:ext>
            </a:extLst>
          </p:cNvPr>
          <p:cNvSpPr>
            <a:spLocks noGrp="1" noChangeArrowheads="1"/>
          </p:cNvSpPr>
          <p:nvPr>
            <p:ph type="title"/>
          </p:nvPr>
        </p:nvSpPr>
        <p:spPr>
          <a:xfrm>
            <a:off x="533400" y="304800"/>
            <a:ext cx="8305800" cy="685800"/>
          </a:xfrm>
        </p:spPr>
        <p:txBody>
          <a:bodyPr/>
          <a:lstStyle/>
          <a:p>
            <a:r>
              <a:rPr lang="en-US" altLang="en-US"/>
              <a:t>Software Development Process</a:t>
            </a:r>
            <a:r>
              <a:rPr lang="en-US" altLang="en-US" b="1">
                <a:latin typeface="Courier" pitchFamily="2" charset="0"/>
              </a:rPr>
              <a:t> </a:t>
            </a:r>
          </a:p>
        </p:txBody>
      </p:sp>
      <p:sp>
        <p:nvSpPr>
          <p:cNvPr id="45059" name="Rectangle 3">
            <a:extLst>
              <a:ext uri="{FF2B5EF4-FFF2-40B4-BE49-F238E27FC236}">
                <a16:creationId xmlns:a16="http://schemas.microsoft.com/office/drawing/2014/main" id="{938781B2-4678-1545-975F-889A401D9C4B}"/>
              </a:ext>
            </a:extLst>
          </p:cNvPr>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45060" name="Object 4">
            <a:extLst>
              <a:ext uri="{FF2B5EF4-FFF2-40B4-BE49-F238E27FC236}">
                <a16:creationId xmlns:a16="http://schemas.microsoft.com/office/drawing/2014/main" id="{B9E57FCB-F290-A243-AC99-688710F18806}"/>
              </a:ext>
            </a:extLst>
          </p:cNvPr>
          <p:cNvGraphicFramePr>
            <a:graphicFrameLocks noChangeAspect="1"/>
          </p:cNvGraphicFramePr>
          <p:nvPr/>
        </p:nvGraphicFramePr>
        <p:xfrm>
          <a:off x="304800" y="1066800"/>
          <a:ext cx="8458200" cy="5311775"/>
        </p:xfrm>
        <a:graphic>
          <a:graphicData uri="http://schemas.openxmlformats.org/presentationml/2006/ole">
            <mc:AlternateContent xmlns:mc="http://schemas.openxmlformats.org/markup-compatibility/2006">
              <mc:Choice xmlns:v="urn:schemas-microsoft-com:vml" Requires="v">
                <p:oleObj spid="_x0000_s45063" r:id="rId3" imgW="29489400" imgH="18516600" progId="Word.Picture.8">
                  <p:embed/>
                </p:oleObj>
              </mc:Choice>
              <mc:Fallback>
                <p:oleObj r:id="rId3" imgW="29489400" imgH="185166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066800"/>
                        <a:ext cx="8458200" cy="531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4">
            <a:extLst>
              <a:ext uri="{FF2B5EF4-FFF2-40B4-BE49-F238E27FC236}">
                <a16:creationId xmlns:a16="http://schemas.microsoft.com/office/drawing/2014/main" id="{2804645D-6F33-6A4B-AFEB-06417E71FD0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0199108-B1FA-2B4C-83FB-58688B53DBAB}" type="slidenum">
              <a:rPr lang="en-US" altLang="en-US" sz="1400" smtClean="0"/>
              <a:pPr>
                <a:spcBef>
                  <a:spcPct val="0"/>
                </a:spcBef>
                <a:buClrTx/>
                <a:buSzTx/>
                <a:buFontTx/>
                <a:buNone/>
              </a:pPr>
              <a:t>31</a:t>
            </a:fld>
            <a:endParaRPr lang="en-US" altLang="en-US" sz="1400"/>
          </a:p>
        </p:txBody>
      </p:sp>
      <p:sp>
        <p:nvSpPr>
          <p:cNvPr id="46082" name="Rectangle 2">
            <a:extLst>
              <a:ext uri="{FF2B5EF4-FFF2-40B4-BE49-F238E27FC236}">
                <a16:creationId xmlns:a16="http://schemas.microsoft.com/office/drawing/2014/main" id="{621FD961-0E6C-EB44-A557-5F731E0E3365}"/>
              </a:ext>
            </a:extLst>
          </p:cNvPr>
          <p:cNvSpPr>
            <a:spLocks noGrp="1" noChangeArrowheads="1"/>
          </p:cNvSpPr>
          <p:nvPr>
            <p:ph type="title"/>
          </p:nvPr>
        </p:nvSpPr>
        <p:spPr>
          <a:xfrm>
            <a:off x="533400" y="304800"/>
            <a:ext cx="8305800" cy="685800"/>
          </a:xfrm>
        </p:spPr>
        <p:txBody>
          <a:bodyPr/>
          <a:lstStyle/>
          <a:p>
            <a:r>
              <a:rPr lang="en-US" altLang="en-US"/>
              <a:t>Requirement Specification</a:t>
            </a:r>
            <a:r>
              <a:rPr lang="en-US" altLang="en-US" b="1">
                <a:latin typeface="Courier" pitchFamily="2" charset="0"/>
              </a:rPr>
              <a:t> </a:t>
            </a:r>
          </a:p>
        </p:txBody>
      </p:sp>
      <p:sp>
        <p:nvSpPr>
          <p:cNvPr id="46083" name="Rectangle 3">
            <a:extLst>
              <a:ext uri="{FF2B5EF4-FFF2-40B4-BE49-F238E27FC236}">
                <a16:creationId xmlns:a16="http://schemas.microsoft.com/office/drawing/2014/main" id="{7A95A2EC-E7C8-8149-B1CF-C4989C16D356}"/>
              </a:ext>
            </a:extLst>
          </p:cNvPr>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46084" name="Object 4">
            <a:extLst>
              <a:ext uri="{FF2B5EF4-FFF2-40B4-BE49-F238E27FC236}">
                <a16:creationId xmlns:a16="http://schemas.microsoft.com/office/drawing/2014/main" id="{F0DFBB8F-811D-EF40-A6FF-44738F766D05}"/>
              </a:ext>
            </a:extLst>
          </p:cNvPr>
          <p:cNvGraphicFramePr>
            <a:graphicFrameLocks noChangeAspect="1"/>
          </p:cNvGraphicFramePr>
          <p:nvPr/>
        </p:nvGraphicFramePr>
        <p:xfrm>
          <a:off x="304800" y="1066800"/>
          <a:ext cx="8458200" cy="5311775"/>
        </p:xfrm>
        <a:graphic>
          <a:graphicData uri="http://schemas.openxmlformats.org/presentationml/2006/ole">
            <mc:AlternateContent xmlns:mc="http://schemas.openxmlformats.org/markup-compatibility/2006">
              <mc:Choice xmlns:v="urn:schemas-microsoft-com:vml" Requires="v">
                <p:oleObj spid="_x0000_s46089" name="Picture" r:id="rId3" imgW="29489400" imgH="18516600" progId="Word.Picture.8">
                  <p:embed/>
                </p:oleObj>
              </mc:Choice>
              <mc:Fallback>
                <p:oleObj name="Picture" r:id="rId3" imgW="29489400" imgH="185166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066800"/>
                        <a:ext cx="8458200" cy="531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3173" name="Text Box 5">
            <a:extLst>
              <a:ext uri="{FF2B5EF4-FFF2-40B4-BE49-F238E27FC236}">
                <a16:creationId xmlns:a16="http://schemas.microsoft.com/office/drawing/2014/main" id="{4FA120B7-EECB-3245-AECF-B0E199C353CC}"/>
              </a:ext>
            </a:extLst>
          </p:cNvPr>
          <p:cNvSpPr txBox="1">
            <a:spLocks noChangeArrowheads="1"/>
          </p:cNvSpPr>
          <p:nvPr/>
        </p:nvSpPr>
        <p:spPr bwMode="auto">
          <a:xfrm>
            <a:off x="4343400" y="1143000"/>
            <a:ext cx="44958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a:solidFill>
                  <a:schemeClr val="tx2"/>
                </a:solidFill>
                <a:cs typeface="Courier New" panose="02070309020205020404" pitchFamily="49" charset="0"/>
              </a:rPr>
              <a:t>A formal process that seeks to understand the problem and document in detail what the software system needs to do. This phase involves close interaction between users and designers.</a:t>
            </a:r>
            <a:r>
              <a:rPr lang="en-US" altLang="en-US" sz="2400">
                <a:solidFill>
                  <a:schemeClr val="tx2"/>
                </a:solidFill>
                <a:cs typeface="Courier New" panose="02070309020205020404" pitchFamily="49" charset="0"/>
              </a:rPr>
              <a:t> </a:t>
            </a:r>
            <a:endParaRPr lang="en-US" altLang="en-US" sz="2400">
              <a:solidFill>
                <a:schemeClr val="tx2"/>
              </a:solidFill>
            </a:endParaRPr>
          </a:p>
        </p:txBody>
      </p:sp>
      <p:sp>
        <p:nvSpPr>
          <p:cNvPr id="263174" name="Rectangle 6">
            <a:extLst>
              <a:ext uri="{FF2B5EF4-FFF2-40B4-BE49-F238E27FC236}">
                <a16:creationId xmlns:a16="http://schemas.microsoft.com/office/drawing/2014/main" id="{768D6074-4053-E849-90DD-55533D4661B3}"/>
              </a:ext>
            </a:extLst>
          </p:cNvPr>
          <p:cNvSpPr>
            <a:spLocks noChangeArrowheads="1"/>
          </p:cNvSpPr>
          <p:nvPr/>
        </p:nvSpPr>
        <p:spPr bwMode="auto">
          <a:xfrm>
            <a:off x="228600" y="4724400"/>
            <a:ext cx="48768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a:solidFill>
                  <a:schemeClr val="tx2"/>
                </a:solidFill>
                <a:cs typeface="Courier New" panose="02070309020205020404" pitchFamily="49" charset="0"/>
              </a:rPr>
              <a:t>Most of the examples in this book are simple, and their requirements are clearly stated. In the real world, however, problems are not well defined. You need to study a problem carefully to identify its requirements.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3173"/>
                                        </p:tgtEl>
                                        <p:attrNameLst>
                                          <p:attrName>style.visibility</p:attrName>
                                        </p:attrNameLst>
                                      </p:cBhvr>
                                      <p:to>
                                        <p:strVal val="visible"/>
                                      </p:to>
                                    </p:set>
                                    <p:anim calcmode="lin" valueType="num">
                                      <p:cBhvr additive="base">
                                        <p:cTn id="7" dur="500" fill="hold"/>
                                        <p:tgtEl>
                                          <p:spTgt spid="263173"/>
                                        </p:tgtEl>
                                        <p:attrNameLst>
                                          <p:attrName>ppt_x</p:attrName>
                                        </p:attrNameLst>
                                      </p:cBhvr>
                                      <p:tavLst>
                                        <p:tav tm="0">
                                          <p:val>
                                            <p:strVal val="0-#ppt_w/2"/>
                                          </p:val>
                                        </p:tav>
                                        <p:tav tm="100000">
                                          <p:val>
                                            <p:strVal val="#ppt_x"/>
                                          </p:val>
                                        </p:tav>
                                      </p:tavLst>
                                    </p:anim>
                                    <p:anim calcmode="lin" valueType="num">
                                      <p:cBhvr additive="base">
                                        <p:cTn id="8" dur="500" fill="hold"/>
                                        <p:tgtEl>
                                          <p:spTgt spid="26317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3174"/>
                                        </p:tgtEl>
                                        <p:attrNameLst>
                                          <p:attrName>style.visibility</p:attrName>
                                        </p:attrNameLst>
                                      </p:cBhvr>
                                      <p:to>
                                        <p:strVal val="visible"/>
                                      </p:to>
                                    </p:set>
                                    <p:anim calcmode="lin" valueType="num">
                                      <p:cBhvr additive="base">
                                        <p:cTn id="13" dur="500" fill="hold"/>
                                        <p:tgtEl>
                                          <p:spTgt spid="263174"/>
                                        </p:tgtEl>
                                        <p:attrNameLst>
                                          <p:attrName>ppt_x</p:attrName>
                                        </p:attrNameLst>
                                      </p:cBhvr>
                                      <p:tavLst>
                                        <p:tav tm="0">
                                          <p:val>
                                            <p:strVal val="0-#ppt_w/2"/>
                                          </p:val>
                                        </p:tav>
                                        <p:tav tm="100000">
                                          <p:val>
                                            <p:strVal val="#ppt_x"/>
                                          </p:val>
                                        </p:tav>
                                      </p:tavLst>
                                    </p:anim>
                                    <p:anim calcmode="lin" valueType="num">
                                      <p:cBhvr additive="base">
                                        <p:cTn id="14" dur="500" fill="hold"/>
                                        <p:tgtEl>
                                          <p:spTgt spid="2631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3" grpId="0" autoUpdateAnimBg="0"/>
      <p:bldP spid="263174"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4">
            <a:extLst>
              <a:ext uri="{FF2B5EF4-FFF2-40B4-BE49-F238E27FC236}">
                <a16:creationId xmlns:a16="http://schemas.microsoft.com/office/drawing/2014/main" id="{0CFA260D-80AB-9A40-B04A-D992D228758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EFD0002-73F9-6D43-BFDE-9229EB190C11}" type="slidenum">
              <a:rPr lang="en-US" altLang="en-US" sz="1400" smtClean="0"/>
              <a:pPr>
                <a:spcBef>
                  <a:spcPct val="0"/>
                </a:spcBef>
                <a:buClrTx/>
                <a:buSzTx/>
                <a:buFontTx/>
                <a:buNone/>
              </a:pPr>
              <a:t>32</a:t>
            </a:fld>
            <a:endParaRPr lang="en-US" altLang="en-US" sz="1400"/>
          </a:p>
        </p:txBody>
      </p:sp>
      <p:sp>
        <p:nvSpPr>
          <p:cNvPr id="47106" name="Rectangle 2">
            <a:extLst>
              <a:ext uri="{FF2B5EF4-FFF2-40B4-BE49-F238E27FC236}">
                <a16:creationId xmlns:a16="http://schemas.microsoft.com/office/drawing/2014/main" id="{3667A9A0-C268-674C-BBDE-12BEE2AD37FD}"/>
              </a:ext>
            </a:extLst>
          </p:cNvPr>
          <p:cNvSpPr>
            <a:spLocks noGrp="1" noChangeArrowheads="1"/>
          </p:cNvSpPr>
          <p:nvPr>
            <p:ph type="title"/>
          </p:nvPr>
        </p:nvSpPr>
        <p:spPr>
          <a:xfrm>
            <a:off x="533400" y="304800"/>
            <a:ext cx="8305800" cy="685800"/>
          </a:xfrm>
        </p:spPr>
        <p:txBody>
          <a:bodyPr/>
          <a:lstStyle/>
          <a:p>
            <a:r>
              <a:rPr lang="en-US" altLang="en-US"/>
              <a:t>System Analysis</a:t>
            </a:r>
            <a:endParaRPr lang="en-US" altLang="en-US" b="1">
              <a:latin typeface="Courier" pitchFamily="2" charset="0"/>
            </a:endParaRPr>
          </a:p>
        </p:txBody>
      </p:sp>
      <p:sp>
        <p:nvSpPr>
          <p:cNvPr id="47107" name="Rectangle 3">
            <a:extLst>
              <a:ext uri="{FF2B5EF4-FFF2-40B4-BE49-F238E27FC236}">
                <a16:creationId xmlns:a16="http://schemas.microsoft.com/office/drawing/2014/main" id="{1C6DFA60-140E-A741-990C-672FF9D62D38}"/>
              </a:ext>
            </a:extLst>
          </p:cNvPr>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47108" name="Object 4">
            <a:extLst>
              <a:ext uri="{FF2B5EF4-FFF2-40B4-BE49-F238E27FC236}">
                <a16:creationId xmlns:a16="http://schemas.microsoft.com/office/drawing/2014/main" id="{95345B20-0061-3446-ADE2-382A8EFCA554}"/>
              </a:ext>
            </a:extLst>
          </p:cNvPr>
          <p:cNvGraphicFramePr>
            <a:graphicFrameLocks noChangeAspect="1"/>
          </p:cNvGraphicFramePr>
          <p:nvPr/>
        </p:nvGraphicFramePr>
        <p:xfrm>
          <a:off x="228600" y="990600"/>
          <a:ext cx="8686800" cy="5454650"/>
        </p:xfrm>
        <a:graphic>
          <a:graphicData uri="http://schemas.openxmlformats.org/presentationml/2006/ole">
            <mc:AlternateContent xmlns:mc="http://schemas.openxmlformats.org/markup-compatibility/2006">
              <mc:Choice xmlns:v="urn:schemas-microsoft-com:vml" Requires="v">
                <p:oleObj spid="_x0000_s47113" name="Picture" r:id="rId3" imgW="29489400" imgH="18516600" progId="Word.Picture.8">
                  <p:embed/>
                </p:oleObj>
              </mc:Choice>
              <mc:Fallback>
                <p:oleObj name="Picture" r:id="rId3" imgW="29489400" imgH="185166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990600"/>
                        <a:ext cx="8686800" cy="545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4197" name="Text Box 5">
            <a:extLst>
              <a:ext uri="{FF2B5EF4-FFF2-40B4-BE49-F238E27FC236}">
                <a16:creationId xmlns:a16="http://schemas.microsoft.com/office/drawing/2014/main" id="{28780BE2-B999-3747-9B87-0D76B0378D61}"/>
              </a:ext>
            </a:extLst>
          </p:cNvPr>
          <p:cNvSpPr txBox="1">
            <a:spLocks noChangeArrowheads="1"/>
          </p:cNvSpPr>
          <p:nvPr/>
        </p:nvSpPr>
        <p:spPr bwMode="auto">
          <a:xfrm>
            <a:off x="4419600" y="1371600"/>
            <a:ext cx="44958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57150" algn="l"/>
                <a:tab pos="4000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57150" algn="l"/>
                <a:tab pos="4000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57150" algn="l"/>
                <a:tab pos="4000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57150" algn="l"/>
                <a:tab pos="4000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57150" algn="l"/>
                <a:tab pos="4000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cs typeface="Courier New" panose="02070309020205020404" pitchFamily="49" charset="0"/>
              </a:rPr>
              <a:t>Seeks to analyze the business process in terms of data flow, and to identify the system’s input and output. </a:t>
            </a:r>
          </a:p>
        </p:txBody>
      </p:sp>
      <p:sp>
        <p:nvSpPr>
          <p:cNvPr id="264198" name="Text Box 6">
            <a:extLst>
              <a:ext uri="{FF2B5EF4-FFF2-40B4-BE49-F238E27FC236}">
                <a16:creationId xmlns:a16="http://schemas.microsoft.com/office/drawing/2014/main" id="{EAC087D5-836B-5044-82D9-8C92B3C4CCD1}"/>
              </a:ext>
            </a:extLst>
          </p:cNvPr>
          <p:cNvSpPr txBox="1">
            <a:spLocks noChangeArrowheads="1"/>
          </p:cNvSpPr>
          <p:nvPr/>
        </p:nvSpPr>
        <p:spPr bwMode="auto">
          <a:xfrm>
            <a:off x="228600" y="4343400"/>
            <a:ext cx="4648200"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cs typeface="Courier New" panose="02070309020205020404" pitchFamily="49" charset="0"/>
              </a:rPr>
              <a:t>Part of the analysis entails modeling the system’s behavior. The model is intended to capture the essential elements of the system and to define services to the system.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4197"/>
                                        </p:tgtEl>
                                        <p:attrNameLst>
                                          <p:attrName>style.visibility</p:attrName>
                                        </p:attrNameLst>
                                      </p:cBhvr>
                                      <p:to>
                                        <p:strVal val="visible"/>
                                      </p:to>
                                    </p:set>
                                    <p:anim calcmode="lin" valueType="num">
                                      <p:cBhvr additive="base">
                                        <p:cTn id="7" dur="500" fill="hold"/>
                                        <p:tgtEl>
                                          <p:spTgt spid="264197"/>
                                        </p:tgtEl>
                                        <p:attrNameLst>
                                          <p:attrName>ppt_x</p:attrName>
                                        </p:attrNameLst>
                                      </p:cBhvr>
                                      <p:tavLst>
                                        <p:tav tm="0">
                                          <p:val>
                                            <p:strVal val="0-#ppt_w/2"/>
                                          </p:val>
                                        </p:tav>
                                        <p:tav tm="100000">
                                          <p:val>
                                            <p:strVal val="#ppt_x"/>
                                          </p:val>
                                        </p:tav>
                                      </p:tavLst>
                                    </p:anim>
                                    <p:anim calcmode="lin" valueType="num">
                                      <p:cBhvr additive="base">
                                        <p:cTn id="8" dur="500" fill="hold"/>
                                        <p:tgtEl>
                                          <p:spTgt spid="26419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4198"/>
                                        </p:tgtEl>
                                        <p:attrNameLst>
                                          <p:attrName>style.visibility</p:attrName>
                                        </p:attrNameLst>
                                      </p:cBhvr>
                                      <p:to>
                                        <p:strVal val="visible"/>
                                      </p:to>
                                    </p:set>
                                    <p:anim calcmode="lin" valueType="num">
                                      <p:cBhvr additive="base">
                                        <p:cTn id="13" dur="500" fill="hold"/>
                                        <p:tgtEl>
                                          <p:spTgt spid="264198"/>
                                        </p:tgtEl>
                                        <p:attrNameLst>
                                          <p:attrName>ppt_x</p:attrName>
                                        </p:attrNameLst>
                                      </p:cBhvr>
                                      <p:tavLst>
                                        <p:tav tm="0">
                                          <p:val>
                                            <p:strVal val="0-#ppt_w/2"/>
                                          </p:val>
                                        </p:tav>
                                        <p:tav tm="100000">
                                          <p:val>
                                            <p:strVal val="#ppt_x"/>
                                          </p:val>
                                        </p:tav>
                                      </p:tavLst>
                                    </p:anim>
                                    <p:anim calcmode="lin" valueType="num">
                                      <p:cBhvr additive="base">
                                        <p:cTn id="14" dur="500" fill="hold"/>
                                        <p:tgtEl>
                                          <p:spTgt spid="2641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7" grpId="0" autoUpdateAnimBg="0"/>
      <p:bldP spid="264198"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4">
            <a:extLst>
              <a:ext uri="{FF2B5EF4-FFF2-40B4-BE49-F238E27FC236}">
                <a16:creationId xmlns:a16="http://schemas.microsoft.com/office/drawing/2014/main" id="{21E5919E-A4D3-624D-8146-D73A1D3BB75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20FA258-8D0B-2149-B0FF-81E210525AF2}" type="slidenum">
              <a:rPr lang="en-US" altLang="en-US" sz="1400" smtClean="0"/>
              <a:pPr>
                <a:spcBef>
                  <a:spcPct val="0"/>
                </a:spcBef>
                <a:buClrTx/>
                <a:buSzTx/>
                <a:buFontTx/>
                <a:buNone/>
              </a:pPr>
              <a:t>33</a:t>
            </a:fld>
            <a:endParaRPr lang="en-US" altLang="en-US" sz="1400"/>
          </a:p>
        </p:txBody>
      </p:sp>
      <p:sp>
        <p:nvSpPr>
          <p:cNvPr id="48130" name="Rectangle 2">
            <a:extLst>
              <a:ext uri="{FF2B5EF4-FFF2-40B4-BE49-F238E27FC236}">
                <a16:creationId xmlns:a16="http://schemas.microsoft.com/office/drawing/2014/main" id="{422E6808-C081-F543-A36B-C77677568700}"/>
              </a:ext>
            </a:extLst>
          </p:cNvPr>
          <p:cNvSpPr>
            <a:spLocks noGrp="1" noChangeArrowheads="1"/>
          </p:cNvSpPr>
          <p:nvPr>
            <p:ph type="title"/>
          </p:nvPr>
        </p:nvSpPr>
        <p:spPr>
          <a:xfrm>
            <a:off x="533400" y="304800"/>
            <a:ext cx="8305800" cy="685800"/>
          </a:xfrm>
        </p:spPr>
        <p:txBody>
          <a:bodyPr/>
          <a:lstStyle/>
          <a:p>
            <a:r>
              <a:rPr lang="en-US" altLang="en-US"/>
              <a:t>System Design</a:t>
            </a:r>
            <a:r>
              <a:rPr lang="en-US" altLang="en-US" b="1">
                <a:latin typeface="Courier" pitchFamily="2" charset="0"/>
              </a:rPr>
              <a:t> </a:t>
            </a:r>
          </a:p>
        </p:txBody>
      </p:sp>
      <p:sp>
        <p:nvSpPr>
          <p:cNvPr id="48131" name="Rectangle 3">
            <a:extLst>
              <a:ext uri="{FF2B5EF4-FFF2-40B4-BE49-F238E27FC236}">
                <a16:creationId xmlns:a16="http://schemas.microsoft.com/office/drawing/2014/main" id="{4A224592-8032-614C-9FB8-CBEA6C9DD785}"/>
              </a:ext>
            </a:extLst>
          </p:cNvPr>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48132" name="Object 4">
            <a:extLst>
              <a:ext uri="{FF2B5EF4-FFF2-40B4-BE49-F238E27FC236}">
                <a16:creationId xmlns:a16="http://schemas.microsoft.com/office/drawing/2014/main" id="{9AB3BE37-18FB-6A45-BCF8-A263D3DCDE40}"/>
              </a:ext>
            </a:extLst>
          </p:cNvPr>
          <p:cNvGraphicFramePr>
            <a:graphicFrameLocks noChangeAspect="1"/>
          </p:cNvGraphicFramePr>
          <p:nvPr/>
        </p:nvGraphicFramePr>
        <p:xfrm>
          <a:off x="304800" y="1066800"/>
          <a:ext cx="8534400" cy="5359400"/>
        </p:xfrm>
        <a:graphic>
          <a:graphicData uri="http://schemas.openxmlformats.org/presentationml/2006/ole">
            <mc:AlternateContent xmlns:mc="http://schemas.openxmlformats.org/markup-compatibility/2006">
              <mc:Choice xmlns:v="urn:schemas-microsoft-com:vml" Requires="v">
                <p:oleObj spid="_x0000_s48137" name="Picture" r:id="rId3" imgW="29489400" imgH="18516600" progId="Word.Picture.8">
                  <p:embed/>
                </p:oleObj>
              </mc:Choice>
              <mc:Fallback>
                <p:oleObj name="Picture" r:id="rId3" imgW="29489400" imgH="185166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066800"/>
                        <a:ext cx="8534400" cy="535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5221" name="Text Box 5">
            <a:extLst>
              <a:ext uri="{FF2B5EF4-FFF2-40B4-BE49-F238E27FC236}">
                <a16:creationId xmlns:a16="http://schemas.microsoft.com/office/drawing/2014/main" id="{BBECD0FD-5AF6-0E4B-9ECB-549D7B7EA39A}"/>
              </a:ext>
            </a:extLst>
          </p:cNvPr>
          <p:cNvSpPr txBox="1">
            <a:spLocks noChangeArrowheads="1"/>
          </p:cNvSpPr>
          <p:nvPr/>
        </p:nvSpPr>
        <p:spPr bwMode="auto">
          <a:xfrm>
            <a:off x="4419600" y="1371600"/>
            <a:ext cx="44958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57150" algn="l"/>
                <a:tab pos="4000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57150" algn="l"/>
                <a:tab pos="4000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57150" algn="l"/>
                <a:tab pos="4000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57150" algn="l"/>
                <a:tab pos="4000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57150" algn="l"/>
                <a:tab pos="4000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cs typeface="Courier New" panose="02070309020205020404" pitchFamily="49" charset="0"/>
              </a:rPr>
              <a:t>The process of designing the system’s components. </a:t>
            </a:r>
          </a:p>
        </p:txBody>
      </p:sp>
      <p:sp>
        <p:nvSpPr>
          <p:cNvPr id="265222" name="Text Box 6">
            <a:extLst>
              <a:ext uri="{FF2B5EF4-FFF2-40B4-BE49-F238E27FC236}">
                <a16:creationId xmlns:a16="http://schemas.microsoft.com/office/drawing/2014/main" id="{3144FC47-3D1F-4447-9294-8866123DF0D9}"/>
              </a:ext>
            </a:extLst>
          </p:cNvPr>
          <p:cNvSpPr txBox="1">
            <a:spLocks noChangeArrowheads="1"/>
          </p:cNvSpPr>
          <p:nvPr/>
        </p:nvSpPr>
        <p:spPr bwMode="auto">
          <a:xfrm>
            <a:off x="228600" y="4800600"/>
            <a:ext cx="48006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chemeClr val="tx2"/>
                </a:solidFill>
                <a:cs typeface="Courier New" panose="02070309020205020404" pitchFamily="49" charset="0"/>
              </a:rPr>
              <a:t>This phase involves the use of many levels of abstraction to decompose the problem into manageable components, identify classes and interfaces, and establish relationships among the classes and interfaces.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5221"/>
                                        </p:tgtEl>
                                        <p:attrNameLst>
                                          <p:attrName>style.visibility</p:attrName>
                                        </p:attrNameLst>
                                      </p:cBhvr>
                                      <p:to>
                                        <p:strVal val="visible"/>
                                      </p:to>
                                    </p:set>
                                    <p:anim calcmode="lin" valueType="num">
                                      <p:cBhvr additive="base">
                                        <p:cTn id="7" dur="500" fill="hold"/>
                                        <p:tgtEl>
                                          <p:spTgt spid="265221"/>
                                        </p:tgtEl>
                                        <p:attrNameLst>
                                          <p:attrName>ppt_x</p:attrName>
                                        </p:attrNameLst>
                                      </p:cBhvr>
                                      <p:tavLst>
                                        <p:tav tm="0">
                                          <p:val>
                                            <p:strVal val="0-#ppt_w/2"/>
                                          </p:val>
                                        </p:tav>
                                        <p:tav tm="100000">
                                          <p:val>
                                            <p:strVal val="#ppt_x"/>
                                          </p:val>
                                        </p:tav>
                                      </p:tavLst>
                                    </p:anim>
                                    <p:anim calcmode="lin" valueType="num">
                                      <p:cBhvr additive="base">
                                        <p:cTn id="8" dur="500" fill="hold"/>
                                        <p:tgtEl>
                                          <p:spTgt spid="26522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5222"/>
                                        </p:tgtEl>
                                        <p:attrNameLst>
                                          <p:attrName>style.visibility</p:attrName>
                                        </p:attrNameLst>
                                      </p:cBhvr>
                                      <p:to>
                                        <p:strVal val="visible"/>
                                      </p:to>
                                    </p:set>
                                    <p:anim calcmode="lin" valueType="num">
                                      <p:cBhvr additive="base">
                                        <p:cTn id="13" dur="500" fill="hold"/>
                                        <p:tgtEl>
                                          <p:spTgt spid="265222"/>
                                        </p:tgtEl>
                                        <p:attrNameLst>
                                          <p:attrName>ppt_x</p:attrName>
                                        </p:attrNameLst>
                                      </p:cBhvr>
                                      <p:tavLst>
                                        <p:tav tm="0">
                                          <p:val>
                                            <p:strVal val="0-#ppt_w/2"/>
                                          </p:val>
                                        </p:tav>
                                        <p:tav tm="100000">
                                          <p:val>
                                            <p:strVal val="#ppt_x"/>
                                          </p:val>
                                        </p:tav>
                                      </p:tavLst>
                                    </p:anim>
                                    <p:anim calcmode="lin" valueType="num">
                                      <p:cBhvr additive="base">
                                        <p:cTn id="14" dur="500" fill="hold"/>
                                        <p:tgtEl>
                                          <p:spTgt spid="2652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1" grpId="0" autoUpdateAnimBg="0"/>
      <p:bldP spid="265222"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4">
            <a:extLst>
              <a:ext uri="{FF2B5EF4-FFF2-40B4-BE49-F238E27FC236}">
                <a16:creationId xmlns:a16="http://schemas.microsoft.com/office/drawing/2014/main" id="{B6560D47-50D0-BF40-9D29-D73527D272C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EFF7F8A-C1D9-294D-977C-A15F36B74095}" type="slidenum">
              <a:rPr lang="en-US" altLang="en-US" sz="1400" smtClean="0"/>
              <a:pPr>
                <a:spcBef>
                  <a:spcPct val="0"/>
                </a:spcBef>
                <a:buClrTx/>
                <a:buSzTx/>
                <a:buFontTx/>
                <a:buNone/>
              </a:pPr>
              <a:t>34</a:t>
            </a:fld>
            <a:endParaRPr lang="en-US" altLang="en-US" sz="1400"/>
          </a:p>
        </p:txBody>
      </p:sp>
      <p:sp>
        <p:nvSpPr>
          <p:cNvPr id="49154" name="Rectangle 2">
            <a:extLst>
              <a:ext uri="{FF2B5EF4-FFF2-40B4-BE49-F238E27FC236}">
                <a16:creationId xmlns:a16="http://schemas.microsoft.com/office/drawing/2014/main" id="{B45211B6-1261-EC42-A917-DC1D27994775}"/>
              </a:ext>
            </a:extLst>
          </p:cNvPr>
          <p:cNvSpPr>
            <a:spLocks noGrp="1" noChangeArrowheads="1"/>
          </p:cNvSpPr>
          <p:nvPr>
            <p:ph type="title"/>
          </p:nvPr>
        </p:nvSpPr>
        <p:spPr>
          <a:xfrm>
            <a:off x="533400" y="304800"/>
            <a:ext cx="8305800" cy="685800"/>
          </a:xfrm>
        </p:spPr>
        <p:txBody>
          <a:bodyPr/>
          <a:lstStyle/>
          <a:p>
            <a:r>
              <a:rPr lang="en-US" altLang="en-US"/>
              <a:t>IPO</a:t>
            </a:r>
            <a:r>
              <a:rPr lang="en-US" altLang="en-US" b="1">
                <a:latin typeface="Courier" pitchFamily="2" charset="0"/>
              </a:rPr>
              <a:t> </a:t>
            </a:r>
          </a:p>
        </p:txBody>
      </p:sp>
      <p:sp>
        <p:nvSpPr>
          <p:cNvPr id="49155" name="Rectangle 3">
            <a:extLst>
              <a:ext uri="{FF2B5EF4-FFF2-40B4-BE49-F238E27FC236}">
                <a16:creationId xmlns:a16="http://schemas.microsoft.com/office/drawing/2014/main" id="{ABE461A7-4E67-E94B-842C-CD6DFF954216}"/>
              </a:ext>
            </a:extLst>
          </p:cNvPr>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49156" name="Object 4">
            <a:extLst>
              <a:ext uri="{FF2B5EF4-FFF2-40B4-BE49-F238E27FC236}">
                <a16:creationId xmlns:a16="http://schemas.microsoft.com/office/drawing/2014/main" id="{4120BD39-F3E3-DE4A-BD05-F365B606C68F}"/>
              </a:ext>
            </a:extLst>
          </p:cNvPr>
          <p:cNvGraphicFramePr>
            <a:graphicFrameLocks noChangeAspect="1"/>
          </p:cNvGraphicFramePr>
          <p:nvPr/>
        </p:nvGraphicFramePr>
        <p:xfrm>
          <a:off x="309563" y="1047750"/>
          <a:ext cx="8534400" cy="5359400"/>
        </p:xfrm>
        <a:graphic>
          <a:graphicData uri="http://schemas.openxmlformats.org/presentationml/2006/ole">
            <mc:AlternateContent xmlns:mc="http://schemas.openxmlformats.org/markup-compatibility/2006">
              <mc:Choice xmlns:v="urn:schemas-microsoft-com:vml" Requires="v">
                <p:oleObj spid="_x0000_s49160" name="Picture" r:id="rId3" imgW="3543300" imgH="2222500" progId="Word.Picture.8">
                  <p:embed/>
                </p:oleObj>
              </mc:Choice>
              <mc:Fallback>
                <p:oleObj name="Picture" r:id="rId3" imgW="3543300" imgH="22225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3" y="1047750"/>
                        <a:ext cx="8534400" cy="535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1606" name="Text Box 6">
            <a:extLst>
              <a:ext uri="{FF2B5EF4-FFF2-40B4-BE49-F238E27FC236}">
                <a16:creationId xmlns:a16="http://schemas.microsoft.com/office/drawing/2014/main" id="{F0EAE956-0642-EC47-9AD0-B0DD65A53593}"/>
              </a:ext>
            </a:extLst>
          </p:cNvPr>
          <p:cNvSpPr txBox="1">
            <a:spLocks noChangeArrowheads="1"/>
          </p:cNvSpPr>
          <p:nvPr/>
        </p:nvSpPr>
        <p:spPr bwMode="auto">
          <a:xfrm>
            <a:off x="228600" y="4800600"/>
            <a:ext cx="4800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chemeClr val="tx2"/>
                </a:solidFill>
              </a:rPr>
              <a:t>The essence of system analysis and design is input, process, and output. This is called </a:t>
            </a:r>
            <a:r>
              <a:rPr lang="en-US" altLang="en-US" sz="1600" i="1">
                <a:solidFill>
                  <a:schemeClr val="tx2"/>
                </a:solidFill>
              </a:rPr>
              <a:t>IPO</a:t>
            </a:r>
            <a:r>
              <a:rPr lang="en-US" altLang="en-US" sz="1600">
                <a:solidFill>
                  <a:schemeClr val="tx2"/>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1606"/>
                                        </p:tgtEl>
                                        <p:attrNameLst>
                                          <p:attrName>style.visibility</p:attrName>
                                        </p:attrNameLst>
                                      </p:cBhvr>
                                      <p:to>
                                        <p:strVal val="visible"/>
                                      </p:to>
                                    </p:set>
                                    <p:anim calcmode="lin" valueType="num">
                                      <p:cBhvr additive="base">
                                        <p:cTn id="7" dur="500" fill="hold"/>
                                        <p:tgtEl>
                                          <p:spTgt spid="281606"/>
                                        </p:tgtEl>
                                        <p:attrNameLst>
                                          <p:attrName>ppt_x</p:attrName>
                                        </p:attrNameLst>
                                      </p:cBhvr>
                                      <p:tavLst>
                                        <p:tav tm="0">
                                          <p:val>
                                            <p:strVal val="0-#ppt_w/2"/>
                                          </p:val>
                                        </p:tav>
                                        <p:tav tm="100000">
                                          <p:val>
                                            <p:strVal val="#ppt_x"/>
                                          </p:val>
                                        </p:tav>
                                      </p:tavLst>
                                    </p:anim>
                                    <p:anim calcmode="lin" valueType="num">
                                      <p:cBhvr additive="base">
                                        <p:cTn id="8" dur="500" fill="hold"/>
                                        <p:tgtEl>
                                          <p:spTgt spid="2816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6"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4">
            <a:extLst>
              <a:ext uri="{FF2B5EF4-FFF2-40B4-BE49-F238E27FC236}">
                <a16:creationId xmlns:a16="http://schemas.microsoft.com/office/drawing/2014/main" id="{2F9C9C2F-A682-EB44-8ADB-632B6B314A1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C21B41B-D415-1041-AA9E-C8773DF4224E}" type="slidenum">
              <a:rPr lang="en-US" altLang="en-US" sz="1400" smtClean="0"/>
              <a:pPr>
                <a:spcBef>
                  <a:spcPct val="0"/>
                </a:spcBef>
                <a:buClrTx/>
                <a:buSzTx/>
                <a:buFontTx/>
                <a:buNone/>
              </a:pPr>
              <a:t>35</a:t>
            </a:fld>
            <a:endParaRPr lang="en-US" altLang="en-US" sz="1400"/>
          </a:p>
        </p:txBody>
      </p:sp>
      <p:sp>
        <p:nvSpPr>
          <p:cNvPr id="50178" name="Rectangle 2">
            <a:extLst>
              <a:ext uri="{FF2B5EF4-FFF2-40B4-BE49-F238E27FC236}">
                <a16:creationId xmlns:a16="http://schemas.microsoft.com/office/drawing/2014/main" id="{4C7E503D-3955-4D40-933E-1958C81DA808}"/>
              </a:ext>
            </a:extLst>
          </p:cNvPr>
          <p:cNvSpPr>
            <a:spLocks noGrp="1" noChangeArrowheads="1"/>
          </p:cNvSpPr>
          <p:nvPr>
            <p:ph type="title"/>
          </p:nvPr>
        </p:nvSpPr>
        <p:spPr>
          <a:xfrm>
            <a:off x="533400" y="304800"/>
            <a:ext cx="8305800" cy="685800"/>
          </a:xfrm>
        </p:spPr>
        <p:txBody>
          <a:bodyPr/>
          <a:lstStyle/>
          <a:p>
            <a:r>
              <a:rPr lang="en-US" altLang="en-US"/>
              <a:t>Implementation</a:t>
            </a:r>
            <a:r>
              <a:rPr lang="en-US" altLang="en-US" b="1">
                <a:latin typeface="Courier" pitchFamily="2" charset="0"/>
              </a:rPr>
              <a:t> </a:t>
            </a:r>
          </a:p>
        </p:txBody>
      </p:sp>
      <p:sp>
        <p:nvSpPr>
          <p:cNvPr id="50179" name="Rectangle 3">
            <a:extLst>
              <a:ext uri="{FF2B5EF4-FFF2-40B4-BE49-F238E27FC236}">
                <a16:creationId xmlns:a16="http://schemas.microsoft.com/office/drawing/2014/main" id="{92914D91-122C-F34A-8DBB-4A913178DEA7}"/>
              </a:ext>
            </a:extLst>
          </p:cNvPr>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50180" name="Object 4">
            <a:extLst>
              <a:ext uri="{FF2B5EF4-FFF2-40B4-BE49-F238E27FC236}">
                <a16:creationId xmlns:a16="http://schemas.microsoft.com/office/drawing/2014/main" id="{25D0F7C5-089B-0B4D-8B6C-038573FB63E5}"/>
              </a:ext>
            </a:extLst>
          </p:cNvPr>
          <p:cNvGraphicFramePr>
            <a:graphicFrameLocks noChangeAspect="1"/>
          </p:cNvGraphicFramePr>
          <p:nvPr/>
        </p:nvGraphicFramePr>
        <p:xfrm>
          <a:off x="304800" y="990600"/>
          <a:ext cx="8610600" cy="5407025"/>
        </p:xfrm>
        <a:graphic>
          <a:graphicData uri="http://schemas.openxmlformats.org/presentationml/2006/ole">
            <mc:AlternateContent xmlns:mc="http://schemas.openxmlformats.org/markup-compatibility/2006">
              <mc:Choice xmlns:v="urn:schemas-microsoft-com:vml" Requires="v">
                <p:oleObj spid="_x0000_s50185" name="Picture" r:id="rId3" imgW="29489400" imgH="18516600" progId="Word.Picture.8">
                  <p:embed/>
                </p:oleObj>
              </mc:Choice>
              <mc:Fallback>
                <p:oleObj name="Picture" r:id="rId3" imgW="29489400" imgH="185166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990600"/>
                        <a:ext cx="8610600" cy="540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245" name="Text Box 5">
            <a:extLst>
              <a:ext uri="{FF2B5EF4-FFF2-40B4-BE49-F238E27FC236}">
                <a16:creationId xmlns:a16="http://schemas.microsoft.com/office/drawing/2014/main" id="{28958490-9D50-8242-A476-C60E987A6C10}"/>
              </a:ext>
            </a:extLst>
          </p:cNvPr>
          <p:cNvSpPr txBox="1">
            <a:spLocks noChangeArrowheads="1"/>
          </p:cNvSpPr>
          <p:nvPr/>
        </p:nvSpPr>
        <p:spPr bwMode="auto">
          <a:xfrm>
            <a:off x="4648200" y="1219200"/>
            <a:ext cx="4495800"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57150" algn="l"/>
                <a:tab pos="4000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57150" algn="l"/>
                <a:tab pos="4000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57150" algn="l"/>
                <a:tab pos="4000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57150" algn="l"/>
                <a:tab pos="4000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57150" algn="l"/>
                <a:tab pos="4000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cs typeface="Courier New" panose="02070309020205020404" pitchFamily="49" charset="0"/>
              </a:rPr>
              <a:t>The process of translating the system design into programs. Separate programs are written for each component and put to work together. </a:t>
            </a:r>
          </a:p>
        </p:txBody>
      </p:sp>
      <p:sp>
        <p:nvSpPr>
          <p:cNvPr id="266246" name="Text Box 6">
            <a:extLst>
              <a:ext uri="{FF2B5EF4-FFF2-40B4-BE49-F238E27FC236}">
                <a16:creationId xmlns:a16="http://schemas.microsoft.com/office/drawing/2014/main" id="{C6CF909A-6824-ED49-A51F-91284FCB7CFC}"/>
              </a:ext>
            </a:extLst>
          </p:cNvPr>
          <p:cNvSpPr txBox="1">
            <a:spLocks noChangeArrowheads="1"/>
          </p:cNvSpPr>
          <p:nvPr/>
        </p:nvSpPr>
        <p:spPr bwMode="auto">
          <a:xfrm>
            <a:off x="381000" y="4419600"/>
            <a:ext cx="46482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cs typeface="Courier New" panose="02070309020205020404" pitchFamily="49" charset="0"/>
              </a:rPr>
              <a:t>This phase requires the use of a programming language like Python. The implementation involves coding, testing, and debugging.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45"/>
                                        </p:tgtEl>
                                        <p:attrNameLst>
                                          <p:attrName>style.visibility</p:attrName>
                                        </p:attrNameLst>
                                      </p:cBhvr>
                                      <p:to>
                                        <p:strVal val="visible"/>
                                      </p:to>
                                    </p:set>
                                    <p:anim calcmode="lin" valueType="num">
                                      <p:cBhvr additive="base">
                                        <p:cTn id="7" dur="500" fill="hold"/>
                                        <p:tgtEl>
                                          <p:spTgt spid="266245"/>
                                        </p:tgtEl>
                                        <p:attrNameLst>
                                          <p:attrName>ppt_x</p:attrName>
                                        </p:attrNameLst>
                                      </p:cBhvr>
                                      <p:tavLst>
                                        <p:tav tm="0">
                                          <p:val>
                                            <p:strVal val="0-#ppt_w/2"/>
                                          </p:val>
                                        </p:tav>
                                        <p:tav tm="100000">
                                          <p:val>
                                            <p:strVal val="#ppt_x"/>
                                          </p:val>
                                        </p:tav>
                                      </p:tavLst>
                                    </p:anim>
                                    <p:anim calcmode="lin" valueType="num">
                                      <p:cBhvr additive="base">
                                        <p:cTn id="8" dur="500" fill="hold"/>
                                        <p:tgtEl>
                                          <p:spTgt spid="26624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6246"/>
                                        </p:tgtEl>
                                        <p:attrNameLst>
                                          <p:attrName>style.visibility</p:attrName>
                                        </p:attrNameLst>
                                      </p:cBhvr>
                                      <p:to>
                                        <p:strVal val="visible"/>
                                      </p:to>
                                    </p:set>
                                    <p:anim calcmode="lin" valueType="num">
                                      <p:cBhvr additive="base">
                                        <p:cTn id="13" dur="500" fill="hold"/>
                                        <p:tgtEl>
                                          <p:spTgt spid="266246"/>
                                        </p:tgtEl>
                                        <p:attrNameLst>
                                          <p:attrName>ppt_x</p:attrName>
                                        </p:attrNameLst>
                                      </p:cBhvr>
                                      <p:tavLst>
                                        <p:tav tm="0">
                                          <p:val>
                                            <p:strVal val="0-#ppt_w/2"/>
                                          </p:val>
                                        </p:tav>
                                        <p:tav tm="100000">
                                          <p:val>
                                            <p:strVal val="#ppt_x"/>
                                          </p:val>
                                        </p:tav>
                                      </p:tavLst>
                                    </p:anim>
                                    <p:anim calcmode="lin" valueType="num">
                                      <p:cBhvr additive="base">
                                        <p:cTn id="14" dur="500" fill="hold"/>
                                        <p:tgtEl>
                                          <p:spTgt spid="2662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5" grpId="0" autoUpdateAnimBg="0"/>
      <p:bldP spid="266246"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Number Placeholder 4">
            <a:extLst>
              <a:ext uri="{FF2B5EF4-FFF2-40B4-BE49-F238E27FC236}">
                <a16:creationId xmlns:a16="http://schemas.microsoft.com/office/drawing/2014/main" id="{C136C2B9-6BFE-164A-B028-2AE81FD42DA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772A458-8411-3441-AED7-B4C36932C826}" type="slidenum">
              <a:rPr lang="en-US" altLang="en-US" sz="1400" smtClean="0"/>
              <a:pPr>
                <a:spcBef>
                  <a:spcPct val="0"/>
                </a:spcBef>
                <a:buClrTx/>
                <a:buSzTx/>
                <a:buFontTx/>
                <a:buNone/>
              </a:pPr>
              <a:t>36</a:t>
            </a:fld>
            <a:endParaRPr lang="en-US" altLang="en-US" sz="1400"/>
          </a:p>
        </p:txBody>
      </p:sp>
      <p:sp>
        <p:nvSpPr>
          <p:cNvPr id="51202" name="Rectangle 2">
            <a:extLst>
              <a:ext uri="{FF2B5EF4-FFF2-40B4-BE49-F238E27FC236}">
                <a16:creationId xmlns:a16="http://schemas.microsoft.com/office/drawing/2014/main" id="{BA776EEA-8F67-0245-8E72-B3DF06B6B554}"/>
              </a:ext>
            </a:extLst>
          </p:cNvPr>
          <p:cNvSpPr>
            <a:spLocks noGrp="1" noChangeArrowheads="1"/>
          </p:cNvSpPr>
          <p:nvPr>
            <p:ph type="title"/>
          </p:nvPr>
        </p:nvSpPr>
        <p:spPr>
          <a:xfrm>
            <a:off x="533400" y="304800"/>
            <a:ext cx="8305800" cy="685800"/>
          </a:xfrm>
        </p:spPr>
        <p:txBody>
          <a:bodyPr/>
          <a:lstStyle/>
          <a:p>
            <a:r>
              <a:rPr lang="en-US" altLang="en-US"/>
              <a:t>Testing</a:t>
            </a:r>
            <a:r>
              <a:rPr lang="en-US" altLang="en-US" b="1">
                <a:latin typeface="Courier" pitchFamily="2" charset="0"/>
              </a:rPr>
              <a:t> </a:t>
            </a:r>
          </a:p>
        </p:txBody>
      </p:sp>
      <p:sp>
        <p:nvSpPr>
          <p:cNvPr id="51203" name="Rectangle 3">
            <a:extLst>
              <a:ext uri="{FF2B5EF4-FFF2-40B4-BE49-F238E27FC236}">
                <a16:creationId xmlns:a16="http://schemas.microsoft.com/office/drawing/2014/main" id="{38FEF909-175F-D84E-B7DC-6F38E34E4E5F}"/>
              </a:ext>
            </a:extLst>
          </p:cNvPr>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51204" name="Object 4">
            <a:extLst>
              <a:ext uri="{FF2B5EF4-FFF2-40B4-BE49-F238E27FC236}">
                <a16:creationId xmlns:a16="http://schemas.microsoft.com/office/drawing/2014/main" id="{194A894A-69D5-EB44-B446-1BD456A8986D}"/>
              </a:ext>
            </a:extLst>
          </p:cNvPr>
          <p:cNvGraphicFramePr>
            <a:graphicFrameLocks noChangeAspect="1"/>
          </p:cNvGraphicFramePr>
          <p:nvPr/>
        </p:nvGraphicFramePr>
        <p:xfrm>
          <a:off x="304800" y="990600"/>
          <a:ext cx="8458200" cy="5311775"/>
        </p:xfrm>
        <a:graphic>
          <a:graphicData uri="http://schemas.openxmlformats.org/presentationml/2006/ole">
            <mc:AlternateContent xmlns:mc="http://schemas.openxmlformats.org/markup-compatibility/2006">
              <mc:Choice xmlns:v="urn:schemas-microsoft-com:vml" Requires="v">
                <p:oleObj spid="_x0000_s51209" name="Picture" r:id="rId3" imgW="29489400" imgH="18516600" progId="Word.Picture.8">
                  <p:embed/>
                </p:oleObj>
              </mc:Choice>
              <mc:Fallback>
                <p:oleObj name="Picture" r:id="rId3" imgW="29489400" imgH="185166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990600"/>
                        <a:ext cx="8458200" cy="531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7269" name="Text Box 5">
            <a:extLst>
              <a:ext uri="{FF2B5EF4-FFF2-40B4-BE49-F238E27FC236}">
                <a16:creationId xmlns:a16="http://schemas.microsoft.com/office/drawing/2014/main" id="{03B89A17-0D5E-5341-AC7C-8E1D58560F2C}"/>
              </a:ext>
            </a:extLst>
          </p:cNvPr>
          <p:cNvSpPr txBox="1">
            <a:spLocks noChangeArrowheads="1"/>
          </p:cNvSpPr>
          <p:nvPr/>
        </p:nvSpPr>
        <p:spPr bwMode="auto">
          <a:xfrm>
            <a:off x="4419600" y="1371600"/>
            <a:ext cx="44958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57150" algn="l"/>
                <a:tab pos="4000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57150" algn="l"/>
                <a:tab pos="4000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57150" algn="l"/>
                <a:tab pos="4000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57150" algn="l"/>
                <a:tab pos="4000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57150" algn="l"/>
                <a:tab pos="4000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cs typeface="Courier New" panose="02070309020205020404" pitchFamily="49" charset="0"/>
              </a:rPr>
              <a:t>Ensures that the code meets the requirements specification and weeds out bugs. </a:t>
            </a:r>
            <a:endParaRPr lang="en-US" altLang="en-US" sz="2400">
              <a:solidFill>
                <a:schemeClr val="tx2"/>
              </a:solidFill>
              <a:latin typeface="Courier New" panose="02070309020205020404" pitchFamily="49" charset="0"/>
              <a:cs typeface="Courier New" panose="02070309020205020404" pitchFamily="49" charset="0"/>
            </a:endParaRPr>
          </a:p>
        </p:txBody>
      </p:sp>
      <p:sp>
        <p:nvSpPr>
          <p:cNvPr id="267270" name="Text Box 6">
            <a:extLst>
              <a:ext uri="{FF2B5EF4-FFF2-40B4-BE49-F238E27FC236}">
                <a16:creationId xmlns:a16="http://schemas.microsoft.com/office/drawing/2014/main" id="{B109BEE4-51B4-634F-8BC0-887A85B2F213}"/>
              </a:ext>
            </a:extLst>
          </p:cNvPr>
          <p:cNvSpPr txBox="1">
            <a:spLocks noChangeArrowheads="1"/>
          </p:cNvSpPr>
          <p:nvPr/>
        </p:nvSpPr>
        <p:spPr bwMode="auto">
          <a:xfrm>
            <a:off x="228600" y="4343400"/>
            <a:ext cx="46482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cs typeface="Courier New" panose="02070309020205020404" pitchFamily="49" charset="0"/>
              </a:rPr>
              <a:t>An independent team of software engineers not involved in the design and implementation of the project usually conducts such testing.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7269"/>
                                        </p:tgtEl>
                                        <p:attrNameLst>
                                          <p:attrName>style.visibility</p:attrName>
                                        </p:attrNameLst>
                                      </p:cBhvr>
                                      <p:to>
                                        <p:strVal val="visible"/>
                                      </p:to>
                                    </p:set>
                                    <p:anim calcmode="lin" valueType="num">
                                      <p:cBhvr additive="base">
                                        <p:cTn id="7" dur="500" fill="hold"/>
                                        <p:tgtEl>
                                          <p:spTgt spid="267269"/>
                                        </p:tgtEl>
                                        <p:attrNameLst>
                                          <p:attrName>ppt_x</p:attrName>
                                        </p:attrNameLst>
                                      </p:cBhvr>
                                      <p:tavLst>
                                        <p:tav tm="0">
                                          <p:val>
                                            <p:strVal val="0-#ppt_w/2"/>
                                          </p:val>
                                        </p:tav>
                                        <p:tav tm="100000">
                                          <p:val>
                                            <p:strVal val="#ppt_x"/>
                                          </p:val>
                                        </p:tav>
                                      </p:tavLst>
                                    </p:anim>
                                    <p:anim calcmode="lin" valueType="num">
                                      <p:cBhvr additive="base">
                                        <p:cTn id="8" dur="500" fill="hold"/>
                                        <p:tgtEl>
                                          <p:spTgt spid="26726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7270"/>
                                        </p:tgtEl>
                                        <p:attrNameLst>
                                          <p:attrName>style.visibility</p:attrName>
                                        </p:attrNameLst>
                                      </p:cBhvr>
                                      <p:to>
                                        <p:strVal val="visible"/>
                                      </p:to>
                                    </p:set>
                                    <p:anim calcmode="lin" valueType="num">
                                      <p:cBhvr additive="base">
                                        <p:cTn id="13" dur="500" fill="hold"/>
                                        <p:tgtEl>
                                          <p:spTgt spid="267270"/>
                                        </p:tgtEl>
                                        <p:attrNameLst>
                                          <p:attrName>ppt_x</p:attrName>
                                        </p:attrNameLst>
                                      </p:cBhvr>
                                      <p:tavLst>
                                        <p:tav tm="0">
                                          <p:val>
                                            <p:strVal val="0-#ppt_w/2"/>
                                          </p:val>
                                        </p:tav>
                                        <p:tav tm="100000">
                                          <p:val>
                                            <p:strVal val="#ppt_x"/>
                                          </p:val>
                                        </p:tav>
                                      </p:tavLst>
                                    </p:anim>
                                    <p:anim calcmode="lin" valueType="num">
                                      <p:cBhvr additive="base">
                                        <p:cTn id="14" dur="500" fill="hold"/>
                                        <p:tgtEl>
                                          <p:spTgt spid="2672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9" grpId="0" autoUpdateAnimBg="0"/>
      <p:bldP spid="267270"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4">
            <a:extLst>
              <a:ext uri="{FF2B5EF4-FFF2-40B4-BE49-F238E27FC236}">
                <a16:creationId xmlns:a16="http://schemas.microsoft.com/office/drawing/2014/main" id="{9E354931-5DEB-8D44-8D16-4CD543FC43D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6745A5C-F7F6-FA40-8C29-3FA3110F5929}" type="slidenum">
              <a:rPr lang="en-US" altLang="en-US" sz="1400" smtClean="0"/>
              <a:pPr>
                <a:spcBef>
                  <a:spcPct val="0"/>
                </a:spcBef>
                <a:buClrTx/>
                <a:buSzTx/>
                <a:buFontTx/>
                <a:buNone/>
              </a:pPr>
              <a:t>37</a:t>
            </a:fld>
            <a:endParaRPr lang="en-US" altLang="en-US" sz="1400"/>
          </a:p>
        </p:txBody>
      </p:sp>
      <p:sp>
        <p:nvSpPr>
          <p:cNvPr id="52226" name="Rectangle 2">
            <a:extLst>
              <a:ext uri="{FF2B5EF4-FFF2-40B4-BE49-F238E27FC236}">
                <a16:creationId xmlns:a16="http://schemas.microsoft.com/office/drawing/2014/main" id="{3FBE62EC-60BA-9541-A0B1-82A5A7045B73}"/>
              </a:ext>
            </a:extLst>
          </p:cNvPr>
          <p:cNvSpPr>
            <a:spLocks noGrp="1" noChangeArrowheads="1"/>
          </p:cNvSpPr>
          <p:nvPr>
            <p:ph type="title"/>
          </p:nvPr>
        </p:nvSpPr>
        <p:spPr>
          <a:xfrm>
            <a:off x="533400" y="304800"/>
            <a:ext cx="8305800" cy="685800"/>
          </a:xfrm>
        </p:spPr>
        <p:txBody>
          <a:bodyPr/>
          <a:lstStyle/>
          <a:p>
            <a:r>
              <a:rPr lang="en-US" altLang="en-US"/>
              <a:t>Deployment</a:t>
            </a:r>
            <a:r>
              <a:rPr lang="en-US" altLang="en-US" b="1">
                <a:latin typeface="Courier" pitchFamily="2" charset="0"/>
              </a:rPr>
              <a:t> </a:t>
            </a:r>
          </a:p>
        </p:txBody>
      </p:sp>
      <p:sp>
        <p:nvSpPr>
          <p:cNvPr id="52227" name="Rectangle 3">
            <a:extLst>
              <a:ext uri="{FF2B5EF4-FFF2-40B4-BE49-F238E27FC236}">
                <a16:creationId xmlns:a16="http://schemas.microsoft.com/office/drawing/2014/main" id="{E6231D2F-5621-604F-AE67-892A787B1BBC}"/>
              </a:ext>
            </a:extLst>
          </p:cNvPr>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52228" name="Object 4">
            <a:extLst>
              <a:ext uri="{FF2B5EF4-FFF2-40B4-BE49-F238E27FC236}">
                <a16:creationId xmlns:a16="http://schemas.microsoft.com/office/drawing/2014/main" id="{69AAAB3E-AEEE-F942-80C7-E84CD418AFC6}"/>
              </a:ext>
            </a:extLst>
          </p:cNvPr>
          <p:cNvGraphicFramePr>
            <a:graphicFrameLocks noChangeAspect="1"/>
          </p:cNvGraphicFramePr>
          <p:nvPr/>
        </p:nvGraphicFramePr>
        <p:xfrm>
          <a:off x="309563" y="1009650"/>
          <a:ext cx="8458200" cy="5311775"/>
        </p:xfrm>
        <a:graphic>
          <a:graphicData uri="http://schemas.openxmlformats.org/presentationml/2006/ole">
            <mc:AlternateContent xmlns:mc="http://schemas.openxmlformats.org/markup-compatibility/2006">
              <mc:Choice xmlns:v="urn:schemas-microsoft-com:vml" Requires="v">
                <p:oleObj spid="_x0000_s52232" name="Picture" r:id="rId3" imgW="29489400" imgH="18516600" progId="Word.Picture.8">
                  <p:embed/>
                </p:oleObj>
              </mc:Choice>
              <mc:Fallback>
                <p:oleObj name="Picture" r:id="rId3" imgW="29489400" imgH="185166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3" y="1009650"/>
                        <a:ext cx="8458200" cy="531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8293" name="Text Box 5">
            <a:extLst>
              <a:ext uri="{FF2B5EF4-FFF2-40B4-BE49-F238E27FC236}">
                <a16:creationId xmlns:a16="http://schemas.microsoft.com/office/drawing/2014/main" id="{69D90E4F-5308-9546-A046-EB2AB24EDB4A}"/>
              </a:ext>
            </a:extLst>
          </p:cNvPr>
          <p:cNvSpPr txBox="1">
            <a:spLocks noChangeArrowheads="1"/>
          </p:cNvSpPr>
          <p:nvPr/>
        </p:nvSpPr>
        <p:spPr bwMode="auto">
          <a:xfrm>
            <a:off x="4419600" y="1371600"/>
            <a:ext cx="44958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57150" algn="l"/>
                <a:tab pos="4000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57150" algn="l"/>
                <a:tab pos="4000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57150" algn="l"/>
                <a:tab pos="4000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57150" algn="l"/>
                <a:tab pos="4000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57150" algn="l"/>
                <a:tab pos="4000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cs typeface="Courier New" panose="02070309020205020404" pitchFamily="49" charset="0"/>
              </a:rPr>
              <a:t>Deployment makes the project available for use.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8293"/>
                                        </p:tgtEl>
                                        <p:attrNameLst>
                                          <p:attrName>style.visibility</p:attrName>
                                        </p:attrNameLst>
                                      </p:cBhvr>
                                      <p:to>
                                        <p:strVal val="visible"/>
                                      </p:to>
                                    </p:set>
                                    <p:anim calcmode="lin" valueType="num">
                                      <p:cBhvr additive="base">
                                        <p:cTn id="7" dur="500" fill="hold"/>
                                        <p:tgtEl>
                                          <p:spTgt spid="268293"/>
                                        </p:tgtEl>
                                        <p:attrNameLst>
                                          <p:attrName>ppt_x</p:attrName>
                                        </p:attrNameLst>
                                      </p:cBhvr>
                                      <p:tavLst>
                                        <p:tav tm="0">
                                          <p:val>
                                            <p:strVal val="0-#ppt_w/2"/>
                                          </p:val>
                                        </p:tav>
                                        <p:tav tm="100000">
                                          <p:val>
                                            <p:strVal val="#ppt_x"/>
                                          </p:val>
                                        </p:tav>
                                      </p:tavLst>
                                    </p:anim>
                                    <p:anim calcmode="lin" valueType="num">
                                      <p:cBhvr additive="base">
                                        <p:cTn id="8" dur="500" fill="hold"/>
                                        <p:tgtEl>
                                          <p:spTgt spid="2682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3"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Number Placeholder 4">
            <a:extLst>
              <a:ext uri="{FF2B5EF4-FFF2-40B4-BE49-F238E27FC236}">
                <a16:creationId xmlns:a16="http://schemas.microsoft.com/office/drawing/2014/main" id="{5FD38A7B-901A-A146-8AFC-7C3D955EFAF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5DC2D19-3B19-F144-A446-8D7A853E3B16}" type="slidenum">
              <a:rPr lang="en-US" altLang="en-US" sz="1400" smtClean="0"/>
              <a:pPr>
                <a:spcBef>
                  <a:spcPct val="0"/>
                </a:spcBef>
                <a:buClrTx/>
                <a:buSzTx/>
                <a:buFontTx/>
                <a:buNone/>
              </a:pPr>
              <a:t>38</a:t>
            </a:fld>
            <a:endParaRPr lang="en-US" altLang="en-US" sz="1400"/>
          </a:p>
        </p:txBody>
      </p:sp>
      <p:sp>
        <p:nvSpPr>
          <p:cNvPr id="53250" name="Rectangle 2">
            <a:extLst>
              <a:ext uri="{FF2B5EF4-FFF2-40B4-BE49-F238E27FC236}">
                <a16:creationId xmlns:a16="http://schemas.microsoft.com/office/drawing/2014/main" id="{EB5E8113-4611-8A4A-B553-821A2692FD0F}"/>
              </a:ext>
            </a:extLst>
          </p:cNvPr>
          <p:cNvSpPr>
            <a:spLocks noGrp="1" noChangeArrowheads="1"/>
          </p:cNvSpPr>
          <p:nvPr>
            <p:ph type="title"/>
          </p:nvPr>
        </p:nvSpPr>
        <p:spPr>
          <a:xfrm>
            <a:off x="533400" y="304800"/>
            <a:ext cx="8305800" cy="685800"/>
          </a:xfrm>
        </p:spPr>
        <p:txBody>
          <a:bodyPr/>
          <a:lstStyle/>
          <a:p>
            <a:r>
              <a:rPr lang="en-US" altLang="en-US"/>
              <a:t>Maintenance</a:t>
            </a:r>
            <a:r>
              <a:rPr lang="en-US" altLang="en-US" b="1">
                <a:latin typeface="Courier" pitchFamily="2" charset="0"/>
              </a:rPr>
              <a:t> </a:t>
            </a:r>
          </a:p>
        </p:txBody>
      </p:sp>
      <p:sp>
        <p:nvSpPr>
          <p:cNvPr id="53251" name="Rectangle 3">
            <a:extLst>
              <a:ext uri="{FF2B5EF4-FFF2-40B4-BE49-F238E27FC236}">
                <a16:creationId xmlns:a16="http://schemas.microsoft.com/office/drawing/2014/main" id="{FBC55A72-567C-AD4C-99DB-AC94C12182F5}"/>
              </a:ext>
            </a:extLst>
          </p:cNvPr>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53252" name="Object 4">
            <a:extLst>
              <a:ext uri="{FF2B5EF4-FFF2-40B4-BE49-F238E27FC236}">
                <a16:creationId xmlns:a16="http://schemas.microsoft.com/office/drawing/2014/main" id="{544D822A-5206-2B48-9CA0-17289967C386}"/>
              </a:ext>
            </a:extLst>
          </p:cNvPr>
          <p:cNvGraphicFramePr>
            <a:graphicFrameLocks noChangeAspect="1"/>
          </p:cNvGraphicFramePr>
          <p:nvPr/>
        </p:nvGraphicFramePr>
        <p:xfrm>
          <a:off x="304800" y="990600"/>
          <a:ext cx="8458200" cy="5311775"/>
        </p:xfrm>
        <a:graphic>
          <a:graphicData uri="http://schemas.openxmlformats.org/presentationml/2006/ole">
            <mc:AlternateContent xmlns:mc="http://schemas.openxmlformats.org/markup-compatibility/2006">
              <mc:Choice xmlns:v="urn:schemas-microsoft-com:vml" Requires="v">
                <p:oleObj spid="_x0000_s53257" name="Picture" r:id="rId3" imgW="29489400" imgH="18516600" progId="Word.Picture.8">
                  <p:embed/>
                </p:oleObj>
              </mc:Choice>
              <mc:Fallback>
                <p:oleObj name="Picture" r:id="rId3" imgW="29489400" imgH="185166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990600"/>
                        <a:ext cx="8458200" cy="531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9317" name="Text Box 5">
            <a:extLst>
              <a:ext uri="{FF2B5EF4-FFF2-40B4-BE49-F238E27FC236}">
                <a16:creationId xmlns:a16="http://schemas.microsoft.com/office/drawing/2014/main" id="{95C7CEE3-0E2D-3A44-975A-443FCDA3C609}"/>
              </a:ext>
            </a:extLst>
          </p:cNvPr>
          <p:cNvSpPr txBox="1">
            <a:spLocks noChangeArrowheads="1"/>
          </p:cNvSpPr>
          <p:nvPr/>
        </p:nvSpPr>
        <p:spPr bwMode="auto">
          <a:xfrm>
            <a:off x="4419600" y="1371600"/>
            <a:ext cx="44958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57150" algn="l"/>
                <a:tab pos="4000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57150" algn="l"/>
                <a:tab pos="4000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57150" algn="l"/>
                <a:tab pos="4000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57150" algn="l"/>
                <a:tab pos="4000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57150" algn="l"/>
                <a:tab pos="4000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cs typeface="Courier New" panose="02070309020205020404" pitchFamily="49" charset="0"/>
              </a:rPr>
              <a:t>Maintenance is concerned with changing and improving the product. </a:t>
            </a:r>
          </a:p>
        </p:txBody>
      </p:sp>
      <p:sp>
        <p:nvSpPr>
          <p:cNvPr id="269318" name="Text Box 6">
            <a:extLst>
              <a:ext uri="{FF2B5EF4-FFF2-40B4-BE49-F238E27FC236}">
                <a16:creationId xmlns:a16="http://schemas.microsoft.com/office/drawing/2014/main" id="{9F725C77-FAAD-F245-8ADF-C135A65EE27C}"/>
              </a:ext>
            </a:extLst>
          </p:cNvPr>
          <p:cNvSpPr txBox="1">
            <a:spLocks noChangeArrowheads="1"/>
          </p:cNvSpPr>
          <p:nvPr/>
        </p:nvSpPr>
        <p:spPr bwMode="auto">
          <a:xfrm>
            <a:off x="228600" y="4343400"/>
            <a:ext cx="5638800"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cs typeface="Courier New" panose="02070309020205020404" pitchFamily="49" charset="0"/>
              </a:rPr>
              <a:t>A software product must continue to perform and improve in a changing environment. This requires periodic upgrades of the product to fix newly discovered bugs and incorporate changes.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9317"/>
                                        </p:tgtEl>
                                        <p:attrNameLst>
                                          <p:attrName>style.visibility</p:attrName>
                                        </p:attrNameLst>
                                      </p:cBhvr>
                                      <p:to>
                                        <p:strVal val="visible"/>
                                      </p:to>
                                    </p:set>
                                    <p:anim calcmode="lin" valueType="num">
                                      <p:cBhvr additive="base">
                                        <p:cTn id="7" dur="500" fill="hold"/>
                                        <p:tgtEl>
                                          <p:spTgt spid="269317"/>
                                        </p:tgtEl>
                                        <p:attrNameLst>
                                          <p:attrName>ppt_x</p:attrName>
                                        </p:attrNameLst>
                                      </p:cBhvr>
                                      <p:tavLst>
                                        <p:tav tm="0">
                                          <p:val>
                                            <p:strVal val="0-#ppt_w/2"/>
                                          </p:val>
                                        </p:tav>
                                        <p:tav tm="100000">
                                          <p:val>
                                            <p:strVal val="#ppt_x"/>
                                          </p:val>
                                        </p:tav>
                                      </p:tavLst>
                                    </p:anim>
                                    <p:anim calcmode="lin" valueType="num">
                                      <p:cBhvr additive="base">
                                        <p:cTn id="8" dur="500" fill="hold"/>
                                        <p:tgtEl>
                                          <p:spTgt spid="26931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9318"/>
                                        </p:tgtEl>
                                        <p:attrNameLst>
                                          <p:attrName>style.visibility</p:attrName>
                                        </p:attrNameLst>
                                      </p:cBhvr>
                                      <p:to>
                                        <p:strVal val="visible"/>
                                      </p:to>
                                    </p:set>
                                    <p:anim calcmode="lin" valueType="num">
                                      <p:cBhvr additive="base">
                                        <p:cTn id="13" dur="500" fill="hold"/>
                                        <p:tgtEl>
                                          <p:spTgt spid="269318"/>
                                        </p:tgtEl>
                                        <p:attrNameLst>
                                          <p:attrName>ppt_x</p:attrName>
                                        </p:attrNameLst>
                                      </p:cBhvr>
                                      <p:tavLst>
                                        <p:tav tm="0">
                                          <p:val>
                                            <p:strVal val="0-#ppt_w/2"/>
                                          </p:val>
                                        </p:tav>
                                        <p:tav tm="100000">
                                          <p:val>
                                            <p:strVal val="#ppt_x"/>
                                          </p:val>
                                        </p:tav>
                                      </p:tavLst>
                                    </p:anim>
                                    <p:anim calcmode="lin" valueType="num">
                                      <p:cBhvr additive="base">
                                        <p:cTn id="14" dur="500" fill="hold"/>
                                        <p:tgtEl>
                                          <p:spTgt spid="2693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7" grpId="0" autoUpdateAnimBg="0"/>
      <p:bldP spid="269318"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3">
            <a:extLst>
              <a:ext uri="{FF2B5EF4-FFF2-40B4-BE49-F238E27FC236}">
                <a16:creationId xmlns:a16="http://schemas.microsoft.com/office/drawing/2014/main" id="{7DFC829E-3363-F447-B285-03DEBC69FF18}"/>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5EE0BA9-1CBE-8B4D-B3D7-1DE04A3804A6}" type="slidenum">
              <a:rPr lang="en-US" altLang="en-US" sz="1400" smtClean="0"/>
              <a:pPr>
                <a:spcBef>
                  <a:spcPct val="0"/>
                </a:spcBef>
                <a:buClrTx/>
                <a:buSzTx/>
                <a:buFontTx/>
                <a:buNone/>
              </a:pPr>
              <a:t>39</a:t>
            </a:fld>
            <a:endParaRPr lang="en-US" altLang="en-US" sz="1400"/>
          </a:p>
        </p:txBody>
      </p:sp>
      <p:pic>
        <p:nvPicPr>
          <p:cNvPr id="54274" name="Picture 5" descr="Chart, sunburst chart&#10;&#10;Description automatically generated">
            <a:extLst>
              <a:ext uri="{FF2B5EF4-FFF2-40B4-BE49-F238E27FC236}">
                <a16:creationId xmlns:a16="http://schemas.microsoft.com/office/drawing/2014/main" id="{E5406180-D180-F144-96E8-40C724E500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75" y="0"/>
            <a:ext cx="8710613" cy="647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TextBox 6">
            <a:extLst>
              <a:ext uri="{FF2B5EF4-FFF2-40B4-BE49-F238E27FC236}">
                <a16:creationId xmlns:a16="http://schemas.microsoft.com/office/drawing/2014/main" id="{7AFC7502-5A98-9F44-8A12-276A54938AEE}"/>
              </a:ext>
            </a:extLst>
          </p:cNvPr>
          <p:cNvSpPr txBox="1">
            <a:spLocks noChangeArrowheads="1"/>
          </p:cNvSpPr>
          <p:nvPr/>
        </p:nvSpPr>
        <p:spPr bwMode="auto">
          <a:xfrm>
            <a:off x="566738" y="6107113"/>
            <a:ext cx="8132762" cy="584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Illustration credit: Abdul at Medium.com</a:t>
            </a:r>
          </a:p>
          <a:p>
            <a:pPr>
              <a:spcBef>
                <a:spcPct val="0"/>
              </a:spcBef>
              <a:buClrTx/>
              <a:buSzTx/>
              <a:buFontTx/>
              <a:buNone/>
            </a:pPr>
            <a:r>
              <a:rPr lang="en-US" altLang="en-US" sz="1600"/>
              <a:t>https://medium.com/@AbdulD/the-6-steps-to-a-successful-agile-software-project-9084c23e2efb</a:t>
            </a:r>
          </a:p>
        </p:txBody>
      </p:sp>
      <p:sp>
        <p:nvSpPr>
          <p:cNvPr id="2" name="TextBox 1">
            <a:extLst>
              <a:ext uri="{FF2B5EF4-FFF2-40B4-BE49-F238E27FC236}">
                <a16:creationId xmlns:a16="http://schemas.microsoft.com/office/drawing/2014/main" id="{C2B947BE-8394-F246-A36E-85DC5712435E}"/>
              </a:ext>
            </a:extLst>
          </p:cNvPr>
          <p:cNvSpPr txBox="1"/>
          <p:nvPr/>
        </p:nvSpPr>
        <p:spPr>
          <a:xfrm>
            <a:off x="6146605" y="625435"/>
            <a:ext cx="2388795" cy="338554"/>
          </a:xfrm>
          <a:prstGeom prst="rect">
            <a:avLst/>
          </a:prstGeom>
          <a:noFill/>
        </p:spPr>
        <p:txBody>
          <a:bodyPr wrap="none" rtlCol="0">
            <a:spAutoFit/>
          </a:bodyPr>
          <a:lstStyle/>
          <a:p>
            <a:r>
              <a:rPr lang="en-US" dirty="0"/>
              <a:t>Agile Scrum Development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4">
            <a:extLst>
              <a:ext uri="{FF2B5EF4-FFF2-40B4-BE49-F238E27FC236}">
                <a16:creationId xmlns:a16="http://schemas.microsoft.com/office/drawing/2014/main" id="{1E0F3B1C-C379-9B45-A502-C5BEF0F4AB9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BB49B75-0541-B043-9F10-33C2550939F3}" type="slidenum">
              <a:rPr lang="en-US" altLang="en-US" sz="1400" smtClean="0"/>
              <a:pPr>
                <a:spcBef>
                  <a:spcPct val="0"/>
                </a:spcBef>
                <a:buClrTx/>
                <a:buSzTx/>
                <a:buFontTx/>
                <a:buNone/>
              </a:pPr>
              <a:t>4</a:t>
            </a:fld>
            <a:endParaRPr lang="en-US" altLang="en-US" sz="1400"/>
          </a:p>
        </p:txBody>
      </p:sp>
      <p:sp>
        <p:nvSpPr>
          <p:cNvPr id="17410" name="Rectangle 2">
            <a:extLst>
              <a:ext uri="{FF2B5EF4-FFF2-40B4-BE49-F238E27FC236}">
                <a16:creationId xmlns:a16="http://schemas.microsoft.com/office/drawing/2014/main" id="{C6572C08-FD46-A246-AD05-B47DF0FDE715}"/>
              </a:ext>
            </a:extLst>
          </p:cNvPr>
          <p:cNvSpPr>
            <a:spLocks noGrp="1" noChangeArrowheads="1"/>
          </p:cNvSpPr>
          <p:nvPr>
            <p:ph type="title"/>
          </p:nvPr>
        </p:nvSpPr>
        <p:spPr>
          <a:xfrm>
            <a:off x="685800" y="304800"/>
            <a:ext cx="7772400" cy="1428750"/>
          </a:xfrm>
          <a:noFill/>
        </p:spPr>
        <p:txBody>
          <a:bodyPr/>
          <a:lstStyle/>
          <a:p>
            <a:r>
              <a:rPr lang="en-US" altLang="en-US" sz="4300"/>
              <a:t>Introducing Programming with an Example</a:t>
            </a:r>
          </a:p>
        </p:txBody>
      </p:sp>
      <p:sp>
        <p:nvSpPr>
          <p:cNvPr id="17411" name="Rectangle 3">
            <a:extLst>
              <a:ext uri="{FF2B5EF4-FFF2-40B4-BE49-F238E27FC236}">
                <a16:creationId xmlns:a16="http://schemas.microsoft.com/office/drawing/2014/main" id="{41D2CE3A-4472-9A40-80C5-51155CE763CD}"/>
              </a:ext>
            </a:extLst>
          </p:cNvPr>
          <p:cNvSpPr>
            <a:spLocks noGrp="1" noChangeArrowheads="1"/>
          </p:cNvSpPr>
          <p:nvPr>
            <p:ph type="body" idx="1"/>
          </p:nvPr>
        </p:nvSpPr>
        <p:spPr>
          <a:xfrm>
            <a:off x="693738" y="1854200"/>
            <a:ext cx="7556500" cy="2767013"/>
          </a:xfrm>
          <a:noFill/>
        </p:spPr>
        <p:txBody>
          <a:bodyPr/>
          <a:lstStyle/>
          <a:p>
            <a:pPr>
              <a:spcBef>
                <a:spcPct val="50000"/>
              </a:spcBef>
              <a:buFont typeface="Monotype Sorts" pitchFamily="2" charset="2"/>
              <a:buNone/>
            </a:pPr>
            <a:r>
              <a:rPr lang="en-US" altLang="en-US" sz="3600"/>
              <a:t>Listing 2.1 Computing the Area of a Circle</a:t>
            </a:r>
          </a:p>
          <a:p>
            <a:pPr>
              <a:spcBef>
                <a:spcPct val="50000"/>
              </a:spcBef>
              <a:buFont typeface="Monotype Sorts" pitchFamily="2" charset="2"/>
              <a:buNone/>
            </a:pPr>
            <a:r>
              <a:rPr lang="en-US" altLang="en-US" sz="3600"/>
              <a:t>  This program computes the area of the circle.</a:t>
            </a:r>
            <a:endParaRPr lang="en-US" altLang="en-US">
              <a:latin typeface="Book Antiqua" panose="02040602050305030304" pitchFamily="18" charset="0"/>
            </a:endParaRPr>
          </a:p>
        </p:txBody>
      </p:sp>
      <p:sp>
        <p:nvSpPr>
          <p:cNvPr id="17412" name="Rectangle 1">
            <a:hlinkClick r:id="rId2"/>
            <a:extLst>
              <a:ext uri="{FF2B5EF4-FFF2-40B4-BE49-F238E27FC236}">
                <a16:creationId xmlns:a16="http://schemas.microsoft.com/office/drawing/2014/main" id="{41EB8775-E0ED-8549-9D0F-74F423A36280}"/>
              </a:ext>
            </a:extLst>
          </p:cNvPr>
          <p:cNvSpPr>
            <a:spLocks noChangeArrowheads="1"/>
          </p:cNvSpPr>
          <p:nvPr/>
        </p:nvSpPr>
        <p:spPr bwMode="auto">
          <a:xfrm>
            <a:off x="4918075" y="5319713"/>
            <a:ext cx="19970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ComputeArea</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Number Placeholder 4">
            <a:extLst>
              <a:ext uri="{FF2B5EF4-FFF2-40B4-BE49-F238E27FC236}">
                <a16:creationId xmlns:a16="http://schemas.microsoft.com/office/drawing/2014/main" id="{D1419C9F-37D6-3342-A941-A111F2377A7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2C97DB1-102C-F34B-9A03-B09DB598C928}" type="slidenum">
              <a:rPr lang="en-US" altLang="en-US" sz="1400" smtClean="0"/>
              <a:pPr>
                <a:spcBef>
                  <a:spcPct val="0"/>
                </a:spcBef>
                <a:buClrTx/>
                <a:buSzTx/>
                <a:buFontTx/>
                <a:buNone/>
              </a:pPr>
              <a:t>40</a:t>
            </a:fld>
            <a:endParaRPr lang="en-US" altLang="en-US" sz="1400"/>
          </a:p>
        </p:txBody>
      </p:sp>
      <p:sp>
        <p:nvSpPr>
          <p:cNvPr id="55298" name="Rectangle 2">
            <a:extLst>
              <a:ext uri="{FF2B5EF4-FFF2-40B4-BE49-F238E27FC236}">
                <a16:creationId xmlns:a16="http://schemas.microsoft.com/office/drawing/2014/main" id="{8A878359-2B2E-AA4E-863B-FDBF8C6F4B69}"/>
              </a:ext>
            </a:extLst>
          </p:cNvPr>
          <p:cNvSpPr>
            <a:spLocks noGrp="1" noChangeArrowheads="1"/>
          </p:cNvSpPr>
          <p:nvPr>
            <p:ph type="title"/>
          </p:nvPr>
        </p:nvSpPr>
        <p:spPr>
          <a:xfrm>
            <a:off x="685800" y="0"/>
            <a:ext cx="7772400" cy="1428750"/>
          </a:xfrm>
        </p:spPr>
        <p:txBody>
          <a:bodyPr/>
          <a:lstStyle/>
          <a:p>
            <a:r>
              <a:rPr lang="en-US" altLang="en-US"/>
              <a:t>Problem:</a:t>
            </a:r>
            <a:br>
              <a:rPr lang="en-US" altLang="en-US"/>
            </a:br>
            <a:r>
              <a:rPr lang="en-US" altLang="en-US"/>
              <a:t> Computing Loan Payments</a:t>
            </a:r>
            <a:endParaRPr lang="en-US" altLang="en-US" sz="5400"/>
          </a:p>
        </p:txBody>
      </p:sp>
      <p:sp>
        <p:nvSpPr>
          <p:cNvPr id="55299" name="Text Box 5">
            <a:extLst>
              <a:ext uri="{FF2B5EF4-FFF2-40B4-BE49-F238E27FC236}">
                <a16:creationId xmlns:a16="http://schemas.microsoft.com/office/drawing/2014/main" id="{088371FD-97B6-C444-8AEE-8F57919296FA}"/>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55300" name="Text Box 6">
            <a:extLst>
              <a:ext uri="{FF2B5EF4-FFF2-40B4-BE49-F238E27FC236}">
                <a16:creationId xmlns:a16="http://schemas.microsoft.com/office/drawing/2014/main" id="{D31C0205-8FCA-9848-9A56-A7C9E5E395AC}"/>
              </a:ext>
            </a:extLst>
          </p:cNvPr>
          <p:cNvSpPr txBox="1">
            <a:spLocks noChangeArrowheads="1"/>
          </p:cNvSpPr>
          <p:nvPr/>
        </p:nvSpPr>
        <p:spPr bwMode="auto">
          <a:xfrm>
            <a:off x="838200" y="1676400"/>
            <a:ext cx="76962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a:t>This program lets the user enter the interest rate, number of years, and loan amount, and computes monthly payment and total payment.</a:t>
            </a:r>
            <a:endParaRPr lang="en-US" altLang="en-US" sz="2400"/>
          </a:p>
        </p:txBody>
      </p:sp>
      <p:graphicFrame>
        <p:nvGraphicFramePr>
          <p:cNvPr id="55301" name="Object 7">
            <a:extLst>
              <a:ext uri="{FF2B5EF4-FFF2-40B4-BE49-F238E27FC236}">
                <a16:creationId xmlns:a16="http://schemas.microsoft.com/office/drawing/2014/main" id="{1B5D0C25-9848-BF46-8C13-823FE81DCAAD}"/>
              </a:ext>
            </a:extLst>
          </p:cNvPr>
          <p:cNvGraphicFramePr>
            <a:graphicFrameLocks noChangeAspect="1"/>
          </p:cNvGraphicFramePr>
          <p:nvPr/>
        </p:nvGraphicFramePr>
        <p:xfrm>
          <a:off x="231775" y="4043363"/>
          <a:ext cx="8682038" cy="1331912"/>
        </p:xfrm>
        <a:graphic>
          <a:graphicData uri="http://schemas.openxmlformats.org/presentationml/2006/ole">
            <mc:AlternateContent xmlns:mc="http://schemas.openxmlformats.org/markup-compatibility/2006">
              <mc:Choice xmlns:v="urn:schemas-microsoft-com:vml" Requires="v">
                <p:oleObj spid="_x0000_s55305" name="Equation" r:id="rId3" imgW="85140800" imgH="13169900" progId="Equation.3">
                  <p:embed/>
                </p:oleObj>
              </mc:Choice>
              <mc:Fallback>
                <p:oleObj name="Equation" r:id="rId3" imgW="85140800" imgH="131699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4043363"/>
                        <a:ext cx="8682038" cy="133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302" name="Rectangle 1">
            <a:hlinkClick r:id="rId5"/>
            <a:extLst>
              <a:ext uri="{FF2B5EF4-FFF2-40B4-BE49-F238E27FC236}">
                <a16:creationId xmlns:a16="http://schemas.microsoft.com/office/drawing/2014/main" id="{0E45E4A3-5B5F-184F-8643-8A0152C9FCED}"/>
              </a:ext>
            </a:extLst>
          </p:cNvPr>
          <p:cNvSpPr>
            <a:spLocks noChangeArrowheads="1"/>
          </p:cNvSpPr>
          <p:nvPr/>
        </p:nvSpPr>
        <p:spPr bwMode="auto">
          <a:xfrm>
            <a:off x="3227388" y="5867400"/>
            <a:ext cx="170973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ComputeLoan</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09C5A517-9B4D-FB4F-A93C-869FEBFB433E}"/>
              </a:ext>
            </a:extLst>
          </p:cNvPr>
          <p:cNvSpPr>
            <a:spLocks noGrp="1" noChangeArrowheads="1"/>
          </p:cNvSpPr>
          <p:nvPr>
            <p:ph type="title"/>
          </p:nvPr>
        </p:nvSpPr>
        <p:spPr/>
        <p:txBody>
          <a:bodyPr/>
          <a:lstStyle/>
          <a:p>
            <a:r>
              <a:rPr lang="en-US" altLang="en-US"/>
              <a:t>2.8 ComputeLoan.py</a:t>
            </a:r>
          </a:p>
        </p:txBody>
      </p:sp>
      <p:sp>
        <p:nvSpPr>
          <p:cNvPr id="56322" name="Content Placeholder 2">
            <a:extLst>
              <a:ext uri="{FF2B5EF4-FFF2-40B4-BE49-F238E27FC236}">
                <a16:creationId xmlns:a16="http://schemas.microsoft.com/office/drawing/2014/main" id="{F0DBC41E-4C92-0C4A-9F75-9E57B8F5DBFB}"/>
              </a:ext>
            </a:extLst>
          </p:cNvPr>
          <p:cNvSpPr>
            <a:spLocks noGrp="1" noChangeArrowheads="1"/>
          </p:cNvSpPr>
          <p:nvPr>
            <p:ph idx="1"/>
          </p:nvPr>
        </p:nvSpPr>
        <p:spPr/>
        <p:txBody>
          <a:bodyPr/>
          <a:lstStyle/>
          <a:p>
            <a:pPr marL="0" indent="0">
              <a:buFont typeface="Monotype Sorts" pitchFamily="2" charset="2"/>
              <a:buNone/>
            </a:pPr>
            <a:r>
              <a:rPr lang="en-US" altLang="en-US" sz="1600" dirty="0">
                <a:latin typeface="Consolas" panose="020B0609020204030204" pitchFamily="49" charset="0"/>
                <a:cs typeface="Consolas" panose="020B0609020204030204" pitchFamily="49" charset="0"/>
              </a:rPr>
              <a:t># Enter annual interest rate</a:t>
            </a:r>
          </a:p>
          <a:p>
            <a:pPr marL="0" indent="0">
              <a:buFont typeface="Monotype Sorts" pitchFamily="2" charset="2"/>
              <a:buNone/>
            </a:pPr>
            <a:r>
              <a:rPr lang="en-US" altLang="en-US" sz="1600" dirty="0" err="1">
                <a:latin typeface="Consolas" panose="020B0609020204030204" pitchFamily="49" charset="0"/>
                <a:cs typeface="Consolas" panose="020B0609020204030204" pitchFamily="49" charset="0"/>
              </a:rPr>
              <a:t>annualInterestRate</a:t>
            </a:r>
            <a:r>
              <a:rPr lang="en-US" altLang="en-US" sz="1600" dirty="0">
                <a:latin typeface="Consolas" panose="020B0609020204030204" pitchFamily="49" charset="0"/>
                <a:cs typeface="Consolas" panose="020B0609020204030204" pitchFamily="49" charset="0"/>
              </a:rPr>
              <a:t> = float(input("Enter annual interest rate, e.g., 8.25: "))</a:t>
            </a:r>
          </a:p>
          <a:p>
            <a:pPr marL="0" indent="0">
              <a:buFont typeface="Monotype Sorts" pitchFamily="2" charset="2"/>
              <a:buNone/>
            </a:pPr>
            <a:r>
              <a:rPr lang="en-US" altLang="en-US" sz="1600" dirty="0" err="1">
                <a:latin typeface="Consolas" panose="020B0609020204030204" pitchFamily="49" charset="0"/>
                <a:cs typeface="Consolas" panose="020B0609020204030204" pitchFamily="49" charset="0"/>
              </a:rPr>
              <a:t>monthlyInterestRate</a:t>
            </a:r>
            <a:r>
              <a:rPr lang="en-US" altLang="en-US" sz="1600" dirty="0">
                <a:latin typeface="Consolas" panose="020B0609020204030204" pitchFamily="49" charset="0"/>
                <a:cs typeface="Consolas" panose="020B0609020204030204" pitchFamily="49" charset="0"/>
              </a:rPr>
              <a:t> = </a:t>
            </a:r>
            <a:r>
              <a:rPr lang="en-US" altLang="en-US" sz="1600" dirty="0" err="1">
                <a:latin typeface="Consolas" panose="020B0609020204030204" pitchFamily="49" charset="0"/>
                <a:cs typeface="Consolas" panose="020B0609020204030204" pitchFamily="49" charset="0"/>
              </a:rPr>
              <a:t>annualInterestRate</a:t>
            </a:r>
            <a:r>
              <a:rPr lang="en-US" altLang="en-US" sz="1600" dirty="0">
                <a:latin typeface="Consolas" panose="020B0609020204030204" pitchFamily="49" charset="0"/>
                <a:cs typeface="Consolas" panose="020B0609020204030204" pitchFamily="49" charset="0"/>
              </a:rPr>
              <a:t> / 1200</a:t>
            </a:r>
          </a:p>
          <a:p>
            <a:pPr marL="0" indent="0">
              <a:buFont typeface="Monotype Sorts" pitchFamily="2" charset="2"/>
              <a:buNone/>
            </a:pPr>
            <a:r>
              <a:rPr lang="en-US" altLang="en-US" sz="1600" dirty="0">
                <a:latin typeface="Consolas" panose="020B0609020204030204" pitchFamily="49" charset="0"/>
                <a:cs typeface="Consolas" panose="020B0609020204030204" pitchFamily="49" charset="0"/>
              </a:rPr>
              <a:t># Enter number of years</a:t>
            </a:r>
          </a:p>
          <a:p>
            <a:pPr marL="0" indent="0">
              <a:buFont typeface="Monotype Sorts" pitchFamily="2" charset="2"/>
              <a:buNone/>
            </a:pPr>
            <a:r>
              <a:rPr lang="en-US" altLang="en-US" sz="1600" dirty="0" err="1">
                <a:latin typeface="Consolas" panose="020B0609020204030204" pitchFamily="49" charset="0"/>
                <a:cs typeface="Consolas" panose="020B0609020204030204" pitchFamily="49" charset="0"/>
              </a:rPr>
              <a:t>numberOfYears</a:t>
            </a:r>
            <a:r>
              <a:rPr lang="en-US" altLang="en-US" sz="1600" dirty="0">
                <a:latin typeface="Consolas" panose="020B0609020204030204" pitchFamily="49" charset="0"/>
                <a:cs typeface="Consolas" panose="020B0609020204030204" pitchFamily="49" charset="0"/>
              </a:rPr>
              <a:t> = int(input("Enter number of years as an integer, e.g., 5: "))</a:t>
            </a:r>
          </a:p>
          <a:p>
            <a:pPr marL="0" indent="0">
              <a:buFont typeface="Monotype Sorts" pitchFamily="2" charset="2"/>
              <a:buNone/>
            </a:pPr>
            <a:r>
              <a:rPr lang="en-US" altLang="en-US" sz="1600" dirty="0">
                <a:latin typeface="Consolas" panose="020B0609020204030204" pitchFamily="49" charset="0"/>
                <a:cs typeface="Consolas" panose="020B0609020204030204" pitchFamily="49" charset="0"/>
              </a:rPr>
              <a:t># Enter loan amount</a:t>
            </a:r>
          </a:p>
          <a:p>
            <a:pPr marL="0" indent="0">
              <a:buFont typeface="Monotype Sorts" pitchFamily="2" charset="2"/>
              <a:buNone/>
            </a:pPr>
            <a:r>
              <a:rPr lang="en-US" altLang="en-US" sz="1600" dirty="0" err="1">
                <a:latin typeface="Consolas" panose="020B0609020204030204" pitchFamily="49" charset="0"/>
                <a:cs typeface="Consolas" panose="020B0609020204030204" pitchFamily="49" charset="0"/>
              </a:rPr>
              <a:t>loanAmount</a:t>
            </a:r>
            <a:r>
              <a:rPr lang="en-US" altLang="en-US" sz="1600" dirty="0">
                <a:latin typeface="Consolas" panose="020B0609020204030204" pitchFamily="49" charset="0"/>
                <a:cs typeface="Consolas" panose="020B0609020204030204" pitchFamily="49" charset="0"/>
              </a:rPr>
              <a:t> = float(input("Enter loan amount, e.g., 120000.95: "))</a:t>
            </a:r>
          </a:p>
          <a:p>
            <a:pPr marL="0" indent="0">
              <a:buFont typeface="Monotype Sorts" pitchFamily="2" charset="2"/>
              <a:buNone/>
            </a:pPr>
            <a:r>
              <a:rPr lang="en-US" altLang="en-US" sz="1600" dirty="0">
                <a:latin typeface="Consolas" panose="020B0609020204030204" pitchFamily="49" charset="0"/>
                <a:cs typeface="Consolas" panose="020B0609020204030204" pitchFamily="49" charset="0"/>
              </a:rPr>
              <a:t># Calculate payment</a:t>
            </a:r>
          </a:p>
          <a:p>
            <a:pPr marL="0" indent="0">
              <a:buFont typeface="Monotype Sorts" pitchFamily="2" charset="2"/>
              <a:buNone/>
            </a:pPr>
            <a:r>
              <a:rPr lang="en-US" altLang="en-US" sz="1600" dirty="0" err="1">
                <a:latin typeface="Consolas" panose="020B0609020204030204" pitchFamily="49" charset="0"/>
                <a:cs typeface="Consolas" panose="020B0609020204030204" pitchFamily="49" charset="0"/>
              </a:rPr>
              <a:t>monthlyPayment</a:t>
            </a:r>
            <a:r>
              <a:rPr lang="en-US" altLang="en-US" sz="1600" dirty="0">
                <a:latin typeface="Consolas" panose="020B0609020204030204" pitchFamily="49" charset="0"/>
                <a:cs typeface="Consolas" panose="020B0609020204030204" pitchFamily="49" charset="0"/>
              </a:rPr>
              <a:t> = </a:t>
            </a:r>
            <a:r>
              <a:rPr lang="en-US" altLang="en-US" sz="1600" dirty="0" err="1">
                <a:latin typeface="Consolas" panose="020B0609020204030204" pitchFamily="49" charset="0"/>
                <a:cs typeface="Consolas" panose="020B0609020204030204" pitchFamily="49" charset="0"/>
              </a:rPr>
              <a:t>loanAmount</a:t>
            </a:r>
            <a:r>
              <a:rPr lang="en-US" altLang="en-US" sz="1600" dirty="0">
                <a:latin typeface="Consolas" panose="020B0609020204030204" pitchFamily="49" charset="0"/>
                <a:cs typeface="Consolas" panose="020B0609020204030204" pitchFamily="49" charset="0"/>
              </a:rPr>
              <a:t> * </a:t>
            </a:r>
            <a:r>
              <a:rPr lang="en-US" altLang="en-US" sz="1600" dirty="0" err="1">
                <a:latin typeface="Consolas" panose="020B0609020204030204" pitchFamily="49" charset="0"/>
                <a:cs typeface="Consolas" panose="020B0609020204030204" pitchFamily="49" charset="0"/>
              </a:rPr>
              <a:t>monthlyInterestRate</a:t>
            </a:r>
            <a:r>
              <a:rPr lang="en-US" altLang="en-US" sz="1600" dirty="0">
                <a:latin typeface="Consolas" panose="020B0609020204030204" pitchFamily="49" charset="0"/>
                <a:cs typeface="Consolas" panose="020B0609020204030204" pitchFamily="49" charset="0"/>
              </a:rPr>
              <a:t> / (1 - 1 / (1 + </a:t>
            </a:r>
            <a:r>
              <a:rPr lang="en-US" altLang="en-US" sz="1600" dirty="0" err="1">
                <a:latin typeface="Consolas" panose="020B0609020204030204" pitchFamily="49" charset="0"/>
                <a:cs typeface="Consolas" panose="020B0609020204030204" pitchFamily="49" charset="0"/>
              </a:rPr>
              <a:t>monthlyInterestRate</a:t>
            </a:r>
            <a:r>
              <a:rPr lang="en-US" altLang="en-US" sz="1600" dirty="0">
                <a:latin typeface="Consolas" panose="020B0609020204030204" pitchFamily="49" charset="0"/>
                <a:cs typeface="Consolas" panose="020B0609020204030204" pitchFamily="49" charset="0"/>
              </a:rPr>
              <a:t>) ** (</a:t>
            </a:r>
            <a:r>
              <a:rPr lang="en-US" altLang="en-US" sz="1600" dirty="0" err="1">
                <a:latin typeface="Consolas" panose="020B0609020204030204" pitchFamily="49" charset="0"/>
                <a:cs typeface="Consolas" panose="020B0609020204030204" pitchFamily="49" charset="0"/>
              </a:rPr>
              <a:t>numberOfYears</a:t>
            </a:r>
            <a:r>
              <a:rPr lang="en-US" altLang="en-US" sz="1600" dirty="0">
                <a:latin typeface="Consolas" panose="020B0609020204030204" pitchFamily="49" charset="0"/>
                <a:cs typeface="Consolas" panose="020B0609020204030204" pitchFamily="49" charset="0"/>
              </a:rPr>
              <a:t> * 12))</a:t>
            </a:r>
          </a:p>
          <a:p>
            <a:pPr marL="0" indent="0">
              <a:buFont typeface="Monotype Sorts" pitchFamily="2" charset="2"/>
              <a:buNone/>
            </a:pPr>
            <a:r>
              <a:rPr lang="en-US" altLang="en-US" sz="1600" dirty="0" err="1">
                <a:latin typeface="Consolas" panose="020B0609020204030204" pitchFamily="49" charset="0"/>
                <a:cs typeface="Consolas" panose="020B0609020204030204" pitchFamily="49" charset="0"/>
              </a:rPr>
              <a:t>totalPayment</a:t>
            </a:r>
            <a:r>
              <a:rPr lang="en-US" altLang="en-US" sz="1600" dirty="0">
                <a:latin typeface="Consolas" panose="020B0609020204030204" pitchFamily="49" charset="0"/>
                <a:cs typeface="Consolas" panose="020B0609020204030204" pitchFamily="49" charset="0"/>
              </a:rPr>
              <a:t> = </a:t>
            </a:r>
            <a:r>
              <a:rPr lang="en-US" altLang="en-US" sz="1600" dirty="0" err="1">
                <a:latin typeface="Consolas" panose="020B0609020204030204" pitchFamily="49" charset="0"/>
                <a:cs typeface="Consolas" panose="020B0609020204030204" pitchFamily="49" charset="0"/>
              </a:rPr>
              <a:t>monthlyPayment</a:t>
            </a:r>
            <a:r>
              <a:rPr lang="en-US" altLang="en-US" sz="1600" dirty="0">
                <a:latin typeface="Consolas" panose="020B0609020204030204" pitchFamily="49" charset="0"/>
                <a:cs typeface="Consolas" panose="020B0609020204030204" pitchFamily="49" charset="0"/>
              </a:rPr>
              <a:t> * </a:t>
            </a:r>
            <a:r>
              <a:rPr lang="en-US" altLang="en-US" sz="1600" dirty="0" err="1">
                <a:latin typeface="Consolas" panose="020B0609020204030204" pitchFamily="49" charset="0"/>
                <a:cs typeface="Consolas" panose="020B0609020204030204" pitchFamily="49" charset="0"/>
              </a:rPr>
              <a:t>numberOfYears</a:t>
            </a:r>
            <a:r>
              <a:rPr lang="en-US" altLang="en-US" sz="1600" dirty="0">
                <a:latin typeface="Consolas" panose="020B0609020204030204" pitchFamily="49" charset="0"/>
                <a:cs typeface="Consolas" panose="020B0609020204030204" pitchFamily="49" charset="0"/>
              </a:rPr>
              <a:t> * 12</a:t>
            </a:r>
          </a:p>
          <a:p>
            <a:pPr marL="0" indent="0">
              <a:buFont typeface="Monotype Sorts" pitchFamily="2" charset="2"/>
              <a:buNone/>
            </a:pPr>
            <a:r>
              <a:rPr lang="en-US" altLang="en-US" sz="1600" dirty="0">
                <a:latin typeface="Consolas" panose="020B0609020204030204" pitchFamily="49" charset="0"/>
                <a:cs typeface="Consolas" panose="020B0609020204030204" pitchFamily="49" charset="0"/>
              </a:rPr>
              <a:t># Display results</a:t>
            </a:r>
          </a:p>
          <a:p>
            <a:pPr marL="0" indent="0">
              <a:buFont typeface="Monotype Sorts" pitchFamily="2" charset="2"/>
              <a:buNone/>
            </a:pPr>
            <a:r>
              <a:rPr lang="en-US" altLang="en-US" sz="1600" dirty="0">
                <a:latin typeface="Consolas" panose="020B0609020204030204" pitchFamily="49" charset="0"/>
                <a:cs typeface="Consolas" panose="020B0609020204030204" pitchFamily="49" charset="0"/>
              </a:rPr>
              <a:t>print("The monthly payment is", int(</a:t>
            </a:r>
            <a:r>
              <a:rPr lang="en-US" altLang="en-US" sz="1600" dirty="0" err="1">
                <a:latin typeface="Consolas" panose="020B0609020204030204" pitchFamily="49" charset="0"/>
                <a:cs typeface="Consolas" panose="020B0609020204030204" pitchFamily="49" charset="0"/>
              </a:rPr>
              <a:t>monthlyPayment</a:t>
            </a:r>
            <a:r>
              <a:rPr lang="en-US" altLang="en-US" sz="1600" dirty="0">
                <a:latin typeface="Consolas" panose="020B0609020204030204" pitchFamily="49" charset="0"/>
                <a:cs typeface="Consolas" panose="020B0609020204030204" pitchFamily="49" charset="0"/>
              </a:rPr>
              <a:t> * 100) / 100)</a:t>
            </a:r>
          </a:p>
          <a:p>
            <a:pPr marL="0" indent="0">
              <a:buFont typeface="Monotype Sorts" pitchFamily="2" charset="2"/>
              <a:buNone/>
            </a:pPr>
            <a:r>
              <a:rPr lang="en-US" altLang="en-US" sz="1600" dirty="0">
                <a:latin typeface="Consolas" panose="020B0609020204030204" pitchFamily="49" charset="0"/>
                <a:cs typeface="Consolas" panose="020B0609020204030204" pitchFamily="49" charset="0"/>
              </a:rPr>
              <a:t>print("The total payment is", int(</a:t>
            </a:r>
            <a:r>
              <a:rPr lang="en-US" altLang="en-US" sz="1600" dirty="0" err="1">
                <a:latin typeface="Consolas" panose="020B0609020204030204" pitchFamily="49" charset="0"/>
                <a:cs typeface="Consolas" panose="020B0609020204030204" pitchFamily="49" charset="0"/>
              </a:rPr>
              <a:t>totalPayment</a:t>
            </a:r>
            <a:r>
              <a:rPr lang="en-US" altLang="en-US" sz="1600" dirty="0">
                <a:latin typeface="Consolas" panose="020B0609020204030204" pitchFamily="49" charset="0"/>
                <a:cs typeface="Consolas" panose="020B0609020204030204" pitchFamily="49" charset="0"/>
              </a:rPr>
              <a:t> * 100) /100)</a:t>
            </a:r>
          </a:p>
        </p:txBody>
      </p:sp>
      <p:sp>
        <p:nvSpPr>
          <p:cNvPr id="56323" name="Slide Number Placeholder 3">
            <a:extLst>
              <a:ext uri="{FF2B5EF4-FFF2-40B4-BE49-F238E27FC236}">
                <a16:creationId xmlns:a16="http://schemas.microsoft.com/office/drawing/2014/main" id="{4C9FD46F-8863-DE4F-9ECC-33386317F28B}"/>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59B17DA-C3F6-E045-A7BD-CE3FB85E1571}" type="slidenum">
              <a:rPr lang="en-US" altLang="en-US" sz="1400" smtClean="0"/>
              <a:pPr>
                <a:spcBef>
                  <a:spcPct val="0"/>
                </a:spcBef>
                <a:buClrTx/>
                <a:buSzTx/>
                <a:buFontTx/>
                <a:buNone/>
              </a:pPr>
              <a:t>41</a:t>
            </a:fld>
            <a:endParaRPr lang="en-US" altLang="en-US" sz="1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Number Placeholder 4">
            <a:extLst>
              <a:ext uri="{FF2B5EF4-FFF2-40B4-BE49-F238E27FC236}">
                <a16:creationId xmlns:a16="http://schemas.microsoft.com/office/drawing/2014/main" id="{8EABB7AC-5BEE-3344-8E28-A7970919A19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DF8B3DD-BC7A-D043-A2A6-6E4D36F602DD}" type="slidenum">
              <a:rPr lang="en-US" altLang="en-US" sz="1400" smtClean="0"/>
              <a:pPr>
                <a:spcBef>
                  <a:spcPct val="0"/>
                </a:spcBef>
                <a:buClrTx/>
                <a:buSzTx/>
                <a:buFontTx/>
                <a:buNone/>
              </a:pPr>
              <a:t>42</a:t>
            </a:fld>
            <a:endParaRPr lang="en-US" altLang="en-US" sz="1400"/>
          </a:p>
        </p:txBody>
      </p:sp>
      <p:sp>
        <p:nvSpPr>
          <p:cNvPr id="57346" name="Rectangle 2">
            <a:extLst>
              <a:ext uri="{FF2B5EF4-FFF2-40B4-BE49-F238E27FC236}">
                <a16:creationId xmlns:a16="http://schemas.microsoft.com/office/drawing/2014/main" id="{55C4BD4E-5DC6-624C-933D-17355263A5CC}"/>
              </a:ext>
            </a:extLst>
          </p:cNvPr>
          <p:cNvSpPr>
            <a:spLocks noGrp="1" noChangeArrowheads="1"/>
          </p:cNvSpPr>
          <p:nvPr>
            <p:ph type="title"/>
          </p:nvPr>
        </p:nvSpPr>
        <p:spPr>
          <a:xfrm>
            <a:off x="193675" y="241300"/>
            <a:ext cx="8640763" cy="627063"/>
          </a:xfrm>
        </p:spPr>
        <p:txBody>
          <a:bodyPr/>
          <a:lstStyle/>
          <a:p>
            <a:r>
              <a:rPr lang="en-US" altLang="en-US" sz="3600"/>
              <a:t>Case Study: Computing Distances</a:t>
            </a:r>
            <a:r>
              <a:rPr lang="en-US" altLang="en-US"/>
              <a:t> </a:t>
            </a:r>
          </a:p>
        </p:txBody>
      </p:sp>
      <p:sp>
        <p:nvSpPr>
          <p:cNvPr id="57347" name="Rectangle 5">
            <a:extLst>
              <a:ext uri="{FF2B5EF4-FFF2-40B4-BE49-F238E27FC236}">
                <a16:creationId xmlns:a16="http://schemas.microsoft.com/office/drawing/2014/main" id="{884CF6F0-7569-5542-8A2F-3B3AF3C4412D}"/>
              </a:ext>
            </a:extLst>
          </p:cNvPr>
          <p:cNvSpPr>
            <a:spLocks noGrp="1" noChangeArrowheads="1"/>
          </p:cNvSpPr>
          <p:nvPr>
            <p:ph type="body" idx="1"/>
          </p:nvPr>
        </p:nvSpPr>
        <p:spPr>
          <a:xfrm>
            <a:off x="231775" y="1239838"/>
            <a:ext cx="8610600" cy="1958975"/>
          </a:xfrm>
          <a:noFill/>
        </p:spPr>
        <p:txBody>
          <a:bodyPr/>
          <a:lstStyle/>
          <a:p>
            <a:pPr marL="0" indent="0">
              <a:buFont typeface="Monotype Sorts" pitchFamily="2" charset="2"/>
              <a:buNone/>
            </a:pPr>
            <a:r>
              <a:rPr lang="en-US" altLang="en-US" sz="3600"/>
              <a:t>This program prompts the user to enter two points, computes their distance, and displays the distance. </a:t>
            </a:r>
          </a:p>
        </p:txBody>
      </p:sp>
      <p:sp>
        <p:nvSpPr>
          <p:cNvPr id="57348" name="Rectangle 6">
            <a:extLst>
              <a:ext uri="{FF2B5EF4-FFF2-40B4-BE49-F238E27FC236}">
                <a16:creationId xmlns:a16="http://schemas.microsoft.com/office/drawing/2014/main" id="{442CCF9D-DB51-9747-9058-BB10910FEE23}"/>
              </a:ext>
            </a:extLst>
          </p:cNvPr>
          <p:cNvSpPr>
            <a:spLocks noChangeArrowheads="1"/>
          </p:cNvSpPr>
          <p:nvPr/>
        </p:nvSpPr>
        <p:spPr bwMode="auto">
          <a:xfrm>
            <a:off x="0" y="2614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7349" name="Rectangle 7">
            <a:extLst>
              <a:ext uri="{FF2B5EF4-FFF2-40B4-BE49-F238E27FC236}">
                <a16:creationId xmlns:a16="http://schemas.microsoft.com/office/drawing/2014/main" id="{BFC13D42-C2BA-2B48-8AF5-E6F1E75AF5D8}"/>
              </a:ext>
            </a:extLst>
          </p:cNvPr>
          <p:cNvSpPr>
            <a:spLocks noChangeArrowheads="1"/>
          </p:cNvSpPr>
          <p:nvPr/>
        </p:nvSpPr>
        <p:spPr bwMode="auto">
          <a:xfrm>
            <a:off x="0" y="2614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7350" name="Rectangle 12">
            <a:extLst>
              <a:ext uri="{FF2B5EF4-FFF2-40B4-BE49-F238E27FC236}">
                <a16:creationId xmlns:a16="http://schemas.microsoft.com/office/drawing/2014/main" id="{7B5F17A5-1C08-344C-BEB3-2C8BCDED7C4D}"/>
              </a:ext>
            </a:extLst>
          </p:cNvPr>
          <p:cNvSpPr>
            <a:spLocks noChangeArrowheads="1"/>
          </p:cNvSpPr>
          <p:nvPr/>
        </p:nvSpPr>
        <p:spPr bwMode="auto">
          <a:xfrm>
            <a:off x="0" y="3149600"/>
            <a:ext cx="2270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latin typeface="Courier" pitchFamily="2" charset="0"/>
                <a:ea typeface="SimSun" panose="02010600030101010101" pitchFamily="2" charset="-122"/>
                <a:cs typeface="Times New Roman" panose="02020603050405020304" pitchFamily="18" charset="0"/>
              </a:rPr>
              <a:t> </a:t>
            </a:r>
            <a:endParaRPr lang="en-US" altLang="en-US" sz="2400">
              <a:ea typeface="SimSun" panose="02010600030101010101" pitchFamily="2" charset="-122"/>
              <a:cs typeface="Times New Roman" panose="02020603050405020304" pitchFamily="18" charset="0"/>
            </a:endParaRPr>
          </a:p>
        </p:txBody>
      </p:sp>
      <p:sp>
        <p:nvSpPr>
          <p:cNvPr id="57351" name="Rectangle 13">
            <a:extLst>
              <a:ext uri="{FF2B5EF4-FFF2-40B4-BE49-F238E27FC236}">
                <a16:creationId xmlns:a16="http://schemas.microsoft.com/office/drawing/2014/main" id="{A0482C45-EC11-A04D-9F1E-0D61F51B092E}"/>
              </a:ext>
            </a:extLst>
          </p:cNvPr>
          <p:cNvSpPr>
            <a:spLocks noChangeArrowheads="1"/>
          </p:cNvSpPr>
          <p:nvPr/>
        </p:nvSpPr>
        <p:spPr bwMode="auto">
          <a:xfrm>
            <a:off x="0" y="4710113"/>
            <a:ext cx="2270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latin typeface="Courier" pitchFamily="2" charset="0"/>
                <a:ea typeface="SimSun" panose="02010600030101010101" pitchFamily="2" charset="-122"/>
                <a:cs typeface="Times New Roman" panose="02020603050405020304" pitchFamily="18" charset="0"/>
              </a:rPr>
              <a:t> </a:t>
            </a:r>
            <a:endParaRPr lang="en-US" altLang="en-US" sz="2400">
              <a:ea typeface="SimSun" panose="02010600030101010101" pitchFamily="2" charset="-122"/>
              <a:cs typeface="Times New Roman" panose="02020603050405020304" pitchFamily="18" charset="0"/>
            </a:endParaRPr>
          </a:p>
        </p:txBody>
      </p:sp>
      <p:sp>
        <p:nvSpPr>
          <p:cNvPr id="57352" name="Rectangle 15">
            <a:extLst>
              <a:ext uri="{FF2B5EF4-FFF2-40B4-BE49-F238E27FC236}">
                <a16:creationId xmlns:a16="http://schemas.microsoft.com/office/drawing/2014/main" id="{1B2631E3-AC96-0048-99E8-50BF7EB21586}"/>
              </a:ext>
            </a:extLst>
          </p:cNvPr>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57353" name="Object 14">
            <a:extLst>
              <a:ext uri="{FF2B5EF4-FFF2-40B4-BE49-F238E27FC236}">
                <a16:creationId xmlns:a16="http://schemas.microsoft.com/office/drawing/2014/main" id="{BC52207B-EE76-6D47-8433-CDF2251393CF}"/>
              </a:ext>
            </a:extLst>
          </p:cNvPr>
          <p:cNvGraphicFramePr>
            <a:graphicFrameLocks noChangeAspect="1"/>
          </p:cNvGraphicFramePr>
          <p:nvPr/>
        </p:nvGraphicFramePr>
        <p:xfrm>
          <a:off x="1346200" y="3275013"/>
          <a:ext cx="5799138" cy="1098550"/>
        </p:xfrm>
        <a:graphic>
          <a:graphicData uri="http://schemas.openxmlformats.org/presentationml/2006/ole">
            <mc:AlternateContent xmlns:mc="http://schemas.openxmlformats.org/markup-compatibility/2006">
              <mc:Choice xmlns:v="urn:schemas-microsoft-com:vml" Requires="v">
                <p:oleObj spid="_x0000_s57357" name="Equation" r:id="rId4" imgW="33655000" imgH="6451600" progId="Equation.3">
                  <p:embed/>
                </p:oleObj>
              </mc:Choice>
              <mc:Fallback>
                <p:oleObj name="Equation" r:id="rId4" imgW="33655000" imgH="6451600" progId="Equation.3">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6200" y="3275013"/>
                        <a:ext cx="5799138"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4" name="Rectangle 1">
            <a:hlinkClick r:id="rId6"/>
            <a:extLst>
              <a:ext uri="{FF2B5EF4-FFF2-40B4-BE49-F238E27FC236}">
                <a16:creationId xmlns:a16="http://schemas.microsoft.com/office/drawing/2014/main" id="{29DC3AC0-7D41-794A-9836-F0620488504C}"/>
              </a:ext>
            </a:extLst>
          </p:cNvPr>
          <p:cNvSpPr>
            <a:spLocks noChangeArrowheads="1"/>
          </p:cNvSpPr>
          <p:nvPr/>
        </p:nvSpPr>
        <p:spPr bwMode="auto">
          <a:xfrm>
            <a:off x="4187825" y="5303838"/>
            <a:ext cx="22272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ComputeDistance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a:extLst>
              <a:ext uri="{FF2B5EF4-FFF2-40B4-BE49-F238E27FC236}">
                <a16:creationId xmlns:a16="http://schemas.microsoft.com/office/drawing/2014/main" id="{C01EC126-68E4-3445-9076-7B197160AB8A}"/>
              </a:ext>
            </a:extLst>
          </p:cNvPr>
          <p:cNvSpPr>
            <a:spLocks noGrp="1" noChangeArrowheads="1"/>
          </p:cNvSpPr>
          <p:nvPr>
            <p:ph type="title"/>
          </p:nvPr>
        </p:nvSpPr>
        <p:spPr/>
        <p:txBody>
          <a:bodyPr/>
          <a:lstStyle/>
          <a:p>
            <a:r>
              <a:rPr lang="en-US" altLang="en-US"/>
              <a:t>2.9 ComputeDistance.py</a:t>
            </a:r>
          </a:p>
        </p:txBody>
      </p:sp>
      <p:sp>
        <p:nvSpPr>
          <p:cNvPr id="59394" name="Content Placeholder 2">
            <a:extLst>
              <a:ext uri="{FF2B5EF4-FFF2-40B4-BE49-F238E27FC236}">
                <a16:creationId xmlns:a16="http://schemas.microsoft.com/office/drawing/2014/main" id="{4A532C00-7F5A-E74A-A9B5-3FF9F25EC378}"/>
              </a:ext>
            </a:extLst>
          </p:cNvPr>
          <p:cNvSpPr>
            <a:spLocks noGrp="1" noChangeArrowheads="1"/>
          </p:cNvSpPr>
          <p:nvPr>
            <p:ph idx="1"/>
          </p:nvPr>
        </p:nvSpPr>
        <p:spPr/>
        <p:txBody>
          <a:bodyPr/>
          <a:lstStyle/>
          <a:p>
            <a:pPr marL="0" indent="0">
              <a:buFont typeface="Monotype Sorts" pitchFamily="2" charset="2"/>
              <a:buNone/>
            </a:pPr>
            <a:r>
              <a:rPr lang="en-US" altLang="en-US" sz="2000"/>
              <a:t># Enter the first point with two double values</a:t>
            </a:r>
          </a:p>
          <a:p>
            <a:pPr marL="0" indent="0">
              <a:buFont typeface="Monotype Sorts" pitchFamily="2" charset="2"/>
              <a:buNone/>
            </a:pPr>
            <a:r>
              <a:rPr lang="en-US" altLang="en-US" sz="2000"/>
              <a:t>x1 = float(input("Enter x-coordinate for Point 1: "))</a:t>
            </a:r>
          </a:p>
          <a:p>
            <a:pPr marL="0" indent="0">
              <a:buFont typeface="Monotype Sorts" pitchFamily="2" charset="2"/>
              <a:buNone/>
            </a:pPr>
            <a:r>
              <a:rPr lang="en-US" altLang="en-US" sz="2000"/>
              <a:t>y1 = float(input("Enter y-coordinate for Point 1: "))</a:t>
            </a:r>
          </a:p>
          <a:p>
            <a:pPr marL="0" indent="0">
              <a:buFont typeface="Monotype Sorts" pitchFamily="2" charset="2"/>
              <a:buNone/>
            </a:pPr>
            <a:r>
              <a:rPr lang="en-US" altLang="en-US" sz="2000"/>
              <a:t># Enter the second point with two double values</a:t>
            </a:r>
          </a:p>
          <a:p>
            <a:pPr marL="0" indent="0">
              <a:buFont typeface="Monotype Sorts" pitchFamily="2" charset="2"/>
              <a:buNone/>
            </a:pPr>
            <a:r>
              <a:rPr lang="en-US" altLang="en-US" sz="2000"/>
              <a:t>x2 = float(input("Enter x-coordinate for Point 2: "))</a:t>
            </a:r>
          </a:p>
          <a:p>
            <a:pPr marL="0" indent="0">
              <a:buFont typeface="Monotype Sorts" pitchFamily="2" charset="2"/>
              <a:buNone/>
            </a:pPr>
            <a:r>
              <a:rPr lang="en-US" altLang="en-US" sz="2000"/>
              <a:t>y2 = float(input("Enter y-coordinate for Point 2: "))</a:t>
            </a:r>
          </a:p>
          <a:p>
            <a:pPr marL="0" indent="0">
              <a:buFont typeface="Monotype Sorts" pitchFamily="2" charset="2"/>
              <a:buNone/>
            </a:pPr>
            <a:r>
              <a:rPr lang="en-US" altLang="en-US" sz="2000"/>
              <a:t># Compute the distance</a:t>
            </a:r>
          </a:p>
          <a:p>
            <a:pPr marL="0" indent="0">
              <a:buFont typeface="Monotype Sorts" pitchFamily="2" charset="2"/>
              <a:buNone/>
            </a:pPr>
            <a:r>
              <a:rPr lang="en-US" altLang="en-US" sz="2000"/>
              <a:t>distance = ((x2 - x1) ** 2 + (y2 - y1) ** 2) ** 0.5</a:t>
            </a:r>
          </a:p>
          <a:p>
            <a:pPr marL="0" indent="0">
              <a:buFont typeface="Monotype Sorts" pitchFamily="2" charset="2"/>
              <a:buNone/>
            </a:pPr>
            <a:r>
              <a:rPr lang="en-US" altLang="en-US" sz="2000"/>
              <a:t>print("The distance between the two points is", distance)</a:t>
            </a:r>
          </a:p>
        </p:txBody>
      </p:sp>
      <p:sp>
        <p:nvSpPr>
          <p:cNvPr id="59395" name="Slide Number Placeholder 3">
            <a:extLst>
              <a:ext uri="{FF2B5EF4-FFF2-40B4-BE49-F238E27FC236}">
                <a16:creationId xmlns:a16="http://schemas.microsoft.com/office/drawing/2014/main" id="{56A1CACE-8B80-974B-B6ED-7538DE4B897F}"/>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7BD4E4D-210B-604A-8759-8A09D54C6EC6}" type="slidenum">
              <a:rPr lang="en-US" altLang="en-US" sz="1400" smtClean="0"/>
              <a:pPr>
                <a:spcBef>
                  <a:spcPct val="0"/>
                </a:spcBef>
                <a:buClrTx/>
                <a:buSzTx/>
                <a:buFontTx/>
                <a:buNone/>
              </a:pPr>
              <a:t>43</a:t>
            </a:fld>
            <a:endParaRPr lang="en-US" altLang="en-US" sz="1400"/>
          </a:p>
        </p:txBody>
      </p:sp>
      <p:graphicFrame>
        <p:nvGraphicFramePr>
          <p:cNvPr id="59396" name="Object 14">
            <a:extLst>
              <a:ext uri="{FF2B5EF4-FFF2-40B4-BE49-F238E27FC236}">
                <a16:creationId xmlns:a16="http://schemas.microsoft.com/office/drawing/2014/main" id="{972D7829-19C9-3744-BB48-4FD07B6A6681}"/>
              </a:ext>
            </a:extLst>
          </p:cNvPr>
          <p:cNvGraphicFramePr>
            <a:graphicFrameLocks noChangeAspect="1"/>
          </p:cNvGraphicFramePr>
          <p:nvPr/>
        </p:nvGraphicFramePr>
        <p:xfrm>
          <a:off x="685800" y="4987925"/>
          <a:ext cx="5799138" cy="1098550"/>
        </p:xfrm>
        <a:graphic>
          <a:graphicData uri="http://schemas.openxmlformats.org/presentationml/2006/ole">
            <mc:AlternateContent xmlns:mc="http://schemas.openxmlformats.org/markup-compatibility/2006">
              <mc:Choice xmlns:v="urn:schemas-microsoft-com:vml" Requires="v">
                <p:oleObj spid="_x0000_s59399" name="Equation" r:id="rId3" imgW="33655000" imgH="6451600" progId="Equation.3">
                  <p:embed/>
                </p:oleObj>
              </mc:Choice>
              <mc:Fallback>
                <p:oleObj name="Equation" r:id="rId3" imgW="33655000" imgH="645160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987925"/>
                        <a:ext cx="5799138"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Number Placeholder 4">
            <a:extLst>
              <a:ext uri="{FF2B5EF4-FFF2-40B4-BE49-F238E27FC236}">
                <a16:creationId xmlns:a16="http://schemas.microsoft.com/office/drawing/2014/main" id="{88017277-B851-5748-8F81-1571CE99430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806A61E-6BB0-CC46-9C5D-385894F12D40}" type="slidenum">
              <a:rPr lang="en-US" altLang="en-US" sz="1400" smtClean="0"/>
              <a:pPr>
                <a:spcBef>
                  <a:spcPct val="0"/>
                </a:spcBef>
                <a:buClrTx/>
                <a:buSzTx/>
                <a:buFontTx/>
                <a:buNone/>
              </a:pPr>
              <a:t>44</a:t>
            </a:fld>
            <a:endParaRPr lang="en-US" altLang="en-US" sz="1400"/>
          </a:p>
        </p:txBody>
      </p:sp>
      <p:sp>
        <p:nvSpPr>
          <p:cNvPr id="60418" name="Rectangle 2">
            <a:extLst>
              <a:ext uri="{FF2B5EF4-FFF2-40B4-BE49-F238E27FC236}">
                <a16:creationId xmlns:a16="http://schemas.microsoft.com/office/drawing/2014/main" id="{1403B54C-0E8D-6247-8139-BE83173B33EA}"/>
              </a:ext>
            </a:extLst>
          </p:cNvPr>
          <p:cNvSpPr>
            <a:spLocks noGrp="1" noChangeArrowheads="1"/>
          </p:cNvSpPr>
          <p:nvPr>
            <p:ph type="title"/>
          </p:nvPr>
        </p:nvSpPr>
        <p:spPr>
          <a:xfrm>
            <a:off x="193675" y="241300"/>
            <a:ext cx="8640763" cy="627063"/>
          </a:xfrm>
        </p:spPr>
        <p:txBody>
          <a:bodyPr/>
          <a:lstStyle/>
          <a:p>
            <a:r>
              <a:rPr lang="en-US" altLang="en-US" sz="3600"/>
              <a:t>Case Study: Computing Distances</a:t>
            </a:r>
            <a:r>
              <a:rPr lang="en-US" altLang="en-US"/>
              <a:t> </a:t>
            </a:r>
          </a:p>
        </p:txBody>
      </p:sp>
      <p:sp>
        <p:nvSpPr>
          <p:cNvPr id="60419" name="Rectangle 5">
            <a:extLst>
              <a:ext uri="{FF2B5EF4-FFF2-40B4-BE49-F238E27FC236}">
                <a16:creationId xmlns:a16="http://schemas.microsoft.com/office/drawing/2014/main" id="{8A8BA594-C3A9-024C-B05E-3CC9538314EB}"/>
              </a:ext>
            </a:extLst>
          </p:cNvPr>
          <p:cNvSpPr>
            <a:spLocks noGrp="1" noChangeArrowheads="1"/>
          </p:cNvSpPr>
          <p:nvPr>
            <p:ph type="body" idx="1"/>
          </p:nvPr>
        </p:nvSpPr>
        <p:spPr>
          <a:xfrm>
            <a:off x="231775" y="1239838"/>
            <a:ext cx="8610600" cy="1958975"/>
          </a:xfrm>
          <a:noFill/>
        </p:spPr>
        <p:txBody>
          <a:bodyPr/>
          <a:lstStyle/>
          <a:p>
            <a:pPr marL="0" indent="0">
              <a:buFont typeface="Monotype Sorts" pitchFamily="2" charset="2"/>
              <a:buNone/>
            </a:pPr>
            <a:r>
              <a:rPr lang="en-US" altLang="en-US" sz="3600"/>
              <a:t>This program prompts the user to enter two points, computes their distance, and displays the points and their distances in graphics. </a:t>
            </a:r>
          </a:p>
        </p:txBody>
      </p:sp>
      <p:sp>
        <p:nvSpPr>
          <p:cNvPr id="60420" name="Rectangle 6">
            <a:extLst>
              <a:ext uri="{FF2B5EF4-FFF2-40B4-BE49-F238E27FC236}">
                <a16:creationId xmlns:a16="http://schemas.microsoft.com/office/drawing/2014/main" id="{E0538A4E-15EC-C341-8BBC-1003074574A4}"/>
              </a:ext>
            </a:extLst>
          </p:cNvPr>
          <p:cNvSpPr>
            <a:spLocks noChangeArrowheads="1"/>
          </p:cNvSpPr>
          <p:nvPr/>
        </p:nvSpPr>
        <p:spPr bwMode="auto">
          <a:xfrm>
            <a:off x="0" y="2614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60421" name="Rectangle 7">
            <a:extLst>
              <a:ext uri="{FF2B5EF4-FFF2-40B4-BE49-F238E27FC236}">
                <a16:creationId xmlns:a16="http://schemas.microsoft.com/office/drawing/2014/main" id="{7B1D627A-4F73-A84C-B938-8DFB382B2FA4}"/>
              </a:ext>
            </a:extLst>
          </p:cNvPr>
          <p:cNvSpPr>
            <a:spLocks noChangeArrowheads="1"/>
          </p:cNvSpPr>
          <p:nvPr/>
        </p:nvSpPr>
        <p:spPr bwMode="auto">
          <a:xfrm>
            <a:off x="0" y="2614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pic>
        <p:nvPicPr>
          <p:cNvPr id="60422" name="Picture 8">
            <a:extLst>
              <a:ext uri="{FF2B5EF4-FFF2-40B4-BE49-F238E27FC236}">
                <a16:creationId xmlns:a16="http://schemas.microsoft.com/office/drawing/2014/main" id="{394EB98A-4EA6-6D45-84A2-9FC5E0D51C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963" y="3175000"/>
            <a:ext cx="2957512" cy="235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3" name="Picture 9">
            <a:extLst>
              <a:ext uri="{FF2B5EF4-FFF2-40B4-BE49-F238E27FC236}">
                <a16:creationId xmlns:a16="http://schemas.microsoft.com/office/drawing/2014/main" id="{170B98DE-858B-3242-9D97-46FB191B55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5363" y="3175000"/>
            <a:ext cx="2879725" cy="232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4" name="Rectangle 10">
            <a:extLst>
              <a:ext uri="{FF2B5EF4-FFF2-40B4-BE49-F238E27FC236}">
                <a16:creationId xmlns:a16="http://schemas.microsoft.com/office/drawing/2014/main" id="{42D9D60C-1DF7-734E-A994-23C031F5B3FD}"/>
              </a:ext>
            </a:extLst>
          </p:cNvPr>
          <p:cNvSpPr>
            <a:spLocks noChangeArrowheads="1"/>
          </p:cNvSpPr>
          <p:nvPr/>
        </p:nvSpPr>
        <p:spPr bwMode="auto">
          <a:xfrm>
            <a:off x="0" y="3149600"/>
            <a:ext cx="2270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latin typeface="Courier" pitchFamily="2" charset="0"/>
                <a:ea typeface="SimSun" panose="02010600030101010101" pitchFamily="2" charset="-122"/>
                <a:cs typeface="Times New Roman" panose="02020603050405020304" pitchFamily="18" charset="0"/>
              </a:rPr>
              <a:t> </a:t>
            </a:r>
            <a:endParaRPr lang="en-US" altLang="en-US" sz="2400">
              <a:ea typeface="SimSun" panose="02010600030101010101" pitchFamily="2" charset="-122"/>
              <a:cs typeface="Times New Roman" panose="02020603050405020304" pitchFamily="18" charset="0"/>
            </a:endParaRPr>
          </a:p>
        </p:txBody>
      </p:sp>
      <p:sp>
        <p:nvSpPr>
          <p:cNvPr id="60425" name="Rectangle 11">
            <a:extLst>
              <a:ext uri="{FF2B5EF4-FFF2-40B4-BE49-F238E27FC236}">
                <a16:creationId xmlns:a16="http://schemas.microsoft.com/office/drawing/2014/main" id="{1E583AE9-C691-3C4F-8DF8-8E6514DAF867}"/>
              </a:ext>
            </a:extLst>
          </p:cNvPr>
          <p:cNvSpPr>
            <a:spLocks noChangeArrowheads="1"/>
          </p:cNvSpPr>
          <p:nvPr/>
        </p:nvSpPr>
        <p:spPr bwMode="auto">
          <a:xfrm>
            <a:off x="0" y="4710113"/>
            <a:ext cx="2270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latin typeface="Courier" pitchFamily="2" charset="0"/>
                <a:ea typeface="SimSun" panose="02010600030101010101" pitchFamily="2" charset="-122"/>
                <a:cs typeface="Times New Roman" panose="02020603050405020304" pitchFamily="18" charset="0"/>
              </a:rPr>
              <a:t> </a:t>
            </a:r>
            <a:endParaRPr lang="en-US" altLang="en-US" sz="2400">
              <a:ea typeface="SimSun" panose="02010600030101010101" pitchFamily="2" charset="-122"/>
              <a:cs typeface="Times New Roman" panose="02020603050405020304" pitchFamily="18" charset="0"/>
            </a:endParaRPr>
          </a:p>
        </p:txBody>
      </p:sp>
      <p:sp>
        <p:nvSpPr>
          <p:cNvPr id="60426" name="Rectangle 1">
            <a:hlinkClick r:id="rId5"/>
            <a:extLst>
              <a:ext uri="{FF2B5EF4-FFF2-40B4-BE49-F238E27FC236}">
                <a16:creationId xmlns:a16="http://schemas.microsoft.com/office/drawing/2014/main" id="{990BFAB7-19BA-474C-B95D-0FBD66BEFD30}"/>
              </a:ext>
            </a:extLst>
          </p:cNvPr>
          <p:cNvSpPr>
            <a:spLocks noChangeArrowheads="1"/>
          </p:cNvSpPr>
          <p:nvPr/>
        </p:nvSpPr>
        <p:spPr bwMode="auto">
          <a:xfrm>
            <a:off x="3341688" y="5865813"/>
            <a:ext cx="30734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ComputeDistanceGraphics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Content Placeholder 2">
            <a:extLst>
              <a:ext uri="{FF2B5EF4-FFF2-40B4-BE49-F238E27FC236}">
                <a16:creationId xmlns:a16="http://schemas.microsoft.com/office/drawing/2014/main" id="{FF18D588-D57E-6E4F-818C-80A707581EA6}"/>
              </a:ext>
            </a:extLst>
          </p:cNvPr>
          <p:cNvSpPr>
            <a:spLocks noGrp="1" noChangeArrowheads="1"/>
          </p:cNvSpPr>
          <p:nvPr>
            <p:ph idx="1"/>
          </p:nvPr>
        </p:nvSpPr>
        <p:spPr>
          <a:xfrm>
            <a:off x="685800" y="165100"/>
            <a:ext cx="7772400" cy="6234113"/>
          </a:xfrm>
        </p:spPr>
        <p:txBody>
          <a:bodyPr/>
          <a:lstStyle/>
          <a:p>
            <a:pPr marL="0" indent="0">
              <a:buFont typeface="Monotype Sorts" pitchFamily="2" charset="2"/>
              <a:buNone/>
            </a:pPr>
            <a:r>
              <a:rPr lang="en-US" altLang="en-US" sz="2400" dirty="0"/>
              <a:t># 2.10 </a:t>
            </a:r>
            <a:r>
              <a:rPr lang="en-US" altLang="en-US" sz="2400" dirty="0" err="1"/>
              <a:t>ComputeDistanceGraphics.py</a:t>
            </a:r>
            <a:endParaRPr lang="en-US" altLang="en-US" sz="2400" dirty="0"/>
          </a:p>
          <a:p>
            <a:pPr marL="0" indent="0">
              <a:buFont typeface="Monotype Sorts" pitchFamily="2" charset="2"/>
              <a:buNone/>
            </a:pPr>
            <a:r>
              <a:rPr lang="en-US" altLang="en-US" sz="1600" dirty="0"/>
              <a:t>import turtle</a:t>
            </a:r>
          </a:p>
          <a:p>
            <a:pPr marL="0" indent="0">
              <a:buFont typeface="Monotype Sorts" pitchFamily="2" charset="2"/>
              <a:buNone/>
            </a:pPr>
            <a:r>
              <a:rPr lang="en-US" altLang="en-US" sz="1600" dirty="0"/>
              <a:t># Prompt the user to input two points</a:t>
            </a:r>
          </a:p>
          <a:p>
            <a:pPr marL="0" indent="0">
              <a:buFont typeface="Monotype Sorts" pitchFamily="2" charset="2"/>
              <a:buNone/>
            </a:pPr>
            <a:r>
              <a:rPr lang="en-US" altLang="en-US" sz="1600" dirty="0"/>
              <a:t>x1 = float(input("Enter x-coordinate for Point 1: "))</a:t>
            </a:r>
          </a:p>
          <a:p>
            <a:pPr marL="0" indent="0">
              <a:buFont typeface="Monotype Sorts" pitchFamily="2" charset="2"/>
              <a:buNone/>
            </a:pPr>
            <a:r>
              <a:rPr lang="en-US" altLang="en-US" sz="1600" dirty="0"/>
              <a:t>y1 = float(input("Enter y-coordinate for Point 1: "))</a:t>
            </a:r>
          </a:p>
          <a:p>
            <a:pPr marL="0" indent="0">
              <a:buFont typeface="Monotype Sorts" pitchFamily="2" charset="2"/>
              <a:buNone/>
            </a:pPr>
            <a:r>
              <a:rPr lang="en-US" altLang="en-US" sz="1600" dirty="0"/>
              <a:t>x2 = float(input("Enter x-coordinate for Point 2: "))</a:t>
            </a:r>
          </a:p>
          <a:p>
            <a:pPr marL="0" indent="0">
              <a:buFont typeface="Monotype Sorts" pitchFamily="2" charset="2"/>
              <a:buNone/>
            </a:pPr>
            <a:r>
              <a:rPr lang="en-US" altLang="en-US" sz="1600" dirty="0"/>
              <a:t>y2 = float(input("Enter y-coordinate for Point 2: "))</a:t>
            </a:r>
          </a:p>
          <a:p>
            <a:pPr marL="0" indent="0">
              <a:buFont typeface="Monotype Sorts" pitchFamily="2" charset="2"/>
              <a:buNone/>
            </a:pPr>
            <a:r>
              <a:rPr lang="en-US" altLang="en-US" sz="1600" dirty="0"/>
              <a:t># Compute the distance</a:t>
            </a:r>
          </a:p>
          <a:p>
            <a:pPr marL="0" indent="0">
              <a:buFont typeface="Monotype Sorts" pitchFamily="2" charset="2"/>
              <a:buNone/>
            </a:pPr>
            <a:r>
              <a:rPr lang="en-US" altLang="en-US" sz="1600" dirty="0"/>
              <a:t>distance = ((x2 - x1) ** 2 + (y2 - y1) ** 2) ** 0.5</a:t>
            </a:r>
          </a:p>
          <a:p>
            <a:pPr marL="0" indent="0">
              <a:buFont typeface="Monotype Sorts" pitchFamily="2" charset="2"/>
              <a:buNone/>
            </a:pPr>
            <a:r>
              <a:rPr lang="en-US" altLang="en-US" sz="1600" dirty="0"/>
              <a:t># Display two points and the connecting line</a:t>
            </a:r>
          </a:p>
          <a:p>
            <a:pPr marL="0" indent="0">
              <a:buFont typeface="Monotype Sorts" pitchFamily="2" charset="2"/>
              <a:buNone/>
            </a:pPr>
            <a:r>
              <a:rPr lang="en-US" altLang="en-US" sz="1600" dirty="0" err="1"/>
              <a:t>turtle.penup</a:t>
            </a:r>
            <a:r>
              <a:rPr lang="en-US" altLang="en-US" sz="1600" dirty="0"/>
              <a:t>()</a:t>
            </a:r>
          </a:p>
          <a:p>
            <a:pPr marL="0" indent="0">
              <a:buFont typeface="Monotype Sorts" pitchFamily="2" charset="2"/>
              <a:buNone/>
            </a:pPr>
            <a:r>
              <a:rPr lang="en-US" altLang="en-US" sz="1600" dirty="0" err="1"/>
              <a:t>turtle.goto</a:t>
            </a:r>
            <a:r>
              <a:rPr lang="en-US" altLang="en-US" sz="1600" dirty="0"/>
              <a:t>(x1, y1) # Move to (x1, y1)</a:t>
            </a:r>
          </a:p>
          <a:p>
            <a:pPr marL="0" indent="0">
              <a:buFont typeface="Monotype Sorts" pitchFamily="2" charset="2"/>
              <a:buNone/>
            </a:pPr>
            <a:r>
              <a:rPr lang="en-US" altLang="en-US" sz="1600" dirty="0" err="1"/>
              <a:t>turtle.pendown</a:t>
            </a:r>
            <a:r>
              <a:rPr lang="en-US" altLang="en-US" sz="1600" dirty="0"/>
              <a:t>()</a:t>
            </a:r>
          </a:p>
          <a:p>
            <a:pPr marL="0" indent="0">
              <a:buFont typeface="Monotype Sorts" pitchFamily="2" charset="2"/>
              <a:buNone/>
            </a:pPr>
            <a:r>
              <a:rPr lang="en-US" altLang="en-US" sz="1600" dirty="0" err="1"/>
              <a:t>turtle.write</a:t>
            </a:r>
            <a:r>
              <a:rPr lang="en-US" altLang="en-US" sz="1600" dirty="0"/>
              <a:t>("Point 1", font=("Times", 12)) </a:t>
            </a:r>
          </a:p>
          <a:p>
            <a:pPr marL="0" indent="0">
              <a:buFont typeface="Monotype Sorts" pitchFamily="2" charset="2"/>
              <a:buNone/>
            </a:pPr>
            <a:r>
              <a:rPr lang="en-US" altLang="en-US" sz="1600" dirty="0" err="1"/>
              <a:t>turtle.goto</a:t>
            </a:r>
            <a:r>
              <a:rPr lang="en-US" altLang="en-US" sz="1600" dirty="0"/>
              <a:t>(x2, y2) # draw a line to (x2, y2)</a:t>
            </a:r>
          </a:p>
          <a:p>
            <a:pPr marL="0" indent="0">
              <a:buFont typeface="Monotype Sorts" pitchFamily="2" charset="2"/>
              <a:buNone/>
            </a:pPr>
            <a:r>
              <a:rPr lang="en-US" altLang="en-US" sz="1600" dirty="0" err="1"/>
              <a:t>turtle.write</a:t>
            </a:r>
            <a:r>
              <a:rPr lang="en-US" altLang="en-US" sz="1600" dirty="0"/>
              <a:t>("Point 2", font=("Times", 12))</a:t>
            </a:r>
          </a:p>
          <a:p>
            <a:pPr marL="0" indent="0">
              <a:buFont typeface="Monotype Sorts" pitchFamily="2" charset="2"/>
              <a:buNone/>
            </a:pPr>
            <a:r>
              <a:rPr lang="en-US" altLang="en-US" sz="1600" dirty="0"/>
              <a:t># Move to the center point of the line</a:t>
            </a:r>
          </a:p>
          <a:p>
            <a:pPr marL="0" indent="0">
              <a:buFont typeface="Monotype Sorts" pitchFamily="2" charset="2"/>
              <a:buNone/>
            </a:pPr>
            <a:r>
              <a:rPr lang="en-US" altLang="en-US" sz="1600" dirty="0" err="1"/>
              <a:t>turtle.penup</a:t>
            </a:r>
            <a:r>
              <a:rPr lang="en-US" altLang="en-US" sz="1600" dirty="0"/>
              <a:t>()</a:t>
            </a:r>
          </a:p>
          <a:p>
            <a:pPr marL="0" indent="0">
              <a:buFont typeface="Monotype Sorts" pitchFamily="2" charset="2"/>
              <a:buNone/>
            </a:pPr>
            <a:r>
              <a:rPr lang="en-US" altLang="en-US" sz="1600" dirty="0" err="1"/>
              <a:t>turtle.goto</a:t>
            </a:r>
            <a:r>
              <a:rPr lang="en-US" altLang="en-US" sz="1600" dirty="0"/>
              <a:t>((x1 + x2) / 2, (y1 + y2) / 2) </a:t>
            </a:r>
          </a:p>
          <a:p>
            <a:pPr marL="0" indent="0">
              <a:buFont typeface="Monotype Sorts" pitchFamily="2" charset="2"/>
              <a:buNone/>
            </a:pPr>
            <a:r>
              <a:rPr lang="en-US" altLang="en-US" sz="1600" dirty="0" err="1"/>
              <a:t>turtle.write</a:t>
            </a:r>
            <a:r>
              <a:rPr lang="en-US" altLang="en-US" sz="1600" dirty="0"/>
              <a:t>(distance, font=("Times", 12))</a:t>
            </a:r>
          </a:p>
          <a:p>
            <a:pPr marL="0" indent="0">
              <a:buFont typeface="Monotype Sorts" pitchFamily="2" charset="2"/>
              <a:buNone/>
            </a:pPr>
            <a:r>
              <a:rPr lang="en-US" altLang="en-US" sz="1600" dirty="0" err="1"/>
              <a:t>turtle.done</a:t>
            </a:r>
            <a:r>
              <a:rPr lang="en-US" altLang="en-US" sz="1600" dirty="0"/>
              <a:t>() </a:t>
            </a:r>
          </a:p>
          <a:p>
            <a:pPr marL="0" indent="0">
              <a:buFont typeface="Monotype Sorts" pitchFamily="2" charset="2"/>
              <a:buNone/>
            </a:pPr>
            <a:endParaRPr lang="en-US" altLang="en-US" sz="1600" dirty="0"/>
          </a:p>
        </p:txBody>
      </p:sp>
      <p:sp>
        <p:nvSpPr>
          <p:cNvPr id="62466" name="Slide Number Placeholder 3">
            <a:extLst>
              <a:ext uri="{FF2B5EF4-FFF2-40B4-BE49-F238E27FC236}">
                <a16:creationId xmlns:a16="http://schemas.microsoft.com/office/drawing/2014/main" id="{C10A1780-8F34-CA4F-8A79-2C675EC158CA}"/>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29F514D-8796-2640-9C05-5D34D2B50525}" type="slidenum">
              <a:rPr lang="en-US" altLang="en-US" sz="1400" smtClean="0"/>
              <a:pPr>
                <a:spcBef>
                  <a:spcPct val="0"/>
                </a:spcBef>
                <a:buClrTx/>
                <a:buSzTx/>
                <a:buFontTx/>
                <a:buNone/>
              </a:pPr>
              <a:t>45</a:t>
            </a:fld>
            <a:endParaRPr lang="en-US" altLang="en-US"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4">
            <a:extLst>
              <a:ext uri="{FF2B5EF4-FFF2-40B4-BE49-F238E27FC236}">
                <a16:creationId xmlns:a16="http://schemas.microsoft.com/office/drawing/2014/main" id="{4F25AA29-D41F-CF4C-A89D-1D2EB181B89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F0188B4-ACEC-AF45-84FF-DCDEC299E932}" type="slidenum">
              <a:rPr lang="en-US" altLang="en-US" sz="1400" smtClean="0"/>
              <a:pPr>
                <a:spcBef>
                  <a:spcPct val="0"/>
                </a:spcBef>
                <a:buClrTx/>
                <a:buSzTx/>
                <a:buFontTx/>
                <a:buNone/>
              </a:pPr>
              <a:t>5</a:t>
            </a:fld>
            <a:endParaRPr lang="en-US" altLang="en-US" sz="1400"/>
          </a:p>
        </p:txBody>
      </p:sp>
      <p:sp>
        <p:nvSpPr>
          <p:cNvPr id="18434" name="Rectangle 2">
            <a:extLst>
              <a:ext uri="{FF2B5EF4-FFF2-40B4-BE49-F238E27FC236}">
                <a16:creationId xmlns:a16="http://schemas.microsoft.com/office/drawing/2014/main" id="{8662DDE5-A217-EE43-8495-001E15219600}"/>
              </a:ext>
            </a:extLst>
          </p:cNvPr>
          <p:cNvSpPr>
            <a:spLocks noGrp="1" noChangeArrowheads="1"/>
          </p:cNvSpPr>
          <p:nvPr>
            <p:ph type="title"/>
          </p:nvPr>
        </p:nvSpPr>
        <p:spPr>
          <a:xfrm>
            <a:off x="685800" y="304800"/>
            <a:ext cx="7772400" cy="533400"/>
          </a:xfrm>
          <a:noFill/>
        </p:spPr>
        <p:txBody>
          <a:bodyPr/>
          <a:lstStyle/>
          <a:p>
            <a:r>
              <a:rPr lang="en-US" altLang="en-US" sz="4300"/>
              <a:t>Trace a Program Execution</a:t>
            </a:r>
          </a:p>
        </p:txBody>
      </p:sp>
      <p:sp>
        <p:nvSpPr>
          <p:cNvPr id="18435" name="Rectangle 3">
            <a:extLst>
              <a:ext uri="{FF2B5EF4-FFF2-40B4-BE49-F238E27FC236}">
                <a16:creationId xmlns:a16="http://schemas.microsoft.com/office/drawing/2014/main" id="{9EBD4436-3C5B-6E46-9B20-AA23389D0B36}"/>
              </a:ext>
            </a:extLst>
          </p:cNvPr>
          <p:cNvSpPr>
            <a:spLocks noGrp="1" noChangeArrowheads="1"/>
          </p:cNvSpPr>
          <p:nvPr>
            <p:ph type="body" idx="1"/>
          </p:nvPr>
        </p:nvSpPr>
        <p:spPr>
          <a:xfrm>
            <a:off x="152400" y="1066800"/>
            <a:ext cx="5562600" cy="5181600"/>
          </a:xfrm>
        </p:spPr>
        <p:txBody>
          <a:bodyPr/>
          <a:lstStyle/>
          <a:p>
            <a:pPr>
              <a:buFont typeface="Monotype Sorts" pitchFamily="2" charset="2"/>
              <a:buNone/>
            </a:pPr>
            <a:r>
              <a:rPr lang="en-US" altLang="en-US" sz="2400">
                <a:solidFill>
                  <a:schemeClr val="tx2"/>
                </a:solidFill>
              </a:rPr>
              <a:t># Assign a radius</a:t>
            </a:r>
          </a:p>
          <a:p>
            <a:pPr>
              <a:buFont typeface="Monotype Sorts" pitchFamily="2" charset="2"/>
              <a:buNone/>
            </a:pPr>
            <a:r>
              <a:rPr lang="en-US" altLang="en-US" sz="2400">
                <a:solidFill>
                  <a:schemeClr val="tx2"/>
                </a:solidFill>
              </a:rPr>
              <a:t>radius = 20 # radius is now 20</a:t>
            </a:r>
          </a:p>
          <a:p>
            <a:pPr>
              <a:buFont typeface="Monotype Sorts" pitchFamily="2" charset="2"/>
              <a:buNone/>
            </a:pPr>
            <a:r>
              <a:rPr lang="en-US" altLang="en-US" sz="2400">
                <a:solidFill>
                  <a:schemeClr val="tx2"/>
                </a:solidFill>
              </a:rPr>
              <a:t># Compute area</a:t>
            </a:r>
          </a:p>
          <a:p>
            <a:pPr>
              <a:buFont typeface="Monotype Sorts" pitchFamily="2" charset="2"/>
              <a:buNone/>
            </a:pPr>
            <a:r>
              <a:rPr lang="en-US" altLang="en-US" sz="2400">
                <a:solidFill>
                  <a:schemeClr val="tx2"/>
                </a:solidFill>
              </a:rPr>
              <a:t>area = radius * radius * 3.14159</a:t>
            </a:r>
          </a:p>
          <a:p>
            <a:pPr>
              <a:buFont typeface="Monotype Sorts" pitchFamily="2" charset="2"/>
              <a:buNone/>
            </a:pPr>
            <a:r>
              <a:rPr lang="en-US" altLang="en-US" sz="2400">
                <a:solidFill>
                  <a:schemeClr val="tx2"/>
                </a:solidFill>
              </a:rPr>
              <a:t># Display results</a:t>
            </a:r>
          </a:p>
          <a:p>
            <a:pPr>
              <a:buFont typeface="Monotype Sorts" pitchFamily="2" charset="2"/>
              <a:buNone/>
            </a:pPr>
            <a:r>
              <a:rPr lang="en-US" altLang="en-US" sz="2400">
                <a:solidFill>
                  <a:schemeClr val="tx2"/>
                </a:solidFill>
              </a:rPr>
              <a:t>print("The area for the circle of radius", </a:t>
            </a:r>
          </a:p>
          <a:p>
            <a:pPr>
              <a:buFont typeface="Monotype Sorts" pitchFamily="2" charset="2"/>
              <a:buNone/>
            </a:pPr>
            <a:r>
              <a:rPr lang="en-US" altLang="en-US" sz="2400">
                <a:solidFill>
                  <a:schemeClr val="tx2"/>
                </a:solidFill>
              </a:rPr>
              <a:t>    radius, "is", area)</a:t>
            </a:r>
            <a:r>
              <a:rPr lang="en-US" altLang="en-US">
                <a:solidFill>
                  <a:schemeClr val="tx2"/>
                </a:solidFill>
              </a:rPr>
              <a:t>    </a:t>
            </a:r>
          </a:p>
        </p:txBody>
      </p:sp>
      <p:sp>
        <p:nvSpPr>
          <p:cNvPr id="18436" name="Rectangle 8">
            <a:extLst>
              <a:ext uri="{FF2B5EF4-FFF2-40B4-BE49-F238E27FC236}">
                <a16:creationId xmlns:a16="http://schemas.microsoft.com/office/drawing/2014/main" id="{667BA56B-0B4D-B34C-8799-35222EDDB094}"/>
              </a:ext>
            </a:extLst>
          </p:cNvPr>
          <p:cNvSpPr>
            <a:spLocks noChangeArrowheads="1"/>
          </p:cNvSpPr>
          <p:nvPr/>
        </p:nvSpPr>
        <p:spPr bwMode="auto">
          <a:xfrm>
            <a:off x="6837363" y="1854200"/>
            <a:ext cx="1524000" cy="3063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20</a:t>
            </a:r>
          </a:p>
        </p:txBody>
      </p:sp>
      <p:sp>
        <p:nvSpPr>
          <p:cNvPr id="18437" name="Text Box 9">
            <a:extLst>
              <a:ext uri="{FF2B5EF4-FFF2-40B4-BE49-F238E27FC236}">
                <a16:creationId xmlns:a16="http://schemas.microsoft.com/office/drawing/2014/main" id="{C358CB8C-BB70-194A-A40D-DBF464343017}"/>
              </a:ext>
            </a:extLst>
          </p:cNvPr>
          <p:cNvSpPr txBox="1">
            <a:spLocks noChangeArrowheads="1"/>
          </p:cNvSpPr>
          <p:nvPr/>
        </p:nvSpPr>
        <p:spPr bwMode="auto">
          <a:xfrm>
            <a:off x="6019800" y="1828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radius</a:t>
            </a:r>
          </a:p>
        </p:txBody>
      </p:sp>
      <p:sp>
        <p:nvSpPr>
          <p:cNvPr id="18438" name="Rectangle 10">
            <a:extLst>
              <a:ext uri="{FF2B5EF4-FFF2-40B4-BE49-F238E27FC236}">
                <a16:creationId xmlns:a16="http://schemas.microsoft.com/office/drawing/2014/main" id="{84B80127-CEE8-B74C-B126-3EF2C5614575}"/>
              </a:ext>
            </a:extLst>
          </p:cNvPr>
          <p:cNvSpPr>
            <a:spLocks noChangeArrowheads="1"/>
          </p:cNvSpPr>
          <p:nvPr/>
        </p:nvSpPr>
        <p:spPr bwMode="auto">
          <a:xfrm>
            <a:off x="231775" y="1585913"/>
            <a:ext cx="5105400" cy="2952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186380" name="AutoShape 12">
            <a:extLst>
              <a:ext uri="{FF2B5EF4-FFF2-40B4-BE49-F238E27FC236}">
                <a16:creationId xmlns:a16="http://schemas.microsoft.com/office/drawing/2014/main" id="{A9BFB578-517F-0346-A26C-D5FA77526C85}"/>
              </a:ext>
            </a:extLst>
          </p:cNvPr>
          <p:cNvSpPr>
            <a:spLocks noChangeArrowheads="1"/>
          </p:cNvSpPr>
          <p:nvPr/>
        </p:nvSpPr>
        <p:spPr bwMode="auto">
          <a:xfrm>
            <a:off x="6761163" y="893763"/>
            <a:ext cx="1881187" cy="615950"/>
          </a:xfrm>
          <a:prstGeom prst="wedgeRoundRectCallout">
            <a:avLst>
              <a:gd name="adj1" fmla="val -32870"/>
              <a:gd name="adj2" fmla="val 12242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Assign 20 to radius</a:t>
            </a:r>
          </a:p>
        </p:txBody>
      </p:sp>
      <p:sp>
        <p:nvSpPr>
          <p:cNvPr id="18440" name="Rectangle 13">
            <a:extLst>
              <a:ext uri="{FF2B5EF4-FFF2-40B4-BE49-F238E27FC236}">
                <a16:creationId xmlns:a16="http://schemas.microsoft.com/office/drawing/2014/main" id="{09CC8D83-ECDD-BE45-9AA1-3C496F9A1FB6}"/>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20F0502020204030204" pitchFamily="34"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6380"/>
                                        </p:tgtEl>
                                        <p:attrNameLst>
                                          <p:attrName>style.visibility</p:attrName>
                                        </p:attrNameLst>
                                      </p:cBhvr>
                                      <p:to>
                                        <p:strVal val="visible"/>
                                      </p:to>
                                    </p:set>
                                    <p:anim calcmode="lin" valueType="num">
                                      <p:cBhvr additive="base">
                                        <p:cTn id="7" dur="500" fill="hold"/>
                                        <p:tgtEl>
                                          <p:spTgt spid="186380"/>
                                        </p:tgtEl>
                                        <p:attrNameLst>
                                          <p:attrName>ppt_x</p:attrName>
                                        </p:attrNameLst>
                                      </p:cBhvr>
                                      <p:tavLst>
                                        <p:tav tm="0">
                                          <p:val>
                                            <p:strVal val="0-#ppt_w/2"/>
                                          </p:val>
                                        </p:tav>
                                        <p:tav tm="100000">
                                          <p:val>
                                            <p:strVal val="#ppt_x"/>
                                          </p:val>
                                        </p:tav>
                                      </p:tavLst>
                                    </p:anim>
                                    <p:anim calcmode="lin" valueType="num">
                                      <p:cBhvr additive="base">
                                        <p:cTn id="8" dur="500" fill="hold"/>
                                        <p:tgtEl>
                                          <p:spTgt spid="1863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8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4">
            <a:extLst>
              <a:ext uri="{FF2B5EF4-FFF2-40B4-BE49-F238E27FC236}">
                <a16:creationId xmlns:a16="http://schemas.microsoft.com/office/drawing/2014/main" id="{4FEE923E-13CF-2240-A089-EB5205005CE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70D6283-E521-324F-941E-AB7BA0C2F54F}" type="slidenum">
              <a:rPr lang="en-US" altLang="en-US" sz="1400" smtClean="0"/>
              <a:pPr>
                <a:spcBef>
                  <a:spcPct val="0"/>
                </a:spcBef>
                <a:buClrTx/>
                <a:buSzTx/>
                <a:buFontTx/>
                <a:buNone/>
              </a:pPr>
              <a:t>6</a:t>
            </a:fld>
            <a:endParaRPr lang="en-US" altLang="en-US" sz="1400"/>
          </a:p>
        </p:txBody>
      </p:sp>
      <p:sp>
        <p:nvSpPr>
          <p:cNvPr id="19458" name="Rectangle 2">
            <a:extLst>
              <a:ext uri="{FF2B5EF4-FFF2-40B4-BE49-F238E27FC236}">
                <a16:creationId xmlns:a16="http://schemas.microsoft.com/office/drawing/2014/main" id="{6E08C7B1-C413-034F-BF29-00015AC4C6C3}"/>
              </a:ext>
            </a:extLst>
          </p:cNvPr>
          <p:cNvSpPr>
            <a:spLocks noGrp="1" noChangeArrowheads="1"/>
          </p:cNvSpPr>
          <p:nvPr>
            <p:ph type="title"/>
          </p:nvPr>
        </p:nvSpPr>
        <p:spPr>
          <a:xfrm>
            <a:off x="685800" y="304800"/>
            <a:ext cx="7772400" cy="533400"/>
          </a:xfrm>
          <a:noFill/>
        </p:spPr>
        <p:txBody>
          <a:bodyPr/>
          <a:lstStyle/>
          <a:p>
            <a:r>
              <a:rPr lang="en-US" altLang="en-US" sz="4300"/>
              <a:t>Trace a Program Execution</a:t>
            </a:r>
          </a:p>
        </p:txBody>
      </p:sp>
      <p:sp>
        <p:nvSpPr>
          <p:cNvPr id="19459" name="Rectangle 3">
            <a:extLst>
              <a:ext uri="{FF2B5EF4-FFF2-40B4-BE49-F238E27FC236}">
                <a16:creationId xmlns:a16="http://schemas.microsoft.com/office/drawing/2014/main" id="{EABF058C-225D-FD45-80CC-2A662F8885EC}"/>
              </a:ext>
            </a:extLst>
          </p:cNvPr>
          <p:cNvSpPr>
            <a:spLocks noGrp="1" noChangeArrowheads="1"/>
          </p:cNvSpPr>
          <p:nvPr>
            <p:ph type="body" idx="1"/>
          </p:nvPr>
        </p:nvSpPr>
        <p:spPr>
          <a:xfrm>
            <a:off x="152400" y="1066800"/>
            <a:ext cx="5562600" cy="5181600"/>
          </a:xfrm>
        </p:spPr>
        <p:txBody>
          <a:bodyPr/>
          <a:lstStyle/>
          <a:p>
            <a:pPr>
              <a:buFont typeface="Monotype Sorts" pitchFamily="2" charset="2"/>
              <a:buNone/>
            </a:pPr>
            <a:r>
              <a:rPr lang="en-US" altLang="en-US" sz="2400">
                <a:solidFill>
                  <a:schemeClr val="tx2"/>
                </a:solidFill>
              </a:rPr>
              <a:t># Assign a radius</a:t>
            </a:r>
          </a:p>
          <a:p>
            <a:pPr>
              <a:buFont typeface="Monotype Sorts" pitchFamily="2" charset="2"/>
              <a:buNone/>
            </a:pPr>
            <a:r>
              <a:rPr lang="en-US" altLang="en-US" sz="2400">
                <a:solidFill>
                  <a:schemeClr val="tx2"/>
                </a:solidFill>
              </a:rPr>
              <a:t>radius = 20 # radius is now 20</a:t>
            </a:r>
          </a:p>
          <a:p>
            <a:pPr>
              <a:buFont typeface="Monotype Sorts" pitchFamily="2" charset="2"/>
              <a:buNone/>
            </a:pPr>
            <a:r>
              <a:rPr lang="en-US" altLang="en-US" sz="2400">
                <a:solidFill>
                  <a:schemeClr val="tx2"/>
                </a:solidFill>
              </a:rPr>
              <a:t># Compute area</a:t>
            </a:r>
          </a:p>
          <a:p>
            <a:pPr>
              <a:buFont typeface="Monotype Sorts" pitchFamily="2" charset="2"/>
              <a:buNone/>
            </a:pPr>
            <a:r>
              <a:rPr lang="en-US" altLang="en-US" sz="2400">
                <a:solidFill>
                  <a:schemeClr val="tx2"/>
                </a:solidFill>
              </a:rPr>
              <a:t>area = radius * radius * 3.14159</a:t>
            </a:r>
          </a:p>
          <a:p>
            <a:pPr>
              <a:buFont typeface="Monotype Sorts" pitchFamily="2" charset="2"/>
              <a:buNone/>
            </a:pPr>
            <a:r>
              <a:rPr lang="en-US" altLang="en-US" sz="2400">
                <a:solidFill>
                  <a:schemeClr val="tx2"/>
                </a:solidFill>
              </a:rPr>
              <a:t># Display results</a:t>
            </a:r>
          </a:p>
          <a:p>
            <a:pPr>
              <a:buFont typeface="Monotype Sorts" pitchFamily="2" charset="2"/>
              <a:buNone/>
            </a:pPr>
            <a:r>
              <a:rPr lang="en-US" altLang="en-US" sz="2400">
                <a:solidFill>
                  <a:schemeClr val="tx2"/>
                </a:solidFill>
              </a:rPr>
              <a:t>print("The area for the circle of radius", </a:t>
            </a:r>
          </a:p>
          <a:p>
            <a:pPr>
              <a:buFont typeface="Monotype Sorts" pitchFamily="2" charset="2"/>
              <a:buNone/>
            </a:pPr>
            <a:r>
              <a:rPr lang="en-US" altLang="en-US" sz="2400">
                <a:solidFill>
                  <a:schemeClr val="tx2"/>
                </a:solidFill>
              </a:rPr>
              <a:t>    radius, "is", area)</a:t>
            </a:r>
            <a:r>
              <a:rPr lang="en-US" altLang="en-US">
                <a:solidFill>
                  <a:schemeClr val="tx2"/>
                </a:solidFill>
              </a:rPr>
              <a:t>    </a:t>
            </a:r>
          </a:p>
        </p:txBody>
      </p:sp>
      <p:sp>
        <p:nvSpPr>
          <p:cNvPr id="19460" name="Rectangle 4">
            <a:extLst>
              <a:ext uri="{FF2B5EF4-FFF2-40B4-BE49-F238E27FC236}">
                <a16:creationId xmlns:a16="http://schemas.microsoft.com/office/drawing/2014/main" id="{C35A53D5-0AE9-374D-8C3E-8D651D564610}"/>
              </a:ext>
            </a:extLst>
          </p:cNvPr>
          <p:cNvSpPr>
            <a:spLocks noChangeArrowheads="1"/>
          </p:cNvSpPr>
          <p:nvPr/>
        </p:nvSpPr>
        <p:spPr bwMode="auto">
          <a:xfrm>
            <a:off x="6837363" y="1854200"/>
            <a:ext cx="1524000" cy="3063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20</a:t>
            </a:r>
          </a:p>
        </p:txBody>
      </p:sp>
      <p:sp>
        <p:nvSpPr>
          <p:cNvPr id="19461" name="Text Box 5">
            <a:extLst>
              <a:ext uri="{FF2B5EF4-FFF2-40B4-BE49-F238E27FC236}">
                <a16:creationId xmlns:a16="http://schemas.microsoft.com/office/drawing/2014/main" id="{57F437FB-4610-8844-93BA-282A2DA6694B}"/>
              </a:ext>
            </a:extLst>
          </p:cNvPr>
          <p:cNvSpPr txBox="1">
            <a:spLocks noChangeArrowheads="1"/>
          </p:cNvSpPr>
          <p:nvPr/>
        </p:nvSpPr>
        <p:spPr bwMode="auto">
          <a:xfrm>
            <a:off x="6019800" y="1828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radius</a:t>
            </a:r>
          </a:p>
        </p:txBody>
      </p:sp>
      <p:sp>
        <p:nvSpPr>
          <p:cNvPr id="258055" name="AutoShape 7">
            <a:extLst>
              <a:ext uri="{FF2B5EF4-FFF2-40B4-BE49-F238E27FC236}">
                <a16:creationId xmlns:a16="http://schemas.microsoft.com/office/drawing/2014/main" id="{240F081F-AE48-9C4B-AB82-069EA98FE51C}"/>
              </a:ext>
            </a:extLst>
          </p:cNvPr>
          <p:cNvSpPr>
            <a:spLocks noChangeArrowheads="1"/>
          </p:cNvSpPr>
          <p:nvPr/>
        </p:nvSpPr>
        <p:spPr bwMode="auto">
          <a:xfrm>
            <a:off x="6761163" y="893763"/>
            <a:ext cx="1881187" cy="615950"/>
          </a:xfrm>
          <a:prstGeom prst="wedgeRoundRectCallout">
            <a:avLst>
              <a:gd name="adj1" fmla="val -30931"/>
              <a:gd name="adj2" fmla="val 20103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Assign result to area</a:t>
            </a:r>
          </a:p>
        </p:txBody>
      </p:sp>
      <p:sp>
        <p:nvSpPr>
          <p:cNvPr id="19463" name="Rectangle 8">
            <a:extLst>
              <a:ext uri="{FF2B5EF4-FFF2-40B4-BE49-F238E27FC236}">
                <a16:creationId xmlns:a16="http://schemas.microsoft.com/office/drawing/2014/main" id="{FA4C499B-C84F-D042-B073-F68ADB208EB4}"/>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20F0502020204030204" pitchFamily="34" charset="0"/>
              </a:rPr>
              <a:t>animation</a:t>
            </a:r>
          </a:p>
        </p:txBody>
      </p:sp>
      <p:sp>
        <p:nvSpPr>
          <p:cNvPr id="19464" name="Rectangle 9">
            <a:extLst>
              <a:ext uri="{FF2B5EF4-FFF2-40B4-BE49-F238E27FC236}">
                <a16:creationId xmlns:a16="http://schemas.microsoft.com/office/drawing/2014/main" id="{319D7569-E265-4A4E-ABFB-A191F0210FA7}"/>
              </a:ext>
            </a:extLst>
          </p:cNvPr>
          <p:cNvSpPr>
            <a:spLocks noChangeArrowheads="1"/>
          </p:cNvSpPr>
          <p:nvPr/>
        </p:nvSpPr>
        <p:spPr bwMode="auto">
          <a:xfrm>
            <a:off x="193675" y="2468563"/>
            <a:ext cx="5105400" cy="2952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19465" name="Rectangle 10">
            <a:extLst>
              <a:ext uri="{FF2B5EF4-FFF2-40B4-BE49-F238E27FC236}">
                <a16:creationId xmlns:a16="http://schemas.microsoft.com/office/drawing/2014/main" id="{74BC8C7E-060C-DA41-A00A-C7A213FD6579}"/>
              </a:ext>
            </a:extLst>
          </p:cNvPr>
          <p:cNvSpPr>
            <a:spLocks noChangeArrowheads="1"/>
          </p:cNvSpPr>
          <p:nvPr/>
        </p:nvSpPr>
        <p:spPr bwMode="auto">
          <a:xfrm>
            <a:off x="6837363" y="2430463"/>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600">
                <a:solidFill>
                  <a:schemeClr val="bg2"/>
                </a:solidFill>
              </a:rPr>
              <a:t>1256.636</a:t>
            </a:r>
          </a:p>
        </p:txBody>
      </p:sp>
      <p:sp>
        <p:nvSpPr>
          <p:cNvPr id="19466" name="Text Box 11">
            <a:extLst>
              <a:ext uri="{FF2B5EF4-FFF2-40B4-BE49-F238E27FC236}">
                <a16:creationId xmlns:a16="http://schemas.microsoft.com/office/drawing/2014/main" id="{0A598F19-7DF2-0046-B507-5695ECBE8551}"/>
              </a:ext>
            </a:extLst>
          </p:cNvPr>
          <p:cNvSpPr txBox="1">
            <a:spLocks noChangeArrowheads="1"/>
          </p:cNvSpPr>
          <p:nvPr/>
        </p:nvSpPr>
        <p:spPr bwMode="auto">
          <a:xfrm>
            <a:off x="6019800" y="2405063"/>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area</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58055"/>
                                        </p:tgtEl>
                                        <p:attrNameLst>
                                          <p:attrName>style.visibility</p:attrName>
                                        </p:attrNameLst>
                                      </p:cBhvr>
                                      <p:to>
                                        <p:strVal val="visible"/>
                                      </p:to>
                                    </p:set>
                                    <p:anim calcmode="lin" valueType="num">
                                      <p:cBhvr additive="base">
                                        <p:cTn id="7" dur="500" fill="hold"/>
                                        <p:tgtEl>
                                          <p:spTgt spid="258055"/>
                                        </p:tgtEl>
                                        <p:attrNameLst>
                                          <p:attrName>ppt_x</p:attrName>
                                        </p:attrNameLst>
                                      </p:cBhvr>
                                      <p:tavLst>
                                        <p:tav tm="0">
                                          <p:val>
                                            <p:strVal val="0-#ppt_w/2"/>
                                          </p:val>
                                        </p:tav>
                                        <p:tav tm="100000">
                                          <p:val>
                                            <p:strVal val="#ppt_x"/>
                                          </p:val>
                                        </p:tav>
                                      </p:tavLst>
                                    </p:anim>
                                    <p:anim calcmode="lin" valueType="num">
                                      <p:cBhvr additive="base">
                                        <p:cTn id="8" dur="500" fill="hold"/>
                                        <p:tgtEl>
                                          <p:spTgt spid="2580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4">
            <a:extLst>
              <a:ext uri="{FF2B5EF4-FFF2-40B4-BE49-F238E27FC236}">
                <a16:creationId xmlns:a16="http://schemas.microsoft.com/office/drawing/2014/main" id="{833078AB-B966-3044-8FC6-C9137FD86A7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E4BAA2C-580C-2B4F-91D1-20B6B1D7CC91}" type="slidenum">
              <a:rPr lang="en-US" altLang="en-US" sz="1400" smtClean="0"/>
              <a:pPr>
                <a:spcBef>
                  <a:spcPct val="0"/>
                </a:spcBef>
                <a:buClrTx/>
                <a:buSzTx/>
                <a:buFontTx/>
                <a:buNone/>
              </a:pPr>
              <a:t>7</a:t>
            </a:fld>
            <a:endParaRPr lang="en-US" altLang="en-US" sz="1400"/>
          </a:p>
        </p:txBody>
      </p:sp>
      <p:sp>
        <p:nvSpPr>
          <p:cNvPr id="20482" name="Rectangle 2">
            <a:extLst>
              <a:ext uri="{FF2B5EF4-FFF2-40B4-BE49-F238E27FC236}">
                <a16:creationId xmlns:a16="http://schemas.microsoft.com/office/drawing/2014/main" id="{C6D053FA-D587-DC4C-B681-3BCC6C377396}"/>
              </a:ext>
            </a:extLst>
          </p:cNvPr>
          <p:cNvSpPr>
            <a:spLocks noGrp="1" noChangeArrowheads="1"/>
          </p:cNvSpPr>
          <p:nvPr>
            <p:ph type="title"/>
          </p:nvPr>
        </p:nvSpPr>
        <p:spPr>
          <a:xfrm>
            <a:off x="685800" y="304800"/>
            <a:ext cx="7772400" cy="533400"/>
          </a:xfrm>
          <a:noFill/>
        </p:spPr>
        <p:txBody>
          <a:bodyPr/>
          <a:lstStyle/>
          <a:p>
            <a:r>
              <a:rPr lang="en-US" altLang="en-US" sz="4300"/>
              <a:t>Trace a Program Execution</a:t>
            </a:r>
          </a:p>
        </p:txBody>
      </p:sp>
      <p:sp>
        <p:nvSpPr>
          <p:cNvPr id="20483" name="Rectangle 3">
            <a:extLst>
              <a:ext uri="{FF2B5EF4-FFF2-40B4-BE49-F238E27FC236}">
                <a16:creationId xmlns:a16="http://schemas.microsoft.com/office/drawing/2014/main" id="{9AD0764F-1CDD-864B-AE71-40CB7C408F51}"/>
              </a:ext>
            </a:extLst>
          </p:cNvPr>
          <p:cNvSpPr>
            <a:spLocks noGrp="1" noChangeArrowheads="1"/>
          </p:cNvSpPr>
          <p:nvPr>
            <p:ph type="body" idx="1"/>
          </p:nvPr>
        </p:nvSpPr>
        <p:spPr>
          <a:xfrm>
            <a:off x="0" y="1085850"/>
            <a:ext cx="5562600" cy="5181600"/>
          </a:xfrm>
        </p:spPr>
        <p:txBody>
          <a:bodyPr/>
          <a:lstStyle/>
          <a:p>
            <a:pPr>
              <a:buFont typeface="Monotype Sorts" pitchFamily="2" charset="2"/>
              <a:buNone/>
            </a:pPr>
            <a:r>
              <a:rPr lang="en-US" altLang="en-US" sz="2400">
                <a:solidFill>
                  <a:schemeClr val="tx2"/>
                </a:solidFill>
              </a:rPr>
              <a:t># Assign a radius</a:t>
            </a:r>
          </a:p>
          <a:p>
            <a:pPr>
              <a:buFont typeface="Monotype Sorts" pitchFamily="2" charset="2"/>
              <a:buNone/>
            </a:pPr>
            <a:r>
              <a:rPr lang="en-US" altLang="en-US" sz="2400">
                <a:solidFill>
                  <a:schemeClr val="tx2"/>
                </a:solidFill>
              </a:rPr>
              <a:t>radius = 20 # radius is now 20</a:t>
            </a:r>
          </a:p>
          <a:p>
            <a:pPr>
              <a:buFont typeface="Monotype Sorts" pitchFamily="2" charset="2"/>
              <a:buNone/>
            </a:pPr>
            <a:r>
              <a:rPr lang="en-US" altLang="en-US" sz="2400">
                <a:solidFill>
                  <a:schemeClr val="tx2"/>
                </a:solidFill>
              </a:rPr>
              <a:t># Compute area</a:t>
            </a:r>
          </a:p>
          <a:p>
            <a:pPr>
              <a:buFont typeface="Monotype Sorts" pitchFamily="2" charset="2"/>
              <a:buNone/>
            </a:pPr>
            <a:r>
              <a:rPr lang="en-US" altLang="en-US" sz="2400">
                <a:solidFill>
                  <a:schemeClr val="tx2"/>
                </a:solidFill>
              </a:rPr>
              <a:t>area = radius * radius * 3.14159</a:t>
            </a:r>
          </a:p>
          <a:p>
            <a:pPr>
              <a:buFont typeface="Monotype Sorts" pitchFamily="2" charset="2"/>
              <a:buNone/>
            </a:pPr>
            <a:r>
              <a:rPr lang="en-US" altLang="en-US" sz="2400">
                <a:solidFill>
                  <a:schemeClr val="tx2"/>
                </a:solidFill>
              </a:rPr>
              <a:t># Display results</a:t>
            </a:r>
          </a:p>
          <a:p>
            <a:pPr>
              <a:buFont typeface="Monotype Sorts" pitchFamily="2" charset="2"/>
              <a:buNone/>
            </a:pPr>
            <a:r>
              <a:rPr lang="en-US" altLang="en-US" sz="2400">
                <a:solidFill>
                  <a:schemeClr val="tx2"/>
                </a:solidFill>
              </a:rPr>
              <a:t>print("The area for the circle of radius",  </a:t>
            </a:r>
          </a:p>
          <a:p>
            <a:pPr>
              <a:buFont typeface="Monotype Sorts" pitchFamily="2" charset="2"/>
              <a:buNone/>
            </a:pPr>
            <a:r>
              <a:rPr lang="en-US" altLang="en-US" sz="2400">
                <a:solidFill>
                  <a:schemeClr val="tx2"/>
                </a:solidFill>
              </a:rPr>
              <a:t>    radius, "is", area)</a:t>
            </a:r>
            <a:r>
              <a:rPr lang="en-US" altLang="en-US">
                <a:solidFill>
                  <a:schemeClr val="tx2"/>
                </a:solidFill>
              </a:rPr>
              <a:t>    </a:t>
            </a:r>
          </a:p>
        </p:txBody>
      </p:sp>
      <p:sp>
        <p:nvSpPr>
          <p:cNvPr id="20484" name="Rectangle 4">
            <a:extLst>
              <a:ext uri="{FF2B5EF4-FFF2-40B4-BE49-F238E27FC236}">
                <a16:creationId xmlns:a16="http://schemas.microsoft.com/office/drawing/2014/main" id="{47BA0D8B-0D64-D948-96C8-7C894074EA3E}"/>
              </a:ext>
            </a:extLst>
          </p:cNvPr>
          <p:cNvSpPr>
            <a:spLocks noChangeArrowheads="1"/>
          </p:cNvSpPr>
          <p:nvPr/>
        </p:nvSpPr>
        <p:spPr bwMode="auto">
          <a:xfrm>
            <a:off x="6837363" y="1854200"/>
            <a:ext cx="1524000" cy="3063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20</a:t>
            </a:r>
          </a:p>
        </p:txBody>
      </p:sp>
      <p:sp>
        <p:nvSpPr>
          <p:cNvPr id="20485" name="Text Box 5">
            <a:extLst>
              <a:ext uri="{FF2B5EF4-FFF2-40B4-BE49-F238E27FC236}">
                <a16:creationId xmlns:a16="http://schemas.microsoft.com/office/drawing/2014/main" id="{D2609C2A-3802-3C44-902B-2B2E1AC54731}"/>
              </a:ext>
            </a:extLst>
          </p:cNvPr>
          <p:cNvSpPr txBox="1">
            <a:spLocks noChangeArrowheads="1"/>
          </p:cNvSpPr>
          <p:nvPr/>
        </p:nvSpPr>
        <p:spPr bwMode="auto">
          <a:xfrm>
            <a:off x="6019800" y="1828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radius</a:t>
            </a:r>
          </a:p>
        </p:txBody>
      </p:sp>
      <p:sp>
        <p:nvSpPr>
          <p:cNvPr id="259078" name="AutoShape 6">
            <a:extLst>
              <a:ext uri="{FF2B5EF4-FFF2-40B4-BE49-F238E27FC236}">
                <a16:creationId xmlns:a16="http://schemas.microsoft.com/office/drawing/2014/main" id="{7AD90940-C44F-9943-91F8-A1AABDBFDA22}"/>
              </a:ext>
            </a:extLst>
          </p:cNvPr>
          <p:cNvSpPr>
            <a:spLocks noChangeArrowheads="1"/>
          </p:cNvSpPr>
          <p:nvPr/>
        </p:nvSpPr>
        <p:spPr bwMode="auto">
          <a:xfrm>
            <a:off x="6761163" y="893763"/>
            <a:ext cx="1881187" cy="615950"/>
          </a:xfrm>
          <a:prstGeom prst="wedgeRoundRectCallout">
            <a:avLst>
              <a:gd name="adj1" fmla="val -123755"/>
              <a:gd name="adj2" fmla="val 45773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600"/>
              <a:t>print a message to the console</a:t>
            </a:r>
          </a:p>
        </p:txBody>
      </p:sp>
      <p:sp>
        <p:nvSpPr>
          <p:cNvPr id="20487" name="Rectangle 7">
            <a:extLst>
              <a:ext uri="{FF2B5EF4-FFF2-40B4-BE49-F238E27FC236}">
                <a16:creationId xmlns:a16="http://schemas.microsoft.com/office/drawing/2014/main" id="{BBE1901D-5322-BA41-9ED9-63AABD639B62}"/>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20F0502020204030204" pitchFamily="34" charset="0"/>
              </a:rPr>
              <a:t>animation</a:t>
            </a:r>
          </a:p>
        </p:txBody>
      </p:sp>
      <p:sp>
        <p:nvSpPr>
          <p:cNvPr id="20488" name="Rectangle 9">
            <a:extLst>
              <a:ext uri="{FF2B5EF4-FFF2-40B4-BE49-F238E27FC236}">
                <a16:creationId xmlns:a16="http://schemas.microsoft.com/office/drawing/2014/main" id="{402BFC04-DFFB-2A40-B4D9-0F736500BB9D}"/>
              </a:ext>
            </a:extLst>
          </p:cNvPr>
          <p:cNvSpPr>
            <a:spLocks noChangeArrowheads="1"/>
          </p:cNvSpPr>
          <p:nvPr/>
        </p:nvSpPr>
        <p:spPr bwMode="auto">
          <a:xfrm>
            <a:off x="6837363" y="2430463"/>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600">
                <a:solidFill>
                  <a:schemeClr val="bg2"/>
                </a:solidFill>
              </a:rPr>
              <a:t>1256.636</a:t>
            </a:r>
          </a:p>
        </p:txBody>
      </p:sp>
      <p:sp>
        <p:nvSpPr>
          <p:cNvPr id="20489" name="Text Box 10">
            <a:extLst>
              <a:ext uri="{FF2B5EF4-FFF2-40B4-BE49-F238E27FC236}">
                <a16:creationId xmlns:a16="http://schemas.microsoft.com/office/drawing/2014/main" id="{B7962511-B28C-3B45-A25A-F50965CA0B4C}"/>
              </a:ext>
            </a:extLst>
          </p:cNvPr>
          <p:cNvSpPr txBox="1">
            <a:spLocks noChangeArrowheads="1"/>
          </p:cNvSpPr>
          <p:nvPr/>
        </p:nvSpPr>
        <p:spPr bwMode="auto">
          <a:xfrm>
            <a:off x="6019800" y="2405063"/>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area</a:t>
            </a:r>
          </a:p>
        </p:txBody>
      </p:sp>
      <p:sp>
        <p:nvSpPr>
          <p:cNvPr id="20490" name="Rectangle 11">
            <a:extLst>
              <a:ext uri="{FF2B5EF4-FFF2-40B4-BE49-F238E27FC236}">
                <a16:creationId xmlns:a16="http://schemas.microsoft.com/office/drawing/2014/main" id="{FA7349B8-A125-2D40-8AA5-F96145FADF50}"/>
              </a:ext>
            </a:extLst>
          </p:cNvPr>
          <p:cNvSpPr>
            <a:spLocks noChangeArrowheads="1"/>
          </p:cNvSpPr>
          <p:nvPr/>
        </p:nvSpPr>
        <p:spPr bwMode="auto">
          <a:xfrm>
            <a:off x="0" y="3313113"/>
            <a:ext cx="5416550" cy="99853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pic>
        <p:nvPicPr>
          <p:cNvPr id="20491" name="Picture 12">
            <a:extLst>
              <a:ext uri="{FF2B5EF4-FFF2-40B4-BE49-F238E27FC236}">
                <a16:creationId xmlns:a16="http://schemas.microsoft.com/office/drawing/2014/main" id="{DD2018BC-22D5-D341-B42E-7CEBCD68E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4427538"/>
            <a:ext cx="4162425"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92" name="Line 13">
            <a:extLst>
              <a:ext uri="{FF2B5EF4-FFF2-40B4-BE49-F238E27FC236}">
                <a16:creationId xmlns:a16="http://schemas.microsoft.com/office/drawing/2014/main" id="{75808A21-6638-3743-8C9B-3C09BAB33E51}"/>
              </a:ext>
            </a:extLst>
          </p:cNvPr>
          <p:cNvSpPr>
            <a:spLocks noChangeShapeType="1"/>
          </p:cNvSpPr>
          <p:nvPr/>
        </p:nvSpPr>
        <p:spPr bwMode="auto">
          <a:xfrm>
            <a:off x="4264025" y="3929063"/>
            <a:ext cx="2765425" cy="42068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59078"/>
                                        </p:tgtEl>
                                        <p:attrNameLst>
                                          <p:attrName>style.visibility</p:attrName>
                                        </p:attrNameLst>
                                      </p:cBhvr>
                                      <p:to>
                                        <p:strVal val="visible"/>
                                      </p:to>
                                    </p:set>
                                    <p:anim calcmode="lin" valueType="num">
                                      <p:cBhvr additive="base">
                                        <p:cTn id="7" dur="500" fill="hold"/>
                                        <p:tgtEl>
                                          <p:spTgt spid="259078"/>
                                        </p:tgtEl>
                                        <p:attrNameLst>
                                          <p:attrName>ppt_x</p:attrName>
                                        </p:attrNameLst>
                                      </p:cBhvr>
                                      <p:tavLst>
                                        <p:tav tm="0">
                                          <p:val>
                                            <p:strVal val="0-#ppt_w/2"/>
                                          </p:val>
                                        </p:tav>
                                        <p:tav tm="100000">
                                          <p:val>
                                            <p:strVal val="#ppt_x"/>
                                          </p:val>
                                        </p:tav>
                                      </p:tavLst>
                                    </p:anim>
                                    <p:anim calcmode="lin" valueType="num">
                                      <p:cBhvr additive="base">
                                        <p:cTn id="8" dur="500" fill="hold"/>
                                        <p:tgtEl>
                                          <p:spTgt spid="2590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4">
            <a:extLst>
              <a:ext uri="{FF2B5EF4-FFF2-40B4-BE49-F238E27FC236}">
                <a16:creationId xmlns:a16="http://schemas.microsoft.com/office/drawing/2014/main" id="{D6BEA9B8-24C3-B846-AF37-8DD1B26DD1A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2ACC17D-ADD2-8A4C-AE77-3483E9368107}" type="slidenum">
              <a:rPr lang="en-US" altLang="en-US" sz="1400" smtClean="0"/>
              <a:pPr>
                <a:spcBef>
                  <a:spcPct val="0"/>
                </a:spcBef>
                <a:buClrTx/>
                <a:buSzTx/>
                <a:buFontTx/>
                <a:buNone/>
              </a:pPr>
              <a:t>8</a:t>
            </a:fld>
            <a:endParaRPr lang="en-US" altLang="en-US" sz="1400"/>
          </a:p>
        </p:txBody>
      </p:sp>
      <p:sp>
        <p:nvSpPr>
          <p:cNvPr id="21506" name="Rectangle 2">
            <a:extLst>
              <a:ext uri="{FF2B5EF4-FFF2-40B4-BE49-F238E27FC236}">
                <a16:creationId xmlns:a16="http://schemas.microsoft.com/office/drawing/2014/main" id="{16295836-8F0A-024F-991D-3C89B6E41A3F}"/>
              </a:ext>
            </a:extLst>
          </p:cNvPr>
          <p:cNvSpPr>
            <a:spLocks noGrp="1" noChangeArrowheads="1"/>
          </p:cNvSpPr>
          <p:nvPr>
            <p:ph type="title"/>
          </p:nvPr>
        </p:nvSpPr>
        <p:spPr>
          <a:xfrm>
            <a:off x="423863" y="296863"/>
            <a:ext cx="8296275" cy="635000"/>
          </a:xfrm>
        </p:spPr>
        <p:txBody>
          <a:bodyPr/>
          <a:lstStyle/>
          <a:p>
            <a:r>
              <a:rPr lang="en-US" altLang="en-US"/>
              <a:t>Reading Input from the Console</a:t>
            </a:r>
            <a:endParaRPr lang="en-US" altLang="en-US">
              <a:cs typeface="Times New Roman" panose="02020603050405020304" pitchFamily="18" charset="0"/>
            </a:endParaRPr>
          </a:p>
        </p:txBody>
      </p:sp>
      <p:sp>
        <p:nvSpPr>
          <p:cNvPr id="21507" name="Text Box 3">
            <a:extLst>
              <a:ext uri="{FF2B5EF4-FFF2-40B4-BE49-F238E27FC236}">
                <a16:creationId xmlns:a16="http://schemas.microsoft.com/office/drawing/2014/main" id="{D068866D-1EDC-1F4B-94A9-50B791E37C48}"/>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21508" name="Text Box 4">
            <a:extLst>
              <a:ext uri="{FF2B5EF4-FFF2-40B4-BE49-F238E27FC236}">
                <a16:creationId xmlns:a16="http://schemas.microsoft.com/office/drawing/2014/main" id="{3D71AC00-D64B-EC49-A31D-4A133A2C8757}"/>
              </a:ext>
            </a:extLst>
          </p:cNvPr>
          <p:cNvSpPr txBox="1">
            <a:spLocks noChangeArrowheads="1"/>
          </p:cNvSpPr>
          <p:nvPr/>
        </p:nvSpPr>
        <p:spPr bwMode="auto">
          <a:xfrm>
            <a:off x="193675" y="1316038"/>
            <a:ext cx="8763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dirty="0">
                <a:cs typeface="Courier New" panose="02070309020205020404" pitchFamily="49" charset="0"/>
              </a:rPr>
              <a:t>1. Use the input function </a:t>
            </a:r>
          </a:p>
          <a:p>
            <a:pPr lvl="1">
              <a:spcBef>
                <a:spcPct val="50000"/>
              </a:spcBef>
              <a:buClrTx/>
              <a:buFontTx/>
              <a:buNone/>
            </a:pPr>
            <a:r>
              <a:rPr lang="en-US" altLang="en-US" sz="2400" dirty="0">
                <a:latin typeface="Courier New" panose="02070309020205020404" pitchFamily="49" charset="0"/>
                <a:cs typeface="Courier New" panose="02070309020205020404" pitchFamily="49" charset="0"/>
              </a:rPr>
              <a:t>variable = input("Enter a string: ")</a:t>
            </a:r>
          </a:p>
          <a:p>
            <a:pPr>
              <a:spcBef>
                <a:spcPct val="50000"/>
              </a:spcBef>
              <a:buClrTx/>
              <a:buSzTx/>
              <a:buFontTx/>
              <a:buNone/>
            </a:pPr>
            <a:r>
              <a:rPr lang="en-US" altLang="en-US" sz="2800" dirty="0">
                <a:cs typeface="Courier New" panose="02070309020205020404" pitchFamily="49" charset="0"/>
              </a:rPr>
              <a:t>2. Use the float and int function to convert a string to a float or int.</a:t>
            </a:r>
          </a:p>
          <a:p>
            <a:pPr lvl="1">
              <a:spcBef>
                <a:spcPct val="0"/>
              </a:spcBef>
              <a:buClrTx/>
              <a:buFontTx/>
              <a:buNone/>
            </a:pPr>
            <a:endParaRPr lang="en-US" altLang="en-US" sz="2400" dirty="0">
              <a:latin typeface="Courier New" panose="02070309020205020404" pitchFamily="49" charset="0"/>
              <a:cs typeface="Courier New" panose="02070309020205020404" pitchFamily="49" charset="0"/>
            </a:endParaRPr>
          </a:p>
          <a:p>
            <a:pPr lvl="1">
              <a:spcBef>
                <a:spcPct val="0"/>
              </a:spcBef>
              <a:buClrTx/>
              <a:buFontTx/>
              <a:buNone/>
            </a:pPr>
            <a:r>
              <a:rPr lang="en-US" altLang="en-US" sz="2400" dirty="0">
                <a:latin typeface="Courier New" panose="02070309020205020404" pitchFamily="49" charset="0"/>
                <a:cs typeface="Courier New" panose="02070309020205020404" pitchFamily="49" charset="0"/>
              </a:rPr>
              <a:t>var = float(</a:t>
            </a:r>
            <a:r>
              <a:rPr lang="en-US" altLang="en-US" sz="2400" dirty="0" err="1">
                <a:latin typeface="Courier New" panose="02070309020205020404" pitchFamily="49" charset="0"/>
                <a:cs typeface="Courier New" panose="02070309020205020404" pitchFamily="49" charset="0"/>
              </a:rPr>
              <a:t>stringVariable</a:t>
            </a:r>
            <a:r>
              <a:rPr lang="en-US" altLang="en-US" sz="2400" dirty="0">
                <a:latin typeface="Courier New" panose="02070309020205020404" pitchFamily="49" charset="0"/>
                <a:cs typeface="Courier New" panose="02070309020205020404" pitchFamily="49" charset="0"/>
              </a:rPr>
              <a:t>)</a:t>
            </a:r>
          </a:p>
          <a:p>
            <a:pPr lvl="1">
              <a:spcBef>
                <a:spcPct val="0"/>
              </a:spcBef>
              <a:buClrTx/>
              <a:buFontTx/>
              <a:buNone/>
            </a:pPr>
            <a:endParaRPr lang="en-US" altLang="en-US" sz="2400" dirty="0">
              <a:latin typeface="Courier New" panose="02070309020205020404" pitchFamily="49" charset="0"/>
              <a:cs typeface="Courier New" panose="02070309020205020404" pitchFamily="49" charset="0"/>
            </a:endParaRPr>
          </a:p>
          <a:p>
            <a:pPr lvl="1">
              <a:spcBef>
                <a:spcPct val="0"/>
              </a:spcBef>
              <a:buClrTx/>
              <a:buFontTx/>
              <a:buNone/>
            </a:pPr>
            <a:r>
              <a:rPr lang="en-US" altLang="en-US" sz="2400" dirty="0">
                <a:latin typeface="Courier New" panose="02070309020205020404" pitchFamily="49" charset="0"/>
                <a:cs typeface="Courier New" panose="02070309020205020404" pitchFamily="49" charset="0"/>
              </a:rPr>
              <a:t>var = int(</a:t>
            </a:r>
            <a:r>
              <a:rPr lang="en-US" altLang="en-US" sz="2400" dirty="0" err="1">
                <a:latin typeface="Courier New" panose="02070309020205020404" pitchFamily="49" charset="0"/>
                <a:cs typeface="Courier New" panose="02070309020205020404" pitchFamily="49" charset="0"/>
              </a:rPr>
              <a:t>stringVariable</a:t>
            </a:r>
            <a:r>
              <a:rPr lang="en-US" altLang="en-US" sz="2400" dirty="0">
                <a:latin typeface="Courier New" panose="02070309020205020404" pitchFamily="49" charset="0"/>
                <a:cs typeface="Courier New" panose="02070309020205020404" pitchFamily="49" charset="0"/>
              </a:rPr>
              <a:t>)</a:t>
            </a:r>
          </a:p>
          <a:p>
            <a:pPr lvl="1">
              <a:spcBef>
                <a:spcPct val="0"/>
              </a:spcBef>
              <a:buClrTx/>
              <a:buFontTx/>
              <a:buNone/>
            </a:pPr>
            <a:endParaRPr lang="en-US" altLang="en-US" sz="2400" dirty="0">
              <a:latin typeface="Courier New" panose="02070309020205020404" pitchFamily="49" charset="0"/>
              <a:cs typeface="Courier New" panose="02070309020205020404" pitchFamily="49" charset="0"/>
            </a:endParaRPr>
          </a:p>
        </p:txBody>
      </p:sp>
      <p:sp>
        <p:nvSpPr>
          <p:cNvPr id="21509" name="Rectangle 1">
            <a:hlinkClick r:id="rId2"/>
            <a:extLst>
              <a:ext uri="{FF2B5EF4-FFF2-40B4-BE49-F238E27FC236}">
                <a16:creationId xmlns:a16="http://schemas.microsoft.com/office/drawing/2014/main" id="{5D497B96-F045-0A41-AD04-BEBAA522940B}"/>
              </a:ext>
            </a:extLst>
          </p:cNvPr>
          <p:cNvSpPr>
            <a:spLocks noChangeArrowheads="1"/>
          </p:cNvSpPr>
          <p:nvPr/>
        </p:nvSpPr>
        <p:spPr bwMode="auto">
          <a:xfrm>
            <a:off x="3217863" y="5272088"/>
            <a:ext cx="3814762"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ComputeAreaWithConsoleInput</a:t>
            </a:r>
          </a:p>
        </p:txBody>
      </p:sp>
      <p:sp>
        <p:nvSpPr>
          <p:cNvPr id="21510" name="Rectangle 1">
            <a:hlinkClick r:id="rId3"/>
            <a:extLst>
              <a:ext uri="{FF2B5EF4-FFF2-40B4-BE49-F238E27FC236}">
                <a16:creationId xmlns:a16="http://schemas.microsoft.com/office/drawing/2014/main" id="{3295E2D8-4A56-F04C-9F9F-41EBF607E5EE}"/>
              </a:ext>
            </a:extLst>
          </p:cNvPr>
          <p:cNvSpPr>
            <a:spLocks noChangeArrowheads="1"/>
          </p:cNvSpPr>
          <p:nvPr/>
        </p:nvSpPr>
        <p:spPr bwMode="auto">
          <a:xfrm>
            <a:off x="3221038" y="5840413"/>
            <a:ext cx="3814762"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ComputeAverage</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4">
            <a:extLst>
              <a:ext uri="{FF2B5EF4-FFF2-40B4-BE49-F238E27FC236}">
                <a16:creationId xmlns:a16="http://schemas.microsoft.com/office/drawing/2014/main" id="{E9C01231-ECBC-8549-ACDF-A43D4F5A174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2604A66-AD60-C84E-9F8E-4774FD13843E}" type="slidenum">
              <a:rPr lang="en-US" altLang="en-US" sz="1400" smtClean="0"/>
              <a:pPr>
                <a:spcBef>
                  <a:spcPct val="0"/>
                </a:spcBef>
                <a:buClrTx/>
                <a:buSzTx/>
                <a:buFontTx/>
                <a:buNone/>
              </a:pPr>
              <a:t>9</a:t>
            </a:fld>
            <a:endParaRPr lang="en-US" altLang="en-US" sz="1400"/>
          </a:p>
        </p:txBody>
      </p:sp>
      <p:sp>
        <p:nvSpPr>
          <p:cNvPr id="22530" name="Rectangle 2">
            <a:extLst>
              <a:ext uri="{FF2B5EF4-FFF2-40B4-BE49-F238E27FC236}">
                <a16:creationId xmlns:a16="http://schemas.microsoft.com/office/drawing/2014/main" id="{9CF39E8B-F5E9-9148-8184-9AE514039005}"/>
              </a:ext>
            </a:extLst>
          </p:cNvPr>
          <p:cNvSpPr>
            <a:spLocks noGrp="1" noChangeArrowheads="1"/>
          </p:cNvSpPr>
          <p:nvPr>
            <p:ph type="title"/>
          </p:nvPr>
        </p:nvSpPr>
        <p:spPr>
          <a:xfrm>
            <a:off x="685800" y="228600"/>
            <a:ext cx="7772400" cy="685800"/>
          </a:xfrm>
          <a:noFill/>
        </p:spPr>
        <p:txBody>
          <a:bodyPr/>
          <a:lstStyle/>
          <a:p>
            <a:r>
              <a:rPr lang="en-US" altLang="en-US"/>
              <a:t>Identifiers</a:t>
            </a:r>
          </a:p>
        </p:txBody>
      </p:sp>
      <p:sp>
        <p:nvSpPr>
          <p:cNvPr id="22531" name="Rectangle 3">
            <a:extLst>
              <a:ext uri="{FF2B5EF4-FFF2-40B4-BE49-F238E27FC236}">
                <a16:creationId xmlns:a16="http://schemas.microsoft.com/office/drawing/2014/main" id="{196672FB-FDC5-8645-9951-1A132AA34318}"/>
              </a:ext>
            </a:extLst>
          </p:cNvPr>
          <p:cNvSpPr>
            <a:spLocks noGrp="1" noChangeArrowheads="1"/>
          </p:cNvSpPr>
          <p:nvPr>
            <p:ph type="body" idx="1"/>
          </p:nvPr>
        </p:nvSpPr>
        <p:spPr>
          <a:xfrm>
            <a:off x="228600" y="1143000"/>
            <a:ext cx="8686800" cy="4876800"/>
          </a:xfrm>
          <a:noFill/>
        </p:spPr>
        <p:txBody>
          <a:bodyPr/>
          <a:lstStyle/>
          <a:p>
            <a:pPr>
              <a:lnSpc>
                <a:spcPct val="90000"/>
              </a:lnSpc>
            </a:pPr>
            <a:r>
              <a:rPr lang="en-US" altLang="en-US"/>
              <a:t>An identifier is a sequence of characters that consists of letters, digits, underscores (_), and asterisk (*).</a:t>
            </a:r>
          </a:p>
          <a:p>
            <a:pPr>
              <a:lnSpc>
                <a:spcPct val="90000"/>
              </a:lnSpc>
            </a:pPr>
            <a:r>
              <a:rPr lang="en-US" altLang="en-US"/>
              <a:t>An identifier must start with a letter or an underscore. It cannot start with a digit.</a:t>
            </a:r>
          </a:p>
          <a:p>
            <a:pPr>
              <a:lnSpc>
                <a:spcPct val="90000"/>
              </a:lnSpc>
            </a:pPr>
            <a:r>
              <a:rPr lang="en-US" altLang="en-US"/>
              <a:t>An identifier cannot be a reserved word. (See Appendix A, "Python Keywords," for a list of reserved words.) Reserved words have special meanings in Python, which we will later discuss.</a:t>
            </a:r>
          </a:p>
          <a:p>
            <a:pPr>
              <a:lnSpc>
                <a:spcPct val="90000"/>
              </a:lnSpc>
            </a:pPr>
            <a:r>
              <a:rPr lang="en-US" altLang="en-US"/>
              <a:t>An identifier can be of any length.</a:t>
            </a:r>
          </a:p>
        </p:txBody>
      </p:sp>
    </p:spTree>
  </p:cSld>
  <p:clrMapOvr>
    <a:masterClrMapping/>
  </p:clrMapOvr>
  <p:transition/>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26633</TotalTime>
  <Words>2562</Words>
  <Application>Microsoft Macintosh PowerPoint</Application>
  <PresentationFormat>On-screen Show (4:3)</PresentationFormat>
  <Paragraphs>311</Paragraphs>
  <Slides>45</Slides>
  <Notes>3</Notes>
  <HiddenSlides>0</HiddenSlides>
  <MMClips>0</MMClips>
  <ScaleCrop>false</ScaleCrop>
  <HeadingPairs>
    <vt:vector size="10" baseType="variant">
      <vt:variant>
        <vt:lpstr>Fonts Used</vt:lpstr>
      </vt:variant>
      <vt:variant>
        <vt:i4>8</vt:i4>
      </vt:variant>
      <vt:variant>
        <vt:lpstr>Theme</vt:lpstr>
      </vt:variant>
      <vt:variant>
        <vt:i4>1</vt:i4>
      </vt:variant>
      <vt:variant>
        <vt:lpstr>Embedded OLE Servers</vt:lpstr>
      </vt:variant>
      <vt:variant>
        <vt:i4>3</vt:i4>
      </vt:variant>
      <vt:variant>
        <vt:lpstr>Slide Titles</vt:lpstr>
      </vt:variant>
      <vt:variant>
        <vt:i4>45</vt:i4>
      </vt:variant>
      <vt:variant>
        <vt:lpstr>Custom Shows</vt:lpstr>
      </vt:variant>
      <vt:variant>
        <vt:i4>1</vt:i4>
      </vt:variant>
    </vt:vector>
  </HeadingPairs>
  <TitlesOfParts>
    <vt:vector size="58" baseType="lpstr">
      <vt:lpstr>Arial</vt:lpstr>
      <vt:lpstr>Book Antiqua</vt:lpstr>
      <vt:lpstr>Consolas</vt:lpstr>
      <vt:lpstr>Courier</vt:lpstr>
      <vt:lpstr>Courier New</vt:lpstr>
      <vt:lpstr>Forte</vt:lpstr>
      <vt:lpstr>Monotype Sorts</vt:lpstr>
      <vt:lpstr>Times New Roman</vt:lpstr>
      <vt:lpstr>International</vt:lpstr>
      <vt:lpstr>Picture</vt:lpstr>
      <vt:lpstr>Equation</vt:lpstr>
      <vt:lpstr>Word.Picture.8</vt:lpstr>
      <vt:lpstr>Chapter 2 Elementary Programming</vt:lpstr>
      <vt:lpstr>Motivations</vt:lpstr>
      <vt:lpstr>Objectives</vt:lpstr>
      <vt:lpstr>Introducing Programming with an Example</vt:lpstr>
      <vt:lpstr>Trace a Program Execution</vt:lpstr>
      <vt:lpstr>Trace a Program Execution</vt:lpstr>
      <vt:lpstr>Trace a Program Execution</vt:lpstr>
      <vt:lpstr>Reading Input from the Console</vt:lpstr>
      <vt:lpstr>Identifiers</vt:lpstr>
      <vt:lpstr>Variables</vt:lpstr>
      <vt:lpstr>Expression</vt:lpstr>
      <vt:lpstr>Assignment Statements</vt:lpstr>
      <vt:lpstr>Simultaneous Assignment </vt:lpstr>
      <vt:lpstr>Named Constants</vt:lpstr>
      <vt:lpstr>Numerical Data Types</vt:lpstr>
      <vt:lpstr>Numeric Operators</vt:lpstr>
      <vt:lpstr>The % Operator</vt:lpstr>
      <vt:lpstr>Remainder Operator</vt:lpstr>
      <vt:lpstr>Problem: Displaying Time</vt:lpstr>
      <vt:lpstr>Overflow</vt:lpstr>
      <vt:lpstr>Underflow</vt:lpstr>
      <vt:lpstr>Scientific Notation</vt:lpstr>
      <vt:lpstr>Arithmetic Expressions</vt:lpstr>
      <vt:lpstr>How to Evaluate an Expression</vt:lpstr>
      <vt:lpstr>Augmented Assignment Operators</vt:lpstr>
      <vt:lpstr>Type Conversion and Rounding</vt:lpstr>
      <vt:lpstr>Problem: Keeping Two Digits After Decimal Points</vt:lpstr>
      <vt:lpstr>Problem: Displaying Current Time</vt:lpstr>
      <vt:lpstr>2.7 Show Current Time</vt:lpstr>
      <vt:lpstr>Software Development Process </vt:lpstr>
      <vt:lpstr>Requirement Specification </vt:lpstr>
      <vt:lpstr>System Analysis</vt:lpstr>
      <vt:lpstr>System Design </vt:lpstr>
      <vt:lpstr>IPO </vt:lpstr>
      <vt:lpstr>Implementation </vt:lpstr>
      <vt:lpstr>Testing </vt:lpstr>
      <vt:lpstr>Deployment </vt:lpstr>
      <vt:lpstr>Maintenance </vt:lpstr>
      <vt:lpstr>PowerPoint Presentation</vt:lpstr>
      <vt:lpstr>Problem:  Computing Loan Payments</vt:lpstr>
      <vt:lpstr>2.8 ComputeLoan.py</vt:lpstr>
      <vt:lpstr>Case Study: Computing Distances </vt:lpstr>
      <vt:lpstr>2.9 ComputeDistance.py</vt:lpstr>
      <vt:lpstr>Case Study: Computing Distances </vt:lpstr>
      <vt:lpstr>PowerPoint Presentation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Primitive Data Type and Operations</dc:title>
  <dc:creator>Y. Daniel Liang</dc:creator>
  <cp:lastModifiedBy>yuksel aslandogan</cp:lastModifiedBy>
  <cp:revision>290</cp:revision>
  <cp:lastPrinted>2022-02-02T04:03:48Z</cp:lastPrinted>
  <dcterms:created xsi:type="dcterms:W3CDTF">1995-06-10T17:31:50Z</dcterms:created>
  <dcterms:modified xsi:type="dcterms:W3CDTF">2022-09-26T13:26:56Z</dcterms:modified>
</cp:coreProperties>
</file>