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60" r:id="rId1"/>
  </p:sldMasterIdLst>
  <p:notesMasterIdLst>
    <p:notesMasterId r:id="rId55"/>
  </p:notesMasterIdLst>
  <p:sldIdLst>
    <p:sldId id="268" r:id="rId2"/>
    <p:sldId id="426" r:id="rId3"/>
    <p:sldId id="375" r:id="rId4"/>
    <p:sldId id="464" r:id="rId5"/>
    <p:sldId id="447" r:id="rId6"/>
    <p:sldId id="448" r:id="rId7"/>
    <p:sldId id="449" r:id="rId8"/>
    <p:sldId id="475" r:id="rId9"/>
    <p:sldId id="471" r:id="rId10"/>
    <p:sldId id="281" r:id="rId11"/>
    <p:sldId id="294" r:id="rId12"/>
    <p:sldId id="450" r:id="rId13"/>
    <p:sldId id="362" r:id="rId14"/>
    <p:sldId id="363" r:id="rId15"/>
    <p:sldId id="420" r:id="rId16"/>
    <p:sldId id="476" r:id="rId17"/>
    <p:sldId id="389" r:id="rId18"/>
    <p:sldId id="451" r:id="rId19"/>
    <p:sldId id="452" r:id="rId20"/>
    <p:sldId id="453" r:id="rId21"/>
    <p:sldId id="454" r:id="rId22"/>
    <p:sldId id="330" r:id="rId23"/>
    <p:sldId id="472" r:id="rId24"/>
    <p:sldId id="372" r:id="rId25"/>
    <p:sldId id="473" r:id="rId26"/>
    <p:sldId id="455" r:id="rId27"/>
    <p:sldId id="439" r:id="rId28"/>
    <p:sldId id="456" r:id="rId29"/>
    <p:sldId id="457" r:id="rId30"/>
    <p:sldId id="376" r:id="rId31"/>
    <p:sldId id="458" r:id="rId32"/>
    <p:sldId id="465" r:id="rId33"/>
    <p:sldId id="466" r:id="rId34"/>
    <p:sldId id="467" r:id="rId35"/>
    <p:sldId id="468" r:id="rId36"/>
    <p:sldId id="469" r:id="rId37"/>
    <p:sldId id="470" r:id="rId38"/>
    <p:sldId id="474" r:id="rId39"/>
    <p:sldId id="477" r:id="rId40"/>
    <p:sldId id="478" r:id="rId41"/>
    <p:sldId id="402" r:id="rId42"/>
    <p:sldId id="459" r:id="rId43"/>
    <p:sldId id="440" r:id="rId44"/>
    <p:sldId id="460" r:id="rId45"/>
    <p:sldId id="461" r:id="rId46"/>
    <p:sldId id="462" r:id="rId47"/>
    <p:sldId id="463" r:id="rId48"/>
    <p:sldId id="441" r:id="rId49"/>
    <p:sldId id="442" r:id="rId50"/>
    <p:sldId id="443" r:id="rId51"/>
    <p:sldId id="444" r:id="rId52"/>
    <p:sldId id="445" r:id="rId53"/>
    <p:sldId id="446" r:id="rId54"/>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2" autoAdjust="0"/>
    <p:restoredTop sz="94570" autoAdjust="0"/>
  </p:normalViewPr>
  <p:slideViewPr>
    <p:cSldViewPr>
      <p:cViewPr varScale="1">
        <p:scale>
          <a:sx n="124" d="100"/>
          <a:sy n="124" d="100"/>
        </p:scale>
        <p:origin x="448"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CB280B4C-B70E-4C49-BCE2-207B80386A1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3">
            <a:extLst>
              <a:ext uri="{FF2B5EF4-FFF2-40B4-BE49-F238E27FC236}">
                <a16:creationId xmlns:a16="http://schemas.microsoft.com/office/drawing/2014/main" id="{033E5F46-D171-A748-AFB6-24C2E7F45C8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BDC4F672-3A9C-C949-A628-26AFF9179C6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3">
            <a:extLst>
              <a:ext uri="{FF2B5EF4-FFF2-40B4-BE49-F238E27FC236}">
                <a16:creationId xmlns:a16="http://schemas.microsoft.com/office/drawing/2014/main" id="{BF887586-AD31-0649-A44C-A75305C34B0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31A166CE-A284-994C-9B5C-A37FCF92CDC6}"/>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2" name="Rectangle 3">
            <a:extLst>
              <a:ext uri="{FF2B5EF4-FFF2-40B4-BE49-F238E27FC236}">
                <a16:creationId xmlns:a16="http://schemas.microsoft.com/office/drawing/2014/main" id="{C057BE49-071C-7341-9B13-8B65338BB67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41CC4EAC-8964-2242-B79E-4E84FD9488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3">
            <a:extLst>
              <a:ext uri="{FF2B5EF4-FFF2-40B4-BE49-F238E27FC236}">
                <a16:creationId xmlns:a16="http://schemas.microsoft.com/office/drawing/2014/main" id="{7D917277-EEF1-4A47-872F-410FAB105FE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008C9C7-87EB-7240-9943-10FDA7889800}"/>
              </a:ext>
            </a:extLst>
          </p:cNvPr>
          <p:cNvGrpSpPr>
            <a:grpSpLocks/>
          </p:cNvGrpSpPr>
          <p:nvPr/>
        </p:nvGrpSpPr>
        <p:grpSpPr bwMode="auto">
          <a:xfrm>
            <a:off x="0" y="114300"/>
            <a:ext cx="9142413" cy="6742113"/>
            <a:chOff x="0" y="72"/>
            <a:chExt cx="5759" cy="4247"/>
          </a:xfrm>
        </p:grpSpPr>
        <p:sp>
          <p:nvSpPr>
            <p:cNvPr id="5" name="Rectangle 3">
              <a:extLst>
                <a:ext uri="{FF2B5EF4-FFF2-40B4-BE49-F238E27FC236}">
                  <a16:creationId xmlns:a16="http://schemas.microsoft.com/office/drawing/2014/main" id="{F6A60B5E-B922-194A-8A65-D962F1FED0FA}"/>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6" name="Group 4">
              <a:extLst>
                <a:ext uri="{FF2B5EF4-FFF2-40B4-BE49-F238E27FC236}">
                  <a16:creationId xmlns:a16="http://schemas.microsoft.com/office/drawing/2014/main" id="{8C95AF28-C849-D14E-9A02-B3FF6A1A8AEC}"/>
                </a:ext>
              </a:extLst>
            </p:cNvPr>
            <p:cNvGrpSpPr>
              <a:grpSpLocks/>
            </p:cNvGrpSpPr>
            <p:nvPr/>
          </p:nvGrpSpPr>
          <p:grpSpPr bwMode="auto">
            <a:xfrm>
              <a:off x="0" y="72"/>
              <a:ext cx="5759" cy="2040"/>
              <a:chOff x="0" y="72"/>
              <a:chExt cx="5759" cy="2040"/>
            </a:xfrm>
          </p:grpSpPr>
          <p:sp>
            <p:nvSpPr>
              <p:cNvPr id="7" name="Rectangle 5">
                <a:extLst>
                  <a:ext uri="{FF2B5EF4-FFF2-40B4-BE49-F238E27FC236}">
                    <a16:creationId xmlns:a16="http://schemas.microsoft.com/office/drawing/2014/main" id="{C0FA978F-92A0-D84D-A9E3-F400F440591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8" name="Group 6">
                <a:extLst>
                  <a:ext uri="{FF2B5EF4-FFF2-40B4-BE49-F238E27FC236}">
                    <a16:creationId xmlns:a16="http://schemas.microsoft.com/office/drawing/2014/main" id="{E13C714B-41DC-4741-AD10-53D49F122AA7}"/>
                  </a:ext>
                </a:extLst>
              </p:cNvPr>
              <p:cNvGrpSpPr>
                <a:grpSpLocks/>
              </p:cNvGrpSpPr>
              <p:nvPr/>
            </p:nvGrpSpPr>
            <p:grpSpPr bwMode="auto">
              <a:xfrm>
                <a:off x="2289" y="72"/>
                <a:ext cx="1440" cy="1984"/>
                <a:chOff x="2289" y="72"/>
                <a:chExt cx="1440" cy="1984"/>
              </a:xfrm>
            </p:grpSpPr>
            <p:sp>
              <p:nvSpPr>
                <p:cNvPr id="29" name="Freeform 7">
                  <a:extLst>
                    <a:ext uri="{FF2B5EF4-FFF2-40B4-BE49-F238E27FC236}">
                      <a16:creationId xmlns:a16="http://schemas.microsoft.com/office/drawing/2014/main" id="{663C9966-616C-BB47-9FD5-147188EA0BFC}"/>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8">
                  <a:extLst>
                    <a:ext uri="{FF2B5EF4-FFF2-40B4-BE49-F238E27FC236}">
                      <a16:creationId xmlns:a16="http://schemas.microsoft.com/office/drawing/2014/main" id="{901CBE2F-7890-344F-B74A-8760DA2393C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a:extLst>
                    <a:ext uri="{FF2B5EF4-FFF2-40B4-BE49-F238E27FC236}">
                      <a16:creationId xmlns:a16="http://schemas.microsoft.com/office/drawing/2014/main" id="{E2C84D18-DB4E-BC47-8849-62ADB410377E}"/>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0">
                  <a:extLst>
                    <a:ext uri="{FF2B5EF4-FFF2-40B4-BE49-F238E27FC236}">
                      <a16:creationId xmlns:a16="http://schemas.microsoft.com/office/drawing/2014/main" id="{AFA91A35-8EFD-CB4B-9D8C-AAABD15B86EF}"/>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11">
                  <a:extLst>
                    <a:ext uri="{FF2B5EF4-FFF2-40B4-BE49-F238E27FC236}">
                      <a16:creationId xmlns:a16="http://schemas.microsoft.com/office/drawing/2014/main" id="{CBB0B11D-0633-6D4D-8960-319F94AF3C09}"/>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2">
                <a:extLst>
                  <a:ext uri="{FF2B5EF4-FFF2-40B4-BE49-F238E27FC236}">
                    <a16:creationId xmlns:a16="http://schemas.microsoft.com/office/drawing/2014/main" id="{8AF8E9EF-8BD8-9842-B6D4-553C1226B0B0}"/>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10" name="Group 13">
                <a:extLst>
                  <a:ext uri="{FF2B5EF4-FFF2-40B4-BE49-F238E27FC236}">
                    <a16:creationId xmlns:a16="http://schemas.microsoft.com/office/drawing/2014/main" id="{264B579C-FED4-C245-962C-D22D9C685C09}"/>
                  </a:ext>
                </a:extLst>
              </p:cNvPr>
              <p:cNvGrpSpPr>
                <a:grpSpLocks/>
              </p:cNvGrpSpPr>
              <p:nvPr/>
            </p:nvGrpSpPr>
            <p:grpSpPr bwMode="auto">
              <a:xfrm>
                <a:off x="2071" y="406"/>
                <a:ext cx="1392" cy="1109"/>
                <a:chOff x="2071" y="406"/>
                <a:chExt cx="1392" cy="1109"/>
              </a:xfrm>
            </p:grpSpPr>
            <p:sp>
              <p:nvSpPr>
                <p:cNvPr id="11" name="Freeform 14">
                  <a:extLst>
                    <a:ext uri="{FF2B5EF4-FFF2-40B4-BE49-F238E27FC236}">
                      <a16:creationId xmlns:a16="http://schemas.microsoft.com/office/drawing/2014/main" id="{EAA452CB-85A0-FF45-BD95-B751A0261DDD}"/>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5">
                  <a:extLst>
                    <a:ext uri="{FF2B5EF4-FFF2-40B4-BE49-F238E27FC236}">
                      <a16:creationId xmlns:a16="http://schemas.microsoft.com/office/drawing/2014/main" id="{A70F9092-B6C1-A141-8DFE-BEF7FD79DBC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6">
                  <a:extLst>
                    <a:ext uri="{FF2B5EF4-FFF2-40B4-BE49-F238E27FC236}">
                      <a16:creationId xmlns:a16="http://schemas.microsoft.com/office/drawing/2014/main" id="{980E3B70-898E-F245-8BC5-065D7E673E65}"/>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7">
                  <a:extLst>
                    <a:ext uri="{FF2B5EF4-FFF2-40B4-BE49-F238E27FC236}">
                      <a16:creationId xmlns:a16="http://schemas.microsoft.com/office/drawing/2014/main" id="{E645C895-97B7-8644-8A51-9C9BF89DDC48}"/>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8">
                  <a:extLst>
                    <a:ext uri="{FF2B5EF4-FFF2-40B4-BE49-F238E27FC236}">
                      <a16:creationId xmlns:a16="http://schemas.microsoft.com/office/drawing/2014/main" id="{0F435466-DA94-2041-906D-91D84A609B3E}"/>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9">
                  <a:extLst>
                    <a:ext uri="{FF2B5EF4-FFF2-40B4-BE49-F238E27FC236}">
                      <a16:creationId xmlns:a16="http://schemas.microsoft.com/office/drawing/2014/main" id="{983BBBE4-1623-334E-97AC-33850589D58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20">
                  <a:extLst>
                    <a:ext uri="{FF2B5EF4-FFF2-40B4-BE49-F238E27FC236}">
                      <a16:creationId xmlns:a16="http://schemas.microsoft.com/office/drawing/2014/main" id="{0B4BACD1-EAF9-934E-8E78-FE4F0A9C1386}"/>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1">
                  <a:extLst>
                    <a:ext uri="{FF2B5EF4-FFF2-40B4-BE49-F238E27FC236}">
                      <a16:creationId xmlns:a16="http://schemas.microsoft.com/office/drawing/2014/main" id="{D310F18A-DEB7-364C-9D80-DB1947D7EF75}"/>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2">
                  <a:extLst>
                    <a:ext uri="{FF2B5EF4-FFF2-40B4-BE49-F238E27FC236}">
                      <a16:creationId xmlns:a16="http://schemas.microsoft.com/office/drawing/2014/main" id="{A618D5FA-348E-3C4A-9DBC-E0A3D317FFD5}"/>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3">
                  <a:extLst>
                    <a:ext uri="{FF2B5EF4-FFF2-40B4-BE49-F238E27FC236}">
                      <a16:creationId xmlns:a16="http://schemas.microsoft.com/office/drawing/2014/main" id="{A82FFFFB-7AF2-7940-9079-5015EC7269D7}"/>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4">
                  <a:extLst>
                    <a:ext uri="{FF2B5EF4-FFF2-40B4-BE49-F238E27FC236}">
                      <a16:creationId xmlns:a16="http://schemas.microsoft.com/office/drawing/2014/main" id="{E9D3F1E3-7232-D84F-86F8-F10A8E30FE5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5">
                  <a:extLst>
                    <a:ext uri="{FF2B5EF4-FFF2-40B4-BE49-F238E27FC236}">
                      <a16:creationId xmlns:a16="http://schemas.microsoft.com/office/drawing/2014/main" id="{A266D07E-C41E-BC4E-87B1-C3CA9FFC630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6">
                  <a:extLst>
                    <a:ext uri="{FF2B5EF4-FFF2-40B4-BE49-F238E27FC236}">
                      <a16:creationId xmlns:a16="http://schemas.microsoft.com/office/drawing/2014/main" id="{9D2665A4-4260-0844-A023-E803DB22991C}"/>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7">
                  <a:extLst>
                    <a:ext uri="{FF2B5EF4-FFF2-40B4-BE49-F238E27FC236}">
                      <a16:creationId xmlns:a16="http://schemas.microsoft.com/office/drawing/2014/main" id="{D464C379-BF2C-8842-A088-EC5A906869D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8">
                  <a:extLst>
                    <a:ext uri="{FF2B5EF4-FFF2-40B4-BE49-F238E27FC236}">
                      <a16:creationId xmlns:a16="http://schemas.microsoft.com/office/drawing/2014/main" id="{0928A39F-D1CE-5348-90CD-B769CC6467A4}"/>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a:extLst>
                    <a:ext uri="{FF2B5EF4-FFF2-40B4-BE49-F238E27FC236}">
                      <a16:creationId xmlns:a16="http://schemas.microsoft.com/office/drawing/2014/main" id="{0C4F2BBD-A40E-EB4A-A7A5-E950362B3175}"/>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0">
                  <a:extLst>
                    <a:ext uri="{FF2B5EF4-FFF2-40B4-BE49-F238E27FC236}">
                      <a16:creationId xmlns:a16="http://schemas.microsoft.com/office/drawing/2014/main" id="{4FF109C9-26E1-E640-AFE8-E413657F5348}"/>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1">
                  <a:extLst>
                    <a:ext uri="{FF2B5EF4-FFF2-40B4-BE49-F238E27FC236}">
                      <a16:creationId xmlns:a16="http://schemas.microsoft.com/office/drawing/2014/main" id="{BAA2794C-6B7A-CD46-8519-D1777B1D3F3C}"/>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A6A972-E7AE-3745-A5C9-ECED96889826}"/>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6F1B4FAF-9F92-A244-BF0E-531942D0397D}"/>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5FD9AE57-E34B-CF44-92C4-463D050BD358}"/>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6D9ECFB8-3E89-FE42-8B1D-8A79E6B3FDCC}" type="slidenum">
              <a:rPr lang="en-US" altLang="en-US"/>
              <a:pPr>
                <a:defRPr/>
              </a:pPr>
              <a:t>‹#›</a:t>
            </a:fld>
            <a:endParaRPr lang="en-US" altLang="en-US"/>
          </a:p>
        </p:txBody>
      </p:sp>
    </p:spTree>
    <p:extLst>
      <p:ext uri="{BB962C8B-B14F-4D97-AF65-F5344CB8AC3E}">
        <p14:creationId xmlns:p14="http://schemas.microsoft.com/office/powerpoint/2010/main" val="231709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6A81FF2-5380-8F42-927D-F6229458866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F1A635E4-37E6-B84A-8C35-B305EC96ECEE}"/>
              </a:ext>
            </a:extLst>
          </p:cNvPr>
          <p:cNvSpPr>
            <a:spLocks noGrp="1" noChangeArrowheads="1"/>
          </p:cNvSpPr>
          <p:nvPr>
            <p:ph type="sldNum" sz="quarter" idx="11"/>
          </p:nvPr>
        </p:nvSpPr>
        <p:spPr>
          <a:ln/>
        </p:spPr>
        <p:txBody>
          <a:bodyPr/>
          <a:lstStyle>
            <a:lvl1pPr>
              <a:defRPr/>
            </a:lvl1pPr>
          </a:lstStyle>
          <a:p>
            <a:pPr>
              <a:defRPr/>
            </a:pPr>
            <a:fld id="{435DB3D0-D84E-FC48-AFED-7007C68BB02E}" type="slidenum">
              <a:rPr lang="en-US" altLang="en-US"/>
              <a:pPr>
                <a:defRPr/>
              </a:pPr>
              <a:t>‹#›</a:t>
            </a:fld>
            <a:endParaRPr lang="en-US" altLang="en-US"/>
          </a:p>
        </p:txBody>
      </p:sp>
    </p:spTree>
    <p:extLst>
      <p:ext uri="{BB962C8B-B14F-4D97-AF65-F5344CB8AC3E}">
        <p14:creationId xmlns:p14="http://schemas.microsoft.com/office/powerpoint/2010/main" val="413249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3E5EE8B-B9C4-414E-997B-9810270DC4B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52D83F83-F8F7-EC48-B754-A0D3C426914A}"/>
              </a:ext>
            </a:extLst>
          </p:cNvPr>
          <p:cNvSpPr>
            <a:spLocks noGrp="1" noChangeArrowheads="1"/>
          </p:cNvSpPr>
          <p:nvPr>
            <p:ph type="sldNum" sz="quarter" idx="11"/>
          </p:nvPr>
        </p:nvSpPr>
        <p:spPr>
          <a:ln/>
        </p:spPr>
        <p:txBody>
          <a:bodyPr/>
          <a:lstStyle>
            <a:lvl1pPr>
              <a:defRPr/>
            </a:lvl1pPr>
          </a:lstStyle>
          <a:p>
            <a:pPr>
              <a:defRPr/>
            </a:pPr>
            <a:fld id="{B32F7786-01EF-344C-9A0C-AEF610811AE9}" type="slidenum">
              <a:rPr lang="en-US" altLang="en-US"/>
              <a:pPr>
                <a:defRPr/>
              </a:pPr>
              <a:t>‹#›</a:t>
            </a:fld>
            <a:endParaRPr lang="en-US" altLang="en-US"/>
          </a:p>
        </p:txBody>
      </p:sp>
    </p:spTree>
    <p:extLst>
      <p:ext uri="{BB962C8B-B14F-4D97-AF65-F5344CB8AC3E}">
        <p14:creationId xmlns:p14="http://schemas.microsoft.com/office/powerpoint/2010/main" val="101658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C7BF738-AC76-FA45-8DE9-E460369F77A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8BC90CD9-B424-664C-9D77-C67B5BF7C27F}"/>
              </a:ext>
            </a:extLst>
          </p:cNvPr>
          <p:cNvSpPr>
            <a:spLocks noGrp="1" noChangeArrowheads="1"/>
          </p:cNvSpPr>
          <p:nvPr>
            <p:ph type="sldNum" sz="quarter" idx="11"/>
          </p:nvPr>
        </p:nvSpPr>
        <p:spPr>
          <a:ln/>
        </p:spPr>
        <p:txBody>
          <a:bodyPr/>
          <a:lstStyle>
            <a:lvl1pPr>
              <a:defRPr/>
            </a:lvl1pPr>
          </a:lstStyle>
          <a:p>
            <a:pPr>
              <a:defRPr/>
            </a:pPr>
            <a:fld id="{AD48835B-E67F-3647-A5D9-A4305E608D04}" type="slidenum">
              <a:rPr lang="en-US" altLang="en-US"/>
              <a:pPr>
                <a:defRPr/>
              </a:pPr>
              <a:t>‹#›</a:t>
            </a:fld>
            <a:endParaRPr lang="en-US" altLang="en-US"/>
          </a:p>
        </p:txBody>
      </p:sp>
    </p:spTree>
    <p:extLst>
      <p:ext uri="{BB962C8B-B14F-4D97-AF65-F5344CB8AC3E}">
        <p14:creationId xmlns:p14="http://schemas.microsoft.com/office/powerpoint/2010/main" val="165122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9A34A1EB-A0B6-3642-8729-75CB75953F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3">
            <a:extLst>
              <a:ext uri="{FF2B5EF4-FFF2-40B4-BE49-F238E27FC236}">
                <a16:creationId xmlns:a16="http://schemas.microsoft.com/office/drawing/2014/main" id="{35374913-0673-B04A-B6A0-0BBD1E1C3F0B}"/>
              </a:ext>
            </a:extLst>
          </p:cNvPr>
          <p:cNvSpPr>
            <a:spLocks noGrp="1" noChangeArrowheads="1"/>
          </p:cNvSpPr>
          <p:nvPr>
            <p:ph type="sldNum" sz="quarter" idx="11"/>
          </p:nvPr>
        </p:nvSpPr>
        <p:spPr>
          <a:ln/>
        </p:spPr>
        <p:txBody>
          <a:bodyPr/>
          <a:lstStyle>
            <a:lvl1pPr>
              <a:defRPr/>
            </a:lvl1pPr>
          </a:lstStyle>
          <a:p>
            <a:pPr>
              <a:defRPr/>
            </a:pPr>
            <a:fld id="{78344B6B-6235-C746-AD45-41BBA0C8DB34}" type="slidenum">
              <a:rPr lang="en-US" altLang="en-US"/>
              <a:pPr>
                <a:defRPr/>
              </a:pPr>
              <a:t>‹#›</a:t>
            </a:fld>
            <a:endParaRPr lang="en-US" altLang="en-US"/>
          </a:p>
        </p:txBody>
      </p:sp>
    </p:spTree>
    <p:extLst>
      <p:ext uri="{BB962C8B-B14F-4D97-AF65-F5344CB8AC3E}">
        <p14:creationId xmlns:p14="http://schemas.microsoft.com/office/powerpoint/2010/main" val="409142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55A2B7D0-43E8-BC40-A38A-0DE5960F372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6CDD10B5-1D5D-6B40-BEC9-EC60F45EE0E0}"/>
              </a:ext>
            </a:extLst>
          </p:cNvPr>
          <p:cNvSpPr>
            <a:spLocks noGrp="1" noChangeArrowheads="1"/>
          </p:cNvSpPr>
          <p:nvPr>
            <p:ph type="sldNum" sz="quarter" idx="11"/>
          </p:nvPr>
        </p:nvSpPr>
        <p:spPr>
          <a:ln/>
        </p:spPr>
        <p:txBody>
          <a:bodyPr/>
          <a:lstStyle>
            <a:lvl1pPr>
              <a:defRPr/>
            </a:lvl1pPr>
          </a:lstStyle>
          <a:p>
            <a:pPr>
              <a:defRPr/>
            </a:pPr>
            <a:fld id="{87937FDB-7D2F-3F48-A231-D30F4B39F4A5}" type="slidenum">
              <a:rPr lang="en-US" altLang="en-US"/>
              <a:pPr>
                <a:defRPr/>
              </a:pPr>
              <a:t>‹#›</a:t>
            </a:fld>
            <a:endParaRPr lang="en-US" altLang="en-US"/>
          </a:p>
        </p:txBody>
      </p:sp>
    </p:spTree>
    <p:extLst>
      <p:ext uri="{BB962C8B-B14F-4D97-AF65-F5344CB8AC3E}">
        <p14:creationId xmlns:p14="http://schemas.microsoft.com/office/powerpoint/2010/main" val="47334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08A3E92-C24D-4B47-9746-CB9A2DF9645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3">
            <a:extLst>
              <a:ext uri="{FF2B5EF4-FFF2-40B4-BE49-F238E27FC236}">
                <a16:creationId xmlns:a16="http://schemas.microsoft.com/office/drawing/2014/main" id="{D68C60D3-ECB1-694F-83B8-B41A99340744}"/>
              </a:ext>
            </a:extLst>
          </p:cNvPr>
          <p:cNvSpPr>
            <a:spLocks noGrp="1" noChangeArrowheads="1"/>
          </p:cNvSpPr>
          <p:nvPr>
            <p:ph type="sldNum" sz="quarter" idx="11"/>
          </p:nvPr>
        </p:nvSpPr>
        <p:spPr>
          <a:ln/>
        </p:spPr>
        <p:txBody>
          <a:bodyPr/>
          <a:lstStyle>
            <a:lvl1pPr>
              <a:defRPr/>
            </a:lvl1pPr>
          </a:lstStyle>
          <a:p>
            <a:pPr>
              <a:defRPr/>
            </a:pPr>
            <a:fld id="{54738936-5D84-254E-9245-F6A32705F6A4}" type="slidenum">
              <a:rPr lang="en-US" altLang="en-US"/>
              <a:pPr>
                <a:defRPr/>
              </a:pPr>
              <a:t>‹#›</a:t>
            </a:fld>
            <a:endParaRPr lang="en-US" altLang="en-US"/>
          </a:p>
        </p:txBody>
      </p:sp>
    </p:spTree>
    <p:extLst>
      <p:ext uri="{BB962C8B-B14F-4D97-AF65-F5344CB8AC3E}">
        <p14:creationId xmlns:p14="http://schemas.microsoft.com/office/powerpoint/2010/main" val="63662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CCADC831-6BEE-6C48-9D3F-51D26698273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3">
            <a:extLst>
              <a:ext uri="{FF2B5EF4-FFF2-40B4-BE49-F238E27FC236}">
                <a16:creationId xmlns:a16="http://schemas.microsoft.com/office/drawing/2014/main" id="{A0819A06-071D-7142-9CF5-4E54469BC613}"/>
              </a:ext>
            </a:extLst>
          </p:cNvPr>
          <p:cNvSpPr>
            <a:spLocks noGrp="1" noChangeArrowheads="1"/>
          </p:cNvSpPr>
          <p:nvPr>
            <p:ph type="sldNum" sz="quarter" idx="11"/>
          </p:nvPr>
        </p:nvSpPr>
        <p:spPr>
          <a:ln/>
        </p:spPr>
        <p:txBody>
          <a:bodyPr/>
          <a:lstStyle>
            <a:lvl1pPr>
              <a:defRPr/>
            </a:lvl1pPr>
          </a:lstStyle>
          <a:p>
            <a:pPr>
              <a:defRPr/>
            </a:pPr>
            <a:fld id="{A7708F4B-42DC-2044-A160-A76F7EAADB41}" type="slidenum">
              <a:rPr lang="en-US" altLang="en-US"/>
              <a:pPr>
                <a:defRPr/>
              </a:pPr>
              <a:t>‹#›</a:t>
            </a:fld>
            <a:endParaRPr lang="en-US" altLang="en-US"/>
          </a:p>
        </p:txBody>
      </p:sp>
    </p:spTree>
    <p:extLst>
      <p:ext uri="{BB962C8B-B14F-4D97-AF65-F5344CB8AC3E}">
        <p14:creationId xmlns:p14="http://schemas.microsoft.com/office/powerpoint/2010/main" val="345351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887DDF9-415D-9A48-B83B-9A8243C4456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3">
            <a:extLst>
              <a:ext uri="{FF2B5EF4-FFF2-40B4-BE49-F238E27FC236}">
                <a16:creationId xmlns:a16="http://schemas.microsoft.com/office/drawing/2014/main" id="{E794FA8F-A96A-7B42-AF3C-961CF0115F1F}"/>
              </a:ext>
            </a:extLst>
          </p:cNvPr>
          <p:cNvSpPr>
            <a:spLocks noGrp="1" noChangeArrowheads="1"/>
          </p:cNvSpPr>
          <p:nvPr>
            <p:ph type="sldNum" sz="quarter" idx="11"/>
          </p:nvPr>
        </p:nvSpPr>
        <p:spPr>
          <a:ln/>
        </p:spPr>
        <p:txBody>
          <a:bodyPr/>
          <a:lstStyle>
            <a:lvl1pPr>
              <a:defRPr/>
            </a:lvl1pPr>
          </a:lstStyle>
          <a:p>
            <a:pPr>
              <a:defRPr/>
            </a:pPr>
            <a:fld id="{122A4F66-8B6C-6441-A58A-469310F77B53}" type="slidenum">
              <a:rPr lang="en-US" altLang="en-US"/>
              <a:pPr>
                <a:defRPr/>
              </a:pPr>
              <a:t>‹#›</a:t>
            </a:fld>
            <a:endParaRPr lang="en-US" altLang="en-US"/>
          </a:p>
        </p:txBody>
      </p:sp>
    </p:spTree>
    <p:extLst>
      <p:ext uri="{BB962C8B-B14F-4D97-AF65-F5344CB8AC3E}">
        <p14:creationId xmlns:p14="http://schemas.microsoft.com/office/powerpoint/2010/main" val="325861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525BBC7-513F-A74B-9C72-05EEABEDE9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6BEBDBE8-C2DF-D74F-B9A8-AA086ABFC648}"/>
              </a:ext>
            </a:extLst>
          </p:cNvPr>
          <p:cNvSpPr>
            <a:spLocks noGrp="1" noChangeArrowheads="1"/>
          </p:cNvSpPr>
          <p:nvPr>
            <p:ph type="sldNum" sz="quarter" idx="11"/>
          </p:nvPr>
        </p:nvSpPr>
        <p:spPr>
          <a:ln/>
        </p:spPr>
        <p:txBody>
          <a:bodyPr/>
          <a:lstStyle>
            <a:lvl1pPr>
              <a:defRPr/>
            </a:lvl1pPr>
          </a:lstStyle>
          <a:p>
            <a:pPr>
              <a:defRPr/>
            </a:pPr>
            <a:fld id="{F2974143-D746-524D-B2E6-B68FE88C3E85}" type="slidenum">
              <a:rPr lang="en-US" altLang="en-US"/>
              <a:pPr>
                <a:defRPr/>
              </a:pPr>
              <a:t>‹#›</a:t>
            </a:fld>
            <a:endParaRPr lang="en-US" altLang="en-US"/>
          </a:p>
        </p:txBody>
      </p:sp>
    </p:spTree>
    <p:extLst>
      <p:ext uri="{BB962C8B-B14F-4D97-AF65-F5344CB8AC3E}">
        <p14:creationId xmlns:p14="http://schemas.microsoft.com/office/powerpoint/2010/main" val="1622356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517E4F3-A6A1-0443-9354-16F36E706C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3">
            <a:extLst>
              <a:ext uri="{FF2B5EF4-FFF2-40B4-BE49-F238E27FC236}">
                <a16:creationId xmlns:a16="http://schemas.microsoft.com/office/drawing/2014/main" id="{F43131B9-39EE-F54F-8646-EF5DEA1CA174}"/>
              </a:ext>
            </a:extLst>
          </p:cNvPr>
          <p:cNvSpPr>
            <a:spLocks noGrp="1" noChangeArrowheads="1"/>
          </p:cNvSpPr>
          <p:nvPr>
            <p:ph type="sldNum" sz="quarter" idx="11"/>
          </p:nvPr>
        </p:nvSpPr>
        <p:spPr>
          <a:ln/>
        </p:spPr>
        <p:txBody>
          <a:bodyPr/>
          <a:lstStyle>
            <a:lvl1pPr>
              <a:defRPr/>
            </a:lvl1pPr>
          </a:lstStyle>
          <a:p>
            <a:pPr>
              <a:defRPr/>
            </a:pPr>
            <a:fld id="{E16D2AF7-EEBF-6646-8047-A708C25A8288}" type="slidenum">
              <a:rPr lang="en-US" altLang="en-US"/>
              <a:pPr>
                <a:defRPr/>
              </a:pPr>
              <a:t>‹#›</a:t>
            </a:fld>
            <a:endParaRPr lang="en-US" altLang="en-US"/>
          </a:p>
        </p:txBody>
      </p:sp>
    </p:spTree>
    <p:extLst>
      <p:ext uri="{BB962C8B-B14F-4D97-AF65-F5344CB8AC3E}">
        <p14:creationId xmlns:p14="http://schemas.microsoft.com/office/powerpoint/2010/main" val="20382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4F1B5FB-648C-5C41-9ECE-9DC53F807E3F}"/>
              </a:ext>
            </a:extLst>
          </p:cNvPr>
          <p:cNvGrpSpPr>
            <a:grpSpLocks/>
          </p:cNvGrpSpPr>
          <p:nvPr/>
        </p:nvGrpSpPr>
        <p:grpSpPr bwMode="auto">
          <a:xfrm>
            <a:off x="0" y="4367213"/>
            <a:ext cx="9131300" cy="2478087"/>
            <a:chOff x="0" y="2751"/>
            <a:chExt cx="5752" cy="1561"/>
          </a:xfrm>
        </p:grpSpPr>
        <p:sp>
          <p:nvSpPr>
            <p:cNvPr id="1033" name="Rectangle 3">
              <a:extLst>
                <a:ext uri="{FF2B5EF4-FFF2-40B4-BE49-F238E27FC236}">
                  <a16:creationId xmlns:a16="http://schemas.microsoft.com/office/drawing/2014/main" id="{D93EF997-BB99-B74D-AA72-2E2D1C299830}"/>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1034" name="Group 4">
              <a:extLst>
                <a:ext uri="{FF2B5EF4-FFF2-40B4-BE49-F238E27FC236}">
                  <a16:creationId xmlns:a16="http://schemas.microsoft.com/office/drawing/2014/main" id="{8B9252EC-4595-EF44-A81A-F8D1CDD04E6E}"/>
                </a:ext>
              </a:extLst>
            </p:cNvPr>
            <p:cNvGrpSpPr>
              <a:grpSpLocks/>
            </p:cNvGrpSpPr>
            <p:nvPr/>
          </p:nvGrpSpPr>
          <p:grpSpPr bwMode="auto">
            <a:xfrm>
              <a:off x="4458" y="2751"/>
              <a:ext cx="1190" cy="1426"/>
              <a:chOff x="4458" y="2751"/>
              <a:chExt cx="1190" cy="1426"/>
            </a:xfrm>
          </p:grpSpPr>
          <p:sp>
            <p:nvSpPr>
              <p:cNvPr id="1035" name="Freeform 5">
                <a:extLst>
                  <a:ext uri="{FF2B5EF4-FFF2-40B4-BE49-F238E27FC236}">
                    <a16:creationId xmlns:a16="http://schemas.microsoft.com/office/drawing/2014/main" id="{532B17B6-7F38-6F46-B1F1-5301668ECECC}"/>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Line 6">
                <a:extLst>
                  <a:ext uri="{FF2B5EF4-FFF2-40B4-BE49-F238E27FC236}">
                    <a16:creationId xmlns:a16="http://schemas.microsoft.com/office/drawing/2014/main" id="{52513882-B123-874E-A4E9-E54CB2E10F0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7">
                <a:extLst>
                  <a:ext uri="{FF2B5EF4-FFF2-40B4-BE49-F238E27FC236}">
                    <a16:creationId xmlns:a16="http://schemas.microsoft.com/office/drawing/2014/main" id="{EC9D8E5C-E6C6-3F4B-8756-2BC6F5360A39}"/>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8">
                <a:extLst>
                  <a:ext uri="{FF2B5EF4-FFF2-40B4-BE49-F238E27FC236}">
                    <a16:creationId xmlns:a16="http://schemas.microsoft.com/office/drawing/2014/main" id="{7CF7AB85-8A35-3A4E-AA60-7FCD6A04E633}"/>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Freeform 9">
                <a:extLst>
                  <a:ext uri="{FF2B5EF4-FFF2-40B4-BE49-F238E27FC236}">
                    <a16:creationId xmlns:a16="http://schemas.microsoft.com/office/drawing/2014/main" id="{1A3279A2-1DBD-6142-A372-5E0DE278DC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0" name="Oval 10">
                <a:extLst>
                  <a:ext uri="{FF2B5EF4-FFF2-40B4-BE49-F238E27FC236}">
                    <a16:creationId xmlns:a16="http://schemas.microsoft.com/office/drawing/2014/main" id="{5046E2C3-8593-DA4B-9DD7-D363BAA911C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defRPr/>
                </a:pPr>
                <a:endParaRPr lang="en-US" altLang="en-US"/>
              </a:p>
            </p:txBody>
          </p:sp>
          <p:grpSp>
            <p:nvGrpSpPr>
              <p:cNvPr id="1041" name="Group 11">
                <a:extLst>
                  <a:ext uri="{FF2B5EF4-FFF2-40B4-BE49-F238E27FC236}">
                    <a16:creationId xmlns:a16="http://schemas.microsoft.com/office/drawing/2014/main" id="{70DE815A-71F0-A043-8E00-09D55F617712}"/>
                  </a:ext>
                </a:extLst>
              </p:cNvPr>
              <p:cNvGrpSpPr>
                <a:grpSpLocks/>
              </p:cNvGrpSpPr>
              <p:nvPr/>
            </p:nvGrpSpPr>
            <p:grpSpPr bwMode="auto">
              <a:xfrm>
                <a:off x="4458" y="2991"/>
                <a:ext cx="999" cy="797"/>
                <a:chOff x="4458" y="2991"/>
                <a:chExt cx="999" cy="797"/>
              </a:xfrm>
            </p:grpSpPr>
            <p:sp>
              <p:nvSpPr>
                <p:cNvPr id="1042" name="Freeform 12">
                  <a:extLst>
                    <a:ext uri="{FF2B5EF4-FFF2-40B4-BE49-F238E27FC236}">
                      <a16:creationId xmlns:a16="http://schemas.microsoft.com/office/drawing/2014/main" id="{3BEBA620-AF49-FE47-A87B-84A41933DF57}"/>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3">
                  <a:extLst>
                    <a:ext uri="{FF2B5EF4-FFF2-40B4-BE49-F238E27FC236}">
                      <a16:creationId xmlns:a16="http://schemas.microsoft.com/office/drawing/2014/main" id="{419B36B4-A23C-044C-96B8-FC09075DD263}"/>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4">
                  <a:extLst>
                    <a:ext uri="{FF2B5EF4-FFF2-40B4-BE49-F238E27FC236}">
                      <a16:creationId xmlns:a16="http://schemas.microsoft.com/office/drawing/2014/main" id="{B9579E6A-80F8-C94F-8D0E-E7C0A4A765F0}"/>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5">
                  <a:extLst>
                    <a:ext uri="{FF2B5EF4-FFF2-40B4-BE49-F238E27FC236}">
                      <a16:creationId xmlns:a16="http://schemas.microsoft.com/office/drawing/2014/main" id="{A6959269-3015-EB4A-ADB7-003709DE1C49}"/>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6">
                  <a:extLst>
                    <a:ext uri="{FF2B5EF4-FFF2-40B4-BE49-F238E27FC236}">
                      <a16:creationId xmlns:a16="http://schemas.microsoft.com/office/drawing/2014/main" id="{61787B2C-E19C-4443-8EDC-4C7C535BED6D}"/>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7">
                  <a:extLst>
                    <a:ext uri="{FF2B5EF4-FFF2-40B4-BE49-F238E27FC236}">
                      <a16:creationId xmlns:a16="http://schemas.microsoft.com/office/drawing/2014/main" id="{76AC6E39-316D-0E43-B58F-7424D043D5B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8">
                  <a:extLst>
                    <a:ext uri="{FF2B5EF4-FFF2-40B4-BE49-F238E27FC236}">
                      <a16:creationId xmlns:a16="http://schemas.microsoft.com/office/drawing/2014/main" id="{BA577304-B4BE-344E-AC3D-F0741CC296C4}"/>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9">
                  <a:extLst>
                    <a:ext uri="{FF2B5EF4-FFF2-40B4-BE49-F238E27FC236}">
                      <a16:creationId xmlns:a16="http://schemas.microsoft.com/office/drawing/2014/main" id="{B5594D84-11A0-9344-9E57-474F403A4B33}"/>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20">
                  <a:extLst>
                    <a:ext uri="{FF2B5EF4-FFF2-40B4-BE49-F238E27FC236}">
                      <a16:creationId xmlns:a16="http://schemas.microsoft.com/office/drawing/2014/main" id="{787E2CAB-49B2-7843-917A-1E5493570AA8}"/>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21">
                  <a:extLst>
                    <a:ext uri="{FF2B5EF4-FFF2-40B4-BE49-F238E27FC236}">
                      <a16:creationId xmlns:a16="http://schemas.microsoft.com/office/drawing/2014/main" id="{DA98610F-408E-1348-8FDA-C8FEE273B317}"/>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2">
                  <a:extLst>
                    <a:ext uri="{FF2B5EF4-FFF2-40B4-BE49-F238E27FC236}">
                      <a16:creationId xmlns:a16="http://schemas.microsoft.com/office/drawing/2014/main" id="{47ACD9AC-3107-F044-A710-F0A1F8B7123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3">
                  <a:extLst>
                    <a:ext uri="{FF2B5EF4-FFF2-40B4-BE49-F238E27FC236}">
                      <a16:creationId xmlns:a16="http://schemas.microsoft.com/office/drawing/2014/main" id="{EFA4ADBE-7602-CF4B-9156-0601EC71138E}"/>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4">
                  <a:extLst>
                    <a:ext uri="{FF2B5EF4-FFF2-40B4-BE49-F238E27FC236}">
                      <a16:creationId xmlns:a16="http://schemas.microsoft.com/office/drawing/2014/main" id="{6529E653-FC20-7146-80CA-5B4B49AB360E}"/>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5">
                  <a:extLst>
                    <a:ext uri="{FF2B5EF4-FFF2-40B4-BE49-F238E27FC236}">
                      <a16:creationId xmlns:a16="http://schemas.microsoft.com/office/drawing/2014/main" id="{A425EDAC-E459-004A-AF86-5CE5BFDD8526}"/>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Freeform 26">
                  <a:extLst>
                    <a:ext uri="{FF2B5EF4-FFF2-40B4-BE49-F238E27FC236}">
                      <a16:creationId xmlns:a16="http://schemas.microsoft.com/office/drawing/2014/main" id="{747C03F6-69C9-4B42-A59F-69CD082E41AA}"/>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7">
                  <a:extLst>
                    <a:ext uri="{FF2B5EF4-FFF2-40B4-BE49-F238E27FC236}">
                      <a16:creationId xmlns:a16="http://schemas.microsoft.com/office/drawing/2014/main" id="{B292DA50-C86B-524F-B72F-619930FE2AD6}"/>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Freeform 28">
                  <a:extLst>
                    <a:ext uri="{FF2B5EF4-FFF2-40B4-BE49-F238E27FC236}">
                      <a16:creationId xmlns:a16="http://schemas.microsoft.com/office/drawing/2014/main" id="{5A267DE1-1CEA-AF45-8453-7753B0FD713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9" name="Freeform 29">
                  <a:extLst>
                    <a:ext uri="{FF2B5EF4-FFF2-40B4-BE49-F238E27FC236}">
                      <a16:creationId xmlns:a16="http://schemas.microsoft.com/office/drawing/2014/main" id="{A95F84FE-0B39-5A42-ADB3-9BD2AECF9A42}"/>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CBD6969D-7514-C446-AF3F-BBC5BC05C87C}"/>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1DA14A9-21F6-3949-B2AF-99967A48A695}"/>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9648" name="Rectangle 32">
            <a:extLst>
              <a:ext uri="{FF2B5EF4-FFF2-40B4-BE49-F238E27FC236}">
                <a16:creationId xmlns:a16="http://schemas.microsoft.com/office/drawing/2014/main" id="{FAB6DA38-E1B1-9848-BD59-AF5746FB0ED5}"/>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239649" name="Rectangle 33">
            <a:extLst>
              <a:ext uri="{FF2B5EF4-FFF2-40B4-BE49-F238E27FC236}">
                <a16:creationId xmlns:a16="http://schemas.microsoft.com/office/drawing/2014/main" id="{A465A18B-F3FF-4B4E-A9A9-C9346D38E3EE}"/>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75325A23-C9D2-EB41-A5EF-A2BD7BEFEB44}" type="slidenum">
              <a:rPr lang="en-US" altLang="en-US"/>
              <a:pPr>
                <a:defRPr/>
              </a:pPr>
              <a:t>‹#›</a:t>
            </a:fld>
            <a:endParaRPr lang="en-US" altLang="en-US"/>
          </a:p>
        </p:txBody>
      </p:sp>
      <p:sp>
        <p:nvSpPr>
          <p:cNvPr id="1031" name="Rectangle 34">
            <a:extLst>
              <a:ext uri="{FF2B5EF4-FFF2-40B4-BE49-F238E27FC236}">
                <a16:creationId xmlns:a16="http://schemas.microsoft.com/office/drawing/2014/main" id="{BD2459E5-0E1B-4D4F-B356-F9B4CE14E5A7}"/>
              </a:ext>
            </a:extLst>
          </p:cNvPr>
          <p:cNvSpPr>
            <a:spLocks noChangeArrowheads="1"/>
          </p:cNvSpPr>
          <p:nvPr/>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 Copyright 2018 by Pearson Education, Inc. All Rights Reserved.</a:t>
            </a:r>
          </a:p>
        </p:txBody>
      </p:sp>
      <p:sp>
        <p:nvSpPr>
          <p:cNvPr id="1032" name="Rectangle 35">
            <a:extLst>
              <a:ext uri="{FF2B5EF4-FFF2-40B4-BE49-F238E27FC236}">
                <a16:creationId xmlns:a16="http://schemas.microsoft.com/office/drawing/2014/main" id="{AC46693C-6EF8-EC47-969B-42485EBC36D4}"/>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 Copyright 2018 by Pearson Education, Inc. All Rights Reserved.</a:t>
            </a:r>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iangcpp.pearsoncmg.com/pyhtml/DisplayUnicod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angcpp.pearsoncmg.com/pyhtml/ComputeChang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tps://liangcpp.pearsoncmg.com/pyhtml/GuessBirthday.html" TargetMode="External"/><Relationship Id="rId5" Type="http://schemas.openxmlformats.org/officeDocument/2006/relationships/image" Target="../media/image13.emf"/><Relationship Id="rId4"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3.emf"/></Relationships>
</file>

<file path=ppt/slides/_rels/slide51.xml.rels><?xml version="1.0" encoding="UTF-8" standalone="yes"?>
<Relationships xmlns="http://schemas.openxmlformats.org/package/2006/relationships"><Relationship Id="rId3" Type="http://schemas.openxmlformats.org/officeDocument/2006/relationships/hyperlink" Target="https://liangcpp.pearsoncmg.com/pyhtml/SimpleShapes.html"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angcpp.pearsoncmg.com/pyhtml/ColorShapes.html"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s://liangcpp.pearsoncmg.com/pyhtml/MathFunctions.html" TargetMode="Externa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hyperlink" Target="https://liangcpp.pearsoncmg.com/pyhtml/ComputeAngles.html" TargetMode="Externa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4">
            <a:extLst>
              <a:ext uri="{FF2B5EF4-FFF2-40B4-BE49-F238E27FC236}">
                <a16:creationId xmlns:a16="http://schemas.microsoft.com/office/drawing/2014/main" id="{4950838E-6196-6C40-BFE4-C20F885F07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0CEFCD-3C22-E040-B871-CB7825CB606D}" type="slidenum">
              <a:rPr lang="en-US" altLang="en-US" sz="1400"/>
              <a:pPr>
                <a:spcBef>
                  <a:spcPct val="0"/>
                </a:spcBef>
                <a:buClrTx/>
                <a:buSzTx/>
                <a:buFontTx/>
                <a:buNone/>
              </a:pPr>
              <a:t>1</a:t>
            </a:fld>
            <a:endParaRPr lang="en-US" altLang="en-US" sz="1400"/>
          </a:p>
        </p:txBody>
      </p:sp>
      <p:sp>
        <p:nvSpPr>
          <p:cNvPr id="14338" name="Rectangle 2">
            <a:extLst>
              <a:ext uri="{FF2B5EF4-FFF2-40B4-BE49-F238E27FC236}">
                <a16:creationId xmlns:a16="http://schemas.microsoft.com/office/drawing/2014/main" id="{65904C16-34AE-0B43-9B4D-6B8671EDE88B}"/>
              </a:ext>
            </a:extLst>
          </p:cNvPr>
          <p:cNvSpPr>
            <a:spLocks noGrp="1" noChangeArrowheads="1"/>
          </p:cNvSpPr>
          <p:nvPr>
            <p:ph type="title"/>
          </p:nvPr>
        </p:nvSpPr>
        <p:spPr>
          <a:xfrm>
            <a:off x="539750" y="893763"/>
            <a:ext cx="8142288" cy="2343150"/>
          </a:xfrm>
          <a:noFill/>
        </p:spPr>
        <p:txBody>
          <a:bodyPr/>
          <a:lstStyle/>
          <a:p>
            <a:r>
              <a:rPr lang="en-US" altLang="en-US"/>
              <a:t>Chapter 4 </a:t>
            </a:r>
            <a:br>
              <a:rPr lang="en-US" altLang="en-US"/>
            </a:br>
            <a:r>
              <a:rPr lang="en-US" altLang="en-US"/>
              <a:t>Mathematical Functions, Strings, and Objects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26FDB098-94AF-EF4C-AF3B-FE4462EA574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CDD8DB-9AA3-8F4E-A4F9-318F35E82134}" type="slidenum">
              <a:rPr lang="en-US" altLang="en-US" sz="1400"/>
              <a:pPr>
                <a:spcBef>
                  <a:spcPct val="0"/>
                </a:spcBef>
                <a:buClrTx/>
                <a:buSzTx/>
                <a:buFontTx/>
                <a:buNone/>
              </a:pPr>
              <a:t>10</a:t>
            </a:fld>
            <a:endParaRPr lang="en-US" altLang="en-US" sz="1400"/>
          </a:p>
        </p:txBody>
      </p:sp>
      <p:sp>
        <p:nvSpPr>
          <p:cNvPr id="21506" name="Rectangle 2">
            <a:extLst>
              <a:ext uri="{FF2B5EF4-FFF2-40B4-BE49-F238E27FC236}">
                <a16:creationId xmlns:a16="http://schemas.microsoft.com/office/drawing/2014/main" id="{645A9155-DF00-7E43-8DEA-B5D7BF0B3C90}"/>
              </a:ext>
            </a:extLst>
          </p:cNvPr>
          <p:cNvSpPr>
            <a:spLocks noGrp="1" noChangeArrowheads="1"/>
          </p:cNvSpPr>
          <p:nvPr>
            <p:ph type="title"/>
          </p:nvPr>
        </p:nvSpPr>
        <p:spPr>
          <a:xfrm>
            <a:off x="685800" y="304800"/>
            <a:ext cx="7772400" cy="533400"/>
          </a:xfrm>
          <a:noFill/>
        </p:spPr>
        <p:txBody>
          <a:bodyPr/>
          <a:lstStyle/>
          <a:p>
            <a:r>
              <a:rPr lang="en-US" altLang="en-US"/>
              <a:t>Strings and Characters</a:t>
            </a:r>
            <a:endParaRPr lang="en-US" altLang="en-US" b="1"/>
          </a:p>
        </p:txBody>
      </p:sp>
      <p:sp>
        <p:nvSpPr>
          <p:cNvPr id="21507" name="Rectangle 3">
            <a:extLst>
              <a:ext uri="{FF2B5EF4-FFF2-40B4-BE49-F238E27FC236}">
                <a16:creationId xmlns:a16="http://schemas.microsoft.com/office/drawing/2014/main" id="{E4D92A74-5337-9C46-9454-CE51FB18F436}"/>
              </a:ext>
            </a:extLst>
          </p:cNvPr>
          <p:cNvSpPr>
            <a:spLocks noGrp="1" noChangeArrowheads="1"/>
          </p:cNvSpPr>
          <p:nvPr>
            <p:ph type="body" idx="1"/>
          </p:nvPr>
        </p:nvSpPr>
        <p:spPr>
          <a:xfrm>
            <a:off x="155575" y="4081463"/>
            <a:ext cx="8832850" cy="1728787"/>
          </a:xfrm>
        </p:spPr>
        <p:txBody>
          <a:bodyPr/>
          <a:lstStyle/>
          <a:p>
            <a:pPr>
              <a:lnSpc>
                <a:spcPct val="80000"/>
              </a:lnSpc>
              <a:buFont typeface="Monotype Sorts" pitchFamily="2" charset="2"/>
              <a:buNone/>
            </a:pPr>
            <a:r>
              <a:rPr lang="en-US" altLang="en-US" sz="2800">
                <a:solidFill>
                  <a:schemeClr val="tx2"/>
                </a:solidFill>
                <a:latin typeface="Courier New" panose="02070309020205020404" pitchFamily="49" charset="0"/>
              </a:rPr>
              <a:t>letter = 'A' # Same as letter = "A" </a:t>
            </a:r>
          </a:p>
          <a:p>
            <a:pPr>
              <a:lnSpc>
                <a:spcPct val="80000"/>
              </a:lnSpc>
              <a:buFont typeface="Monotype Sorts" pitchFamily="2" charset="2"/>
              <a:buNone/>
            </a:pPr>
            <a:r>
              <a:rPr lang="en-US" altLang="en-US" sz="2800">
                <a:solidFill>
                  <a:schemeClr val="tx2"/>
                </a:solidFill>
                <a:latin typeface="Courier New" panose="02070309020205020404" pitchFamily="49" charset="0"/>
              </a:rPr>
              <a:t>numChar = '4' # Same as numChar = "4" </a:t>
            </a:r>
          </a:p>
          <a:p>
            <a:pPr>
              <a:lnSpc>
                <a:spcPct val="80000"/>
              </a:lnSpc>
              <a:buFont typeface="Monotype Sorts" pitchFamily="2" charset="2"/>
              <a:buNone/>
            </a:pPr>
            <a:r>
              <a:rPr lang="en-US" altLang="en-US" sz="2800">
                <a:solidFill>
                  <a:schemeClr val="tx2"/>
                </a:solidFill>
                <a:latin typeface="Courier New" panose="02070309020205020404" pitchFamily="49" charset="0"/>
              </a:rPr>
              <a:t>message = "Good morning" </a:t>
            </a:r>
          </a:p>
          <a:p>
            <a:pPr>
              <a:lnSpc>
                <a:spcPct val="80000"/>
              </a:lnSpc>
              <a:buFont typeface="Monotype Sorts" pitchFamily="2" charset="2"/>
              <a:buNone/>
            </a:pPr>
            <a:r>
              <a:rPr lang="en-US" altLang="en-US" sz="2800">
                <a:solidFill>
                  <a:schemeClr val="tx2"/>
                </a:solidFill>
                <a:latin typeface="Courier New" panose="02070309020205020404" pitchFamily="49" charset="0"/>
              </a:rPr>
              <a:t># Same as message = 'Good morning' </a:t>
            </a:r>
          </a:p>
        </p:txBody>
      </p:sp>
      <p:sp>
        <p:nvSpPr>
          <p:cNvPr id="21508" name="Rectangle 7">
            <a:extLst>
              <a:ext uri="{FF2B5EF4-FFF2-40B4-BE49-F238E27FC236}">
                <a16:creationId xmlns:a16="http://schemas.microsoft.com/office/drawing/2014/main" id="{E1097D0D-3493-9D44-8FAC-71897B6AFB72}"/>
              </a:ext>
            </a:extLst>
          </p:cNvPr>
          <p:cNvSpPr>
            <a:spLocks noChangeArrowheads="1"/>
          </p:cNvSpPr>
          <p:nvPr/>
        </p:nvSpPr>
        <p:spPr bwMode="auto">
          <a:xfrm>
            <a:off x="155575" y="1123950"/>
            <a:ext cx="876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just">
              <a:buFont typeface="Monotype Sorts" pitchFamily="2" charset="2"/>
              <a:buNone/>
            </a:pPr>
            <a:r>
              <a:rPr lang="en-US" altLang="en-US"/>
              <a:t>A string is a sequence of characters. </a:t>
            </a:r>
            <a:r>
              <a:rPr lang="en-US" altLang="en-US" i="1"/>
              <a:t>String</a:t>
            </a:r>
            <a:r>
              <a:rPr lang="en-US" altLang="en-US"/>
              <a:t> literals can be enclosed in matching </a:t>
            </a:r>
            <a:r>
              <a:rPr lang="en-US" altLang="en-US" i="1"/>
              <a:t>single quotes</a:t>
            </a:r>
            <a:r>
              <a:rPr lang="en-US" altLang="en-US"/>
              <a:t> (') or </a:t>
            </a:r>
            <a:r>
              <a:rPr lang="en-US" altLang="en-US" i="1"/>
              <a:t>double quotes</a:t>
            </a:r>
            <a:r>
              <a:rPr lang="en-US" altLang="en-US"/>
              <a:t> ("). Python does not have a data type for characters. A single-character string represents a character.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AA54ECE2-8F2B-B645-B2C8-6B038E4DC12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7CD5EE-249A-3F4F-AE69-DDE8C2D0FE66}" type="slidenum">
              <a:rPr lang="en-US" altLang="en-US" sz="1400"/>
              <a:pPr>
                <a:spcBef>
                  <a:spcPct val="0"/>
                </a:spcBef>
                <a:buClrTx/>
                <a:buSzTx/>
                <a:buFontTx/>
                <a:buNone/>
              </a:pPr>
              <a:t>11</a:t>
            </a:fld>
            <a:endParaRPr lang="en-US" altLang="en-US" sz="1400"/>
          </a:p>
        </p:txBody>
      </p:sp>
      <p:sp>
        <p:nvSpPr>
          <p:cNvPr id="22530" name="Rectangle 2">
            <a:extLst>
              <a:ext uri="{FF2B5EF4-FFF2-40B4-BE49-F238E27FC236}">
                <a16:creationId xmlns:a16="http://schemas.microsoft.com/office/drawing/2014/main" id="{2475E27C-291B-6C40-8B46-1E066144F4FC}"/>
              </a:ext>
            </a:extLst>
          </p:cNvPr>
          <p:cNvSpPr>
            <a:spLocks noGrp="1" noChangeArrowheads="1"/>
          </p:cNvSpPr>
          <p:nvPr>
            <p:ph type="title"/>
          </p:nvPr>
        </p:nvSpPr>
        <p:spPr>
          <a:xfrm>
            <a:off x="577850" y="357188"/>
            <a:ext cx="7772400" cy="609600"/>
          </a:xfrm>
        </p:spPr>
        <p:txBody>
          <a:bodyPr/>
          <a:lstStyle/>
          <a:p>
            <a:r>
              <a:rPr lang="en-US" altLang="en-US"/>
              <a:t>NOTE</a:t>
            </a:r>
            <a:endParaRPr lang="en-US" altLang="en-US">
              <a:latin typeface="Book Antiqua" panose="02040602050305030304" pitchFamily="18" charset="0"/>
            </a:endParaRPr>
          </a:p>
        </p:txBody>
      </p:sp>
      <p:sp>
        <p:nvSpPr>
          <p:cNvPr id="22531" name="Text Box 7">
            <a:extLst>
              <a:ext uri="{FF2B5EF4-FFF2-40B4-BE49-F238E27FC236}">
                <a16:creationId xmlns:a16="http://schemas.microsoft.com/office/drawing/2014/main" id="{A009D8E5-7C2A-8B4F-85AD-448BA17E2152}"/>
              </a:ext>
            </a:extLst>
          </p:cNvPr>
          <p:cNvSpPr txBox="1">
            <a:spLocks noChangeArrowheads="1"/>
          </p:cNvSpPr>
          <p:nvPr/>
        </p:nvSpPr>
        <p:spPr bwMode="auto">
          <a:xfrm>
            <a:off x="269875" y="1201738"/>
            <a:ext cx="8534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t>For consistency, this book uses double quotes for a string with more than one character and single quotes for a string with a single character or an empty string. This convention is consistent with other programming languages. So, it will be easy to convert a Python program to a program written in other languages.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4">
            <a:extLst>
              <a:ext uri="{FF2B5EF4-FFF2-40B4-BE49-F238E27FC236}">
                <a16:creationId xmlns:a16="http://schemas.microsoft.com/office/drawing/2014/main" id="{5B58B134-81C9-5B4D-9C96-DB225EFAFF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F5485B-9CE3-E34E-82CB-99725CD8A9ED}" type="slidenum">
              <a:rPr lang="en-US" altLang="en-US" sz="1400"/>
              <a:pPr>
                <a:spcBef>
                  <a:spcPct val="0"/>
                </a:spcBef>
                <a:buClrTx/>
                <a:buSzTx/>
                <a:buFontTx/>
                <a:buNone/>
              </a:pPr>
              <a:t>12</a:t>
            </a:fld>
            <a:endParaRPr lang="en-US" altLang="en-US" sz="1400"/>
          </a:p>
        </p:txBody>
      </p:sp>
      <p:sp>
        <p:nvSpPr>
          <p:cNvPr id="23554" name="Rectangle 2">
            <a:extLst>
              <a:ext uri="{FF2B5EF4-FFF2-40B4-BE49-F238E27FC236}">
                <a16:creationId xmlns:a16="http://schemas.microsoft.com/office/drawing/2014/main" id="{30728F0C-62DF-E547-B900-1522022DE9DC}"/>
              </a:ext>
            </a:extLst>
          </p:cNvPr>
          <p:cNvSpPr>
            <a:spLocks noGrp="1" noChangeArrowheads="1"/>
          </p:cNvSpPr>
          <p:nvPr>
            <p:ph type="title"/>
          </p:nvPr>
        </p:nvSpPr>
        <p:spPr>
          <a:xfrm>
            <a:off x="685800" y="228600"/>
            <a:ext cx="7772400" cy="609600"/>
          </a:xfrm>
        </p:spPr>
        <p:txBody>
          <a:bodyPr/>
          <a:lstStyle/>
          <a:p>
            <a:r>
              <a:rPr lang="en-US" altLang="en-US"/>
              <a:t>Unicode and ASCII Code</a:t>
            </a:r>
            <a:endParaRPr lang="en-US" altLang="en-US">
              <a:latin typeface="Book Antiqua" panose="02040602050305030304" pitchFamily="18" charset="0"/>
            </a:endParaRPr>
          </a:p>
        </p:txBody>
      </p:sp>
      <p:sp>
        <p:nvSpPr>
          <p:cNvPr id="23555" name="Text Box 3">
            <a:extLst>
              <a:ext uri="{FF2B5EF4-FFF2-40B4-BE49-F238E27FC236}">
                <a16:creationId xmlns:a16="http://schemas.microsoft.com/office/drawing/2014/main" id="{E176B8B8-12B4-4945-A38A-FCD572061054}"/>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Python characters use </a:t>
            </a:r>
            <a:r>
              <a:rPr lang="en-US" altLang="en-US" sz="2800" i="1">
                <a:cs typeface="Times New Roman" panose="02020603050405020304" pitchFamily="18" charset="0"/>
              </a:rPr>
              <a:t>Unicode</a:t>
            </a:r>
            <a:r>
              <a:rPr lang="en-US" altLang="en-US" sz="2800">
                <a:cs typeface="Times New Roman" panose="02020603050405020304" pitchFamily="18" charset="0"/>
              </a:rPr>
              <a:t>, a 16-bit encoding scheme. Unicode is an encoding scheme for representing international characters. ASCII is a small subset of Unicode. </a:t>
            </a:r>
          </a:p>
        </p:txBody>
      </p:sp>
      <p:sp>
        <p:nvSpPr>
          <p:cNvPr id="23556" name="Rectangle 1">
            <a:hlinkClick r:id="rId2"/>
            <a:extLst>
              <a:ext uri="{FF2B5EF4-FFF2-40B4-BE49-F238E27FC236}">
                <a16:creationId xmlns:a16="http://schemas.microsoft.com/office/drawing/2014/main" id="{16E580CD-44CF-7E43-A2EF-F5F29F4B7D7B}"/>
              </a:ext>
            </a:extLst>
          </p:cNvPr>
          <p:cNvSpPr>
            <a:spLocks noChangeArrowheads="1"/>
          </p:cNvSpPr>
          <p:nvPr/>
        </p:nvSpPr>
        <p:spPr bwMode="auto">
          <a:xfrm>
            <a:off x="2973388" y="51577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DisplayUnicode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a:extLst>
              <a:ext uri="{FF2B5EF4-FFF2-40B4-BE49-F238E27FC236}">
                <a16:creationId xmlns:a16="http://schemas.microsoft.com/office/drawing/2014/main" id="{1872AABE-B371-0741-97D8-1A447690F7C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BC6600-3700-6A42-BB44-95800134E894}" type="slidenum">
              <a:rPr lang="en-US" altLang="en-US" sz="1400"/>
              <a:pPr>
                <a:spcBef>
                  <a:spcPct val="0"/>
                </a:spcBef>
                <a:buClrTx/>
                <a:buSzTx/>
                <a:buFontTx/>
                <a:buNone/>
              </a:pPr>
              <a:t>13</a:t>
            </a:fld>
            <a:endParaRPr lang="en-US" altLang="en-US" sz="1400"/>
          </a:p>
        </p:txBody>
      </p:sp>
      <p:sp>
        <p:nvSpPr>
          <p:cNvPr id="24578" name="Rectangle 2">
            <a:extLst>
              <a:ext uri="{FF2B5EF4-FFF2-40B4-BE49-F238E27FC236}">
                <a16:creationId xmlns:a16="http://schemas.microsoft.com/office/drawing/2014/main" id="{21007724-36EC-B447-A000-90F96A9758B0}"/>
              </a:ext>
            </a:extLst>
          </p:cNvPr>
          <p:cNvSpPr>
            <a:spLocks noGrp="1" noChangeArrowheads="1"/>
          </p:cNvSpPr>
          <p:nvPr>
            <p:ph type="title"/>
          </p:nvPr>
        </p:nvSpPr>
        <p:spPr>
          <a:xfrm>
            <a:off x="152400" y="228600"/>
            <a:ext cx="8763000" cy="685800"/>
          </a:xfrm>
        </p:spPr>
        <p:txBody>
          <a:bodyPr/>
          <a:lstStyle/>
          <a:p>
            <a:r>
              <a:rPr lang="en-US" altLang="en-US"/>
              <a:t>Appendix B: ASCII Character Set</a:t>
            </a:r>
            <a:endParaRPr lang="en-US" altLang="en-US">
              <a:latin typeface="Book Antiqua" panose="02040602050305030304" pitchFamily="18" charset="0"/>
            </a:endParaRPr>
          </a:p>
        </p:txBody>
      </p:sp>
      <p:sp>
        <p:nvSpPr>
          <p:cNvPr id="24579" name="Text Box 3">
            <a:extLst>
              <a:ext uri="{FF2B5EF4-FFF2-40B4-BE49-F238E27FC236}">
                <a16:creationId xmlns:a16="http://schemas.microsoft.com/office/drawing/2014/main" id="{BF75324B-30AC-8246-B725-DAAD9A443B36}"/>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4580" name="Text Box 4">
            <a:extLst>
              <a:ext uri="{FF2B5EF4-FFF2-40B4-BE49-F238E27FC236}">
                <a16:creationId xmlns:a16="http://schemas.microsoft.com/office/drawing/2014/main" id="{F1C9C1D3-DA2B-6749-A89F-6A8088690A79}"/>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4581" name="Object 5">
            <a:extLst>
              <a:ext uri="{FF2B5EF4-FFF2-40B4-BE49-F238E27FC236}">
                <a16:creationId xmlns:a16="http://schemas.microsoft.com/office/drawing/2014/main" id="{6648862B-AB4B-2C48-986E-F4AD8AC34806}"/>
              </a:ext>
            </a:extLst>
          </p:cNvPr>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24584" name="Bitmap Image" r:id="rId3" imgW="11379200" imgH="4914900" progId="Paint.Picture">
                  <p:embed/>
                </p:oleObj>
              </mc:Choice>
              <mc:Fallback>
                <p:oleObj name="Bitmap Image" r:id="rId3" imgW="11379200" imgH="49149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a:extLst>
              <a:ext uri="{FF2B5EF4-FFF2-40B4-BE49-F238E27FC236}">
                <a16:creationId xmlns:a16="http://schemas.microsoft.com/office/drawing/2014/main" id="{B00046F9-D4EA-AD46-9A07-B8D76D58692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395CF5-0ED6-884F-BA8A-9001F64A4F37}" type="slidenum">
              <a:rPr lang="en-US" altLang="en-US" sz="1400"/>
              <a:pPr>
                <a:spcBef>
                  <a:spcPct val="0"/>
                </a:spcBef>
                <a:buClrTx/>
                <a:buSzTx/>
                <a:buFontTx/>
                <a:buNone/>
              </a:pPr>
              <a:t>14</a:t>
            </a:fld>
            <a:endParaRPr lang="en-US" altLang="en-US" sz="1400"/>
          </a:p>
        </p:txBody>
      </p:sp>
      <p:sp>
        <p:nvSpPr>
          <p:cNvPr id="25602" name="Rectangle 2">
            <a:extLst>
              <a:ext uri="{FF2B5EF4-FFF2-40B4-BE49-F238E27FC236}">
                <a16:creationId xmlns:a16="http://schemas.microsoft.com/office/drawing/2014/main" id="{04CC6AEF-4887-C14F-9A72-973E6948E7A9}"/>
              </a:ext>
            </a:extLst>
          </p:cNvPr>
          <p:cNvSpPr>
            <a:spLocks noGrp="1" noChangeArrowheads="1"/>
          </p:cNvSpPr>
          <p:nvPr>
            <p:ph type="title"/>
          </p:nvPr>
        </p:nvSpPr>
        <p:spPr>
          <a:xfrm>
            <a:off x="609600" y="228600"/>
            <a:ext cx="7772400" cy="685800"/>
          </a:xfrm>
        </p:spPr>
        <p:txBody>
          <a:bodyPr/>
          <a:lstStyle/>
          <a:p>
            <a:r>
              <a:rPr lang="en-US" altLang="en-US"/>
              <a:t>ASCII Character Set, cont.</a:t>
            </a:r>
            <a:endParaRPr lang="en-US" altLang="en-US">
              <a:latin typeface="Book Antiqua" panose="02040602050305030304" pitchFamily="18" charset="0"/>
            </a:endParaRPr>
          </a:p>
        </p:txBody>
      </p:sp>
      <p:sp>
        <p:nvSpPr>
          <p:cNvPr id="25603" name="Text Box 3">
            <a:extLst>
              <a:ext uri="{FF2B5EF4-FFF2-40B4-BE49-F238E27FC236}">
                <a16:creationId xmlns:a16="http://schemas.microsoft.com/office/drawing/2014/main" id="{BD881190-DC85-9B43-94C1-0A55B901F1BE}"/>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600">
              <a:latin typeface="Courier New" panose="02070309020205020404" pitchFamily="49" charset="0"/>
            </a:endParaRPr>
          </a:p>
        </p:txBody>
      </p:sp>
      <p:sp>
        <p:nvSpPr>
          <p:cNvPr id="25604" name="Text Box 4">
            <a:extLst>
              <a:ext uri="{FF2B5EF4-FFF2-40B4-BE49-F238E27FC236}">
                <a16:creationId xmlns:a16="http://schemas.microsoft.com/office/drawing/2014/main" id="{7DE5C730-7FB9-2D4D-BF02-B7C1AB6FA162}"/>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ASCII Character Set is a subset of the Unicode from \u0000 to \u007f</a:t>
            </a:r>
          </a:p>
        </p:txBody>
      </p:sp>
      <p:graphicFrame>
        <p:nvGraphicFramePr>
          <p:cNvPr id="25605" name="Object 6">
            <a:extLst>
              <a:ext uri="{FF2B5EF4-FFF2-40B4-BE49-F238E27FC236}">
                <a16:creationId xmlns:a16="http://schemas.microsoft.com/office/drawing/2014/main" id="{750495F6-AAA5-3840-892A-DADEC74A0033}"/>
              </a:ext>
            </a:extLst>
          </p:cNvPr>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25608" name="Bitmap Image" r:id="rId3" imgW="10515600" imgH="3365500" progId="Paint.Picture">
                  <p:embed/>
                </p:oleObj>
              </mc:Choice>
              <mc:Fallback>
                <p:oleObj name="Bitmap Image" r:id="rId3" imgW="10515600" imgH="336550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4">
            <a:extLst>
              <a:ext uri="{FF2B5EF4-FFF2-40B4-BE49-F238E27FC236}">
                <a16:creationId xmlns:a16="http://schemas.microsoft.com/office/drawing/2014/main" id="{AE263909-2167-D242-907F-E55E2CF790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477A5F-2E57-F44D-B78F-123408BE03F5}" type="slidenum">
              <a:rPr lang="en-US" altLang="en-US" sz="1400"/>
              <a:pPr>
                <a:spcBef>
                  <a:spcPct val="0"/>
                </a:spcBef>
                <a:buClrTx/>
                <a:buSzTx/>
                <a:buFontTx/>
                <a:buNone/>
              </a:pPr>
              <a:t>15</a:t>
            </a:fld>
            <a:endParaRPr lang="en-US" altLang="en-US" sz="1400"/>
          </a:p>
        </p:txBody>
      </p:sp>
      <p:sp>
        <p:nvSpPr>
          <p:cNvPr id="26626" name="Rectangle 2">
            <a:extLst>
              <a:ext uri="{FF2B5EF4-FFF2-40B4-BE49-F238E27FC236}">
                <a16:creationId xmlns:a16="http://schemas.microsoft.com/office/drawing/2014/main" id="{1B1D36A0-36DD-C94F-9ABF-BDDC92586585}"/>
              </a:ext>
            </a:extLst>
          </p:cNvPr>
          <p:cNvSpPr>
            <a:spLocks noGrp="1" noChangeArrowheads="1"/>
          </p:cNvSpPr>
          <p:nvPr>
            <p:ph type="title"/>
          </p:nvPr>
        </p:nvSpPr>
        <p:spPr>
          <a:xfrm>
            <a:off x="693738" y="357188"/>
            <a:ext cx="7880350" cy="1112837"/>
          </a:xfrm>
          <a:noFill/>
        </p:spPr>
        <p:txBody>
          <a:bodyPr/>
          <a:lstStyle/>
          <a:p>
            <a:r>
              <a:rPr lang="en-US" altLang="en-US"/>
              <a:t>Functions ord and chr</a:t>
            </a:r>
          </a:p>
        </p:txBody>
      </p:sp>
      <p:sp>
        <p:nvSpPr>
          <p:cNvPr id="26627" name="Rectangle 3">
            <a:extLst>
              <a:ext uri="{FF2B5EF4-FFF2-40B4-BE49-F238E27FC236}">
                <a16:creationId xmlns:a16="http://schemas.microsoft.com/office/drawing/2014/main" id="{3D0D2C58-33C2-D049-B3C7-732164E4B082}"/>
              </a:ext>
            </a:extLst>
          </p:cNvPr>
          <p:cNvSpPr>
            <a:spLocks noGrp="1" noChangeArrowheads="1"/>
          </p:cNvSpPr>
          <p:nvPr>
            <p:ph type="body" idx="1"/>
          </p:nvPr>
        </p:nvSpPr>
        <p:spPr>
          <a:xfrm>
            <a:off x="231775" y="1662113"/>
            <a:ext cx="8334375" cy="3379787"/>
          </a:xfrm>
        </p:spPr>
        <p:txBody>
          <a:bodyPr/>
          <a:lstStyle/>
          <a:p>
            <a:pPr marL="0" indent="0">
              <a:buFont typeface="Monotype Sorts" pitchFamily="2" charset="2"/>
              <a:buNone/>
            </a:pPr>
            <a:r>
              <a:rPr lang="en-US" altLang="en-US" dirty="0">
                <a:solidFill>
                  <a:schemeClr val="tx2"/>
                </a:solidFill>
              </a:rPr>
              <a:t>&gt;&gt;&gt; </a:t>
            </a:r>
            <a:r>
              <a:rPr lang="en-US" altLang="en-US" dirty="0" err="1">
                <a:solidFill>
                  <a:schemeClr val="tx2"/>
                </a:solidFill>
              </a:rPr>
              <a:t>ch</a:t>
            </a:r>
            <a:r>
              <a:rPr lang="en-US" altLang="en-US" dirty="0">
                <a:solidFill>
                  <a:schemeClr val="tx2"/>
                </a:solidFill>
              </a:rPr>
              <a:t> = ‘a’</a:t>
            </a:r>
          </a:p>
          <a:p>
            <a:pPr marL="0" indent="0">
              <a:buFont typeface="Monotype Sorts" pitchFamily="2" charset="2"/>
              <a:buNone/>
            </a:pPr>
            <a:r>
              <a:rPr lang="en-US" altLang="en-US" dirty="0">
                <a:solidFill>
                  <a:schemeClr val="tx2"/>
                </a:solidFill>
              </a:rPr>
              <a:t>&gt;&gt;&gt; </a:t>
            </a:r>
            <a:r>
              <a:rPr lang="en-US" altLang="en-US" dirty="0" err="1">
                <a:solidFill>
                  <a:schemeClr val="tx2"/>
                </a:solidFill>
              </a:rPr>
              <a:t>ord</a:t>
            </a:r>
            <a:r>
              <a:rPr lang="en-US" altLang="en-US" dirty="0">
                <a:solidFill>
                  <a:schemeClr val="tx2"/>
                </a:solidFill>
              </a:rPr>
              <a:t>(</a:t>
            </a:r>
            <a:r>
              <a:rPr lang="en-US" altLang="en-US" dirty="0" err="1">
                <a:solidFill>
                  <a:schemeClr val="tx2"/>
                </a:solidFill>
              </a:rPr>
              <a:t>ch</a:t>
            </a:r>
            <a:r>
              <a:rPr lang="en-US" altLang="en-US" dirty="0">
                <a:solidFill>
                  <a:schemeClr val="tx2"/>
                </a:solidFill>
              </a:rPr>
              <a:t>)</a:t>
            </a:r>
          </a:p>
          <a:p>
            <a:pPr marL="0" indent="0">
              <a:buFont typeface="Monotype Sorts" pitchFamily="2" charset="2"/>
              <a:buNone/>
            </a:pPr>
            <a:r>
              <a:rPr lang="en-US" altLang="en-US" dirty="0">
                <a:solidFill>
                  <a:schemeClr val="tx2"/>
                </a:solidFill>
              </a:rPr>
              <a:t>&gt;&gt;&gt; 97</a:t>
            </a:r>
          </a:p>
          <a:p>
            <a:pPr marL="0" indent="0">
              <a:buFont typeface="Monotype Sorts" pitchFamily="2" charset="2"/>
              <a:buNone/>
            </a:pPr>
            <a:r>
              <a:rPr lang="en-US" altLang="en-US" dirty="0">
                <a:solidFill>
                  <a:schemeClr val="tx2"/>
                </a:solidFill>
              </a:rPr>
              <a:t>&gt;&gt;&gt; </a:t>
            </a:r>
            <a:r>
              <a:rPr lang="en-US" altLang="en-US" dirty="0" err="1">
                <a:solidFill>
                  <a:schemeClr val="tx2"/>
                </a:solidFill>
              </a:rPr>
              <a:t>chr</a:t>
            </a:r>
            <a:r>
              <a:rPr lang="en-US" altLang="en-US" dirty="0">
                <a:solidFill>
                  <a:schemeClr val="tx2"/>
                </a:solidFill>
              </a:rPr>
              <a:t>(98) </a:t>
            </a:r>
          </a:p>
          <a:p>
            <a:pPr marL="0" indent="0">
              <a:buFont typeface="Monotype Sorts" pitchFamily="2" charset="2"/>
              <a:buNone/>
            </a:pPr>
            <a:r>
              <a:rPr lang="en-US" altLang="en-US" dirty="0">
                <a:solidFill>
                  <a:schemeClr val="tx2"/>
                </a:solidFill>
              </a:rPr>
              <a:t>&gt;&gt;&gt; ‘b’</a:t>
            </a:r>
          </a:p>
          <a:p>
            <a:pPr marL="0" indent="0">
              <a:buFont typeface="Monotype Sorts" pitchFamily="2" charset="2"/>
              <a:buNone/>
            </a:pPr>
            <a:r>
              <a:rPr lang="en-US" altLang="en-US" dirty="0" err="1">
                <a:solidFill>
                  <a:schemeClr val="tx2"/>
                </a:solidFill>
              </a:rPr>
              <a:t>myletter</a:t>
            </a:r>
            <a:r>
              <a:rPr lang="en-US" altLang="en-US" dirty="0">
                <a:solidFill>
                  <a:schemeClr val="tx2"/>
                </a:solidFill>
              </a:rPr>
              <a:t> = 'm'</a:t>
            </a:r>
          </a:p>
          <a:p>
            <a:pPr marL="0" indent="0">
              <a:buFont typeface="Monotype Sorts" pitchFamily="2" charset="2"/>
              <a:buNone/>
            </a:pPr>
            <a:r>
              <a:rPr lang="en-US" altLang="en-US" dirty="0" err="1">
                <a:solidFill>
                  <a:schemeClr val="tx2"/>
                </a:solidFill>
              </a:rPr>
              <a:t>ord</a:t>
            </a:r>
            <a:r>
              <a:rPr lang="en-US" altLang="en-US" dirty="0">
                <a:solidFill>
                  <a:schemeClr val="tx2"/>
                </a:solidFill>
              </a:rPr>
              <a:t>(</a:t>
            </a:r>
            <a:r>
              <a:rPr lang="en-US" altLang="en-US" dirty="0" err="1">
                <a:solidFill>
                  <a:schemeClr val="tx2"/>
                </a:solidFill>
              </a:rPr>
              <a:t>myletter</a:t>
            </a:r>
            <a:r>
              <a:rPr lang="en-US" altLang="en-US" dirty="0">
                <a:solidFill>
                  <a:schemeClr val="tx2"/>
                </a:solidFill>
              </a:rPr>
              <a:t>)</a:t>
            </a:r>
          </a:p>
        </p:txBody>
      </p:sp>
      <p:sp>
        <p:nvSpPr>
          <p:cNvPr id="26628" name="Rectangle 4">
            <a:extLst>
              <a:ext uri="{FF2B5EF4-FFF2-40B4-BE49-F238E27FC236}">
                <a16:creationId xmlns:a16="http://schemas.microsoft.com/office/drawing/2014/main" id="{37593A52-8773-AF4F-A0D2-F597FA621E62}"/>
              </a:ext>
            </a:extLst>
          </p:cNvPr>
          <p:cNvSpPr>
            <a:spLocks noChangeArrowheads="1"/>
          </p:cNvSpPr>
          <p:nvPr/>
        </p:nvSpPr>
        <p:spPr bwMode="auto">
          <a:xfrm>
            <a:off x="219075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26629" name="Rectangle 7">
            <a:extLst>
              <a:ext uri="{FF2B5EF4-FFF2-40B4-BE49-F238E27FC236}">
                <a16:creationId xmlns:a16="http://schemas.microsoft.com/office/drawing/2014/main" id="{9F00D147-5B99-F241-B264-2CFF7962719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9CD5-648A-3D41-A0FD-09A73C7379E3}"/>
              </a:ext>
            </a:extLst>
          </p:cNvPr>
          <p:cNvSpPr>
            <a:spLocks noGrp="1"/>
          </p:cNvSpPr>
          <p:nvPr>
            <p:ph type="title"/>
          </p:nvPr>
        </p:nvSpPr>
        <p:spPr/>
        <p:txBody>
          <a:bodyPr/>
          <a:lstStyle/>
          <a:p>
            <a:r>
              <a:rPr lang="en-US" dirty="0"/>
              <a:t>Chat exercise</a:t>
            </a:r>
          </a:p>
        </p:txBody>
      </p:sp>
      <p:sp>
        <p:nvSpPr>
          <p:cNvPr id="3" name="Content Placeholder 2">
            <a:extLst>
              <a:ext uri="{FF2B5EF4-FFF2-40B4-BE49-F238E27FC236}">
                <a16:creationId xmlns:a16="http://schemas.microsoft.com/office/drawing/2014/main" id="{0EEAB1AC-9F32-134E-998D-247108B50CC9}"/>
              </a:ext>
            </a:extLst>
          </p:cNvPr>
          <p:cNvSpPr>
            <a:spLocks noGrp="1"/>
          </p:cNvSpPr>
          <p:nvPr>
            <p:ph idx="1"/>
          </p:nvPr>
        </p:nvSpPr>
        <p:spPr/>
        <p:txBody>
          <a:bodyPr/>
          <a:lstStyle/>
          <a:p>
            <a:r>
              <a:rPr lang="en-US" dirty="0"/>
              <a:t>Convert character ‘H’ to its code</a:t>
            </a:r>
          </a:p>
          <a:p>
            <a:r>
              <a:rPr lang="en-US" dirty="0"/>
              <a:t>Convert the number 121 to its corresponding character.</a:t>
            </a:r>
          </a:p>
          <a:p>
            <a:r>
              <a:rPr lang="en-US" dirty="0" err="1"/>
              <a:t>ord</a:t>
            </a:r>
            <a:r>
              <a:rPr lang="en-US" dirty="0"/>
              <a:t>(‘H’)</a:t>
            </a:r>
          </a:p>
          <a:p>
            <a:r>
              <a:rPr lang="en-US" dirty="0" err="1"/>
              <a:t>ch</a:t>
            </a:r>
            <a:r>
              <a:rPr lang="en-US" dirty="0"/>
              <a:t> = ‘H’</a:t>
            </a:r>
          </a:p>
          <a:p>
            <a:r>
              <a:rPr lang="en-US" dirty="0" err="1"/>
              <a:t>ord</a:t>
            </a:r>
            <a:r>
              <a:rPr lang="en-US" dirty="0"/>
              <a:t>(</a:t>
            </a:r>
            <a:r>
              <a:rPr lang="en-US" dirty="0" err="1"/>
              <a:t>ch</a:t>
            </a:r>
            <a:r>
              <a:rPr lang="en-US" dirty="0"/>
              <a:t>)</a:t>
            </a:r>
          </a:p>
          <a:p>
            <a:r>
              <a:rPr lang="en-US" dirty="0" err="1"/>
              <a:t>chr</a:t>
            </a:r>
            <a:r>
              <a:rPr lang="en-US" dirty="0"/>
              <a:t>(121)</a:t>
            </a:r>
          </a:p>
        </p:txBody>
      </p:sp>
      <p:sp>
        <p:nvSpPr>
          <p:cNvPr id="4" name="Slide Number Placeholder 3">
            <a:extLst>
              <a:ext uri="{FF2B5EF4-FFF2-40B4-BE49-F238E27FC236}">
                <a16:creationId xmlns:a16="http://schemas.microsoft.com/office/drawing/2014/main" id="{A0AC70BD-C6B7-0F45-A30D-09B29276C005}"/>
              </a:ext>
            </a:extLst>
          </p:cNvPr>
          <p:cNvSpPr>
            <a:spLocks noGrp="1"/>
          </p:cNvSpPr>
          <p:nvPr>
            <p:ph type="sldNum" sz="quarter" idx="11"/>
          </p:nvPr>
        </p:nvSpPr>
        <p:spPr/>
        <p:txBody>
          <a:bodyPr/>
          <a:lstStyle/>
          <a:p>
            <a:pPr>
              <a:defRPr/>
            </a:pPr>
            <a:fld id="{AD48835B-E67F-3647-A5D9-A4305E608D04}" type="slidenum">
              <a:rPr lang="en-US" altLang="en-US" smtClean="0"/>
              <a:pPr>
                <a:defRPr/>
              </a:pPr>
              <a:t>16</a:t>
            </a:fld>
            <a:endParaRPr lang="en-US" altLang="en-US"/>
          </a:p>
        </p:txBody>
      </p:sp>
    </p:spTree>
    <p:extLst>
      <p:ext uri="{BB962C8B-B14F-4D97-AF65-F5344CB8AC3E}">
        <p14:creationId xmlns:p14="http://schemas.microsoft.com/office/powerpoint/2010/main" val="332330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C58A881E-2CA7-C146-A6EA-7FE94CEB737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C01277-6BCB-2F43-8466-E6B5882B4900}" type="slidenum">
              <a:rPr lang="en-US" altLang="en-US" sz="1400"/>
              <a:pPr>
                <a:spcBef>
                  <a:spcPct val="0"/>
                </a:spcBef>
                <a:buClrTx/>
                <a:buSzTx/>
                <a:buFontTx/>
                <a:buNone/>
              </a:pPr>
              <a:t>17</a:t>
            </a:fld>
            <a:endParaRPr lang="en-US" altLang="en-US" sz="1400"/>
          </a:p>
        </p:txBody>
      </p:sp>
      <p:sp>
        <p:nvSpPr>
          <p:cNvPr id="27650" name="Rectangle 2">
            <a:extLst>
              <a:ext uri="{FF2B5EF4-FFF2-40B4-BE49-F238E27FC236}">
                <a16:creationId xmlns:a16="http://schemas.microsoft.com/office/drawing/2014/main" id="{981E741B-1499-9147-B9B5-04C34514231C}"/>
              </a:ext>
            </a:extLst>
          </p:cNvPr>
          <p:cNvSpPr>
            <a:spLocks noGrp="1" noChangeArrowheads="1"/>
          </p:cNvSpPr>
          <p:nvPr>
            <p:ph type="title"/>
          </p:nvPr>
        </p:nvSpPr>
        <p:spPr>
          <a:xfrm>
            <a:off x="152400" y="228600"/>
            <a:ext cx="8763000" cy="742950"/>
          </a:xfrm>
        </p:spPr>
        <p:txBody>
          <a:bodyPr/>
          <a:lstStyle/>
          <a:p>
            <a:r>
              <a:rPr lang="en-US" altLang="en-US" sz="4000"/>
              <a:t>Escape Sequences for Special Characters</a:t>
            </a:r>
          </a:p>
        </p:txBody>
      </p:sp>
      <p:sp>
        <p:nvSpPr>
          <p:cNvPr id="27651" name="Text Box 3">
            <a:extLst>
              <a:ext uri="{FF2B5EF4-FFF2-40B4-BE49-F238E27FC236}">
                <a16:creationId xmlns:a16="http://schemas.microsoft.com/office/drawing/2014/main" id="{72340332-C347-9B44-880F-385FB450916B}"/>
              </a:ext>
            </a:extLst>
          </p:cNvPr>
          <p:cNvSpPr txBox="1">
            <a:spLocks noChangeArrowheads="1"/>
          </p:cNvSpPr>
          <p:nvPr/>
        </p:nvSpPr>
        <p:spPr bwMode="auto">
          <a:xfrm>
            <a:off x="457200" y="1143000"/>
            <a:ext cx="82296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4229100" algn="l"/>
                <a:tab pos="56007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4229100" algn="l"/>
                <a:tab pos="56007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4229100" algn="l"/>
                <a:tab pos="56007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4229100" algn="l"/>
                <a:tab pos="56007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4229100" algn="l"/>
                <a:tab pos="56007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4229100" algn="l"/>
                <a:tab pos="56007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i="1"/>
              <a:t>Description       Escape Sequence 		Unicode</a:t>
            </a:r>
            <a:endParaRPr lang="en-US" altLang="en-US" sz="2800"/>
          </a:p>
          <a:p>
            <a:pPr>
              <a:spcBef>
                <a:spcPct val="50000"/>
              </a:spcBef>
              <a:buClrTx/>
              <a:buSzTx/>
              <a:buFontTx/>
              <a:buNone/>
            </a:pPr>
            <a:r>
              <a:rPr lang="en-US" altLang="en-US" sz="2800"/>
              <a:t>Backspace         </a:t>
            </a:r>
            <a:r>
              <a:rPr lang="en-US" altLang="en-US" sz="2600">
                <a:latin typeface="Courier New" panose="02070309020205020404" pitchFamily="49" charset="0"/>
              </a:rPr>
              <a:t>\b</a:t>
            </a:r>
            <a:r>
              <a:rPr lang="en-US" altLang="en-US" sz="2800"/>
              <a:t>			</a:t>
            </a:r>
            <a:r>
              <a:rPr lang="en-US" altLang="en-US" sz="2600">
                <a:latin typeface="Courier New" panose="02070309020205020404" pitchFamily="49" charset="0"/>
              </a:rPr>
              <a:t>\u0008</a:t>
            </a:r>
            <a:endParaRPr lang="en-US" altLang="en-US" sz="2800"/>
          </a:p>
          <a:p>
            <a:pPr>
              <a:spcBef>
                <a:spcPct val="50000"/>
              </a:spcBef>
              <a:buClrTx/>
              <a:buSzTx/>
              <a:buFontTx/>
              <a:buNone/>
            </a:pPr>
            <a:r>
              <a:rPr lang="en-US" altLang="en-US" sz="2800"/>
              <a:t>Tab                    </a:t>
            </a:r>
            <a:r>
              <a:rPr lang="en-US" altLang="en-US" sz="2600">
                <a:latin typeface="Courier New" panose="02070309020205020404" pitchFamily="49" charset="0"/>
              </a:rPr>
              <a:t>\t</a:t>
            </a:r>
            <a:r>
              <a:rPr lang="en-US" altLang="en-US" sz="2800"/>
              <a:t>			</a:t>
            </a:r>
            <a:r>
              <a:rPr lang="en-US" altLang="en-US" sz="2600">
                <a:latin typeface="Courier New" panose="02070309020205020404" pitchFamily="49" charset="0"/>
              </a:rPr>
              <a:t>\u0009</a:t>
            </a:r>
            <a:endParaRPr lang="en-US" altLang="en-US" sz="2800"/>
          </a:p>
          <a:p>
            <a:pPr>
              <a:spcBef>
                <a:spcPct val="50000"/>
              </a:spcBef>
              <a:buClrTx/>
              <a:buSzTx/>
              <a:buFontTx/>
              <a:buNone/>
            </a:pPr>
            <a:r>
              <a:rPr lang="en-US" altLang="en-US" sz="2800"/>
              <a:t>Linefeed            </a:t>
            </a:r>
            <a:r>
              <a:rPr lang="en-US" altLang="en-US" sz="2600">
                <a:latin typeface="Courier New" panose="02070309020205020404" pitchFamily="49" charset="0"/>
              </a:rPr>
              <a:t>\n</a:t>
            </a:r>
            <a:r>
              <a:rPr lang="en-US" altLang="en-US" sz="2800"/>
              <a:t>			</a:t>
            </a:r>
            <a:r>
              <a:rPr lang="en-US" altLang="en-US" sz="2600">
                <a:latin typeface="Courier New" panose="02070309020205020404" pitchFamily="49" charset="0"/>
              </a:rPr>
              <a:t>\u000A</a:t>
            </a:r>
            <a:endParaRPr lang="en-US" altLang="en-US" sz="2800"/>
          </a:p>
          <a:p>
            <a:pPr>
              <a:spcBef>
                <a:spcPct val="50000"/>
              </a:spcBef>
              <a:buClrTx/>
              <a:buSzTx/>
              <a:buFontTx/>
              <a:buNone/>
            </a:pPr>
            <a:r>
              <a:rPr lang="en-US" altLang="en-US" sz="2800"/>
              <a:t>Carriage return  </a:t>
            </a:r>
            <a:r>
              <a:rPr lang="en-US" altLang="en-US" sz="2600">
                <a:latin typeface="Courier New" panose="02070309020205020404" pitchFamily="49" charset="0"/>
              </a:rPr>
              <a:t>\r</a:t>
            </a:r>
            <a:r>
              <a:rPr lang="en-US" altLang="en-US" sz="2800"/>
              <a:t>			</a:t>
            </a:r>
            <a:r>
              <a:rPr lang="en-US" altLang="en-US" sz="2600">
                <a:latin typeface="Courier New" panose="02070309020205020404" pitchFamily="49" charset="0"/>
              </a:rPr>
              <a:t>\u000D</a:t>
            </a:r>
          </a:p>
          <a:p>
            <a:pPr>
              <a:spcBef>
                <a:spcPct val="50000"/>
              </a:spcBef>
              <a:buClrTx/>
              <a:buSzTx/>
              <a:buFontTx/>
              <a:buNone/>
            </a:pPr>
            <a:r>
              <a:rPr lang="en-US" altLang="en-US" sz="2800"/>
              <a:t>Backslash          </a:t>
            </a:r>
            <a:r>
              <a:rPr lang="en-US" altLang="en-US" sz="2600">
                <a:latin typeface="Courier New" panose="02070309020205020404" pitchFamily="49" charset="0"/>
              </a:rPr>
              <a:t>\\</a:t>
            </a:r>
            <a:r>
              <a:rPr lang="en-US" altLang="en-US" sz="2800"/>
              <a:t>			</a:t>
            </a:r>
            <a:r>
              <a:rPr lang="en-US" altLang="en-US" sz="2600">
                <a:latin typeface="Courier New" panose="02070309020205020404" pitchFamily="49" charset="0"/>
              </a:rPr>
              <a:t>\u005C</a:t>
            </a:r>
          </a:p>
          <a:p>
            <a:pPr>
              <a:spcBef>
                <a:spcPct val="50000"/>
              </a:spcBef>
              <a:buClrTx/>
              <a:buSzTx/>
              <a:buFontTx/>
              <a:buNone/>
            </a:pPr>
            <a:r>
              <a:rPr lang="en-US" altLang="en-US" sz="2800"/>
              <a:t>Single Quote      </a:t>
            </a:r>
            <a:r>
              <a:rPr lang="en-US" altLang="en-US" sz="2600">
                <a:latin typeface="Courier New" panose="02070309020205020404" pitchFamily="49" charset="0"/>
              </a:rPr>
              <a:t>\</a:t>
            </a:r>
            <a:r>
              <a:rPr lang="en-US" altLang="en-US" sz="2600">
                <a:latin typeface="Courier" pitchFamily="2"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\u0027</a:t>
            </a:r>
          </a:p>
          <a:p>
            <a:pPr>
              <a:spcBef>
                <a:spcPct val="50000"/>
              </a:spcBef>
              <a:buClrTx/>
              <a:buSzTx/>
              <a:buFontTx/>
              <a:buNone/>
            </a:pPr>
            <a:r>
              <a:rPr lang="en-US" altLang="en-US" sz="2800"/>
              <a:t>Double Quote     </a:t>
            </a:r>
            <a:r>
              <a:rPr lang="en-US" altLang="en-US" sz="2600">
                <a:latin typeface="Courier New" panose="02070309020205020404" pitchFamily="49" charset="0"/>
              </a:rPr>
              <a:t>\</a:t>
            </a:r>
            <a:r>
              <a:rPr lang="en-US" altLang="en-US" sz="2600">
                <a:latin typeface="Courier" pitchFamily="2" charset="0"/>
                <a:cs typeface="Times New Roman" panose="02020603050405020304" pitchFamily="18" charset="0"/>
              </a:rPr>
              <a:t>"</a:t>
            </a:r>
            <a:r>
              <a:rPr lang="en-US" altLang="en-US" sz="2600">
                <a:latin typeface="Courier New" panose="02070309020205020404" pitchFamily="49" charset="0"/>
              </a:rPr>
              <a:t> </a:t>
            </a:r>
            <a:r>
              <a:rPr lang="en-US" altLang="en-US" sz="2800"/>
              <a:t>			</a:t>
            </a:r>
            <a:r>
              <a:rPr lang="en-US" altLang="en-US" sz="2600">
                <a:latin typeface="Courier New" panose="02070309020205020404" pitchFamily="49" charset="0"/>
              </a:rPr>
              <a:t>\u0022</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CEEB243E-9EB3-8446-9D90-955C6D96F7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452488-397C-0C44-8B29-D09ADF2953B3}" type="slidenum">
              <a:rPr lang="en-US" altLang="en-US" sz="1400"/>
              <a:pPr>
                <a:spcBef>
                  <a:spcPct val="0"/>
                </a:spcBef>
                <a:buClrTx/>
                <a:buSzTx/>
                <a:buFontTx/>
                <a:buNone/>
              </a:pPr>
              <a:t>18</a:t>
            </a:fld>
            <a:endParaRPr lang="en-US" altLang="en-US" sz="1400"/>
          </a:p>
        </p:txBody>
      </p:sp>
      <p:sp>
        <p:nvSpPr>
          <p:cNvPr id="28674" name="Rectangle 2">
            <a:extLst>
              <a:ext uri="{FF2B5EF4-FFF2-40B4-BE49-F238E27FC236}">
                <a16:creationId xmlns:a16="http://schemas.microsoft.com/office/drawing/2014/main" id="{8B06543B-3A6D-1B4E-849F-C4060E201CD2}"/>
              </a:ext>
            </a:extLst>
          </p:cNvPr>
          <p:cNvSpPr>
            <a:spLocks noGrp="1" noChangeArrowheads="1"/>
          </p:cNvSpPr>
          <p:nvPr>
            <p:ph type="title"/>
          </p:nvPr>
        </p:nvSpPr>
        <p:spPr>
          <a:xfrm>
            <a:off x="654050" y="317500"/>
            <a:ext cx="7772400" cy="803275"/>
          </a:xfrm>
        </p:spPr>
        <p:txBody>
          <a:bodyPr/>
          <a:lstStyle/>
          <a:p>
            <a:r>
              <a:rPr lang="en-US" altLang="en-US"/>
              <a:t>Printing without the Newline</a:t>
            </a:r>
            <a:endParaRPr lang="en-US" altLang="en-US" sz="5400"/>
          </a:p>
        </p:txBody>
      </p:sp>
      <p:sp>
        <p:nvSpPr>
          <p:cNvPr id="28675" name="Text Box 3">
            <a:extLst>
              <a:ext uri="{FF2B5EF4-FFF2-40B4-BE49-F238E27FC236}">
                <a16:creationId xmlns:a16="http://schemas.microsoft.com/office/drawing/2014/main" id="{B027D74A-9E3E-A344-A0AB-1BBBB3148684}"/>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8676" name="Text Box 4">
            <a:extLst>
              <a:ext uri="{FF2B5EF4-FFF2-40B4-BE49-F238E27FC236}">
                <a16:creationId xmlns:a16="http://schemas.microsoft.com/office/drawing/2014/main" id="{DEB81BC7-DA6B-654D-B4F8-A7E606E53596}"/>
              </a:ext>
            </a:extLst>
          </p:cNvPr>
          <p:cNvSpPr txBox="1">
            <a:spLocks noChangeArrowheads="1"/>
          </p:cNvSpPr>
          <p:nvPr/>
        </p:nvSpPr>
        <p:spPr bwMode="auto">
          <a:xfrm>
            <a:off x="347663" y="13938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solidFill>
                  <a:schemeClr val="tx2"/>
                </a:solidFill>
                <a:latin typeface="Courier New" panose="02070309020205020404" pitchFamily="49" charset="0"/>
              </a:rPr>
              <a:t>print(item, end = '</a:t>
            </a:r>
            <a:r>
              <a:rPr lang="en-US" altLang="en-US" sz="2400" dirty="0" err="1">
                <a:solidFill>
                  <a:schemeClr val="tx2"/>
                </a:solidFill>
                <a:latin typeface="Courier New" panose="02070309020205020404" pitchFamily="49" charset="0"/>
              </a:rPr>
              <a:t>anyendingstring</a:t>
            </a:r>
            <a:r>
              <a:rPr lang="en-US" altLang="en-US" sz="2400" dirty="0">
                <a:solidFill>
                  <a:schemeClr val="tx2"/>
                </a:solidFill>
                <a:latin typeface="Courier New" panose="02070309020205020404" pitchFamily="49" charset="0"/>
              </a:rPr>
              <a:t>')</a:t>
            </a:r>
          </a:p>
        </p:txBody>
      </p:sp>
      <p:sp>
        <p:nvSpPr>
          <p:cNvPr id="28677" name="Text Box 7">
            <a:extLst>
              <a:ext uri="{FF2B5EF4-FFF2-40B4-BE49-F238E27FC236}">
                <a16:creationId xmlns:a16="http://schemas.microsoft.com/office/drawing/2014/main" id="{DE967AA6-5542-E643-8650-1D8AEE431FE0}"/>
              </a:ext>
            </a:extLst>
          </p:cNvPr>
          <p:cNvSpPr txBox="1">
            <a:spLocks noChangeArrowheads="1"/>
          </p:cNvSpPr>
          <p:nvPr/>
        </p:nvSpPr>
        <p:spPr bwMode="auto">
          <a:xfrm>
            <a:off x="347663" y="2084388"/>
            <a:ext cx="8382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dirty="0">
                <a:solidFill>
                  <a:schemeClr val="tx2"/>
                </a:solidFill>
                <a:latin typeface="Courier New" panose="02070309020205020404" pitchFamily="49" charset="0"/>
              </a:rPr>
              <a:t>print("AAA", end = ' ')</a:t>
            </a:r>
          </a:p>
          <a:p>
            <a:pPr>
              <a:spcBef>
                <a:spcPct val="0"/>
              </a:spcBef>
              <a:buClrTx/>
              <a:buSzTx/>
              <a:buFontTx/>
              <a:buNone/>
            </a:pPr>
            <a:r>
              <a:rPr lang="en-US" altLang="en-US" sz="2000" dirty="0">
                <a:solidFill>
                  <a:schemeClr val="tx2"/>
                </a:solidFill>
                <a:latin typeface="Courier New" panose="02070309020205020404" pitchFamily="49" charset="0"/>
              </a:rPr>
              <a:t>print("BBB", end = '')</a:t>
            </a:r>
          </a:p>
          <a:p>
            <a:pPr>
              <a:spcBef>
                <a:spcPct val="0"/>
              </a:spcBef>
              <a:buClrTx/>
              <a:buSzTx/>
              <a:buFontTx/>
              <a:buNone/>
            </a:pPr>
            <a:r>
              <a:rPr lang="en-US" altLang="en-US" sz="2000" dirty="0">
                <a:solidFill>
                  <a:schemeClr val="tx2"/>
                </a:solidFill>
                <a:latin typeface="Courier New" panose="02070309020205020404" pitchFamily="49" charset="0"/>
              </a:rPr>
              <a:t>print("CCC", end = '***')</a:t>
            </a:r>
          </a:p>
          <a:p>
            <a:pPr>
              <a:spcBef>
                <a:spcPct val="0"/>
              </a:spcBef>
              <a:buClrTx/>
              <a:buSzTx/>
              <a:buFontTx/>
              <a:buNone/>
            </a:pPr>
            <a:r>
              <a:rPr lang="en-US" altLang="en-US" sz="2000" dirty="0">
                <a:solidFill>
                  <a:schemeClr val="tx2"/>
                </a:solidFill>
                <a:latin typeface="Courier New" panose="02070309020205020404" pitchFamily="49" charset="0"/>
              </a:rPr>
              <a:t>print("DDD", end =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4">
            <a:extLst>
              <a:ext uri="{FF2B5EF4-FFF2-40B4-BE49-F238E27FC236}">
                <a16:creationId xmlns:a16="http://schemas.microsoft.com/office/drawing/2014/main" id="{8C4CE1AD-3360-4A40-8124-67110BA0236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50B826-EDF3-C848-974A-5EFB40C369C1}" type="slidenum">
              <a:rPr lang="en-US" altLang="en-US" sz="1400"/>
              <a:pPr>
                <a:spcBef>
                  <a:spcPct val="0"/>
                </a:spcBef>
                <a:buClrTx/>
                <a:buSzTx/>
                <a:buFontTx/>
                <a:buNone/>
              </a:pPr>
              <a:t>19</a:t>
            </a:fld>
            <a:endParaRPr lang="en-US" altLang="en-US" sz="1400"/>
          </a:p>
        </p:txBody>
      </p:sp>
      <p:sp>
        <p:nvSpPr>
          <p:cNvPr id="29698" name="Rectangle 2">
            <a:extLst>
              <a:ext uri="{FF2B5EF4-FFF2-40B4-BE49-F238E27FC236}">
                <a16:creationId xmlns:a16="http://schemas.microsoft.com/office/drawing/2014/main" id="{A14E90F5-1634-C942-8569-E37B8CE83028}"/>
              </a:ext>
            </a:extLst>
          </p:cNvPr>
          <p:cNvSpPr>
            <a:spLocks noGrp="1" noChangeArrowheads="1"/>
          </p:cNvSpPr>
          <p:nvPr>
            <p:ph type="title"/>
          </p:nvPr>
        </p:nvSpPr>
        <p:spPr>
          <a:xfrm>
            <a:off x="654050" y="317500"/>
            <a:ext cx="7772400" cy="803275"/>
          </a:xfrm>
        </p:spPr>
        <p:txBody>
          <a:bodyPr/>
          <a:lstStyle/>
          <a:p>
            <a:r>
              <a:rPr lang="en-US" altLang="en-US"/>
              <a:t>The str Function</a:t>
            </a:r>
            <a:endParaRPr lang="en-US" altLang="en-US" sz="5400"/>
          </a:p>
        </p:txBody>
      </p:sp>
      <p:sp>
        <p:nvSpPr>
          <p:cNvPr id="29699" name="Text Box 3">
            <a:extLst>
              <a:ext uri="{FF2B5EF4-FFF2-40B4-BE49-F238E27FC236}">
                <a16:creationId xmlns:a16="http://schemas.microsoft.com/office/drawing/2014/main" id="{4A0F34C0-3411-0B48-8B43-979DC165A7FE}"/>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29700" name="Text Box 4">
            <a:extLst>
              <a:ext uri="{FF2B5EF4-FFF2-40B4-BE49-F238E27FC236}">
                <a16:creationId xmlns:a16="http://schemas.microsoft.com/office/drawing/2014/main" id="{A8AD1B1A-529E-834A-92A7-CE2DD5CC910C}"/>
              </a:ext>
            </a:extLst>
          </p:cNvPr>
          <p:cNvSpPr txBox="1">
            <a:spLocks noChangeArrowheads="1"/>
          </p:cNvSpPr>
          <p:nvPr/>
        </p:nvSpPr>
        <p:spPr bwMode="auto">
          <a:xfrm>
            <a:off x="347663" y="1316038"/>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The </a:t>
            </a:r>
            <a:r>
              <a:rPr lang="en-US" altLang="en-US" sz="2800" u="sng"/>
              <a:t>str</a:t>
            </a:r>
            <a:r>
              <a:rPr lang="en-US" altLang="en-US" sz="2800"/>
              <a:t> function can be used to convert a number into a string. For example,</a:t>
            </a:r>
          </a:p>
        </p:txBody>
      </p:sp>
      <p:sp>
        <p:nvSpPr>
          <p:cNvPr id="29701" name="Text Box 5">
            <a:extLst>
              <a:ext uri="{FF2B5EF4-FFF2-40B4-BE49-F238E27FC236}">
                <a16:creationId xmlns:a16="http://schemas.microsoft.com/office/drawing/2014/main" id="{AF8CDE3B-A268-744E-8D4E-896B9085D446}"/>
              </a:ext>
            </a:extLst>
          </p:cNvPr>
          <p:cNvSpPr txBox="1">
            <a:spLocks noChangeArrowheads="1"/>
          </p:cNvSpPr>
          <p:nvPr/>
        </p:nvSpPr>
        <p:spPr bwMode="auto">
          <a:xfrm>
            <a:off x="423863" y="2468563"/>
            <a:ext cx="838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&gt;&gt;&gt; s = str(4.4) # Convert a float to string</a:t>
            </a:r>
          </a:p>
          <a:p>
            <a:pPr>
              <a:spcBef>
                <a:spcPct val="0"/>
              </a:spcBef>
              <a:buClrTx/>
              <a:buSzTx/>
              <a:buFontTx/>
              <a:buNone/>
            </a:pPr>
            <a:r>
              <a:rPr lang="en-US" altLang="en-US" sz="2400">
                <a:solidFill>
                  <a:schemeClr val="tx2"/>
                </a:solidFill>
              </a:rPr>
              <a:t>&gt;&gt;&gt; s </a:t>
            </a:r>
          </a:p>
          <a:p>
            <a:pPr>
              <a:spcBef>
                <a:spcPct val="0"/>
              </a:spcBef>
              <a:buClrTx/>
              <a:buSzTx/>
              <a:buFontTx/>
              <a:buNone/>
            </a:pPr>
            <a:r>
              <a:rPr lang="en-US" altLang="en-US" sz="2400">
                <a:solidFill>
                  <a:schemeClr val="tx2"/>
                </a:solidFill>
              </a:rPr>
              <a:t>'4.4'</a:t>
            </a:r>
          </a:p>
          <a:p>
            <a:pPr>
              <a:spcBef>
                <a:spcPct val="0"/>
              </a:spcBef>
              <a:buClrTx/>
              <a:buSzTx/>
              <a:buFontTx/>
              <a:buNone/>
            </a:pPr>
            <a:r>
              <a:rPr lang="en-US" altLang="en-US" sz="2400">
                <a:solidFill>
                  <a:schemeClr val="tx2"/>
                </a:solidFill>
              </a:rPr>
              <a:t>&gt;&gt;&gt; s = str(3) # Convert an integer to string</a:t>
            </a:r>
          </a:p>
          <a:p>
            <a:pPr>
              <a:spcBef>
                <a:spcPct val="0"/>
              </a:spcBef>
              <a:buClrTx/>
              <a:buSzTx/>
              <a:buFontTx/>
              <a:buNone/>
            </a:pPr>
            <a:r>
              <a:rPr lang="en-US" altLang="en-US" sz="2400">
                <a:solidFill>
                  <a:schemeClr val="tx2"/>
                </a:solidFill>
              </a:rPr>
              <a:t>&gt;&gt;&gt; s</a:t>
            </a:r>
          </a:p>
          <a:p>
            <a:pPr>
              <a:spcBef>
                <a:spcPct val="0"/>
              </a:spcBef>
              <a:buClrTx/>
              <a:buSzTx/>
              <a:buFontTx/>
              <a:buNone/>
            </a:pPr>
            <a:r>
              <a:rPr lang="en-US" altLang="en-US" sz="2400">
                <a:solidFill>
                  <a:schemeClr val="tx2"/>
                </a:solidFill>
              </a:rPr>
              <a:t>'3'</a:t>
            </a:r>
          </a:p>
          <a:p>
            <a:pPr>
              <a:spcBef>
                <a:spcPct val="0"/>
              </a:spcBef>
              <a:buClrTx/>
              <a:buSzTx/>
              <a:buFontTx/>
              <a:buNone/>
            </a:pPr>
            <a:r>
              <a:rPr lang="en-US" altLang="en-US" sz="2400">
                <a:solidFill>
                  <a:schemeClr val="tx2"/>
                </a:solidFill>
              </a:rPr>
              <a:t>&gt;&gt;&gt;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4">
            <a:extLst>
              <a:ext uri="{FF2B5EF4-FFF2-40B4-BE49-F238E27FC236}">
                <a16:creationId xmlns:a16="http://schemas.microsoft.com/office/drawing/2014/main" id="{CE391FDB-4860-464D-82EB-48B5507673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C13C5F-BC9E-184B-9ED1-7702E1A0E342}" type="slidenum">
              <a:rPr lang="en-US" altLang="en-US" sz="1400"/>
              <a:pPr>
                <a:spcBef>
                  <a:spcPct val="0"/>
                </a:spcBef>
                <a:buClrTx/>
                <a:buSzTx/>
                <a:buFontTx/>
                <a:buNone/>
              </a:pPr>
              <a:t>2</a:t>
            </a:fld>
            <a:endParaRPr lang="en-US" altLang="en-US" sz="1400"/>
          </a:p>
        </p:txBody>
      </p:sp>
      <p:sp>
        <p:nvSpPr>
          <p:cNvPr id="15362" name="Rectangle 2">
            <a:extLst>
              <a:ext uri="{FF2B5EF4-FFF2-40B4-BE49-F238E27FC236}">
                <a16:creationId xmlns:a16="http://schemas.microsoft.com/office/drawing/2014/main" id="{85EC1A3A-50DE-2148-8A4B-C41D09CAA944}"/>
              </a:ext>
            </a:extLst>
          </p:cNvPr>
          <p:cNvSpPr>
            <a:spLocks noGrp="1" noChangeArrowheads="1"/>
          </p:cNvSpPr>
          <p:nvPr>
            <p:ph type="title"/>
          </p:nvPr>
        </p:nvSpPr>
        <p:spPr>
          <a:xfrm>
            <a:off x="155575" y="125413"/>
            <a:ext cx="8763000" cy="665162"/>
          </a:xfrm>
          <a:noFill/>
        </p:spPr>
        <p:txBody>
          <a:bodyPr/>
          <a:lstStyle/>
          <a:p>
            <a:r>
              <a:rPr lang="en-US" altLang="en-US" sz="4000"/>
              <a:t>Motivations</a:t>
            </a:r>
          </a:p>
        </p:txBody>
      </p:sp>
      <p:sp>
        <p:nvSpPr>
          <p:cNvPr id="15363" name="Rectangle 3">
            <a:extLst>
              <a:ext uri="{FF2B5EF4-FFF2-40B4-BE49-F238E27FC236}">
                <a16:creationId xmlns:a16="http://schemas.microsoft.com/office/drawing/2014/main" id="{C668D94D-5687-8D42-9511-A1F3191F45B3}"/>
              </a:ext>
            </a:extLst>
          </p:cNvPr>
          <p:cNvSpPr>
            <a:spLocks noGrp="1" noChangeArrowheads="1"/>
          </p:cNvSpPr>
          <p:nvPr>
            <p:ph type="body" idx="1"/>
          </p:nvPr>
        </p:nvSpPr>
        <p:spPr>
          <a:xfrm>
            <a:off x="309563" y="893763"/>
            <a:ext cx="8645525" cy="2709862"/>
          </a:xfrm>
          <a:noFill/>
        </p:spPr>
        <p:txBody>
          <a:bodyPr/>
          <a:lstStyle/>
          <a:p>
            <a:pPr marL="0" indent="0">
              <a:lnSpc>
                <a:spcPct val="90000"/>
              </a:lnSpc>
              <a:buFont typeface="Monotype Sorts" pitchFamily="2" charset="2"/>
              <a:buNone/>
            </a:pPr>
            <a:r>
              <a:rPr lang="en-US" altLang="en-US" sz="2800"/>
              <a:t>Suppose you need to estimate the area enclosed by four cities, given the GPS locations (latitude and longitude) of these cities, as shown in the following diagram. How would you write a program to solve this problem? You will be able to write such a program after completing this chapter.</a:t>
            </a:r>
          </a:p>
        </p:txBody>
      </p:sp>
      <p:sp>
        <p:nvSpPr>
          <p:cNvPr id="15364" name="Rectangle 5">
            <a:extLst>
              <a:ext uri="{FF2B5EF4-FFF2-40B4-BE49-F238E27FC236}">
                <a16:creationId xmlns:a16="http://schemas.microsoft.com/office/drawing/2014/main" id="{F181414A-93AF-1C42-BC30-705FB5B9F873}"/>
              </a:ext>
            </a:extLst>
          </p:cNvPr>
          <p:cNvSpPr>
            <a:spLocks noChangeArrowheads="1"/>
          </p:cNvSpPr>
          <p:nvPr/>
        </p:nvSpPr>
        <p:spPr bwMode="auto">
          <a:xfrm>
            <a:off x="0"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5365" name="Object 4">
            <a:extLst>
              <a:ext uri="{FF2B5EF4-FFF2-40B4-BE49-F238E27FC236}">
                <a16:creationId xmlns:a16="http://schemas.microsoft.com/office/drawing/2014/main" id="{50793BA4-5DFF-F54C-AF9B-F1FDB299D100}"/>
              </a:ext>
            </a:extLst>
          </p:cNvPr>
          <p:cNvGraphicFramePr>
            <a:graphicFrameLocks noChangeAspect="1"/>
          </p:cNvGraphicFramePr>
          <p:nvPr/>
        </p:nvGraphicFramePr>
        <p:xfrm>
          <a:off x="1652588" y="3281363"/>
          <a:ext cx="7413625" cy="2963862"/>
        </p:xfrm>
        <a:graphic>
          <a:graphicData uri="http://schemas.openxmlformats.org/presentationml/2006/ole">
            <mc:AlternateContent xmlns:mc="http://schemas.openxmlformats.org/markup-compatibility/2006">
              <mc:Choice xmlns:v="urn:schemas-microsoft-com:vml" Requires="v">
                <p:oleObj spid="_x0000_s15368" name="Picture" r:id="rId3" imgW="5130800" imgH="2044700" progId="Word.Picture.8">
                  <p:embed/>
                </p:oleObj>
              </mc:Choice>
              <mc:Fallback>
                <p:oleObj name="Picture" r:id="rId3" imgW="5130800" imgH="20447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3281363"/>
                        <a:ext cx="7413625" cy="296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2DD76825-CDE6-4C41-9A15-C9270D3B31C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917224-6687-874A-AB72-60D749A52DC8}" type="slidenum">
              <a:rPr lang="en-US" altLang="en-US" sz="1400"/>
              <a:pPr>
                <a:spcBef>
                  <a:spcPct val="0"/>
                </a:spcBef>
                <a:buClrTx/>
                <a:buSzTx/>
                <a:buFontTx/>
                <a:buNone/>
              </a:pPr>
              <a:t>20</a:t>
            </a:fld>
            <a:endParaRPr lang="en-US" altLang="en-US" sz="1400"/>
          </a:p>
        </p:txBody>
      </p:sp>
      <p:sp>
        <p:nvSpPr>
          <p:cNvPr id="30722" name="Rectangle 2">
            <a:extLst>
              <a:ext uri="{FF2B5EF4-FFF2-40B4-BE49-F238E27FC236}">
                <a16:creationId xmlns:a16="http://schemas.microsoft.com/office/drawing/2014/main" id="{85FA0A37-B365-D947-92D3-4E4551634682}"/>
              </a:ext>
            </a:extLst>
          </p:cNvPr>
          <p:cNvSpPr>
            <a:spLocks noGrp="1" noChangeArrowheads="1"/>
          </p:cNvSpPr>
          <p:nvPr>
            <p:ph type="title"/>
          </p:nvPr>
        </p:nvSpPr>
        <p:spPr>
          <a:xfrm>
            <a:off x="654050" y="317500"/>
            <a:ext cx="7772400" cy="803275"/>
          </a:xfrm>
        </p:spPr>
        <p:txBody>
          <a:bodyPr/>
          <a:lstStyle/>
          <a:p>
            <a:r>
              <a:rPr lang="en-US" altLang="en-US" sz="4000"/>
              <a:t>The String Concatenation Operator </a:t>
            </a:r>
          </a:p>
        </p:txBody>
      </p:sp>
      <p:sp>
        <p:nvSpPr>
          <p:cNvPr id="30723" name="Text Box 3">
            <a:extLst>
              <a:ext uri="{FF2B5EF4-FFF2-40B4-BE49-F238E27FC236}">
                <a16:creationId xmlns:a16="http://schemas.microsoft.com/office/drawing/2014/main" id="{AF2AB77E-0105-1849-BCB1-E59B4D8DD672}"/>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0724" name="Text Box 4">
            <a:extLst>
              <a:ext uri="{FF2B5EF4-FFF2-40B4-BE49-F238E27FC236}">
                <a16:creationId xmlns:a16="http://schemas.microsoft.com/office/drawing/2014/main" id="{4131E006-DD20-2F47-A024-03E90A06136B}"/>
              </a:ext>
            </a:extLst>
          </p:cNvPr>
          <p:cNvSpPr txBox="1">
            <a:spLocks noChangeArrowheads="1"/>
          </p:cNvSpPr>
          <p:nvPr/>
        </p:nvSpPr>
        <p:spPr bwMode="auto">
          <a:xfrm>
            <a:off x="347663" y="13160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dirty="0"/>
              <a:t>You can use the + operator add two numbers. The + operator can also be used to concatenate (combine) two strings. Here are some examples:</a:t>
            </a:r>
          </a:p>
        </p:txBody>
      </p:sp>
      <p:sp>
        <p:nvSpPr>
          <p:cNvPr id="30725" name="Text Box 5">
            <a:extLst>
              <a:ext uri="{FF2B5EF4-FFF2-40B4-BE49-F238E27FC236}">
                <a16:creationId xmlns:a16="http://schemas.microsoft.com/office/drawing/2014/main" id="{C1C05151-2BDF-8148-8AD8-4F1314709EDD}"/>
              </a:ext>
            </a:extLst>
          </p:cNvPr>
          <p:cNvSpPr txBox="1">
            <a:spLocks noChangeArrowheads="1"/>
          </p:cNvSpPr>
          <p:nvPr/>
        </p:nvSpPr>
        <p:spPr bwMode="auto">
          <a:xfrm>
            <a:off x="423863" y="2968625"/>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tx2"/>
                </a:solidFill>
              </a:rPr>
              <a:t>&gt;&gt;&gt; message = "Welcome " + "to " + "Python"</a:t>
            </a:r>
          </a:p>
          <a:p>
            <a:pPr>
              <a:spcBef>
                <a:spcPct val="0"/>
              </a:spcBef>
              <a:buClrTx/>
              <a:buSzTx/>
              <a:buFontTx/>
              <a:buNone/>
            </a:pPr>
            <a:r>
              <a:rPr lang="en-US" altLang="en-US" sz="2400" dirty="0">
                <a:solidFill>
                  <a:schemeClr val="tx2"/>
                </a:solidFill>
              </a:rPr>
              <a:t>&gt;&gt;&gt; message </a:t>
            </a:r>
          </a:p>
          <a:p>
            <a:pPr>
              <a:spcBef>
                <a:spcPct val="0"/>
              </a:spcBef>
              <a:buClrTx/>
              <a:buSzTx/>
              <a:buFontTx/>
              <a:buNone/>
            </a:pPr>
            <a:r>
              <a:rPr lang="en-US" altLang="en-US" sz="2400" dirty="0">
                <a:solidFill>
                  <a:schemeClr val="tx2"/>
                </a:solidFill>
              </a:rPr>
              <a:t>‘Welcome to Python'</a:t>
            </a:r>
          </a:p>
          <a:p>
            <a:pPr>
              <a:spcBef>
                <a:spcPct val="0"/>
              </a:spcBef>
              <a:buClrTx/>
              <a:buSzTx/>
              <a:buFontTx/>
              <a:buNone/>
            </a:pPr>
            <a:r>
              <a:rPr lang="en-US" altLang="en-US" sz="2400" dirty="0">
                <a:solidFill>
                  <a:schemeClr val="tx2"/>
                </a:solidFill>
              </a:rPr>
              <a:t>&gt;&gt;&gt; </a:t>
            </a:r>
            <a:r>
              <a:rPr lang="en-US" altLang="en-US" sz="2400" dirty="0" err="1">
                <a:solidFill>
                  <a:schemeClr val="tx2"/>
                </a:solidFill>
              </a:rPr>
              <a:t>chapterNo</a:t>
            </a:r>
            <a:r>
              <a:rPr lang="en-US" altLang="en-US" sz="2400" dirty="0">
                <a:solidFill>
                  <a:schemeClr val="tx2"/>
                </a:solidFill>
              </a:rPr>
              <a:t> = 2</a:t>
            </a:r>
          </a:p>
          <a:p>
            <a:pPr>
              <a:spcBef>
                <a:spcPct val="0"/>
              </a:spcBef>
              <a:buClrTx/>
              <a:buSzTx/>
              <a:buFontTx/>
              <a:buNone/>
            </a:pPr>
            <a:r>
              <a:rPr lang="en-US" altLang="en-US" sz="2400" dirty="0">
                <a:solidFill>
                  <a:schemeClr val="tx2"/>
                </a:solidFill>
              </a:rPr>
              <a:t>&gt;&gt;&gt; s = "Chapter " + str(</a:t>
            </a:r>
            <a:r>
              <a:rPr lang="en-US" altLang="en-US" sz="2400" dirty="0" err="1">
                <a:solidFill>
                  <a:schemeClr val="tx2"/>
                </a:solidFill>
              </a:rPr>
              <a:t>chapterNo</a:t>
            </a:r>
            <a:r>
              <a:rPr lang="en-US" altLang="en-US" sz="2400" dirty="0">
                <a:solidFill>
                  <a:schemeClr val="tx2"/>
                </a:solidFill>
              </a:rPr>
              <a:t>)</a:t>
            </a:r>
          </a:p>
          <a:p>
            <a:pPr>
              <a:spcBef>
                <a:spcPct val="0"/>
              </a:spcBef>
              <a:buClrTx/>
              <a:buSzTx/>
              <a:buFontTx/>
              <a:buNone/>
            </a:pPr>
            <a:r>
              <a:rPr lang="en-US" altLang="en-US" sz="2400" dirty="0">
                <a:solidFill>
                  <a:schemeClr val="tx2"/>
                </a:solidFill>
              </a:rPr>
              <a:t>&gt;&gt;&gt; print(s)</a:t>
            </a:r>
          </a:p>
          <a:p>
            <a:pPr>
              <a:spcBef>
                <a:spcPct val="0"/>
              </a:spcBef>
              <a:buClrTx/>
              <a:buSzTx/>
              <a:buFontTx/>
              <a:buNone/>
            </a:pPr>
            <a:r>
              <a:rPr lang="en-US" altLang="en-US" sz="2400" dirty="0">
                <a:solidFill>
                  <a:schemeClr val="tx2"/>
                </a:solidFill>
              </a:rPr>
              <a:t>'Chapter 2'</a:t>
            </a:r>
          </a:p>
          <a:p>
            <a:pPr>
              <a:spcBef>
                <a:spcPct val="0"/>
              </a:spcBef>
              <a:buClrTx/>
              <a:buSzTx/>
              <a:buFontTx/>
              <a:buNone/>
            </a:pPr>
            <a:r>
              <a:rPr lang="en-US" altLang="en-US" sz="2400" dirty="0">
                <a:solidFill>
                  <a:schemeClr val="tx2"/>
                </a:solidFill>
              </a:rPr>
              <a:t>&gt;&gt;&gt;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4">
            <a:extLst>
              <a:ext uri="{FF2B5EF4-FFF2-40B4-BE49-F238E27FC236}">
                <a16:creationId xmlns:a16="http://schemas.microsoft.com/office/drawing/2014/main" id="{6B1EDCC8-8A7A-0E4B-8F9D-2C6AD93C3F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E24F8E-766E-F84F-9320-73C5CF1E07FC}" type="slidenum">
              <a:rPr lang="en-US" altLang="en-US" sz="1400"/>
              <a:pPr>
                <a:spcBef>
                  <a:spcPct val="0"/>
                </a:spcBef>
                <a:buClrTx/>
                <a:buSzTx/>
                <a:buFontTx/>
                <a:buNone/>
              </a:pPr>
              <a:t>21</a:t>
            </a:fld>
            <a:endParaRPr lang="en-US" altLang="en-US" sz="1400"/>
          </a:p>
        </p:txBody>
      </p:sp>
      <p:sp>
        <p:nvSpPr>
          <p:cNvPr id="31746" name="Rectangle 2">
            <a:extLst>
              <a:ext uri="{FF2B5EF4-FFF2-40B4-BE49-F238E27FC236}">
                <a16:creationId xmlns:a16="http://schemas.microsoft.com/office/drawing/2014/main" id="{40180C40-12A1-A843-9F42-FD751139A76E}"/>
              </a:ext>
            </a:extLst>
          </p:cNvPr>
          <p:cNvSpPr>
            <a:spLocks noGrp="1" noChangeArrowheads="1"/>
          </p:cNvSpPr>
          <p:nvPr>
            <p:ph type="title"/>
          </p:nvPr>
        </p:nvSpPr>
        <p:spPr>
          <a:xfrm>
            <a:off x="654050" y="317500"/>
            <a:ext cx="7772400" cy="803275"/>
          </a:xfrm>
        </p:spPr>
        <p:txBody>
          <a:bodyPr/>
          <a:lstStyle/>
          <a:p>
            <a:r>
              <a:rPr lang="en-US" altLang="en-US" sz="4000"/>
              <a:t>Reading Strings from the Console</a:t>
            </a:r>
          </a:p>
        </p:txBody>
      </p:sp>
      <p:sp>
        <p:nvSpPr>
          <p:cNvPr id="31747" name="Text Box 3">
            <a:extLst>
              <a:ext uri="{FF2B5EF4-FFF2-40B4-BE49-F238E27FC236}">
                <a16:creationId xmlns:a16="http://schemas.microsoft.com/office/drawing/2014/main" id="{B015B5DC-3222-1548-ADF1-C1621E6BB527}"/>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1748" name="Text Box 4">
            <a:extLst>
              <a:ext uri="{FF2B5EF4-FFF2-40B4-BE49-F238E27FC236}">
                <a16:creationId xmlns:a16="http://schemas.microsoft.com/office/drawing/2014/main" id="{56573A4B-60E1-C94E-BC25-006F266D4773}"/>
              </a:ext>
            </a:extLst>
          </p:cNvPr>
          <p:cNvSpPr txBox="1">
            <a:spLocks noChangeArrowheads="1"/>
          </p:cNvSpPr>
          <p:nvPr/>
        </p:nvSpPr>
        <p:spPr bwMode="auto">
          <a:xfrm>
            <a:off x="347663" y="13160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To read a string from the console, use the </a:t>
            </a:r>
            <a:r>
              <a:rPr lang="en-US" altLang="en-US" sz="2800" u="sng"/>
              <a:t>input</a:t>
            </a:r>
            <a:r>
              <a:rPr lang="en-US" altLang="en-US" sz="2800"/>
              <a:t> function. For example, the following code reads three strings from the keyboard:</a:t>
            </a:r>
          </a:p>
        </p:txBody>
      </p:sp>
      <p:sp>
        <p:nvSpPr>
          <p:cNvPr id="31749" name="Text Box 5">
            <a:extLst>
              <a:ext uri="{FF2B5EF4-FFF2-40B4-BE49-F238E27FC236}">
                <a16:creationId xmlns:a16="http://schemas.microsoft.com/office/drawing/2014/main" id="{8215BB19-76E1-FD47-A949-6824794D0F30}"/>
              </a:ext>
            </a:extLst>
          </p:cNvPr>
          <p:cNvSpPr txBox="1">
            <a:spLocks noChangeArrowheads="1"/>
          </p:cNvSpPr>
          <p:nvPr/>
        </p:nvSpPr>
        <p:spPr bwMode="auto">
          <a:xfrm>
            <a:off x="423863" y="2968625"/>
            <a:ext cx="8382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solidFill>
                  <a:schemeClr val="tx2"/>
                </a:solidFill>
                <a:latin typeface="Courier New" panose="02070309020205020404" pitchFamily="49" charset="0"/>
              </a:rPr>
              <a:t>s1 = input("Enter a string: ")</a:t>
            </a:r>
          </a:p>
          <a:p>
            <a:pPr>
              <a:spcBef>
                <a:spcPct val="0"/>
              </a:spcBef>
              <a:buClrTx/>
              <a:buSzTx/>
              <a:buFontTx/>
              <a:buNone/>
            </a:pPr>
            <a:r>
              <a:rPr lang="en-US" altLang="en-US" sz="2800">
                <a:solidFill>
                  <a:schemeClr val="tx2"/>
                </a:solidFill>
                <a:latin typeface="Courier New" panose="02070309020205020404" pitchFamily="49" charset="0"/>
              </a:rPr>
              <a:t>s2 = input("Enter a string: ")</a:t>
            </a:r>
          </a:p>
          <a:p>
            <a:pPr>
              <a:spcBef>
                <a:spcPct val="0"/>
              </a:spcBef>
              <a:buClrTx/>
              <a:buSzTx/>
              <a:buFontTx/>
              <a:buNone/>
            </a:pPr>
            <a:r>
              <a:rPr lang="en-US" altLang="en-US" sz="2800">
                <a:solidFill>
                  <a:schemeClr val="tx2"/>
                </a:solidFill>
                <a:latin typeface="Courier New" panose="02070309020205020404" pitchFamily="49" charset="0"/>
              </a:rPr>
              <a:t>s3 = input("Enter a string: ")</a:t>
            </a:r>
          </a:p>
          <a:p>
            <a:pPr>
              <a:spcBef>
                <a:spcPct val="0"/>
              </a:spcBef>
              <a:buClrTx/>
              <a:buSzTx/>
              <a:buFontTx/>
              <a:buNone/>
            </a:pPr>
            <a:r>
              <a:rPr lang="en-US" altLang="en-US" sz="2800">
                <a:solidFill>
                  <a:schemeClr val="tx2"/>
                </a:solidFill>
                <a:latin typeface="Courier New" panose="02070309020205020404" pitchFamily="49" charset="0"/>
              </a:rPr>
              <a:t>print("s1 is " + s1)</a:t>
            </a:r>
          </a:p>
          <a:p>
            <a:pPr>
              <a:spcBef>
                <a:spcPct val="0"/>
              </a:spcBef>
              <a:buClrTx/>
              <a:buSzTx/>
              <a:buFontTx/>
              <a:buNone/>
            </a:pPr>
            <a:r>
              <a:rPr lang="en-US" altLang="en-US" sz="2800">
                <a:solidFill>
                  <a:schemeClr val="tx2"/>
                </a:solidFill>
                <a:latin typeface="Courier New" panose="02070309020205020404" pitchFamily="49" charset="0"/>
              </a:rPr>
              <a:t>print("s2 is " + s2)</a:t>
            </a:r>
          </a:p>
          <a:p>
            <a:pPr>
              <a:spcBef>
                <a:spcPct val="0"/>
              </a:spcBef>
              <a:buClrTx/>
              <a:buSzTx/>
              <a:buFontTx/>
              <a:buNone/>
            </a:pPr>
            <a:r>
              <a:rPr lang="en-US" altLang="en-US" sz="2800">
                <a:solidFill>
                  <a:schemeClr val="tx2"/>
                </a:solidFill>
                <a:latin typeface="Courier New" panose="02070309020205020404" pitchFamily="49" charset="0"/>
              </a:rPr>
              <a:t>print("s3 is " + s3)</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4">
            <a:extLst>
              <a:ext uri="{FF2B5EF4-FFF2-40B4-BE49-F238E27FC236}">
                <a16:creationId xmlns:a16="http://schemas.microsoft.com/office/drawing/2014/main" id="{A178CD16-C150-5343-8347-99C09CA7B5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74CBA1-CF0C-0C42-9497-C58FD18BF614}" type="slidenum">
              <a:rPr lang="en-US" altLang="en-US" sz="1400"/>
              <a:pPr>
                <a:spcBef>
                  <a:spcPct val="0"/>
                </a:spcBef>
                <a:buClrTx/>
                <a:buSzTx/>
                <a:buFontTx/>
                <a:buNone/>
              </a:pPr>
              <a:t>22</a:t>
            </a:fld>
            <a:endParaRPr lang="en-US" altLang="en-US" sz="1400"/>
          </a:p>
        </p:txBody>
      </p:sp>
      <p:sp>
        <p:nvSpPr>
          <p:cNvPr id="32770" name="Rectangle 2">
            <a:extLst>
              <a:ext uri="{FF2B5EF4-FFF2-40B4-BE49-F238E27FC236}">
                <a16:creationId xmlns:a16="http://schemas.microsoft.com/office/drawing/2014/main" id="{E7EBE88F-220D-0C43-B4A3-7D51FAC10456}"/>
              </a:ext>
            </a:extLst>
          </p:cNvPr>
          <p:cNvSpPr>
            <a:spLocks noGrp="1" noChangeArrowheads="1"/>
          </p:cNvSpPr>
          <p:nvPr>
            <p:ph type="title"/>
          </p:nvPr>
        </p:nvSpPr>
        <p:spPr>
          <a:xfrm>
            <a:off x="685800" y="0"/>
            <a:ext cx="7772400" cy="1428750"/>
          </a:xfrm>
        </p:spPr>
        <p:txBody>
          <a:bodyPr/>
          <a:lstStyle/>
          <a:p>
            <a:r>
              <a:rPr lang="en-US" altLang="en-US" sz="4000"/>
              <a:t>Case Study: Minimum Number of Coins </a:t>
            </a:r>
          </a:p>
        </p:txBody>
      </p:sp>
      <p:sp>
        <p:nvSpPr>
          <p:cNvPr id="32771" name="Text Box 6">
            <a:extLst>
              <a:ext uri="{FF2B5EF4-FFF2-40B4-BE49-F238E27FC236}">
                <a16:creationId xmlns:a16="http://schemas.microsoft.com/office/drawing/2014/main" id="{88457839-E60E-6343-B6E9-10E55589C91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2772" name="Text Box 7">
            <a:extLst>
              <a:ext uri="{FF2B5EF4-FFF2-40B4-BE49-F238E27FC236}">
                <a16:creationId xmlns:a16="http://schemas.microsoft.com/office/drawing/2014/main" id="{43DCE8DD-9E5D-924D-AAC9-2AAFA285F187}"/>
              </a:ext>
            </a:extLst>
          </p:cNvPr>
          <p:cNvSpPr txBox="1">
            <a:spLocks noChangeArrowheads="1"/>
          </p:cNvSpPr>
          <p:nvPr/>
        </p:nvSpPr>
        <p:spPr bwMode="auto">
          <a:xfrm>
            <a:off x="381000" y="1676400"/>
            <a:ext cx="8382000"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itchFamily="2" charset="0"/>
              </a:rPr>
              <a:t> </a:t>
            </a:r>
          </a:p>
        </p:txBody>
      </p:sp>
      <p:sp>
        <p:nvSpPr>
          <p:cNvPr id="32773" name="Rectangle 1">
            <a:hlinkClick r:id="rId2"/>
            <a:extLst>
              <a:ext uri="{FF2B5EF4-FFF2-40B4-BE49-F238E27FC236}">
                <a16:creationId xmlns:a16="http://schemas.microsoft.com/office/drawing/2014/main" id="{A1D4CBF2-D803-0F4F-BC22-F49CECCAEFB7}"/>
              </a:ext>
            </a:extLst>
          </p:cNvPr>
          <p:cNvSpPr>
            <a:spLocks noChangeArrowheads="1"/>
          </p:cNvSpPr>
          <p:nvPr/>
        </p:nvSpPr>
        <p:spPr bwMode="auto">
          <a:xfrm>
            <a:off x="4764088" y="55038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ComputeChange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a:extLst>
              <a:ext uri="{FF2B5EF4-FFF2-40B4-BE49-F238E27FC236}">
                <a16:creationId xmlns:a16="http://schemas.microsoft.com/office/drawing/2014/main" id="{B72ED0C0-E9BE-8845-A23E-3C37E4A0EB8C}"/>
              </a:ext>
            </a:extLst>
          </p:cNvPr>
          <p:cNvSpPr>
            <a:spLocks noGrp="1" noChangeArrowheads="1"/>
          </p:cNvSpPr>
          <p:nvPr>
            <p:ph idx="1"/>
          </p:nvPr>
        </p:nvSpPr>
        <p:spPr>
          <a:xfrm>
            <a:off x="155575" y="125413"/>
            <a:ext cx="8909050" cy="6069012"/>
          </a:xfrm>
        </p:spPr>
        <p:txBody>
          <a:bodyPr/>
          <a:lstStyle/>
          <a:p>
            <a:pPr marL="0" indent="0">
              <a:spcBef>
                <a:spcPct val="0"/>
              </a:spcBef>
              <a:buFont typeface="Monotype Sorts" pitchFamily="2" charset="2"/>
              <a:buNone/>
            </a:pPr>
            <a:r>
              <a:rPr lang="en-US" altLang="en-US" sz="2000" b="1" dirty="0"/>
              <a:t># Listing 2.5 </a:t>
            </a:r>
            <a:r>
              <a:rPr lang="en-US" altLang="en-US" sz="2000" b="1" dirty="0" err="1"/>
              <a:t>ComputeChange.py</a:t>
            </a:r>
            <a:endParaRPr lang="en-US" altLang="en-US" sz="2000" b="1" dirty="0"/>
          </a:p>
          <a:p>
            <a:pPr marL="0" indent="0">
              <a:spcBef>
                <a:spcPct val="0"/>
              </a:spcBef>
              <a:buFont typeface="Monotype Sorts" pitchFamily="2" charset="2"/>
              <a:buNone/>
            </a:pPr>
            <a:r>
              <a:rPr lang="en-US" altLang="en-US" sz="2000" dirty="0"/>
              <a:t>amount = float(input("Enter an amount, e.g., 11.56: "))</a:t>
            </a:r>
          </a:p>
          <a:p>
            <a:pPr marL="0" indent="0">
              <a:spcBef>
                <a:spcPct val="0"/>
              </a:spcBef>
              <a:buFont typeface="Monotype Sorts" pitchFamily="2" charset="2"/>
              <a:buNone/>
            </a:pPr>
            <a:r>
              <a:rPr lang="en-US" altLang="en-US" sz="2000" dirty="0" err="1"/>
              <a:t>remainingAmount</a:t>
            </a:r>
            <a:r>
              <a:rPr lang="en-US" altLang="en-US" sz="2000" dirty="0"/>
              <a:t> = int(amount * 100) # Convert the amount to cents</a:t>
            </a:r>
          </a:p>
          <a:p>
            <a:pPr marL="0" indent="0">
              <a:spcBef>
                <a:spcPct val="0"/>
              </a:spcBef>
              <a:buFont typeface="Monotype Sorts" pitchFamily="2" charset="2"/>
              <a:buNone/>
            </a:pPr>
            <a:r>
              <a:rPr lang="en-US" altLang="en-US" sz="2000" dirty="0" err="1"/>
              <a:t>numberOfOneDollars</a:t>
            </a:r>
            <a:r>
              <a:rPr lang="en-US" altLang="en-US" sz="2000" dirty="0"/>
              <a:t> = </a:t>
            </a:r>
            <a:r>
              <a:rPr lang="en-US" altLang="en-US" sz="2000" dirty="0" err="1"/>
              <a:t>remainingAmount</a:t>
            </a:r>
            <a:r>
              <a:rPr lang="en-US" altLang="en-US" sz="2000" dirty="0"/>
              <a:t> // 100. # number of one dollars</a:t>
            </a:r>
          </a:p>
          <a:p>
            <a:pPr marL="0" indent="0">
              <a:spcBef>
                <a:spcPct val="0"/>
              </a:spcBef>
              <a:buFont typeface="Monotype Sorts" pitchFamily="2" charset="2"/>
              <a:buNone/>
            </a:pPr>
            <a:r>
              <a:rPr lang="en-US" altLang="en-US" sz="2000" dirty="0" err="1"/>
              <a:t>remainingAmount</a:t>
            </a:r>
            <a:r>
              <a:rPr lang="en-US" altLang="en-US" sz="2000" dirty="0"/>
              <a:t> = </a:t>
            </a:r>
            <a:r>
              <a:rPr lang="en-US" altLang="en-US" sz="2000" dirty="0" err="1"/>
              <a:t>remainingAmount</a:t>
            </a:r>
            <a:r>
              <a:rPr lang="en-US" altLang="en-US" sz="2000" dirty="0"/>
              <a:t> % 100</a:t>
            </a:r>
          </a:p>
          <a:p>
            <a:pPr marL="0" indent="0">
              <a:spcBef>
                <a:spcPct val="0"/>
              </a:spcBef>
              <a:buFont typeface="Monotype Sorts" pitchFamily="2" charset="2"/>
              <a:buNone/>
            </a:pPr>
            <a:r>
              <a:rPr lang="en-US" altLang="en-US" sz="2000" dirty="0" err="1"/>
              <a:t>numberOfQuarters</a:t>
            </a:r>
            <a:r>
              <a:rPr lang="en-US" altLang="en-US" sz="2000" dirty="0"/>
              <a:t> = </a:t>
            </a:r>
            <a:r>
              <a:rPr lang="en-US" altLang="en-US" sz="2000" dirty="0" err="1"/>
              <a:t>remainingAmount</a:t>
            </a:r>
            <a:r>
              <a:rPr lang="en-US" altLang="en-US" sz="2000" dirty="0"/>
              <a:t> // 25  # Number of quarters in the remaining</a:t>
            </a:r>
          </a:p>
          <a:p>
            <a:pPr marL="0" indent="0">
              <a:spcBef>
                <a:spcPct val="0"/>
              </a:spcBef>
              <a:buFont typeface="Monotype Sorts" pitchFamily="2" charset="2"/>
              <a:buNone/>
            </a:pPr>
            <a:r>
              <a:rPr lang="en-US" altLang="en-US" sz="2000" dirty="0" err="1"/>
              <a:t>remainingAmount</a:t>
            </a:r>
            <a:r>
              <a:rPr lang="en-US" altLang="en-US" sz="2000" dirty="0"/>
              <a:t> = </a:t>
            </a:r>
            <a:r>
              <a:rPr lang="en-US" altLang="en-US" sz="2000" dirty="0" err="1"/>
              <a:t>remainingAmount</a:t>
            </a:r>
            <a:r>
              <a:rPr lang="en-US" altLang="en-US" sz="2000" dirty="0"/>
              <a:t> % 25</a:t>
            </a:r>
          </a:p>
          <a:p>
            <a:pPr marL="0" indent="0">
              <a:spcBef>
                <a:spcPct val="0"/>
              </a:spcBef>
              <a:buFont typeface="Monotype Sorts" pitchFamily="2" charset="2"/>
              <a:buNone/>
            </a:pPr>
            <a:r>
              <a:rPr lang="en-US" altLang="en-US" sz="2000" dirty="0" err="1"/>
              <a:t>numberOfDimes</a:t>
            </a:r>
            <a:r>
              <a:rPr lang="en-US" altLang="en-US" sz="2000" dirty="0"/>
              <a:t> = </a:t>
            </a:r>
            <a:r>
              <a:rPr lang="en-US" altLang="en-US" sz="2000" dirty="0" err="1"/>
              <a:t>remainingAmount</a:t>
            </a:r>
            <a:r>
              <a:rPr lang="en-US" altLang="en-US" sz="2000" dirty="0"/>
              <a:t> // 10   #number of dimes in the remaining</a:t>
            </a:r>
          </a:p>
          <a:p>
            <a:pPr marL="0" indent="0">
              <a:spcBef>
                <a:spcPct val="0"/>
              </a:spcBef>
              <a:buFont typeface="Monotype Sorts" pitchFamily="2" charset="2"/>
              <a:buNone/>
            </a:pPr>
            <a:r>
              <a:rPr lang="en-US" altLang="en-US" sz="2000" dirty="0" err="1"/>
              <a:t>remainingAmount</a:t>
            </a:r>
            <a:r>
              <a:rPr lang="en-US" altLang="en-US" sz="2000" dirty="0"/>
              <a:t> = </a:t>
            </a:r>
            <a:r>
              <a:rPr lang="en-US" altLang="en-US" sz="2000" dirty="0" err="1"/>
              <a:t>remainingAmount</a:t>
            </a:r>
            <a:r>
              <a:rPr lang="en-US" altLang="en-US" sz="2000" dirty="0"/>
              <a:t> % 10</a:t>
            </a:r>
          </a:p>
          <a:p>
            <a:pPr marL="0" indent="0">
              <a:spcBef>
                <a:spcPct val="0"/>
              </a:spcBef>
              <a:buFont typeface="Monotype Sorts" pitchFamily="2" charset="2"/>
              <a:buNone/>
            </a:pPr>
            <a:r>
              <a:rPr lang="en-US" altLang="en-US" sz="2000" dirty="0" err="1"/>
              <a:t>numberOfNickels</a:t>
            </a:r>
            <a:r>
              <a:rPr lang="en-US" altLang="en-US" sz="2000" dirty="0"/>
              <a:t> = </a:t>
            </a:r>
            <a:r>
              <a:rPr lang="en-US" altLang="en-US" sz="2000" dirty="0" err="1"/>
              <a:t>remainingAmount</a:t>
            </a:r>
            <a:r>
              <a:rPr lang="en-US" altLang="en-US" sz="2000" dirty="0"/>
              <a:t> // 5.  #nickels in the remaining</a:t>
            </a:r>
          </a:p>
          <a:p>
            <a:pPr marL="0" indent="0">
              <a:spcBef>
                <a:spcPct val="0"/>
              </a:spcBef>
              <a:buFont typeface="Monotype Sorts" pitchFamily="2" charset="2"/>
              <a:buNone/>
            </a:pPr>
            <a:r>
              <a:rPr lang="en-US" altLang="en-US" sz="2000" dirty="0" err="1"/>
              <a:t>remainingAmount</a:t>
            </a:r>
            <a:r>
              <a:rPr lang="en-US" altLang="en-US" sz="2000" dirty="0"/>
              <a:t> = </a:t>
            </a:r>
            <a:r>
              <a:rPr lang="en-US" altLang="en-US" sz="2000" dirty="0" err="1"/>
              <a:t>remainingAmount</a:t>
            </a:r>
            <a:r>
              <a:rPr lang="en-US" altLang="en-US" sz="2000" dirty="0"/>
              <a:t> % 5</a:t>
            </a:r>
          </a:p>
          <a:p>
            <a:pPr marL="0" indent="0">
              <a:spcBef>
                <a:spcPct val="0"/>
              </a:spcBef>
              <a:buFont typeface="Monotype Sorts" pitchFamily="2" charset="2"/>
              <a:buNone/>
            </a:pPr>
            <a:r>
              <a:rPr lang="en-US" altLang="en-US" sz="2000" dirty="0" err="1"/>
              <a:t>numberOfPennies</a:t>
            </a:r>
            <a:r>
              <a:rPr lang="en-US" altLang="en-US" sz="2000" dirty="0"/>
              <a:t> = </a:t>
            </a:r>
            <a:r>
              <a:rPr lang="en-US" altLang="en-US" sz="2000" dirty="0" err="1"/>
              <a:t>remainingAmount</a:t>
            </a:r>
            <a:r>
              <a:rPr lang="en-US" altLang="en-US" sz="2000" dirty="0"/>
              <a:t> % 5.  # pennies in the remaining</a:t>
            </a:r>
          </a:p>
          <a:p>
            <a:pPr marL="0" indent="0">
              <a:spcBef>
                <a:spcPct val="0"/>
              </a:spcBef>
              <a:buFont typeface="Monotype Sorts" pitchFamily="2" charset="2"/>
              <a:buNone/>
            </a:pPr>
            <a:r>
              <a:rPr lang="en-US" altLang="en-US" sz="2000" dirty="0"/>
              <a:t># Display results</a:t>
            </a:r>
          </a:p>
          <a:p>
            <a:pPr marL="0" indent="0">
              <a:spcBef>
                <a:spcPct val="0"/>
              </a:spcBef>
              <a:buFont typeface="Monotype Sorts" pitchFamily="2" charset="2"/>
              <a:buNone/>
            </a:pPr>
            <a:r>
              <a:rPr lang="en-US" altLang="en-US" sz="2000" dirty="0"/>
              <a:t>print("Your amount", amount, "consists of"), </a:t>
            </a:r>
          </a:p>
          <a:p>
            <a:pPr marL="0" indent="0">
              <a:spcBef>
                <a:spcPct val="0"/>
              </a:spcBef>
              <a:buFont typeface="Monotype Sorts" pitchFamily="2" charset="2"/>
              <a:buNone/>
            </a:pPr>
            <a:r>
              <a:rPr lang="en-US" altLang="en-US" sz="2000" dirty="0"/>
              <a:t>print("  ", </a:t>
            </a:r>
            <a:r>
              <a:rPr lang="en-US" altLang="en-US" sz="2000" dirty="0" err="1"/>
              <a:t>numberOfOneDollars</a:t>
            </a:r>
            <a:r>
              <a:rPr lang="en-US" altLang="en-US" sz="2000" dirty="0"/>
              <a:t>, "dollars"),</a:t>
            </a:r>
          </a:p>
          <a:p>
            <a:pPr marL="0" indent="0">
              <a:spcBef>
                <a:spcPct val="0"/>
              </a:spcBef>
              <a:buFont typeface="Monotype Sorts" pitchFamily="2" charset="2"/>
              <a:buNone/>
            </a:pPr>
            <a:r>
              <a:rPr lang="en-US" altLang="en-US" sz="2000" dirty="0"/>
              <a:t>print("  ", </a:t>
            </a:r>
            <a:r>
              <a:rPr lang="en-US" altLang="en-US" sz="2000" dirty="0" err="1"/>
              <a:t>numberOfQuarters</a:t>
            </a:r>
            <a:r>
              <a:rPr lang="en-US" altLang="en-US" sz="2000" dirty="0"/>
              <a:t>, "quarters"),</a:t>
            </a:r>
          </a:p>
          <a:p>
            <a:pPr marL="0" indent="0">
              <a:spcBef>
                <a:spcPct val="0"/>
              </a:spcBef>
              <a:buFont typeface="Monotype Sorts" pitchFamily="2" charset="2"/>
              <a:buNone/>
            </a:pPr>
            <a:r>
              <a:rPr lang="en-US" altLang="en-US" sz="2000" dirty="0"/>
              <a:t>print("  ", </a:t>
            </a:r>
            <a:r>
              <a:rPr lang="en-US" altLang="en-US" sz="2000" dirty="0" err="1"/>
              <a:t>numberOfDimes</a:t>
            </a:r>
            <a:r>
              <a:rPr lang="en-US" altLang="en-US" sz="2000" dirty="0"/>
              <a:t>,  "dimes"),</a:t>
            </a:r>
          </a:p>
          <a:p>
            <a:pPr marL="0" indent="0">
              <a:spcBef>
                <a:spcPct val="0"/>
              </a:spcBef>
              <a:buFont typeface="Monotype Sorts" pitchFamily="2" charset="2"/>
              <a:buNone/>
            </a:pPr>
            <a:r>
              <a:rPr lang="en-US" altLang="en-US" sz="2000" dirty="0"/>
              <a:t>print("  ", </a:t>
            </a:r>
            <a:r>
              <a:rPr lang="en-US" altLang="en-US" sz="2000" dirty="0" err="1"/>
              <a:t>numberOfNickels</a:t>
            </a:r>
            <a:r>
              <a:rPr lang="en-US" altLang="en-US" sz="2000" dirty="0"/>
              <a:t>, "nickels"),</a:t>
            </a:r>
          </a:p>
          <a:p>
            <a:pPr marL="0" indent="0">
              <a:spcBef>
                <a:spcPct val="0"/>
              </a:spcBef>
              <a:buFont typeface="Monotype Sorts" pitchFamily="2" charset="2"/>
              <a:buNone/>
            </a:pPr>
            <a:r>
              <a:rPr lang="en-US" altLang="en-US" sz="2000" dirty="0"/>
              <a:t>print("  ", </a:t>
            </a:r>
            <a:r>
              <a:rPr lang="en-US" altLang="en-US" sz="2000" dirty="0" err="1"/>
              <a:t>numberOfPennies</a:t>
            </a:r>
            <a:r>
              <a:rPr lang="en-US" altLang="en-US" sz="2000" dirty="0"/>
              <a:t>, "pennies")</a:t>
            </a:r>
          </a:p>
        </p:txBody>
      </p:sp>
      <p:sp>
        <p:nvSpPr>
          <p:cNvPr id="66562" name="Slide Number Placeholder 3">
            <a:extLst>
              <a:ext uri="{FF2B5EF4-FFF2-40B4-BE49-F238E27FC236}">
                <a16:creationId xmlns:a16="http://schemas.microsoft.com/office/drawing/2014/main" id="{BAE9008F-7D4D-D749-9B05-AC10DB25F6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2A4F51F1-A5CC-BB46-AD4C-4CEDD6093052}" type="slidenum">
              <a:rPr lang="en-US" altLang="en-US" sz="1400"/>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4">
            <a:extLst>
              <a:ext uri="{FF2B5EF4-FFF2-40B4-BE49-F238E27FC236}">
                <a16:creationId xmlns:a16="http://schemas.microsoft.com/office/drawing/2014/main" id="{5E215E48-DCD8-1342-8038-6B146F8B18A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63BBD9-44DE-FA42-B5CC-3BB9682A51E0}" type="slidenum">
              <a:rPr lang="en-US" altLang="en-US" sz="1400"/>
              <a:pPr>
                <a:spcBef>
                  <a:spcPct val="0"/>
                </a:spcBef>
                <a:buClrTx/>
                <a:buSzTx/>
                <a:buFontTx/>
                <a:buNone/>
              </a:pPr>
              <a:t>24</a:t>
            </a:fld>
            <a:endParaRPr lang="en-US" altLang="en-US" sz="1400"/>
          </a:p>
        </p:txBody>
      </p:sp>
      <p:sp>
        <p:nvSpPr>
          <p:cNvPr id="33794" name="Rectangle 2">
            <a:extLst>
              <a:ext uri="{FF2B5EF4-FFF2-40B4-BE49-F238E27FC236}">
                <a16:creationId xmlns:a16="http://schemas.microsoft.com/office/drawing/2014/main" id="{C9207821-C99F-374F-8BF4-0673DDBD155A}"/>
              </a:ext>
            </a:extLst>
          </p:cNvPr>
          <p:cNvSpPr>
            <a:spLocks noGrp="1" noChangeArrowheads="1"/>
          </p:cNvSpPr>
          <p:nvPr>
            <p:ph type="title"/>
          </p:nvPr>
        </p:nvSpPr>
        <p:spPr>
          <a:xfrm>
            <a:off x="193675" y="152400"/>
            <a:ext cx="8756650" cy="1049338"/>
          </a:xfrm>
          <a:noFill/>
        </p:spPr>
        <p:txBody>
          <a:bodyPr/>
          <a:lstStyle/>
          <a:p>
            <a:r>
              <a:rPr lang="en-US" altLang="en-US"/>
              <a:t>Introduction to Objects and Methods </a:t>
            </a:r>
          </a:p>
        </p:txBody>
      </p:sp>
      <p:sp>
        <p:nvSpPr>
          <p:cNvPr id="33795" name="Rectangle 3">
            <a:extLst>
              <a:ext uri="{FF2B5EF4-FFF2-40B4-BE49-F238E27FC236}">
                <a16:creationId xmlns:a16="http://schemas.microsoft.com/office/drawing/2014/main" id="{D304E51D-65C7-D041-A772-4F47881C51F7}"/>
              </a:ext>
            </a:extLst>
          </p:cNvPr>
          <p:cNvSpPr>
            <a:spLocks noGrp="1" noChangeArrowheads="1"/>
          </p:cNvSpPr>
          <p:nvPr>
            <p:ph type="body" idx="1"/>
          </p:nvPr>
        </p:nvSpPr>
        <p:spPr>
          <a:xfrm>
            <a:off x="155575" y="1624013"/>
            <a:ext cx="8988425" cy="3724275"/>
          </a:xfrm>
          <a:noFill/>
        </p:spPr>
        <p:txBody>
          <a:bodyPr/>
          <a:lstStyle/>
          <a:p>
            <a:pPr marL="0" indent="0">
              <a:spcBef>
                <a:spcPct val="0"/>
              </a:spcBef>
              <a:buFont typeface="Monotype Sorts" pitchFamily="2" charset="2"/>
              <a:buNone/>
            </a:pPr>
            <a:r>
              <a:rPr lang="en-US" altLang="en-US" dirty="0"/>
              <a:t>In Python, all data—including numbers and strings—are actually objects.</a:t>
            </a:r>
          </a:p>
          <a:p>
            <a:pPr marL="0" indent="0">
              <a:spcBef>
                <a:spcPct val="0"/>
              </a:spcBef>
              <a:buFont typeface="Monotype Sorts" pitchFamily="2" charset="2"/>
              <a:buNone/>
            </a:pPr>
            <a:endParaRPr lang="en-US" altLang="en-US" dirty="0"/>
          </a:p>
          <a:p>
            <a:pPr marL="0" indent="0">
              <a:spcBef>
                <a:spcPct val="0"/>
              </a:spcBef>
              <a:buFont typeface="Monotype Sorts" pitchFamily="2" charset="2"/>
              <a:buNone/>
            </a:pPr>
            <a:r>
              <a:rPr lang="en-US" altLang="en-US" dirty="0"/>
              <a:t>An object is an entity. Each object has an id and a type. Objects of the same kind have the same type. You can use the </a:t>
            </a:r>
            <a:r>
              <a:rPr lang="en-US" altLang="en-US" b="1" dirty="0"/>
              <a:t>id</a:t>
            </a:r>
            <a:r>
              <a:rPr lang="en-US" altLang="en-US" dirty="0"/>
              <a:t> function and </a:t>
            </a:r>
            <a:r>
              <a:rPr lang="en-US" altLang="en-US" b="1" dirty="0"/>
              <a:t>type</a:t>
            </a:r>
            <a:r>
              <a:rPr lang="en-US" altLang="en-US" dirty="0"/>
              <a:t> function to get these information for an object.</a:t>
            </a:r>
            <a:r>
              <a:rPr lang="en-US" altLang="en-US" sz="2800" dirty="0"/>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2C4C92F8-11E1-0F40-A1BD-EED9274F3F11}"/>
              </a:ext>
            </a:extLst>
          </p:cNvPr>
          <p:cNvSpPr>
            <a:spLocks noGrp="1" noChangeArrowheads="1"/>
          </p:cNvSpPr>
          <p:nvPr>
            <p:ph type="title"/>
          </p:nvPr>
        </p:nvSpPr>
        <p:spPr/>
        <p:txBody>
          <a:bodyPr/>
          <a:lstStyle/>
          <a:p>
            <a:r>
              <a:rPr lang="en-US" altLang="en-US"/>
              <a:t>Footprint of an Object</a:t>
            </a:r>
          </a:p>
        </p:txBody>
      </p:sp>
      <p:graphicFrame>
        <p:nvGraphicFramePr>
          <p:cNvPr id="5" name="Table 5">
            <a:extLst>
              <a:ext uri="{FF2B5EF4-FFF2-40B4-BE49-F238E27FC236}">
                <a16:creationId xmlns:a16="http://schemas.microsoft.com/office/drawing/2014/main" id="{0378AB16-94EA-3F48-93AB-1C4C39F1451F}"/>
              </a:ext>
            </a:extLst>
          </p:cNvPr>
          <p:cNvGraphicFramePr>
            <a:graphicFrameLocks noGrp="1"/>
          </p:cNvGraphicFramePr>
          <p:nvPr>
            <p:ph idx="1"/>
          </p:nvPr>
        </p:nvGraphicFramePr>
        <p:xfrm>
          <a:off x="685800" y="1657350"/>
          <a:ext cx="7772400" cy="1482724"/>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681">
                <a:tc>
                  <a:txBody>
                    <a:bodyPr/>
                    <a:lstStyle/>
                    <a:p>
                      <a:r>
                        <a:rPr lang="en-US" sz="1800" dirty="0"/>
                        <a:t>Object ID</a:t>
                      </a:r>
                    </a:p>
                  </a:txBody>
                  <a:tcPr marT="45700" marB="45700"/>
                </a:tc>
                <a:tc>
                  <a:txBody>
                    <a:bodyPr/>
                    <a:lstStyle/>
                    <a:p>
                      <a:r>
                        <a:rPr lang="en-US" sz="1800" dirty="0"/>
                        <a:t>Data</a:t>
                      </a:r>
                    </a:p>
                  </a:txBody>
                  <a:tcPr marT="45700" marB="45700"/>
                </a:tc>
                <a:tc>
                  <a:txBody>
                    <a:bodyPr/>
                    <a:lstStyle/>
                    <a:p>
                      <a:r>
                        <a:rPr lang="en-US" sz="1800" dirty="0"/>
                        <a:t>Methods</a:t>
                      </a:r>
                    </a:p>
                  </a:txBody>
                  <a:tcPr marT="45700" marB="45700"/>
                </a:tc>
                <a:extLst>
                  <a:ext uri="{0D108BD9-81ED-4DB2-BD59-A6C34878D82A}">
                    <a16:rowId xmlns:a16="http://schemas.microsoft.com/office/drawing/2014/main" val="10000"/>
                  </a:ext>
                </a:extLst>
              </a:tr>
              <a:tr h="370681">
                <a:tc>
                  <a:txBody>
                    <a:bodyPr/>
                    <a:lstStyle/>
                    <a:p>
                      <a:endParaRPr lang="en-US" sz="1800"/>
                    </a:p>
                  </a:txBody>
                  <a:tcPr marT="45700" marB="45700"/>
                </a:tc>
                <a:tc>
                  <a:txBody>
                    <a:bodyPr/>
                    <a:lstStyle/>
                    <a:p>
                      <a:r>
                        <a:rPr lang="en-US" sz="1800" dirty="0"/>
                        <a:t>Data1</a:t>
                      </a:r>
                    </a:p>
                  </a:txBody>
                  <a:tcPr marT="45700" marB="45700"/>
                </a:tc>
                <a:tc>
                  <a:txBody>
                    <a:bodyPr/>
                    <a:lstStyle/>
                    <a:p>
                      <a:r>
                        <a:rPr lang="en-US" sz="1800" dirty="0"/>
                        <a:t>Method1 (i.e. function)</a:t>
                      </a:r>
                    </a:p>
                  </a:txBody>
                  <a:tcPr marT="45700" marB="45700"/>
                </a:tc>
                <a:extLst>
                  <a:ext uri="{0D108BD9-81ED-4DB2-BD59-A6C34878D82A}">
                    <a16:rowId xmlns:a16="http://schemas.microsoft.com/office/drawing/2014/main" val="10001"/>
                  </a:ext>
                </a:extLst>
              </a:tr>
              <a:tr h="370681">
                <a:tc>
                  <a:txBody>
                    <a:bodyPr/>
                    <a:lstStyle/>
                    <a:p>
                      <a:endParaRPr lang="en-US" sz="1800"/>
                    </a:p>
                  </a:txBody>
                  <a:tcPr marT="45700" marB="45700"/>
                </a:tc>
                <a:tc>
                  <a:txBody>
                    <a:bodyPr/>
                    <a:lstStyle/>
                    <a:p>
                      <a:r>
                        <a:rPr lang="en-US" sz="1800" dirty="0"/>
                        <a:t>Data2</a:t>
                      </a:r>
                    </a:p>
                  </a:txBody>
                  <a:tcPr marT="45700" marB="45700"/>
                </a:tc>
                <a:tc>
                  <a:txBody>
                    <a:bodyPr/>
                    <a:lstStyle/>
                    <a:p>
                      <a:r>
                        <a:rPr lang="en-US" sz="1800" dirty="0"/>
                        <a:t>Method2</a:t>
                      </a:r>
                    </a:p>
                  </a:txBody>
                  <a:tcPr marT="45700" marB="45700"/>
                </a:tc>
                <a:extLst>
                  <a:ext uri="{0D108BD9-81ED-4DB2-BD59-A6C34878D82A}">
                    <a16:rowId xmlns:a16="http://schemas.microsoft.com/office/drawing/2014/main" val="10002"/>
                  </a:ext>
                </a:extLst>
              </a:tr>
              <a:tr h="370681">
                <a:tc>
                  <a:txBody>
                    <a:bodyPr/>
                    <a:lstStyle/>
                    <a:p>
                      <a:endParaRPr lang="en-US" sz="1800"/>
                    </a:p>
                  </a:txBody>
                  <a:tcPr marT="45700" marB="45700"/>
                </a:tc>
                <a:tc>
                  <a:txBody>
                    <a:bodyPr/>
                    <a:lstStyle/>
                    <a:p>
                      <a:endParaRPr lang="en-US" sz="1800" dirty="0"/>
                    </a:p>
                  </a:txBody>
                  <a:tcPr marT="45700" marB="45700"/>
                </a:tc>
                <a:tc>
                  <a:txBody>
                    <a:bodyPr/>
                    <a:lstStyle/>
                    <a:p>
                      <a:endParaRPr lang="en-US" sz="1800" dirty="0"/>
                    </a:p>
                  </a:txBody>
                  <a:tcPr marT="45700" marB="45700"/>
                </a:tc>
                <a:extLst>
                  <a:ext uri="{0D108BD9-81ED-4DB2-BD59-A6C34878D82A}">
                    <a16:rowId xmlns:a16="http://schemas.microsoft.com/office/drawing/2014/main" val="10003"/>
                  </a:ext>
                </a:extLst>
              </a:tr>
            </a:tbl>
          </a:graphicData>
        </a:graphic>
      </p:graphicFrame>
      <p:sp>
        <p:nvSpPr>
          <p:cNvPr id="67608" name="Slide Number Placeholder 3">
            <a:extLst>
              <a:ext uri="{FF2B5EF4-FFF2-40B4-BE49-F238E27FC236}">
                <a16:creationId xmlns:a16="http://schemas.microsoft.com/office/drawing/2014/main" id="{0AB8A825-4893-F344-92BF-CC84A5C467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4D85DF5F-E6F2-9044-95D0-CB00A3A2E6A4}" type="slidenum">
              <a:rPr lang="en-US" altLang="en-US" sz="1400"/>
              <a:pPr/>
              <a:t>25</a:t>
            </a:fld>
            <a:endParaRPr lang="en-US" altLang="en-US" sz="1400"/>
          </a:p>
        </p:txBody>
      </p:sp>
      <p:sp>
        <p:nvSpPr>
          <p:cNvPr id="67609" name="TextBox 5">
            <a:extLst>
              <a:ext uri="{FF2B5EF4-FFF2-40B4-BE49-F238E27FC236}">
                <a16:creationId xmlns:a16="http://schemas.microsoft.com/office/drawing/2014/main" id="{C5A9A17F-C059-0D4B-84F9-899ECCB1DB8F}"/>
              </a:ext>
            </a:extLst>
          </p:cNvPr>
          <p:cNvSpPr txBox="1">
            <a:spLocks noChangeArrowheads="1"/>
          </p:cNvSpPr>
          <p:nvPr/>
        </p:nvSpPr>
        <p:spPr bwMode="auto">
          <a:xfrm>
            <a:off x="539750" y="4087813"/>
            <a:ext cx="21272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a:t>Handle (variable name)</a:t>
            </a:r>
          </a:p>
        </p:txBody>
      </p:sp>
      <p:cxnSp>
        <p:nvCxnSpPr>
          <p:cNvPr id="67610" name="Straight Arrow Connector 7">
            <a:extLst>
              <a:ext uri="{FF2B5EF4-FFF2-40B4-BE49-F238E27FC236}">
                <a16:creationId xmlns:a16="http://schemas.microsoft.com/office/drawing/2014/main" id="{060A8CC8-AE2B-7643-8F57-D7A181AFA3E7}"/>
              </a:ext>
            </a:extLst>
          </p:cNvPr>
          <p:cNvCxnSpPr>
            <a:cxnSpLocks noChangeShapeType="1"/>
          </p:cNvCxnSpPr>
          <p:nvPr/>
        </p:nvCxnSpPr>
        <p:spPr bwMode="auto">
          <a:xfrm flipV="1">
            <a:off x="1000125" y="3275013"/>
            <a:ext cx="0" cy="692150"/>
          </a:xfrm>
          <a:prstGeom prst="straightConnector1">
            <a:avLst/>
          </a:prstGeom>
          <a:noFill/>
          <a:ln w="12700" algn="ctr">
            <a:solidFill>
              <a:schemeClr val="tx1"/>
            </a:solidFill>
            <a:round/>
            <a:headEnd type="none" w="sm" len="sm"/>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7611" name="Picture 9" descr="A vintage robot">
            <a:extLst>
              <a:ext uri="{FF2B5EF4-FFF2-40B4-BE49-F238E27FC236}">
                <a16:creationId xmlns:a16="http://schemas.microsoft.com/office/drawing/2014/main" id="{0A494C75-F97B-B94D-A40D-B4E699A8B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363" y="3717925"/>
            <a:ext cx="23669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4A1E1DC8-D8F7-1342-852A-7D34378A43E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3D7008-AFBD-7A47-8A30-10D5052ECB39}" type="slidenum">
              <a:rPr lang="en-US" altLang="en-US" sz="1400"/>
              <a:pPr>
                <a:spcBef>
                  <a:spcPct val="0"/>
                </a:spcBef>
                <a:buClrTx/>
                <a:buSzTx/>
                <a:buFontTx/>
                <a:buNone/>
              </a:pPr>
              <a:t>26</a:t>
            </a:fld>
            <a:endParaRPr lang="en-US" altLang="en-US" sz="1400"/>
          </a:p>
        </p:txBody>
      </p:sp>
      <p:sp>
        <p:nvSpPr>
          <p:cNvPr id="34818" name="Rectangle 2">
            <a:extLst>
              <a:ext uri="{FF2B5EF4-FFF2-40B4-BE49-F238E27FC236}">
                <a16:creationId xmlns:a16="http://schemas.microsoft.com/office/drawing/2014/main" id="{2FC865CF-5D50-EA4F-9488-03D5E1E3A44B}"/>
              </a:ext>
            </a:extLst>
          </p:cNvPr>
          <p:cNvSpPr>
            <a:spLocks noGrp="1" noChangeArrowheads="1"/>
          </p:cNvSpPr>
          <p:nvPr>
            <p:ph type="title"/>
          </p:nvPr>
        </p:nvSpPr>
        <p:spPr>
          <a:xfrm>
            <a:off x="193675" y="152400"/>
            <a:ext cx="8756650" cy="1049338"/>
          </a:xfrm>
          <a:noFill/>
        </p:spPr>
        <p:txBody>
          <a:bodyPr/>
          <a:lstStyle/>
          <a:p>
            <a:r>
              <a:rPr lang="en-US" altLang="en-US"/>
              <a:t>Object Types and Ids </a:t>
            </a:r>
          </a:p>
        </p:txBody>
      </p:sp>
      <p:sp>
        <p:nvSpPr>
          <p:cNvPr id="34819" name="Rectangle 4">
            <a:extLst>
              <a:ext uri="{FF2B5EF4-FFF2-40B4-BE49-F238E27FC236}">
                <a16:creationId xmlns:a16="http://schemas.microsoft.com/office/drawing/2014/main" id="{717C5F28-0D2A-D240-A895-EF02F4F1814F}"/>
              </a:ext>
            </a:extLst>
          </p:cNvPr>
          <p:cNvSpPr>
            <a:spLocks noChangeArrowheads="1"/>
          </p:cNvSpPr>
          <p:nvPr/>
        </p:nvSpPr>
        <p:spPr bwMode="auto">
          <a:xfrm>
            <a:off x="193675" y="1277938"/>
            <a:ext cx="8721725"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t>The </a:t>
            </a:r>
            <a:r>
              <a:rPr lang="en-US" altLang="en-US" sz="2800" b="1"/>
              <a:t>id</a:t>
            </a:r>
            <a:r>
              <a:rPr lang="en-US" altLang="en-US" sz="2800"/>
              <a:t> and </a:t>
            </a:r>
            <a:r>
              <a:rPr lang="en-US" altLang="en-US" sz="2800" b="1"/>
              <a:t>type</a:t>
            </a:r>
            <a:r>
              <a:rPr lang="en-US" altLang="en-US" sz="2800"/>
              <a:t> functions are rarely used in programming, but they are good pedagogical tools for understanding objects.</a:t>
            </a:r>
          </a:p>
        </p:txBody>
      </p:sp>
      <p:sp>
        <p:nvSpPr>
          <p:cNvPr id="34820" name="Rectangle 6">
            <a:extLst>
              <a:ext uri="{FF2B5EF4-FFF2-40B4-BE49-F238E27FC236}">
                <a16:creationId xmlns:a16="http://schemas.microsoft.com/office/drawing/2014/main" id="{C655E172-9FBC-594A-9A3D-4C5AAB8C3AC8}"/>
              </a:ext>
            </a:extLst>
          </p:cNvPr>
          <p:cNvSpPr>
            <a:spLocks noChangeArrowheads="1"/>
          </p:cNvSpPr>
          <p:nvPr/>
        </p:nvSpPr>
        <p:spPr bwMode="auto">
          <a:xfrm>
            <a:off x="385763" y="2738438"/>
            <a:ext cx="3994150"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 n = 3  # n is an integer</a:t>
            </a:r>
          </a:p>
          <a:p>
            <a:pPr>
              <a:buFont typeface="Monotype Sorts" pitchFamily="2" charset="2"/>
              <a:buNone/>
            </a:pPr>
            <a:r>
              <a:rPr lang="en-US" altLang="en-US" sz="2000">
                <a:solidFill>
                  <a:schemeClr val="tx2"/>
                </a:solidFill>
              </a:rPr>
              <a:t>&gt;&gt;&gt; id(n)</a:t>
            </a:r>
          </a:p>
          <a:p>
            <a:pPr>
              <a:buFont typeface="Monotype Sorts" pitchFamily="2" charset="2"/>
              <a:buNone/>
            </a:pPr>
            <a:r>
              <a:rPr lang="en-US" altLang="en-US" sz="2000">
                <a:solidFill>
                  <a:schemeClr val="tx2"/>
                </a:solidFill>
              </a:rPr>
              <a:t>505408904</a:t>
            </a:r>
          </a:p>
          <a:p>
            <a:pPr>
              <a:buFont typeface="Monotype Sorts" pitchFamily="2" charset="2"/>
              <a:buNone/>
            </a:pPr>
            <a:r>
              <a:rPr lang="en-US" altLang="en-US" sz="2000">
                <a:solidFill>
                  <a:schemeClr val="tx2"/>
                </a:solidFill>
              </a:rPr>
              <a:t>&gt;&gt;&gt; type(n)</a:t>
            </a:r>
          </a:p>
          <a:p>
            <a:pPr>
              <a:buFont typeface="Monotype Sorts" pitchFamily="2" charset="2"/>
              <a:buNone/>
            </a:pPr>
            <a:r>
              <a:rPr lang="en-US" altLang="en-US" sz="2000">
                <a:solidFill>
                  <a:schemeClr val="tx2"/>
                </a:solidFill>
              </a:rPr>
              <a:t>&lt;class ’int’&gt; </a:t>
            </a:r>
          </a:p>
          <a:p>
            <a:pPr>
              <a:buFont typeface="Monotype Sorts" pitchFamily="2" charset="2"/>
              <a:buNone/>
            </a:pPr>
            <a:r>
              <a:rPr lang="en-US" altLang="en-US" sz="2000">
                <a:solidFill>
                  <a:schemeClr val="tx2"/>
                </a:solidFill>
              </a:rPr>
              <a:t>&gt;&gt;&gt; f = 4.0  # f is a float</a:t>
            </a:r>
          </a:p>
          <a:p>
            <a:pPr>
              <a:buFont typeface="Monotype Sorts" pitchFamily="2" charset="2"/>
              <a:buNone/>
            </a:pPr>
            <a:r>
              <a:rPr lang="en-US" altLang="en-US" sz="2000">
                <a:solidFill>
                  <a:schemeClr val="tx2"/>
                </a:solidFill>
              </a:rPr>
              <a:t>&gt;&gt;&gt; id(f)</a:t>
            </a:r>
          </a:p>
          <a:p>
            <a:pPr>
              <a:buFont typeface="Monotype Sorts" pitchFamily="2" charset="2"/>
              <a:buNone/>
            </a:pPr>
            <a:r>
              <a:rPr lang="en-US" altLang="en-US" sz="2000">
                <a:solidFill>
                  <a:schemeClr val="tx2"/>
                </a:solidFill>
              </a:rPr>
              <a:t>26647120</a:t>
            </a:r>
          </a:p>
          <a:p>
            <a:pPr>
              <a:buFont typeface="Monotype Sorts" pitchFamily="2" charset="2"/>
              <a:buNone/>
            </a:pPr>
            <a:r>
              <a:rPr lang="en-US" altLang="en-US" sz="2000">
                <a:solidFill>
                  <a:schemeClr val="tx2"/>
                </a:solidFill>
              </a:rPr>
              <a:t>&gt;&gt;&gt; type(f)</a:t>
            </a:r>
          </a:p>
          <a:p>
            <a:pPr>
              <a:buFont typeface="Monotype Sorts" pitchFamily="2" charset="2"/>
              <a:buNone/>
            </a:pPr>
            <a:r>
              <a:rPr lang="en-US" altLang="en-US" sz="2000">
                <a:solidFill>
                  <a:schemeClr val="tx2"/>
                </a:solidFill>
              </a:rPr>
              <a:t>&lt;class ’float’&gt;</a:t>
            </a:r>
          </a:p>
        </p:txBody>
      </p:sp>
      <p:sp>
        <p:nvSpPr>
          <p:cNvPr id="34821" name="Rectangle 7">
            <a:extLst>
              <a:ext uri="{FF2B5EF4-FFF2-40B4-BE49-F238E27FC236}">
                <a16:creationId xmlns:a16="http://schemas.microsoft.com/office/drawing/2014/main" id="{B5902D4B-74E5-1E49-A083-B7CBDE98E0B7}"/>
              </a:ext>
            </a:extLst>
          </p:cNvPr>
          <p:cNvSpPr>
            <a:spLocks noChangeArrowheads="1"/>
          </p:cNvSpPr>
          <p:nvPr/>
        </p:nvSpPr>
        <p:spPr bwMode="auto">
          <a:xfrm>
            <a:off x="4725988" y="2738438"/>
            <a:ext cx="37242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a:solidFill>
                  <a:schemeClr val="tx2"/>
                </a:solidFill>
              </a:rPr>
              <a:t>&gt;&gt;&gt; s = "Welcome" # s is a string </a:t>
            </a:r>
          </a:p>
          <a:p>
            <a:pPr>
              <a:buFont typeface="Monotype Sorts" pitchFamily="2" charset="2"/>
              <a:buNone/>
            </a:pPr>
            <a:r>
              <a:rPr lang="en-US" altLang="en-US" sz="2000">
                <a:solidFill>
                  <a:schemeClr val="tx2"/>
                </a:solidFill>
              </a:rPr>
              <a:t>&gt;&gt;&gt; id(s)</a:t>
            </a:r>
          </a:p>
          <a:p>
            <a:pPr>
              <a:buFont typeface="Monotype Sorts" pitchFamily="2" charset="2"/>
              <a:buNone/>
            </a:pPr>
            <a:r>
              <a:rPr lang="en-US" altLang="en-US" sz="2000">
                <a:solidFill>
                  <a:schemeClr val="tx2"/>
                </a:solidFill>
              </a:rPr>
              <a:t>36201472</a:t>
            </a:r>
          </a:p>
          <a:p>
            <a:pPr>
              <a:buFont typeface="Monotype Sorts" pitchFamily="2" charset="2"/>
              <a:buNone/>
            </a:pPr>
            <a:r>
              <a:rPr lang="en-US" altLang="en-US" sz="2000">
                <a:solidFill>
                  <a:schemeClr val="tx2"/>
                </a:solidFill>
              </a:rPr>
              <a:t>&gt;&gt;&gt; type(s)</a:t>
            </a:r>
          </a:p>
          <a:p>
            <a:pPr>
              <a:buFont typeface="Monotype Sorts" pitchFamily="2" charset="2"/>
              <a:buNone/>
            </a:pPr>
            <a:r>
              <a:rPr lang="en-US" altLang="en-US" sz="2000">
                <a:solidFill>
                  <a:schemeClr val="tx2"/>
                </a:solidFill>
              </a:rPr>
              <a:t>&lt;class ’str’&gt;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4">
            <a:extLst>
              <a:ext uri="{FF2B5EF4-FFF2-40B4-BE49-F238E27FC236}">
                <a16:creationId xmlns:a16="http://schemas.microsoft.com/office/drawing/2014/main" id="{5D1F69D4-656D-254B-AB4B-E554893AA6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1164DC-A157-AD42-94A7-CD6946DE9A7F}" type="slidenum">
              <a:rPr lang="en-US" altLang="en-US" sz="1400"/>
              <a:pPr>
                <a:spcBef>
                  <a:spcPct val="0"/>
                </a:spcBef>
                <a:buClrTx/>
                <a:buSzTx/>
                <a:buFontTx/>
                <a:buNone/>
              </a:pPr>
              <a:t>27</a:t>
            </a:fld>
            <a:endParaRPr lang="en-US" altLang="en-US" sz="1400"/>
          </a:p>
        </p:txBody>
      </p:sp>
      <p:sp>
        <p:nvSpPr>
          <p:cNvPr id="35842" name="Rectangle 2">
            <a:extLst>
              <a:ext uri="{FF2B5EF4-FFF2-40B4-BE49-F238E27FC236}">
                <a16:creationId xmlns:a16="http://schemas.microsoft.com/office/drawing/2014/main" id="{CC21A399-6A0E-9749-9AF4-C7AC7C836C65}"/>
              </a:ext>
            </a:extLst>
          </p:cNvPr>
          <p:cNvSpPr>
            <a:spLocks noGrp="1" noChangeArrowheads="1"/>
          </p:cNvSpPr>
          <p:nvPr>
            <p:ph type="title"/>
          </p:nvPr>
        </p:nvSpPr>
        <p:spPr>
          <a:xfrm>
            <a:off x="693738" y="279400"/>
            <a:ext cx="7772400" cy="533400"/>
          </a:xfrm>
          <a:noFill/>
        </p:spPr>
        <p:txBody>
          <a:bodyPr/>
          <a:lstStyle/>
          <a:p>
            <a:r>
              <a:rPr lang="en-US" altLang="en-US">
                <a:cs typeface="Times New Roman" panose="02020603050405020304" pitchFamily="18" charset="0"/>
              </a:rPr>
              <a:t>OOP and str Objects</a:t>
            </a:r>
            <a:endParaRPr lang="en-US" altLang="en-US"/>
          </a:p>
        </p:txBody>
      </p:sp>
      <p:sp>
        <p:nvSpPr>
          <p:cNvPr id="35843" name="Rectangle 4">
            <a:extLst>
              <a:ext uri="{FF2B5EF4-FFF2-40B4-BE49-F238E27FC236}">
                <a16:creationId xmlns:a16="http://schemas.microsoft.com/office/drawing/2014/main" id="{0CC7F74E-5EEC-1047-A581-531F866D8A6E}"/>
              </a:ext>
            </a:extLst>
          </p:cNvPr>
          <p:cNvSpPr>
            <a:spLocks noChangeArrowheads="1"/>
          </p:cNvSpPr>
          <p:nvPr/>
        </p:nvSpPr>
        <p:spPr bwMode="auto">
          <a:xfrm>
            <a:off x="269875" y="4197350"/>
            <a:ext cx="87217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The </a:t>
            </a:r>
            <a:r>
              <a:rPr lang="en-US" altLang="en-US" b="1"/>
              <a:t>id</a:t>
            </a:r>
            <a:r>
              <a:rPr lang="en-US" altLang="en-US"/>
              <a:t> and </a:t>
            </a:r>
            <a:r>
              <a:rPr lang="en-US" altLang="en-US" b="1"/>
              <a:t>type</a:t>
            </a:r>
            <a:r>
              <a:rPr lang="en-US" altLang="en-US"/>
              <a:t> functions are rarely used in programming, but they are good pedagogical tools for understanding objects.</a:t>
            </a:r>
          </a:p>
        </p:txBody>
      </p:sp>
      <p:sp>
        <p:nvSpPr>
          <p:cNvPr id="35844" name="Rectangle 7">
            <a:extLst>
              <a:ext uri="{FF2B5EF4-FFF2-40B4-BE49-F238E27FC236}">
                <a16:creationId xmlns:a16="http://schemas.microsoft.com/office/drawing/2014/main" id="{1152BAFB-8AE6-6D41-8830-0E4FEBBFB7D1}"/>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35845" name="Object 6">
            <a:extLst>
              <a:ext uri="{FF2B5EF4-FFF2-40B4-BE49-F238E27FC236}">
                <a16:creationId xmlns:a16="http://schemas.microsoft.com/office/drawing/2014/main" id="{38B3EF1F-9276-8741-82AE-FD8C0EDD295B}"/>
              </a:ext>
            </a:extLst>
          </p:cNvPr>
          <p:cNvGraphicFramePr>
            <a:graphicFrameLocks noChangeAspect="1"/>
          </p:cNvGraphicFramePr>
          <p:nvPr/>
        </p:nvGraphicFramePr>
        <p:xfrm>
          <a:off x="231775" y="1393825"/>
          <a:ext cx="8642350" cy="1779588"/>
        </p:xfrm>
        <a:graphic>
          <a:graphicData uri="http://schemas.openxmlformats.org/presentationml/2006/ole">
            <mc:AlternateContent xmlns:mc="http://schemas.openxmlformats.org/markup-compatibility/2006">
              <mc:Choice xmlns:v="urn:schemas-microsoft-com:vml" Requires="v">
                <p:oleObj spid="_x0000_s35848" name="Picture" r:id="rId3" imgW="2794000" imgH="571500" progId="Word.Picture.8">
                  <p:embed/>
                </p:oleObj>
              </mc:Choice>
              <mc:Fallback>
                <p:oleObj name="Picture" r:id="rId3" imgW="2794000" imgH="5715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393825"/>
                        <a:ext cx="864235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4">
            <a:extLst>
              <a:ext uri="{FF2B5EF4-FFF2-40B4-BE49-F238E27FC236}">
                <a16:creationId xmlns:a16="http://schemas.microsoft.com/office/drawing/2014/main" id="{7E374880-6E84-864F-8CA7-C753F0F13C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9F3BF7-3830-8F4A-8617-30FA1CF7326F}" type="slidenum">
              <a:rPr lang="en-US" altLang="en-US" sz="1400"/>
              <a:pPr>
                <a:spcBef>
                  <a:spcPct val="0"/>
                </a:spcBef>
                <a:buClrTx/>
                <a:buSzTx/>
                <a:buFontTx/>
                <a:buNone/>
              </a:pPr>
              <a:t>28</a:t>
            </a:fld>
            <a:endParaRPr lang="en-US" altLang="en-US" sz="1400"/>
          </a:p>
        </p:txBody>
      </p:sp>
      <p:sp>
        <p:nvSpPr>
          <p:cNvPr id="36866" name="Rectangle 2">
            <a:extLst>
              <a:ext uri="{FF2B5EF4-FFF2-40B4-BE49-F238E27FC236}">
                <a16:creationId xmlns:a16="http://schemas.microsoft.com/office/drawing/2014/main" id="{0CFE79E2-BF2A-B34C-B6D3-8FD26C7A3003}"/>
              </a:ext>
            </a:extLst>
          </p:cNvPr>
          <p:cNvSpPr>
            <a:spLocks noGrp="1" noChangeArrowheads="1"/>
          </p:cNvSpPr>
          <p:nvPr>
            <p:ph type="title"/>
          </p:nvPr>
        </p:nvSpPr>
        <p:spPr>
          <a:xfrm>
            <a:off x="193675" y="279400"/>
            <a:ext cx="8794750" cy="533400"/>
          </a:xfrm>
          <a:noFill/>
        </p:spPr>
        <p:txBody>
          <a:bodyPr/>
          <a:lstStyle/>
          <a:p>
            <a:r>
              <a:rPr lang="en-US" altLang="en-US"/>
              <a:t>Object vs. Object reference Variable </a:t>
            </a:r>
          </a:p>
        </p:txBody>
      </p:sp>
      <p:sp>
        <p:nvSpPr>
          <p:cNvPr id="36867" name="Rectangle 3">
            <a:extLst>
              <a:ext uri="{FF2B5EF4-FFF2-40B4-BE49-F238E27FC236}">
                <a16:creationId xmlns:a16="http://schemas.microsoft.com/office/drawing/2014/main" id="{759E3C84-2137-6148-BC5E-DB2070573F85}"/>
              </a:ext>
            </a:extLst>
          </p:cNvPr>
          <p:cNvSpPr>
            <a:spLocks noChangeArrowheads="1"/>
          </p:cNvSpPr>
          <p:nvPr/>
        </p:nvSpPr>
        <p:spPr bwMode="auto">
          <a:xfrm>
            <a:off x="269875" y="1470025"/>
            <a:ext cx="871855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a:t>For n = 3, we say n is an integer variable that holds value 3. Strictly speaking, n is a variable that references an int object for value 3. For simplicity, it is fine to say n is an int variable with value 3.</a:t>
            </a:r>
          </a:p>
        </p:txBody>
      </p:sp>
      <p:sp>
        <p:nvSpPr>
          <p:cNvPr id="36868" name="Rectangle 4">
            <a:extLst>
              <a:ext uri="{FF2B5EF4-FFF2-40B4-BE49-F238E27FC236}">
                <a16:creationId xmlns:a16="http://schemas.microsoft.com/office/drawing/2014/main" id="{6B5AE5A9-3123-9C4E-9199-E507D3926CC1}"/>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4">
            <a:extLst>
              <a:ext uri="{FF2B5EF4-FFF2-40B4-BE49-F238E27FC236}">
                <a16:creationId xmlns:a16="http://schemas.microsoft.com/office/drawing/2014/main" id="{F272D110-D037-DA4F-8035-D7BB35CBC6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9C17ED-5E03-3147-9384-48EB648BDDF3}" type="slidenum">
              <a:rPr lang="en-US" altLang="en-US" sz="1400"/>
              <a:pPr>
                <a:spcBef>
                  <a:spcPct val="0"/>
                </a:spcBef>
                <a:buClrTx/>
                <a:buSzTx/>
                <a:buFontTx/>
                <a:buNone/>
              </a:pPr>
              <a:t>29</a:t>
            </a:fld>
            <a:endParaRPr lang="en-US" altLang="en-US" sz="1400"/>
          </a:p>
        </p:txBody>
      </p:sp>
      <p:sp>
        <p:nvSpPr>
          <p:cNvPr id="37890" name="Rectangle 2">
            <a:extLst>
              <a:ext uri="{FF2B5EF4-FFF2-40B4-BE49-F238E27FC236}">
                <a16:creationId xmlns:a16="http://schemas.microsoft.com/office/drawing/2014/main" id="{528CCE30-49CD-FA46-86AC-3D9987A1E2DA}"/>
              </a:ext>
            </a:extLst>
          </p:cNvPr>
          <p:cNvSpPr>
            <a:spLocks noGrp="1" noChangeArrowheads="1"/>
          </p:cNvSpPr>
          <p:nvPr>
            <p:ph type="title"/>
          </p:nvPr>
        </p:nvSpPr>
        <p:spPr>
          <a:xfrm>
            <a:off x="193675" y="279400"/>
            <a:ext cx="8794750" cy="533400"/>
          </a:xfrm>
          <a:noFill/>
        </p:spPr>
        <p:txBody>
          <a:bodyPr/>
          <a:lstStyle/>
          <a:p>
            <a:r>
              <a:rPr lang="en-US" altLang="en-US"/>
              <a:t>Methods </a:t>
            </a:r>
          </a:p>
        </p:txBody>
      </p:sp>
      <p:sp>
        <p:nvSpPr>
          <p:cNvPr id="37891" name="Rectangle 3">
            <a:extLst>
              <a:ext uri="{FF2B5EF4-FFF2-40B4-BE49-F238E27FC236}">
                <a16:creationId xmlns:a16="http://schemas.microsoft.com/office/drawing/2014/main" id="{FFEE1A9C-6F31-8343-92D0-C9317FA3F08B}"/>
              </a:ext>
            </a:extLst>
          </p:cNvPr>
          <p:cNvSpPr>
            <a:spLocks noChangeArrowheads="1"/>
          </p:cNvSpPr>
          <p:nvPr/>
        </p:nvSpPr>
        <p:spPr bwMode="auto">
          <a:xfrm>
            <a:off x="269875" y="1009650"/>
            <a:ext cx="8718550"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You can perform operations on an object. The operations are defined using functions. The functions for the objects are called </a:t>
            </a:r>
            <a:r>
              <a:rPr lang="en-US" altLang="en-US" i="1"/>
              <a:t>methods</a:t>
            </a:r>
            <a:r>
              <a:rPr lang="en-US" altLang="en-US"/>
              <a:t> in Python. Methods can only be invoked from  a specific object. For example, the string type has the methods such as lower() and upper(), which returns a new string in lowercase and uppercase. Here are the examples to invoke these methods:</a:t>
            </a:r>
          </a:p>
        </p:txBody>
      </p:sp>
      <p:sp>
        <p:nvSpPr>
          <p:cNvPr id="37892" name="Rectangle 4">
            <a:extLst>
              <a:ext uri="{FF2B5EF4-FFF2-40B4-BE49-F238E27FC236}">
                <a16:creationId xmlns:a16="http://schemas.microsoft.com/office/drawing/2014/main" id="{A6C49201-79D9-B043-A138-EDBC21008BF5}"/>
              </a:ext>
            </a:extLst>
          </p:cNvPr>
          <p:cNvSpPr>
            <a:spLocks noChangeArrowheads="1"/>
          </p:cNvSpPr>
          <p:nvPr/>
        </p:nvSpPr>
        <p:spPr bwMode="auto">
          <a:xfrm>
            <a:off x="0" y="3028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4">
            <a:extLst>
              <a:ext uri="{FF2B5EF4-FFF2-40B4-BE49-F238E27FC236}">
                <a16:creationId xmlns:a16="http://schemas.microsoft.com/office/drawing/2014/main" id="{5E0AC588-DDC8-F148-AC4F-69B5C2A7A4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5AF086-4490-324B-83DF-81AB3F914991}" type="slidenum">
              <a:rPr lang="en-US" altLang="en-US" sz="1400"/>
              <a:pPr>
                <a:spcBef>
                  <a:spcPct val="0"/>
                </a:spcBef>
                <a:buClrTx/>
                <a:buSzTx/>
                <a:buFontTx/>
                <a:buNone/>
              </a:pPr>
              <a:t>3</a:t>
            </a:fld>
            <a:endParaRPr lang="en-US" altLang="en-US" sz="1400"/>
          </a:p>
        </p:txBody>
      </p:sp>
      <p:sp>
        <p:nvSpPr>
          <p:cNvPr id="16386" name="Rectangle 2">
            <a:extLst>
              <a:ext uri="{FF2B5EF4-FFF2-40B4-BE49-F238E27FC236}">
                <a16:creationId xmlns:a16="http://schemas.microsoft.com/office/drawing/2014/main" id="{95A1DDBF-81AD-2E4F-AE51-C7D7F2E84D46}"/>
              </a:ext>
            </a:extLst>
          </p:cNvPr>
          <p:cNvSpPr>
            <a:spLocks noGrp="1" noChangeArrowheads="1"/>
          </p:cNvSpPr>
          <p:nvPr>
            <p:ph type="title"/>
          </p:nvPr>
        </p:nvSpPr>
        <p:spPr>
          <a:xfrm>
            <a:off x="457200" y="228600"/>
            <a:ext cx="8458200" cy="381000"/>
          </a:xfrm>
          <a:noFill/>
        </p:spPr>
        <p:txBody>
          <a:bodyPr/>
          <a:lstStyle/>
          <a:p>
            <a:r>
              <a:rPr lang="en-US" altLang="en-US" sz="3600"/>
              <a:t>Objectives</a:t>
            </a:r>
          </a:p>
        </p:txBody>
      </p:sp>
      <p:sp>
        <p:nvSpPr>
          <p:cNvPr id="16387" name="Rectangle 3">
            <a:extLst>
              <a:ext uri="{FF2B5EF4-FFF2-40B4-BE49-F238E27FC236}">
                <a16:creationId xmlns:a16="http://schemas.microsoft.com/office/drawing/2014/main" id="{2BD5C933-BADC-D848-9099-17FDFAFFB8AB}"/>
              </a:ext>
            </a:extLst>
          </p:cNvPr>
          <p:cNvSpPr>
            <a:spLocks noGrp="1" noChangeArrowheads="1"/>
          </p:cNvSpPr>
          <p:nvPr>
            <p:ph type="body" idx="1"/>
          </p:nvPr>
        </p:nvSpPr>
        <p:spPr>
          <a:xfrm>
            <a:off x="155575" y="817563"/>
            <a:ext cx="8839200" cy="5568950"/>
          </a:xfrm>
          <a:noFill/>
        </p:spPr>
        <p:txBody>
          <a:bodyPr/>
          <a:lstStyle/>
          <a:p>
            <a:r>
              <a:rPr lang="en-US" altLang="en-US" sz="1600"/>
              <a:t>To solve mathematics problems by using the functions in the </a:t>
            </a:r>
            <a:r>
              <a:rPr lang="en-US" altLang="en-US" sz="1600" b="1"/>
              <a:t>math</a:t>
            </a:r>
            <a:r>
              <a:rPr lang="en-US" altLang="en-US" sz="1600"/>
              <a:t> module (§4.2).</a:t>
            </a:r>
          </a:p>
          <a:p>
            <a:r>
              <a:rPr lang="en-US" altLang="en-US" sz="1600"/>
              <a:t>To represent and process strings and characters (§§4.3-4.4).</a:t>
            </a:r>
          </a:p>
          <a:p>
            <a:r>
              <a:rPr lang="en-US" altLang="en-US" sz="1600"/>
              <a:t>To encode characters using ASCII and Unicode (§§4.3.1-4.3.2).</a:t>
            </a:r>
          </a:p>
          <a:p>
            <a:r>
              <a:rPr lang="en-US" altLang="en-US" sz="1600"/>
              <a:t>To use the </a:t>
            </a:r>
            <a:r>
              <a:rPr lang="en-US" altLang="en-US" sz="1600" b="1"/>
              <a:t>ord</a:t>
            </a:r>
            <a:r>
              <a:rPr lang="en-US" altLang="en-US" sz="1600"/>
              <a:t> function to obtain a numerical code for a character and the </a:t>
            </a:r>
            <a:r>
              <a:rPr lang="en-US" altLang="en-US" sz="1600" b="1"/>
              <a:t>chr</a:t>
            </a:r>
            <a:r>
              <a:rPr lang="en-US" altLang="en-US" sz="1600"/>
              <a:t> function to convert a numerical code to a character (§4.3.3).</a:t>
            </a:r>
          </a:p>
          <a:p>
            <a:r>
              <a:rPr lang="en-US" altLang="en-US" sz="1600"/>
              <a:t>To represent special characters using the escape sequence (§4.3.4).</a:t>
            </a:r>
          </a:p>
          <a:p>
            <a:r>
              <a:rPr lang="en-US" altLang="en-US" sz="1600"/>
              <a:t>To invoke the </a:t>
            </a:r>
            <a:r>
              <a:rPr lang="en-US" altLang="en-US" sz="1600" b="1"/>
              <a:t>print</a:t>
            </a:r>
            <a:r>
              <a:rPr lang="en-US" altLang="en-US" sz="1600"/>
              <a:t> function with the </a:t>
            </a:r>
            <a:r>
              <a:rPr lang="en-US" altLang="en-US" sz="1600" b="1"/>
              <a:t>end</a:t>
            </a:r>
            <a:r>
              <a:rPr lang="en-US" altLang="en-US" sz="1600"/>
              <a:t> argument (§4.3.5).</a:t>
            </a:r>
          </a:p>
          <a:p>
            <a:r>
              <a:rPr lang="en-US" altLang="en-US" sz="1600"/>
              <a:t>To convert numbers to a string using the </a:t>
            </a:r>
            <a:r>
              <a:rPr lang="en-US" altLang="en-US" sz="1600" b="1"/>
              <a:t>str</a:t>
            </a:r>
            <a:r>
              <a:rPr lang="en-US" altLang="en-US" sz="1600"/>
              <a:t> function (§4.3.6).</a:t>
            </a:r>
          </a:p>
          <a:p>
            <a:r>
              <a:rPr lang="en-US" altLang="en-US" sz="1600"/>
              <a:t>To use the </a:t>
            </a:r>
            <a:r>
              <a:rPr lang="en-US" altLang="en-US" sz="1600" b="1"/>
              <a:t>+</a:t>
            </a:r>
            <a:r>
              <a:rPr lang="en-US" altLang="en-US" sz="1600"/>
              <a:t> operator to concatenate strings (§4.3.7). </a:t>
            </a:r>
          </a:p>
          <a:p>
            <a:r>
              <a:rPr lang="en-US" altLang="en-US" sz="1600"/>
              <a:t>To read strings from the keyboard (§4.3.8).</a:t>
            </a:r>
          </a:p>
          <a:p>
            <a:r>
              <a:rPr lang="en-US" altLang="en-US" sz="1600"/>
              <a:t>To solve the lottery problem using strings (</a:t>
            </a:r>
            <a:r>
              <a:rPr lang="en-US" altLang="en-US" sz="1600" b="1"/>
              <a:t>§</a:t>
            </a:r>
            <a:r>
              <a:rPr lang="en-US" altLang="en-US" sz="1600"/>
              <a:t>4.4).</a:t>
            </a:r>
          </a:p>
          <a:p>
            <a:r>
              <a:rPr lang="en-US" altLang="en-US" sz="1600"/>
              <a:t>To introduce objects and methods (</a:t>
            </a:r>
            <a:r>
              <a:rPr lang="en-US" altLang="en-US" sz="1600" b="1"/>
              <a:t>§</a:t>
            </a:r>
            <a:r>
              <a:rPr lang="en-US" altLang="en-US" sz="1600"/>
              <a:t>4.5).</a:t>
            </a:r>
          </a:p>
          <a:p>
            <a:r>
              <a:rPr lang="en-US" altLang="en-US" sz="1600"/>
              <a:t>To introduce the methods in the </a:t>
            </a:r>
            <a:r>
              <a:rPr lang="en-US" altLang="en-US" sz="1600" b="1"/>
              <a:t>str</a:t>
            </a:r>
            <a:r>
              <a:rPr lang="en-US" altLang="en-US" sz="1600"/>
              <a:t> class (</a:t>
            </a:r>
            <a:r>
              <a:rPr lang="en-US" altLang="en-US" sz="1600" b="1"/>
              <a:t>§</a:t>
            </a:r>
            <a:r>
              <a:rPr lang="en-US" altLang="en-US" sz="1600"/>
              <a:t>4.6).</a:t>
            </a:r>
          </a:p>
          <a:p>
            <a:r>
              <a:rPr lang="en-US" altLang="en-US" sz="1600"/>
              <a:t>To program using characters and strings (</a:t>
            </a:r>
            <a:r>
              <a:rPr lang="en-US" altLang="en-US" sz="1600" b="1"/>
              <a:t>GuessBirthday</a:t>
            </a:r>
            <a:r>
              <a:rPr lang="en-US" altLang="en-US" sz="1600"/>
              <a:t>) (&lt;LINK&gt;§4.7.1&lt;/LINK&gt;).</a:t>
            </a:r>
          </a:p>
          <a:p>
            <a:r>
              <a:rPr lang="en-US" altLang="en-US" sz="1600"/>
              <a:t>To convert a hexadecimal character to a decimal value (</a:t>
            </a:r>
            <a:r>
              <a:rPr lang="en-US" altLang="en-US" sz="1600" b="1"/>
              <a:t>HexDigit2Dec</a:t>
            </a:r>
            <a:r>
              <a:rPr lang="en-US" altLang="en-US" sz="1600"/>
              <a:t>) (&lt;LINK&gt;§4.7.2&lt;/LINK&gt;).</a:t>
            </a:r>
          </a:p>
          <a:p>
            <a:r>
              <a:rPr lang="en-US" altLang="en-US" sz="1600"/>
              <a:t>To format numbers and strings using the </a:t>
            </a:r>
            <a:r>
              <a:rPr lang="en-US" altLang="en-US" sz="1600" b="1"/>
              <a:t>format</a:t>
            </a:r>
            <a:r>
              <a:rPr lang="en-US" altLang="en-US" sz="1600"/>
              <a:t> function (</a:t>
            </a:r>
            <a:r>
              <a:rPr lang="en-US" altLang="en-US" sz="1600" b="1"/>
              <a:t>§</a:t>
            </a:r>
            <a:r>
              <a:rPr lang="en-US" altLang="en-US" sz="1600"/>
              <a:t>4.8). </a:t>
            </a:r>
          </a:p>
          <a:p>
            <a:r>
              <a:rPr lang="en-US" altLang="en-US" sz="1600"/>
              <a:t>To draw various shapes (§4.9).</a:t>
            </a:r>
          </a:p>
          <a:p>
            <a:r>
              <a:rPr lang="en-US" altLang="en-US" sz="1600"/>
              <a:t>To draw graphics with colors and fonts (§4.10).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4">
            <a:extLst>
              <a:ext uri="{FF2B5EF4-FFF2-40B4-BE49-F238E27FC236}">
                <a16:creationId xmlns:a16="http://schemas.microsoft.com/office/drawing/2014/main" id="{F6FB837A-DE56-FB40-BBC2-4F960A033B6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30DC79-6456-BE45-81A5-6E2326F4E390}" type="slidenum">
              <a:rPr lang="en-US" altLang="en-US" sz="1400"/>
              <a:pPr>
                <a:spcBef>
                  <a:spcPct val="0"/>
                </a:spcBef>
                <a:buClrTx/>
                <a:buSzTx/>
                <a:buFontTx/>
                <a:buNone/>
              </a:pPr>
              <a:t>30</a:t>
            </a:fld>
            <a:endParaRPr lang="en-US" altLang="en-US" sz="1400"/>
          </a:p>
        </p:txBody>
      </p:sp>
      <p:sp>
        <p:nvSpPr>
          <p:cNvPr id="38914" name="Rectangle 2">
            <a:extLst>
              <a:ext uri="{FF2B5EF4-FFF2-40B4-BE49-F238E27FC236}">
                <a16:creationId xmlns:a16="http://schemas.microsoft.com/office/drawing/2014/main" id="{A73D1B5D-BD2A-5948-8EFE-2E81FC9F4392}"/>
              </a:ext>
            </a:extLst>
          </p:cNvPr>
          <p:cNvSpPr>
            <a:spLocks noGrp="1" noChangeArrowheads="1"/>
          </p:cNvSpPr>
          <p:nvPr>
            <p:ph type="title"/>
          </p:nvPr>
        </p:nvSpPr>
        <p:spPr>
          <a:xfrm>
            <a:off x="685800" y="152400"/>
            <a:ext cx="7804150" cy="703263"/>
          </a:xfrm>
          <a:noFill/>
        </p:spPr>
        <p:txBody>
          <a:bodyPr/>
          <a:lstStyle/>
          <a:p>
            <a:r>
              <a:rPr lang="en-US" altLang="en-US">
                <a:cs typeface="Times New Roman" panose="02020603050405020304" pitchFamily="18" charset="0"/>
              </a:rPr>
              <a:t>str Object Methods</a:t>
            </a:r>
            <a:endParaRPr lang="en-US" altLang="en-US"/>
          </a:p>
        </p:txBody>
      </p:sp>
      <p:sp>
        <p:nvSpPr>
          <p:cNvPr id="38915" name="Rectangle 3">
            <a:extLst>
              <a:ext uri="{FF2B5EF4-FFF2-40B4-BE49-F238E27FC236}">
                <a16:creationId xmlns:a16="http://schemas.microsoft.com/office/drawing/2014/main" id="{1EA84D92-A6C6-D947-903B-3E188D15E8C1}"/>
              </a:ext>
            </a:extLst>
          </p:cNvPr>
          <p:cNvSpPr>
            <a:spLocks noGrp="1" noChangeArrowheads="1"/>
          </p:cNvSpPr>
          <p:nvPr>
            <p:ph type="body" idx="1"/>
          </p:nvPr>
        </p:nvSpPr>
        <p:spPr>
          <a:xfrm>
            <a:off x="309563" y="1123950"/>
            <a:ext cx="8610600" cy="4205288"/>
          </a:xfrm>
        </p:spPr>
        <p:txBody>
          <a:bodyPr/>
          <a:lstStyle/>
          <a:p>
            <a:pPr marL="0" indent="0">
              <a:buFont typeface="Monotype Sorts" pitchFamily="2" charset="2"/>
              <a:buNone/>
            </a:pPr>
            <a:r>
              <a:rPr lang="en-US" altLang="en-US">
                <a:solidFill>
                  <a:schemeClr val="tx2"/>
                </a:solidFill>
              </a:rPr>
              <a:t>&gt;&gt;&gt; s = "Welcome"</a:t>
            </a:r>
          </a:p>
          <a:p>
            <a:pPr marL="0" indent="0">
              <a:buFont typeface="Monotype Sorts" pitchFamily="2" charset="2"/>
              <a:buNone/>
            </a:pPr>
            <a:r>
              <a:rPr lang="en-US" altLang="en-US">
                <a:solidFill>
                  <a:schemeClr val="tx2"/>
                </a:solidFill>
              </a:rPr>
              <a:t>&gt;&gt;&gt; s1 = s.lower() # Invoke the lower method</a:t>
            </a:r>
          </a:p>
          <a:p>
            <a:pPr marL="0" indent="0">
              <a:buFont typeface="Monotype Sorts" pitchFamily="2" charset="2"/>
              <a:buNone/>
            </a:pPr>
            <a:r>
              <a:rPr lang="en-US" altLang="en-US">
                <a:solidFill>
                  <a:schemeClr val="tx2"/>
                </a:solidFill>
              </a:rPr>
              <a:t>&gt;&gt;&gt; s1 </a:t>
            </a:r>
          </a:p>
          <a:p>
            <a:pPr marL="0" indent="0">
              <a:buFont typeface="Monotype Sorts" pitchFamily="2" charset="2"/>
              <a:buNone/>
            </a:pPr>
            <a:r>
              <a:rPr lang="en-US" altLang="en-US">
                <a:solidFill>
                  <a:schemeClr val="tx2"/>
                </a:solidFill>
              </a:rPr>
              <a:t>'welcome'</a:t>
            </a:r>
          </a:p>
          <a:p>
            <a:pPr marL="0" indent="0">
              <a:buFont typeface="Monotype Sorts" pitchFamily="2" charset="2"/>
              <a:buNone/>
            </a:pPr>
            <a:r>
              <a:rPr lang="en-US" altLang="en-US">
                <a:solidFill>
                  <a:schemeClr val="tx2"/>
                </a:solidFill>
              </a:rPr>
              <a:t>&gt;&gt;&gt; s2 = s.upper() # Invoke the upper method</a:t>
            </a:r>
          </a:p>
          <a:p>
            <a:pPr marL="0" indent="0">
              <a:buFont typeface="Monotype Sorts" pitchFamily="2" charset="2"/>
              <a:buNone/>
            </a:pPr>
            <a:r>
              <a:rPr lang="en-US" altLang="en-US">
                <a:solidFill>
                  <a:schemeClr val="tx2"/>
                </a:solidFill>
              </a:rPr>
              <a:t>&gt;&gt;&gt; s2</a:t>
            </a:r>
          </a:p>
          <a:p>
            <a:pPr marL="0" indent="0">
              <a:buFont typeface="Monotype Sorts" pitchFamily="2" charset="2"/>
              <a:buNone/>
            </a:pPr>
            <a:r>
              <a:rPr lang="en-US" altLang="en-US">
                <a:solidFill>
                  <a:schemeClr val="tx2"/>
                </a:solidFill>
              </a:rPr>
              <a:t>'WELCOME'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2A7F66AC-94B5-844B-A1E6-06D016C5F71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077383-A86F-324B-935C-FE56DD07BC44}" type="slidenum">
              <a:rPr lang="en-US" altLang="en-US" sz="1400"/>
              <a:pPr>
                <a:spcBef>
                  <a:spcPct val="0"/>
                </a:spcBef>
                <a:buClrTx/>
                <a:buSzTx/>
                <a:buFontTx/>
                <a:buNone/>
              </a:pPr>
              <a:t>31</a:t>
            </a:fld>
            <a:endParaRPr lang="en-US" altLang="en-US" sz="1400"/>
          </a:p>
        </p:txBody>
      </p:sp>
      <p:sp>
        <p:nvSpPr>
          <p:cNvPr id="39938" name="Rectangle 2">
            <a:extLst>
              <a:ext uri="{FF2B5EF4-FFF2-40B4-BE49-F238E27FC236}">
                <a16:creationId xmlns:a16="http://schemas.microsoft.com/office/drawing/2014/main" id="{B3D6C28E-ED55-084C-AB7E-8DBE28AD4977}"/>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Striping beginning and ending Whitespace Characters</a:t>
            </a:r>
            <a:endParaRPr lang="en-US" altLang="en-US"/>
          </a:p>
        </p:txBody>
      </p:sp>
      <p:sp>
        <p:nvSpPr>
          <p:cNvPr id="39939" name="Rectangle 3">
            <a:extLst>
              <a:ext uri="{FF2B5EF4-FFF2-40B4-BE49-F238E27FC236}">
                <a16:creationId xmlns:a16="http://schemas.microsoft.com/office/drawing/2014/main" id="{DDA33BC0-DA8A-2C4E-B657-B43E45D8E33F}"/>
              </a:ext>
            </a:extLst>
          </p:cNvPr>
          <p:cNvSpPr>
            <a:spLocks noGrp="1" noChangeArrowheads="1"/>
          </p:cNvSpPr>
          <p:nvPr>
            <p:ph type="body" idx="1"/>
          </p:nvPr>
        </p:nvSpPr>
        <p:spPr>
          <a:xfrm>
            <a:off x="309563" y="1624013"/>
            <a:ext cx="8610600" cy="1420812"/>
          </a:xfrm>
          <a:noFill/>
        </p:spPr>
        <p:txBody>
          <a:bodyPr/>
          <a:lstStyle/>
          <a:p>
            <a:pPr marL="0" indent="0">
              <a:spcBef>
                <a:spcPct val="0"/>
              </a:spcBef>
              <a:buFont typeface="Monotype Sorts" pitchFamily="2" charset="2"/>
              <a:buNone/>
            </a:pPr>
            <a:r>
              <a:rPr lang="en-US" altLang="en-US" sz="2800"/>
              <a:t>Another useful string method is </a:t>
            </a:r>
            <a:r>
              <a:rPr lang="en-US" altLang="en-US" sz="2800" u="sng"/>
              <a:t>strip()</a:t>
            </a:r>
            <a:r>
              <a:rPr lang="en-US" altLang="en-US" sz="2800"/>
              <a:t>, which can be used to strip the whitespace characters from the both ends of a string.</a:t>
            </a:r>
            <a:endParaRPr lang="en-US" altLang="en-US" sz="2800">
              <a:cs typeface="Times New Roman" panose="02020603050405020304" pitchFamily="18" charset="0"/>
            </a:endParaRPr>
          </a:p>
          <a:p>
            <a:pPr marL="0" indent="0">
              <a:spcBef>
                <a:spcPct val="0"/>
              </a:spcBef>
              <a:buFont typeface="Monotype Sorts" pitchFamily="2" charset="2"/>
              <a:buNone/>
            </a:pPr>
            <a:endParaRPr lang="en-US" altLang="en-US" sz="2800">
              <a:cs typeface="Times New Roman" panose="02020603050405020304" pitchFamily="18" charset="0"/>
            </a:endParaRPr>
          </a:p>
        </p:txBody>
      </p:sp>
      <p:sp>
        <p:nvSpPr>
          <p:cNvPr id="39940" name="Rectangle 4">
            <a:extLst>
              <a:ext uri="{FF2B5EF4-FFF2-40B4-BE49-F238E27FC236}">
                <a16:creationId xmlns:a16="http://schemas.microsoft.com/office/drawing/2014/main" id="{333E22A4-1194-F344-8BEB-CE666AF5763B}"/>
              </a:ext>
            </a:extLst>
          </p:cNvPr>
          <p:cNvSpPr>
            <a:spLocks noChangeArrowheads="1"/>
          </p:cNvSpPr>
          <p:nvPr/>
        </p:nvSpPr>
        <p:spPr bwMode="auto">
          <a:xfrm>
            <a:off x="309563" y="3352800"/>
            <a:ext cx="8640762"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&gt;&gt;&gt; s = "\t Welcome \n"</a:t>
            </a:r>
          </a:p>
          <a:p>
            <a:pPr>
              <a:buFont typeface="Monotype Sorts" pitchFamily="2" charset="2"/>
              <a:buNone/>
            </a:pPr>
            <a:r>
              <a:rPr lang="en-US" altLang="en-US">
                <a:solidFill>
                  <a:schemeClr val="tx2"/>
                </a:solidFill>
              </a:rPr>
              <a:t>&gt;&gt;&gt; s1 = s.strip() # Invoke the strip method</a:t>
            </a:r>
          </a:p>
          <a:p>
            <a:pPr>
              <a:buFont typeface="Monotype Sorts" pitchFamily="2" charset="2"/>
              <a:buNone/>
            </a:pPr>
            <a:r>
              <a:rPr lang="en-US" altLang="en-US">
                <a:solidFill>
                  <a:schemeClr val="tx2"/>
                </a:solidFill>
              </a:rPr>
              <a:t>&gt;&gt;&gt; s1</a:t>
            </a:r>
          </a:p>
          <a:p>
            <a:pPr>
              <a:buFont typeface="Monotype Sorts" pitchFamily="2" charset="2"/>
              <a:buNone/>
            </a:pPr>
            <a:r>
              <a:rPr lang="en-US" altLang="en-US">
                <a:solidFill>
                  <a:schemeClr val="tx2"/>
                </a:solidFill>
              </a:rPr>
              <a:t>'Welcome'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4">
            <a:extLst>
              <a:ext uri="{FF2B5EF4-FFF2-40B4-BE49-F238E27FC236}">
                <a16:creationId xmlns:a16="http://schemas.microsoft.com/office/drawing/2014/main" id="{B37F41B2-19BC-2C4D-BB44-055F0BC06F5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46178F-43AB-CB4F-A2BB-38AA2CD6144F}" type="slidenum">
              <a:rPr lang="en-US" altLang="en-US" sz="1400"/>
              <a:pPr>
                <a:spcBef>
                  <a:spcPct val="0"/>
                </a:spcBef>
                <a:buClrTx/>
                <a:buSzTx/>
                <a:buFontTx/>
                <a:buNone/>
              </a:pPr>
              <a:t>32</a:t>
            </a:fld>
            <a:endParaRPr lang="en-US" altLang="en-US" sz="1400"/>
          </a:p>
        </p:txBody>
      </p:sp>
      <p:sp>
        <p:nvSpPr>
          <p:cNvPr id="40962" name="Rectangle 2">
            <a:extLst>
              <a:ext uri="{FF2B5EF4-FFF2-40B4-BE49-F238E27FC236}">
                <a16:creationId xmlns:a16="http://schemas.microsoft.com/office/drawing/2014/main" id="{BFC605D2-9D05-884C-8A77-B6058E23F800}"/>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Testing Strings</a:t>
            </a:r>
            <a:endParaRPr lang="en-US" altLang="en-US"/>
          </a:p>
        </p:txBody>
      </p:sp>
      <p:sp>
        <p:nvSpPr>
          <p:cNvPr id="3" name="Rectangle 2">
            <a:extLst>
              <a:ext uri="{FF2B5EF4-FFF2-40B4-BE49-F238E27FC236}">
                <a16:creationId xmlns:a16="http://schemas.microsoft.com/office/drawing/2014/main" id="{81ACC597-6233-FC47-98A1-E3814BE2EED0}"/>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40964" name="Object 3">
            <a:extLst>
              <a:ext uri="{FF2B5EF4-FFF2-40B4-BE49-F238E27FC236}">
                <a16:creationId xmlns:a16="http://schemas.microsoft.com/office/drawing/2014/main" id="{B01ADD1A-DFB4-E84D-BA98-B3C0BAE92908}"/>
              </a:ext>
            </a:extLst>
          </p:cNvPr>
          <p:cNvGraphicFramePr>
            <a:graphicFrameLocks noChangeAspect="1"/>
          </p:cNvGraphicFramePr>
          <p:nvPr/>
        </p:nvGraphicFramePr>
        <p:xfrm>
          <a:off x="231775" y="1903413"/>
          <a:ext cx="8680450" cy="4108450"/>
        </p:xfrm>
        <a:graphic>
          <a:graphicData uri="http://schemas.openxmlformats.org/presentationml/2006/ole">
            <mc:AlternateContent xmlns:mc="http://schemas.openxmlformats.org/markup-compatibility/2006">
              <mc:Choice xmlns:v="urn:schemas-microsoft-com:vml" Requires="v">
                <p:oleObj spid="_x0000_s40967" name="Picture" r:id="rId3" imgW="4229100" imgH="1993900" progId="Word.Picture.8">
                  <p:embed/>
                </p:oleObj>
              </mc:Choice>
              <mc:Fallback>
                <p:oleObj name="Picture" r:id="rId3" imgW="4229100" imgH="19939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903413"/>
                        <a:ext cx="868045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4">
            <a:extLst>
              <a:ext uri="{FF2B5EF4-FFF2-40B4-BE49-F238E27FC236}">
                <a16:creationId xmlns:a16="http://schemas.microsoft.com/office/drawing/2014/main" id="{1E68B128-C984-454F-80F9-F0C2542B16A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E51A66-967C-2A47-A409-9157901781F4}" type="slidenum">
              <a:rPr lang="en-US" altLang="en-US" sz="1400"/>
              <a:pPr>
                <a:spcBef>
                  <a:spcPct val="0"/>
                </a:spcBef>
                <a:buClrTx/>
                <a:buSzTx/>
                <a:buFontTx/>
                <a:buNone/>
              </a:pPr>
              <a:t>33</a:t>
            </a:fld>
            <a:endParaRPr lang="en-US" altLang="en-US" sz="1400"/>
          </a:p>
        </p:txBody>
      </p:sp>
      <p:sp>
        <p:nvSpPr>
          <p:cNvPr id="41986" name="Rectangle 2">
            <a:extLst>
              <a:ext uri="{FF2B5EF4-FFF2-40B4-BE49-F238E27FC236}">
                <a16:creationId xmlns:a16="http://schemas.microsoft.com/office/drawing/2014/main" id="{212D2737-1B07-CE4C-98E0-7B6620D5A375}"/>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Searching for Substrings</a:t>
            </a:r>
            <a:endParaRPr lang="en-US" altLang="en-US"/>
          </a:p>
        </p:txBody>
      </p:sp>
      <p:sp>
        <p:nvSpPr>
          <p:cNvPr id="3" name="Rectangle 2">
            <a:extLst>
              <a:ext uri="{FF2B5EF4-FFF2-40B4-BE49-F238E27FC236}">
                <a16:creationId xmlns:a16="http://schemas.microsoft.com/office/drawing/2014/main" id="{FF7BA067-D91E-8141-8F9A-9C930CFAA53D}"/>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3354E3C2-A66E-2D48-AF68-6549A9191196}"/>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41989" name="Object 5">
            <a:extLst>
              <a:ext uri="{FF2B5EF4-FFF2-40B4-BE49-F238E27FC236}">
                <a16:creationId xmlns:a16="http://schemas.microsoft.com/office/drawing/2014/main" id="{CD9F7B04-E018-6C42-AEBC-AF1074E5B547}"/>
              </a:ext>
            </a:extLst>
          </p:cNvPr>
          <p:cNvGraphicFramePr>
            <a:graphicFrameLocks noChangeAspect="1"/>
          </p:cNvGraphicFramePr>
          <p:nvPr/>
        </p:nvGraphicFramePr>
        <p:xfrm>
          <a:off x="231775" y="1778000"/>
          <a:ext cx="8643938" cy="2841625"/>
        </p:xfrm>
        <a:graphic>
          <a:graphicData uri="http://schemas.openxmlformats.org/presentationml/2006/ole">
            <mc:AlternateContent xmlns:mc="http://schemas.openxmlformats.org/markup-compatibility/2006">
              <mc:Choice xmlns:v="urn:schemas-microsoft-com:vml" Requires="v">
                <p:oleObj spid="_x0000_s41992" name="Picture" r:id="rId3" imgW="4229100" imgH="1384300" progId="Word.Picture.8">
                  <p:embed/>
                </p:oleObj>
              </mc:Choice>
              <mc:Fallback>
                <p:oleObj name="Picture" r:id="rId3" imgW="4229100" imgH="13843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778000"/>
                        <a:ext cx="8643938"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4">
            <a:extLst>
              <a:ext uri="{FF2B5EF4-FFF2-40B4-BE49-F238E27FC236}">
                <a16:creationId xmlns:a16="http://schemas.microsoft.com/office/drawing/2014/main" id="{E00C51D7-39F2-1842-A890-4DB470BBD9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0AA7942-AE08-DF4D-BE05-EC9F888B10F7}" type="slidenum">
              <a:rPr lang="en-US" altLang="en-US" sz="1400"/>
              <a:pPr>
                <a:spcBef>
                  <a:spcPct val="0"/>
                </a:spcBef>
                <a:buClrTx/>
                <a:buSzTx/>
                <a:buFontTx/>
                <a:buNone/>
              </a:pPr>
              <a:t>34</a:t>
            </a:fld>
            <a:endParaRPr lang="en-US" altLang="en-US" sz="1400"/>
          </a:p>
        </p:txBody>
      </p:sp>
      <p:sp>
        <p:nvSpPr>
          <p:cNvPr id="43010" name="Rectangle 2">
            <a:extLst>
              <a:ext uri="{FF2B5EF4-FFF2-40B4-BE49-F238E27FC236}">
                <a16:creationId xmlns:a16="http://schemas.microsoft.com/office/drawing/2014/main" id="{38418013-6BA4-7843-99DF-34B54E14983C}"/>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Converting Strings</a:t>
            </a:r>
            <a:endParaRPr lang="en-US" altLang="en-US"/>
          </a:p>
        </p:txBody>
      </p:sp>
      <p:sp>
        <p:nvSpPr>
          <p:cNvPr id="3" name="Rectangle 2">
            <a:extLst>
              <a:ext uri="{FF2B5EF4-FFF2-40B4-BE49-F238E27FC236}">
                <a16:creationId xmlns:a16="http://schemas.microsoft.com/office/drawing/2014/main" id="{16B876B5-16B0-4244-B3B0-39FD979A6B8C}"/>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8E90DA70-5ABF-B744-976A-A7540B390A89}"/>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4" name="Rectangle 2">
            <a:extLst>
              <a:ext uri="{FF2B5EF4-FFF2-40B4-BE49-F238E27FC236}">
                <a16:creationId xmlns:a16="http://schemas.microsoft.com/office/drawing/2014/main" id="{FC0CB298-D37B-D145-97CA-7364A5D0BC47}"/>
              </a:ext>
            </a:extLst>
          </p:cNvPr>
          <p:cNvSpPr>
            <a:spLocks noChangeArrowheads="1"/>
          </p:cNvSpPr>
          <p:nvPr/>
        </p:nvSpPr>
        <p:spPr bwMode="auto">
          <a:xfrm>
            <a:off x="155575" y="1517650"/>
            <a:ext cx="1399698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43014" name="Object 6">
            <a:extLst>
              <a:ext uri="{FF2B5EF4-FFF2-40B4-BE49-F238E27FC236}">
                <a16:creationId xmlns:a16="http://schemas.microsoft.com/office/drawing/2014/main" id="{88E6C57F-278C-0B45-887B-CCE337D6007A}"/>
              </a:ext>
            </a:extLst>
          </p:cNvPr>
          <p:cNvGraphicFramePr>
            <a:graphicFrameLocks noChangeAspect="1"/>
          </p:cNvGraphicFramePr>
          <p:nvPr/>
        </p:nvGraphicFramePr>
        <p:xfrm>
          <a:off x="155575" y="1517650"/>
          <a:ext cx="8405813" cy="3532188"/>
        </p:xfrm>
        <a:graphic>
          <a:graphicData uri="http://schemas.openxmlformats.org/presentationml/2006/ole">
            <mc:AlternateContent xmlns:mc="http://schemas.openxmlformats.org/markup-compatibility/2006">
              <mc:Choice xmlns:v="urn:schemas-microsoft-com:vml" Requires="v">
                <p:oleObj spid="_x0000_s43017" name="Picture" r:id="rId3" imgW="4229100" imgH="1778000" progId="Word.Picture.8">
                  <p:embed/>
                </p:oleObj>
              </mc:Choice>
              <mc:Fallback>
                <p:oleObj name="Picture" r:id="rId3" imgW="4229100" imgH="17780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517650"/>
                        <a:ext cx="8405813"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4">
            <a:extLst>
              <a:ext uri="{FF2B5EF4-FFF2-40B4-BE49-F238E27FC236}">
                <a16:creationId xmlns:a16="http://schemas.microsoft.com/office/drawing/2014/main" id="{6B2F0F70-5EAA-B14B-8055-0CAA73564A0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B55FED-D0FE-EE48-BB16-DF550FE31E37}" type="slidenum">
              <a:rPr lang="en-US" altLang="en-US" sz="1400"/>
              <a:pPr>
                <a:spcBef>
                  <a:spcPct val="0"/>
                </a:spcBef>
                <a:buClrTx/>
                <a:buSzTx/>
                <a:buFontTx/>
                <a:buNone/>
              </a:pPr>
              <a:t>35</a:t>
            </a:fld>
            <a:endParaRPr lang="en-US" altLang="en-US" sz="1400"/>
          </a:p>
        </p:txBody>
      </p:sp>
      <p:sp>
        <p:nvSpPr>
          <p:cNvPr id="44034" name="Rectangle 2">
            <a:extLst>
              <a:ext uri="{FF2B5EF4-FFF2-40B4-BE49-F238E27FC236}">
                <a16:creationId xmlns:a16="http://schemas.microsoft.com/office/drawing/2014/main" id="{11764AEE-9398-4848-B485-D8E858C7E66C}"/>
              </a:ext>
            </a:extLst>
          </p:cNvPr>
          <p:cNvSpPr>
            <a:spLocks noGrp="1" noChangeArrowheads="1"/>
          </p:cNvSpPr>
          <p:nvPr>
            <p:ph type="title"/>
          </p:nvPr>
        </p:nvSpPr>
        <p:spPr>
          <a:xfrm>
            <a:off x="685800" y="152400"/>
            <a:ext cx="7996238" cy="1203325"/>
          </a:xfrm>
          <a:noFill/>
        </p:spPr>
        <p:txBody>
          <a:bodyPr/>
          <a:lstStyle/>
          <a:p>
            <a:r>
              <a:rPr lang="en-US" altLang="en-US">
                <a:cs typeface="Times New Roman" panose="02020603050405020304" pitchFamily="18" charset="0"/>
              </a:rPr>
              <a:t>Striping Whitespace Characters</a:t>
            </a:r>
            <a:endParaRPr lang="en-US" altLang="en-US"/>
          </a:p>
        </p:txBody>
      </p:sp>
      <p:sp>
        <p:nvSpPr>
          <p:cNvPr id="3" name="Rectangle 2">
            <a:extLst>
              <a:ext uri="{FF2B5EF4-FFF2-40B4-BE49-F238E27FC236}">
                <a16:creationId xmlns:a16="http://schemas.microsoft.com/office/drawing/2014/main" id="{0844EA6D-6EBD-E14E-A99F-D9233B1E397A}"/>
              </a:ext>
            </a:extLst>
          </p:cNvPr>
          <p:cNvSpPr>
            <a:spLocks noChangeArrowheads="1"/>
          </p:cNvSpPr>
          <p:nvPr/>
        </p:nvSpPr>
        <p:spPr bwMode="auto">
          <a:xfrm>
            <a:off x="347663" y="1470025"/>
            <a:ext cx="13663612"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5" name="Rectangle 2">
            <a:extLst>
              <a:ext uri="{FF2B5EF4-FFF2-40B4-BE49-F238E27FC236}">
                <a16:creationId xmlns:a16="http://schemas.microsoft.com/office/drawing/2014/main" id="{509D2D65-47A0-3D49-9EBE-0A67C9C27508}"/>
              </a:ext>
            </a:extLst>
          </p:cNvPr>
          <p:cNvSpPr>
            <a:spLocks noChangeArrowheads="1"/>
          </p:cNvSpPr>
          <p:nvPr/>
        </p:nvSpPr>
        <p:spPr bwMode="auto">
          <a:xfrm>
            <a:off x="231775" y="1778000"/>
            <a:ext cx="1330483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4" name="Rectangle 2">
            <a:extLst>
              <a:ext uri="{FF2B5EF4-FFF2-40B4-BE49-F238E27FC236}">
                <a16:creationId xmlns:a16="http://schemas.microsoft.com/office/drawing/2014/main" id="{E3435543-A9EB-5D42-9186-5D47911ABF3D}"/>
              </a:ext>
            </a:extLst>
          </p:cNvPr>
          <p:cNvSpPr>
            <a:spLocks noChangeArrowheads="1"/>
          </p:cNvSpPr>
          <p:nvPr/>
        </p:nvSpPr>
        <p:spPr bwMode="auto">
          <a:xfrm>
            <a:off x="155575" y="1517650"/>
            <a:ext cx="13996988" cy="46038"/>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sp>
        <p:nvSpPr>
          <p:cNvPr id="6" name="Rectangle 2">
            <a:extLst>
              <a:ext uri="{FF2B5EF4-FFF2-40B4-BE49-F238E27FC236}">
                <a16:creationId xmlns:a16="http://schemas.microsoft.com/office/drawing/2014/main" id="{21A4308B-F4BA-554C-B791-95715693E275}"/>
              </a:ext>
            </a:extLst>
          </p:cNvPr>
          <p:cNvSpPr>
            <a:spLocks noChangeArrowheads="1"/>
          </p:cNvSpPr>
          <p:nvPr/>
        </p:nvSpPr>
        <p:spPr bwMode="auto">
          <a:xfrm>
            <a:off x="107950" y="1516063"/>
            <a:ext cx="10977563" cy="49212"/>
          </a:xfrm>
          <a:prstGeom prst="rect">
            <a:avLst/>
          </a:prstGeom>
          <a:noFill/>
          <a:ln>
            <a:noFill/>
          </a:ln>
          <a:effectLst>
            <a:prstShdw prst="shdw17" dist="17961" dir="2700000">
              <a:schemeClr val="accent1">
                <a:gamma/>
                <a:shade val="60000"/>
                <a:invGamma/>
              </a:schemeClr>
            </a:prstShdw>
          </a:effectLst>
        </p:spPr>
        <p:txBody>
          <a:bodyPr anchor="ctr">
            <a:spAutoFit/>
          </a:bodyPr>
          <a:lstStyle/>
          <a:p>
            <a:pPr>
              <a:defRPr/>
            </a:pPr>
            <a:endParaRPr lang="en-US"/>
          </a:p>
        </p:txBody>
      </p:sp>
      <p:graphicFrame>
        <p:nvGraphicFramePr>
          <p:cNvPr id="44039" name="Object 7">
            <a:extLst>
              <a:ext uri="{FF2B5EF4-FFF2-40B4-BE49-F238E27FC236}">
                <a16:creationId xmlns:a16="http://schemas.microsoft.com/office/drawing/2014/main" id="{9C7ADF8C-B1D1-FD48-86ED-60AAD479FDE4}"/>
              </a:ext>
            </a:extLst>
          </p:cNvPr>
          <p:cNvGraphicFramePr>
            <a:graphicFrameLocks noChangeAspect="1"/>
          </p:cNvGraphicFramePr>
          <p:nvPr/>
        </p:nvGraphicFramePr>
        <p:xfrm>
          <a:off x="107950" y="1516063"/>
          <a:ext cx="8888413" cy="1797050"/>
        </p:xfrm>
        <a:graphic>
          <a:graphicData uri="http://schemas.openxmlformats.org/presentationml/2006/ole">
            <mc:AlternateContent xmlns:mc="http://schemas.openxmlformats.org/markup-compatibility/2006">
              <mc:Choice xmlns:v="urn:schemas-microsoft-com:vml" Requires="v">
                <p:oleObj spid="_x0000_s44042" name="Picture" r:id="rId3" imgW="4229100" imgH="850900" progId="Word.Picture.8">
                  <p:embed/>
                </p:oleObj>
              </mc:Choice>
              <mc:Fallback>
                <p:oleObj name="Picture" r:id="rId3" imgW="4229100" imgH="8509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16063"/>
                        <a:ext cx="888841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4">
            <a:extLst>
              <a:ext uri="{FF2B5EF4-FFF2-40B4-BE49-F238E27FC236}">
                <a16:creationId xmlns:a16="http://schemas.microsoft.com/office/drawing/2014/main" id="{861142CB-DB0F-AB44-8E70-EAA5317272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ABAE0B-CBA3-A34E-ACAD-376177ACB4DE}" type="slidenum">
              <a:rPr lang="en-US" altLang="en-US" sz="1400"/>
              <a:pPr>
                <a:spcBef>
                  <a:spcPct val="0"/>
                </a:spcBef>
                <a:buClrTx/>
                <a:buSzTx/>
                <a:buFontTx/>
                <a:buNone/>
              </a:pPr>
              <a:t>36</a:t>
            </a:fld>
            <a:endParaRPr lang="en-US" altLang="en-US" sz="1400"/>
          </a:p>
        </p:txBody>
      </p:sp>
      <p:sp>
        <p:nvSpPr>
          <p:cNvPr id="45058" name="Rectangle 2">
            <a:extLst>
              <a:ext uri="{FF2B5EF4-FFF2-40B4-BE49-F238E27FC236}">
                <a16:creationId xmlns:a16="http://schemas.microsoft.com/office/drawing/2014/main" id="{0DB473CC-B32E-1348-8375-42D534C2A703}"/>
              </a:ext>
            </a:extLst>
          </p:cNvPr>
          <p:cNvSpPr>
            <a:spLocks noGrp="1" noChangeArrowheads="1"/>
          </p:cNvSpPr>
          <p:nvPr>
            <p:ph type="title"/>
          </p:nvPr>
        </p:nvSpPr>
        <p:spPr>
          <a:xfrm>
            <a:off x="193675" y="241300"/>
            <a:ext cx="8640763" cy="627063"/>
          </a:xfrm>
        </p:spPr>
        <p:txBody>
          <a:bodyPr/>
          <a:lstStyle/>
          <a:p>
            <a:r>
              <a:rPr lang="en-US" altLang="en-US" sz="3600"/>
              <a:t>Problem: Guessing Birthday</a:t>
            </a:r>
            <a:endParaRPr lang="en-US" altLang="en-US"/>
          </a:p>
        </p:txBody>
      </p:sp>
      <p:sp>
        <p:nvSpPr>
          <p:cNvPr id="45059" name="Rectangle 8">
            <a:extLst>
              <a:ext uri="{FF2B5EF4-FFF2-40B4-BE49-F238E27FC236}">
                <a16:creationId xmlns:a16="http://schemas.microsoft.com/office/drawing/2014/main" id="{3A35136A-C9FE-9C45-B8EC-A7A6A85D9E06}"/>
              </a:ext>
            </a:extLst>
          </p:cNvPr>
          <p:cNvSpPr>
            <a:spLocks noGrp="1" noChangeArrowheads="1"/>
          </p:cNvSpPr>
          <p:nvPr>
            <p:ph type="body" idx="1"/>
          </p:nvPr>
        </p:nvSpPr>
        <p:spPr>
          <a:xfrm>
            <a:off x="228600" y="936625"/>
            <a:ext cx="8610600" cy="3101975"/>
          </a:xfrm>
          <a:noFill/>
        </p:spPr>
        <p:txBody>
          <a:bodyPr/>
          <a:lstStyle/>
          <a:p>
            <a:pPr marL="0" indent="0">
              <a:buFont typeface="Monotype Sorts" pitchFamily="2" charset="2"/>
              <a:buNone/>
            </a:pPr>
            <a:r>
              <a:rPr lang="en-US" altLang="en-US" sz="3600"/>
              <a:t>The program can guess your birth date. Run to see how it works.</a:t>
            </a:r>
          </a:p>
          <a:p>
            <a:pPr marL="0" indent="0">
              <a:buFont typeface="Monotype Sorts" pitchFamily="2" charset="2"/>
              <a:buNone/>
            </a:pPr>
            <a:r>
              <a:rPr lang="en-US" altLang="en-US" sz="3600"/>
              <a:t>1: 00001  3:00011 5:00101</a:t>
            </a:r>
          </a:p>
          <a:p>
            <a:pPr marL="0" indent="0">
              <a:buFont typeface="Monotype Sorts" pitchFamily="2" charset="2"/>
              <a:buNone/>
            </a:pPr>
            <a:r>
              <a:rPr lang="en-US" altLang="en-US" sz="3600"/>
              <a:t>2: 00010  6:00110 7:00111  </a:t>
            </a:r>
          </a:p>
          <a:p>
            <a:pPr marL="0" indent="0">
              <a:buFont typeface="Monotype Sorts" pitchFamily="2" charset="2"/>
              <a:buNone/>
            </a:pPr>
            <a:endParaRPr lang="en-US" altLang="en-US" sz="3600"/>
          </a:p>
        </p:txBody>
      </p:sp>
      <p:sp>
        <p:nvSpPr>
          <p:cNvPr id="45060" name="Rectangle 10">
            <a:extLst>
              <a:ext uri="{FF2B5EF4-FFF2-40B4-BE49-F238E27FC236}">
                <a16:creationId xmlns:a16="http://schemas.microsoft.com/office/drawing/2014/main" id="{005175A9-4BE3-8C40-AAEF-4A232B11AD1D}"/>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12">
            <a:extLst>
              <a:ext uri="{FF2B5EF4-FFF2-40B4-BE49-F238E27FC236}">
                <a16:creationId xmlns:a16="http://schemas.microsoft.com/office/drawing/2014/main" id="{7193DAEA-D6DA-5C44-B095-B71F15CDABC1}"/>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5062" name="Object 11">
            <a:extLst>
              <a:ext uri="{FF2B5EF4-FFF2-40B4-BE49-F238E27FC236}">
                <a16:creationId xmlns:a16="http://schemas.microsoft.com/office/drawing/2014/main" id="{24B71893-C008-0246-840B-AD28F3B25A2D}"/>
              </a:ext>
            </a:extLst>
          </p:cNvPr>
          <p:cNvGraphicFramePr>
            <a:graphicFrameLocks noChangeAspect="1"/>
          </p:cNvGraphicFramePr>
          <p:nvPr/>
        </p:nvGraphicFramePr>
        <p:xfrm>
          <a:off x="200025" y="3087688"/>
          <a:ext cx="8680450" cy="2711450"/>
        </p:xfrm>
        <a:graphic>
          <a:graphicData uri="http://schemas.openxmlformats.org/presentationml/2006/ole">
            <mc:AlternateContent xmlns:mc="http://schemas.openxmlformats.org/markup-compatibility/2006">
              <mc:Choice xmlns:v="urn:schemas-microsoft-com:vml" Requires="v">
                <p:oleObj spid="_x0000_s45066" name="Picture" r:id="rId4" imgW="31381700" imgH="9753600" progId="Word.Picture.8">
                  <p:embed/>
                </p:oleObj>
              </mc:Choice>
              <mc:Fallback>
                <p:oleObj name="Picture" r:id="rId4" imgW="31381700" imgH="97536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025" y="3087688"/>
                        <a:ext cx="86804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10">
            <a:hlinkClick r:id="rId6"/>
            <a:extLst>
              <a:ext uri="{FF2B5EF4-FFF2-40B4-BE49-F238E27FC236}">
                <a16:creationId xmlns:a16="http://schemas.microsoft.com/office/drawing/2014/main" id="{E088D7FD-ADF5-5246-983D-D7921FDD8FAA}"/>
              </a:ext>
            </a:extLst>
          </p:cNvPr>
          <p:cNvSpPr>
            <a:spLocks noChangeArrowheads="1"/>
          </p:cNvSpPr>
          <p:nvPr/>
        </p:nvSpPr>
        <p:spPr bwMode="auto">
          <a:xfrm>
            <a:off x="1538288" y="5867400"/>
            <a:ext cx="51466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Live Example 4.6: GuessBirthday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4">
            <a:extLst>
              <a:ext uri="{FF2B5EF4-FFF2-40B4-BE49-F238E27FC236}">
                <a16:creationId xmlns:a16="http://schemas.microsoft.com/office/drawing/2014/main" id="{6B032566-0D7B-CB4C-9552-AA05A07120C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BE839F-8063-4B48-8D55-2442A117708F}" type="slidenum">
              <a:rPr lang="en-US" altLang="en-US" sz="1400"/>
              <a:pPr>
                <a:spcBef>
                  <a:spcPct val="0"/>
                </a:spcBef>
                <a:buClrTx/>
                <a:buSzTx/>
                <a:buFontTx/>
                <a:buNone/>
              </a:pPr>
              <a:t>37</a:t>
            </a:fld>
            <a:endParaRPr lang="en-US" altLang="en-US" sz="1400"/>
          </a:p>
        </p:txBody>
      </p:sp>
      <p:sp>
        <p:nvSpPr>
          <p:cNvPr id="47106" name="Rectangle 2">
            <a:extLst>
              <a:ext uri="{FF2B5EF4-FFF2-40B4-BE49-F238E27FC236}">
                <a16:creationId xmlns:a16="http://schemas.microsoft.com/office/drawing/2014/main" id="{7A1408FA-EEBD-0945-B535-F33A0EA69F5D}"/>
              </a:ext>
            </a:extLst>
          </p:cNvPr>
          <p:cNvSpPr>
            <a:spLocks noGrp="1" noChangeArrowheads="1"/>
          </p:cNvSpPr>
          <p:nvPr>
            <p:ph type="title"/>
          </p:nvPr>
        </p:nvSpPr>
        <p:spPr>
          <a:xfrm>
            <a:off x="193675" y="241300"/>
            <a:ext cx="8640763" cy="627063"/>
          </a:xfrm>
        </p:spPr>
        <p:txBody>
          <a:bodyPr/>
          <a:lstStyle/>
          <a:p>
            <a:r>
              <a:rPr lang="en-US" altLang="en-US" sz="3600"/>
              <a:t>Mathematics Basis for the Game</a:t>
            </a:r>
            <a:endParaRPr lang="en-US" altLang="en-US"/>
          </a:p>
        </p:txBody>
      </p:sp>
      <p:sp>
        <p:nvSpPr>
          <p:cNvPr id="47107" name="Rectangle 5">
            <a:extLst>
              <a:ext uri="{FF2B5EF4-FFF2-40B4-BE49-F238E27FC236}">
                <a16:creationId xmlns:a16="http://schemas.microsoft.com/office/drawing/2014/main" id="{63203707-FD5A-5540-AC27-43FBC76DD90B}"/>
              </a:ext>
            </a:extLst>
          </p:cNvPr>
          <p:cNvSpPr>
            <a:spLocks noGrp="1" noChangeArrowheads="1"/>
          </p:cNvSpPr>
          <p:nvPr>
            <p:ph type="body" idx="1"/>
          </p:nvPr>
        </p:nvSpPr>
        <p:spPr>
          <a:xfrm>
            <a:off x="228600" y="1066800"/>
            <a:ext cx="8529638" cy="557213"/>
          </a:xfrm>
          <a:noFill/>
        </p:spPr>
        <p:txBody>
          <a:bodyPr/>
          <a:lstStyle/>
          <a:p>
            <a:pPr marL="0" indent="0">
              <a:buFont typeface="Monotype Sorts" pitchFamily="2" charset="2"/>
              <a:buNone/>
            </a:pPr>
            <a:r>
              <a:rPr lang="en-US" altLang="en-US" sz="2400"/>
              <a:t>19 is 10011 in binary. 7 is 111 in binary. 23 is 11101 in binary</a:t>
            </a:r>
          </a:p>
        </p:txBody>
      </p:sp>
      <p:graphicFrame>
        <p:nvGraphicFramePr>
          <p:cNvPr id="47108" name="Object 8">
            <a:extLst>
              <a:ext uri="{FF2B5EF4-FFF2-40B4-BE49-F238E27FC236}">
                <a16:creationId xmlns:a16="http://schemas.microsoft.com/office/drawing/2014/main" id="{DBCB3191-EE21-3E44-A3A8-EC0D0192F1E0}"/>
              </a:ext>
            </a:extLst>
          </p:cNvPr>
          <p:cNvGraphicFramePr>
            <a:graphicFrameLocks noChangeAspect="1"/>
          </p:cNvGraphicFramePr>
          <p:nvPr/>
        </p:nvGraphicFramePr>
        <p:xfrm>
          <a:off x="231775" y="3697288"/>
          <a:ext cx="8680450" cy="2711450"/>
        </p:xfrm>
        <a:graphic>
          <a:graphicData uri="http://schemas.openxmlformats.org/presentationml/2006/ole">
            <mc:AlternateContent xmlns:mc="http://schemas.openxmlformats.org/markup-compatibility/2006">
              <mc:Choice xmlns:v="urn:schemas-microsoft-com:vml" Requires="v">
                <p:oleObj spid="_x0000_s47116" name="Picture" r:id="rId4" imgW="31381700" imgH="9753600" progId="Word.Picture.8">
                  <p:embed/>
                </p:oleObj>
              </mc:Choice>
              <mc:Fallback>
                <p:oleObj name="Picture" r:id="rId4" imgW="31381700" imgH="97536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697288"/>
                        <a:ext cx="868045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Rectangle 10">
            <a:extLst>
              <a:ext uri="{FF2B5EF4-FFF2-40B4-BE49-F238E27FC236}">
                <a16:creationId xmlns:a16="http://schemas.microsoft.com/office/drawing/2014/main" id="{DE83F4C6-4B2D-5244-A42F-F449A0B5A57B}"/>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12">
            <a:extLst>
              <a:ext uri="{FF2B5EF4-FFF2-40B4-BE49-F238E27FC236}">
                <a16:creationId xmlns:a16="http://schemas.microsoft.com/office/drawing/2014/main" id="{C4EB194A-64C2-8644-9B38-6FCFA8621879}"/>
              </a:ext>
            </a:extLst>
          </p:cNvPr>
          <p:cNvSpPr>
            <a:spLocks noChangeArrowheads="1"/>
          </p:cNvSpPr>
          <p:nvPr/>
        </p:nvSpPr>
        <p:spPr bwMode="auto">
          <a:xfrm>
            <a:off x="0" y="297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1" name="Object 11">
            <a:extLst>
              <a:ext uri="{FF2B5EF4-FFF2-40B4-BE49-F238E27FC236}">
                <a16:creationId xmlns:a16="http://schemas.microsoft.com/office/drawing/2014/main" id="{4F850DD4-EEAA-8445-91F6-0C55B1C55ACA}"/>
              </a:ext>
            </a:extLst>
          </p:cNvPr>
          <p:cNvGraphicFramePr>
            <a:graphicFrameLocks noChangeAspect="1"/>
          </p:cNvGraphicFramePr>
          <p:nvPr/>
        </p:nvGraphicFramePr>
        <p:xfrm>
          <a:off x="269875" y="1662113"/>
          <a:ext cx="4840288" cy="1903412"/>
        </p:xfrm>
        <a:graphic>
          <a:graphicData uri="http://schemas.openxmlformats.org/presentationml/2006/ole">
            <mc:AlternateContent xmlns:mc="http://schemas.openxmlformats.org/markup-compatibility/2006">
              <mc:Choice xmlns:v="urn:schemas-microsoft-com:vml" Requires="v">
                <p:oleObj spid="_x0000_s47117" name="Picture" r:id="rId6" imgW="13728700" imgH="5384800" progId="Word.Picture.8">
                  <p:embed/>
                </p:oleObj>
              </mc:Choice>
              <mc:Fallback>
                <p:oleObj name="Picture" r:id="rId6" imgW="13728700" imgH="5384800" progId="Word.Picture.8">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75" y="1662113"/>
                        <a:ext cx="4840288"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Content Placeholder 2">
            <a:extLst>
              <a:ext uri="{FF2B5EF4-FFF2-40B4-BE49-F238E27FC236}">
                <a16:creationId xmlns:a16="http://schemas.microsoft.com/office/drawing/2014/main" id="{ADF7E2E6-15EF-E64D-8613-1BA9DC8FC31D}"/>
              </a:ext>
            </a:extLst>
          </p:cNvPr>
          <p:cNvSpPr>
            <a:spLocks noGrp="1" noChangeArrowheads="1"/>
          </p:cNvSpPr>
          <p:nvPr>
            <p:ph idx="1"/>
          </p:nvPr>
        </p:nvSpPr>
        <p:spPr>
          <a:xfrm>
            <a:off x="685800" y="279400"/>
            <a:ext cx="7772400" cy="5492750"/>
          </a:xfrm>
        </p:spPr>
        <p:txBody>
          <a:bodyPr/>
          <a:lstStyle/>
          <a:p>
            <a:pPr marL="0" indent="0">
              <a:buFont typeface="Monotype Sorts" pitchFamily="2" charset="2"/>
              <a:buNone/>
            </a:pPr>
            <a:r>
              <a:rPr lang="en-US" altLang="en-US" sz="2000" dirty="0"/>
              <a:t>day = 0 # birth day to be determined</a:t>
            </a:r>
          </a:p>
          <a:p>
            <a:pPr marL="0" indent="0">
              <a:buFont typeface="Monotype Sorts" pitchFamily="2" charset="2"/>
              <a:buNone/>
            </a:pPr>
            <a:r>
              <a:rPr lang="en-US" altLang="en-US" sz="2000" dirty="0"/>
              <a:t> # Listing 4.6 </a:t>
            </a:r>
          </a:p>
          <a:p>
            <a:pPr marL="0" indent="0">
              <a:buFont typeface="Monotype Sorts" pitchFamily="2" charset="2"/>
              <a:buNone/>
            </a:pPr>
            <a:r>
              <a:rPr lang="en-US" altLang="en-US" sz="2000" dirty="0"/>
              <a:t># Prompt the user to answer the first question</a:t>
            </a:r>
          </a:p>
          <a:p>
            <a:pPr marL="0" indent="0">
              <a:buFont typeface="Monotype Sorts" pitchFamily="2" charset="2"/>
              <a:buNone/>
            </a:pPr>
            <a:r>
              <a:rPr lang="en-US" altLang="en-US" sz="2000" dirty="0"/>
              <a:t>question1 = "Is your birthday in Set1?\n" + \</a:t>
            </a:r>
          </a:p>
          <a:p>
            <a:pPr marL="0" indent="0">
              <a:buFont typeface="Monotype Sorts" pitchFamily="2" charset="2"/>
              <a:buNone/>
            </a:pPr>
            <a:r>
              <a:rPr lang="en-US" altLang="en-US" sz="2000" dirty="0"/>
              <a:t>    " 1  3  5  7\n" + \</a:t>
            </a:r>
          </a:p>
          <a:p>
            <a:pPr marL="0" indent="0">
              <a:buFont typeface="Monotype Sorts" pitchFamily="2" charset="2"/>
              <a:buNone/>
            </a:pPr>
            <a:r>
              <a:rPr lang="en-US" altLang="en-US" sz="2000" dirty="0"/>
              <a:t>    " 9 11 13 15\n" + \</a:t>
            </a:r>
          </a:p>
          <a:p>
            <a:pPr marL="0" indent="0">
              <a:buFont typeface="Monotype Sorts" pitchFamily="2" charset="2"/>
              <a:buNone/>
            </a:pPr>
            <a:r>
              <a:rPr lang="en-US" altLang="en-US" sz="2000" dirty="0"/>
              <a:t>    "17 19 21 23\n" + \</a:t>
            </a:r>
          </a:p>
          <a:p>
            <a:pPr marL="0" indent="0">
              <a:buFont typeface="Monotype Sorts" pitchFamily="2" charset="2"/>
              <a:buNone/>
            </a:pPr>
            <a:r>
              <a:rPr lang="en-US" altLang="en-US" sz="2000" dirty="0"/>
              <a:t>    "25 27 29 31" + \</a:t>
            </a:r>
          </a:p>
          <a:p>
            <a:pPr marL="0" indent="0">
              <a:buFont typeface="Monotype Sorts" pitchFamily="2" charset="2"/>
              <a:buNone/>
            </a:pPr>
            <a:r>
              <a:rPr lang="en-US" altLang="en-US" sz="2000" dirty="0"/>
              <a:t>    "\</a:t>
            </a:r>
            <a:r>
              <a:rPr lang="en-US" altLang="en-US" sz="2000" dirty="0" err="1"/>
              <a:t>nEnter</a:t>
            </a:r>
            <a:r>
              <a:rPr lang="en-US" altLang="en-US" sz="2000" dirty="0"/>
              <a:t> n/N for No and y/Y for Yes: " </a:t>
            </a:r>
          </a:p>
          <a:p>
            <a:pPr marL="0" indent="0">
              <a:buFont typeface="Monotype Sorts" pitchFamily="2" charset="2"/>
              <a:buNone/>
            </a:pPr>
            <a:r>
              <a:rPr lang="en-US" altLang="en-US" sz="2000" dirty="0"/>
              <a:t>answer = input(question1)</a:t>
            </a:r>
          </a:p>
          <a:p>
            <a:pPr marL="0" indent="0">
              <a:buFont typeface="Monotype Sorts" pitchFamily="2" charset="2"/>
              <a:buNone/>
            </a:pPr>
            <a:r>
              <a:rPr lang="en-US" altLang="en-US" sz="2000" dirty="0"/>
              <a:t># print("\</a:t>
            </a:r>
            <a:r>
              <a:rPr lang="en-US" altLang="en-US" sz="2000" dirty="0" err="1"/>
              <a:t>nYour</a:t>
            </a:r>
            <a:r>
              <a:rPr lang="en-US" altLang="en-US" sz="2000" dirty="0"/>
              <a:t> birthday is " + str(day) + "!")</a:t>
            </a:r>
          </a:p>
          <a:p>
            <a:pPr marL="0" indent="0">
              <a:buFont typeface="Monotype Sorts" pitchFamily="2" charset="2"/>
              <a:buNone/>
            </a:pPr>
            <a:endParaRPr lang="en-US" altLang="en-US" sz="2000" dirty="0"/>
          </a:p>
          <a:p>
            <a:pPr marL="0" indent="0">
              <a:buFont typeface="Monotype Sorts" pitchFamily="2" charset="2"/>
              <a:buNone/>
            </a:pPr>
            <a:r>
              <a:rPr lang="en-US" altLang="en-US" sz="2000" dirty="0"/>
              <a:t>if </a:t>
            </a:r>
            <a:r>
              <a:rPr lang="en-US" altLang="en-US" sz="2000" dirty="0" err="1"/>
              <a:t>answer.upper</a:t>
            </a:r>
            <a:r>
              <a:rPr lang="en-US" altLang="en-US" sz="2000" dirty="0"/>
              <a:t>() == 'Y':</a:t>
            </a:r>
          </a:p>
          <a:p>
            <a:pPr marL="0" indent="0">
              <a:buFont typeface="Monotype Sorts" pitchFamily="2" charset="2"/>
              <a:buNone/>
            </a:pPr>
            <a:r>
              <a:rPr lang="en-US" altLang="en-US" sz="2000" dirty="0"/>
              <a:t>   day += 1</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 Prompt the user to answer the second question</a:t>
            </a:r>
          </a:p>
          <a:p>
            <a:pPr marL="0" indent="0">
              <a:buFont typeface="Monotype Sorts" pitchFamily="2" charset="2"/>
              <a:buNone/>
            </a:pPr>
            <a:r>
              <a:rPr lang="en-US" altLang="en-US" sz="1200" dirty="0"/>
              <a:t>question2 = "\</a:t>
            </a:r>
            <a:r>
              <a:rPr lang="en-US" altLang="en-US" sz="1200" dirty="0" err="1"/>
              <a:t>nIs</a:t>
            </a:r>
            <a:r>
              <a:rPr lang="en-US" altLang="en-US" sz="1200" dirty="0"/>
              <a:t> your birthday in Set2?\n" + \</a:t>
            </a:r>
          </a:p>
          <a:p>
            <a:pPr marL="0" indent="0">
              <a:buFont typeface="Monotype Sorts" pitchFamily="2" charset="2"/>
              <a:buNone/>
            </a:pPr>
            <a:r>
              <a:rPr lang="en-US" altLang="en-US" sz="1200" dirty="0"/>
              <a:t>    " 2  3  6  7\n" + \</a:t>
            </a:r>
          </a:p>
          <a:p>
            <a:pPr marL="0" indent="0">
              <a:buFont typeface="Monotype Sorts" pitchFamily="2" charset="2"/>
              <a:buNone/>
            </a:pPr>
            <a:r>
              <a:rPr lang="en-US" altLang="en-US" sz="1200" dirty="0"/>
              <a:t>    "10 11 14 15\n" + \</a:t>
            </a:r>
          </a:p>
          <a:p>
            <a:pPr marL="0" indent="0">
              <a:buFont typeface="Monotype Sorts" pitchFamily="2" charset="2"/>
              <a:buNone/>
            </a:pPr>
            <a:r>
              <a:rPr lang="en-US" altLang="en-US" sz="1200" dirty="0"/>
              <a:t>    "18 19 22 23\n" + \</a:t>
            </a:r>
          </a:p>
          <a:p>
            <a:pPr marL="0" indent="0">
              <a:buFont typeface="Monotype Sorts" pitchFamily="2" charset="2"/>
              <a:buNone/>
            </a:pPr>
            <a:r>
              <a:rPr lang="en-US" altLang="en-US" sz="1200" dirty="0"/>
              <a:t>    "26 27 30 31" + \</a:t>
            </a:r>
          </a:p>
          <a:p>
            <a:pPr marL="0" indent="0">
              <a:buFont typeface="Monotype Sorts" pitchFamily="2" charset="2"/>
              <a:buNone/>
            </a:pPr>
            <a:r>
              <a:rPr lang="en-US" altLang="en-US" sz="1200" dirty="0"/>
              <a:t>    "\</a:t>
            </a:r>
            <a:r>
              <a:rPr lang="en-US" altLang="en-US" sz="1200" dirty="0" err="1"/>
              <a:t>nEnter</a:t>
            </a:r>
            <a:r>
              <a:rPr lang="en-US" altLang="en-US" sz="1200" dirty="0"/>
              <a:t> n/N for No and y/Y for Yes: " </a:t>
            </a:r>
          </a:p>
          <a:p>
            <a:pPr marL="0" indent="0">
              <a:buFont typeface="Monotype Sorts" pitchFamily="2" charset="2"/>
              <a:buNone/>
            </a:pPr>
            <a:r>
              <a:rPr lang="en-US" altLang="en-US" sz="1200" dirty="0"/>
              <a:t>answer = input(question2)</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if </a:t>
            </a:r>
            <a:r>
              <a:rPr lang="en-US" altLang="en-US" sz="1200" dirty="0" err="1"/>
              <a:t>answer.upper</a:t>
            </a:r>
            <a:r>
              <a:rPr lang="en-US" altLang="en-US" sz="1200" dirty="0"/>
              <a:t>() == 'Y':</a:t>
            </a:r>
          </a:p>
          <a:p>
            <a:pPr marL="0" indent="0">
              <a:buFont typeface="Monotype Sorts" pitchFamily="2" charset="2"/>
              <a:buNone/>
            </a:pPr>
            <a:r>
              <a:rPr lang="en-US" altLang="en-US" sz="1200" dirty="0"/>
              <a:t>   day += 2</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 Prompt the user to answer the third question</a:t>
            </a:r>
          </a:p>
          <a:p>
            <a:pPr marL="0" indent="0">
              <a:buFont typeface="Monotype Sorts" pitchFamily="2" charset="2"/>
              <a:buNone/>
            </a:pPr>
            <a:r>
              <a:rPr lang="en-US" altLang="en-US" sz="1200" dirty="0"/>
              <a:t>question3 = "\</a:t>
            </a:r>
            <a:r>
              <a:rPr lang="en-US" altLang="en-US" sz="1200" dirty="0" err="1"/>
              <a:t>nIs</a:t>
            </a:r>
            <a:r>
              <a:rPr lang="en-US" altLang="en-US" sz="1200" dirty="0"/>
              <a:t> your birthday in Set3?\n" + \</a:t>
            </a:r>
          </a:p>
          <a:p>
            <a:pPr marL="0" indent="0">
              <a:buFont typeface="Monotype Sorts" pitchFamily="2" charset="2"/>
              <a:buNone/>
            </a:pPr>
            <a:r>
              <a:rPr lang="en-US" altLang="en-US" sz="1200" dirty="0"/>
              <a:t>    " 4  5  6  7\n" + \</a:t>
            </a:r>
          </a:p>
          <a:p>
            <a:pPr marL="0" indent="0">
              <a:buFont typeface="Monotype Sorts" pitchFamily="2" charset="2"/>
              <a:buNone/>
            </a:pPr>
            <a:r>
              <a:rPr lang="en-US" altLang="en-US" sz="1200" dirty="0"/>
              <a:t>    "12 13 14 15\n" + \</a:t>
            </a:r>
          </a:p>
          <a:p>
            <a:pPr marL="0" indent="0">
              <a:buFont typeface="Monotype Sorts" pitchFamily="2" charset="2"/>
              <a:buNone/>
            </a:pPr>
            <a:r>
              <a:rPr lang="en-US" altLang="en-US" sz="1200" dirty="0"/>
              <a:t>    "20 21 22 23\n" + \</a:t>
            </a:r>
          </a:p>
          <a:p>
            <a:pPr marL="0" indent="0">
              <a:buFont typeface="Monotype Sorts" pitchFamily="2" charset="2"/>
              <a:buNone/>
            </a:pPr>
            <a:r>
              <a:rPr lang="en-US" altLang="en-US" sz="1200" dirty="0"/>
              <a:t>    "28 29 30 31" + \</a:t>
            </a:r>
          </a:p>
          <a:p>
            <a:pPr marL="0" indent="0">
              <a:buFont typeface="Monotype Sorts" pitchFamily="2" charset="2"/>
              <a:buNone/>
            </a:pPr>
            <a:r>
              <a:rPr lang="en-US" altLang="en-US" sz="1200" dirty="0"/>
              <a:t>    "\</a:t>
            </a:r>
            <a:r>
              <a:rPr lang="en-US" altLang="en-US" sz="1200" dirty="0" err="1"/>
              <a:t>nEnter</a:t>
            </a:r>
            <a:r>
              <a:rPr lang="en-US" altLang="en-US" sz="1200" dirty="0"/>
              <a:t> n/N for No and y/Y for Yes: " </a:t>
            </a:r>
          </a:p>
          <a:p>
            <a:pPr marL="0" indent="0">
              <a:buFont typeface="Monotype Sorts" pitchFamily="2" charset="2"/>
              <a:buNone/>
            </a:pPr>
            <a:r>
              <a:rPr lang="en-US" altLang="en-US" sz="1200" dirty="0"/>
              <a:t>answer = input(question3)</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if </a:t>
            </a:r>
            <a:r>
              <a:rPr lang="en-US" altLang="en-US" sz="1200" dirty="0" err="1"/>
              <a:t>answer.upper</a:t>
            </a:r>
            <a:r>
              <a:rPr lang="en-US" altLang="en-US" sz="1200" dirty="0"/>
              <a:t>() == 'Y':</a:t>
            </a:r>
          </a:p>
          <a:p>
            <a:pPr marL="0" indent="0">
              <a:buFont typeface="Monotype Sorts" pitchFamily="2" charset="2"/>
              <a:buNone/>
            </a:pPr>
            <a:r>
              <a:rPr lang="en-US" altLang="en-US" sz="1200" dirty="0"/>
              <a:t>   day += 4</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 Prompt the user to answer the fourth question</a:t>
            </a:r>
          </a:p>
          <a:p>
            <a:pPr marL="0" indent="0">
              <a:buFont typeface="Monotype Sorts" pitchFamily="2" charset="2"/>
              <a:buNone/>
            </a:pPr>
            <a:r>
              <a:rPr lang="en-US" altLang="en-US" sz="1200" dirty="0"/>
              <a:t>question4 = "\</a:t>
            </a:r>
            <a:r>
              <a:rPr lang="en-US" altLang="en-US" sz="1200" dirty="0" err="1"/>
              <a:t>nIs</a:t>
            </a:r>
            <a:r>
              <a:rPr lang="en-US" altLang="en-US" sz="1200" dirty="0"/>
              <a:t> your birthday in Set4?\n" + \</a:t>
            </a:r>
          </a:p>
          <a:p>
            <a:pPr marL="0" indent="0">
              <a:buFont typeface="Monotype Sorts" pitchFamily="2" charset="2"/>
              <a:buNone/>
            </a:pPr>
            <a:r>
              <a:rPr lang="en-US" altLang="en-US" sz="1200" dirty="0"/>
              <a:t>    " 8  9 10 11\n" + \</a:t>
            </a:r>
          </a:p>
          <a:p>
            <a:pPr marL="0" indent="0">
              <a:buFont typeface="Monotype Sorts" pitchFamily="2" charset="2"/>
              <a:buNone/>
            </a:pPr>
            <a:r>
              <a:rPr lang="en-US" altLang="en-US" sz="1200" dirty="0"/>
              <a:t>    "12 13 14 15\n" + \</a:t>
            </a:r>
          </a:p>
          <a:p>
            <a:pPr marL="0" indent="0">
              <a:buFont typeface="Monotype Sorts" pitchFamily="2" charset="2"/>
              <a:buNone/>
            </a:pPr>
            <a:r>
              <a:rPr lang="en-US" altLang="en-US" sz="1200" dirty="0"/>
              <a:t>    "24 25 26 27\n" + \</a:t>
            </a:r>
          </a:p>
          <a:p>
            <a:pPr marL="0" indent="0">
              <a:buFont typeface="Monotype Sorts" pitchFamily="2" charset="2"/>
              <a:buNone/>
            </a:pPr>
            <a:r>
              <a:rPr lang="en-US" altLang="en-US" sz="1200" dirty="0"/>
              <a:t>    "28 29 30 31" + \</a:t>
            </a:r>
          </a:p>
          <a:p>
            <a:pPr marL="0" indent="0">
              <a:buFont typeface="Monotype Sorts" pitchFamily="2" charset="2"/>
              <a:buNone/>
            </a:pPr>
            <a:r>
              <a:rPr lang="en-US" altLang="en-US" sz="1200" dirty="0"/>
              <a:t>    "\</a:t>
            </a:r>
            <a:r>
              <a:rPr lang="en-US" altLang="en-US" sz="1200" dirty="0" err="1"/>
              <a:t>nEnter</a:t>
            </a:r>
            <a:r>
              <a:rPr lang="en-US" altLang="en-US" sz="1200" dirty="0"/>
              <a:t> n/N for No and y/Y for Yes: " </a:t>
            </a:r>
          </a:p>
          <a:p>
            <a:pPr marL="0" indent="0">
              <a:buFont typeface="Monotype Sorts" pitchFamily="2" charset="2"/>
              <a:buNone/>
            </a:pPr>
            <a:r>
              <a:rPr lang="en-US" altLang="en-US" sz="1200" dirty="0"/>
              <a:t>answer = input(question4)</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if </a:t>
            </a:r>
            <a:r>
              <a:rPr lang="en-US" altLang="en-US" sz="1200" dirty="0" err="1"/>
              <a:t>answer.upper</a:t>
            </a:r>
            <a:r>
              <a:rPr lang="en-US" altLang="en-US" sz="1200" dirty="0"/>
              <a:t>() == 'Y':</a:t>
            </a:r>
          </a:p>
          <a:p>
            <a:pPr marL="0" indent="0">
              <a:buFont typeface="Monotype Sorts" pitchFamily="2" charset="2"/>
              <a:buNone/>
            </a:pPr>
            <a:r>
              <a:rPr lang="en-US" altLang="en-US" sz="1200" dirty="0"/>
              <a:t>    day += 8</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 Prompt the user to answer the fifth question</a:t>
            </a:r>
          </a:p>
          <a:p>
            <a:pPr marL="0" indent="0">
              <a:buFont typeface="Monotype Sorts" pitchFamily="2" charset="2"/>
              <a:buNone/>
            </a:pPr>
            <a:r>
              <a:rPr lang="en-US" altLang="en-US" sz="1200" dirty="0"/>
              <a:t>question5 = "\</a:t>
            </a:r>
            <a:r>
              <a:rPr lang="en-US" altLang="en-US" sz="1200" dirty="0" err="1"/>
              <a:t>nIs</a:t>
            </a:r>
            <a:r>
              <a:rPr lang="en-US" altLang="en-US" sz="1200" dirty="0"/>
              <a:t> your birthday in Set5?\n" + \</a:t>
            </a:r>
          </a:p>
          <a:p>
            <a:pPr marL="0" indent="0">
              <a:buFont typeface="Monotype Sorts" pitchFamily="2" charset="2"/>
              <a:buNone/>
            </a:pPr>
            <a:r>
              <a:rPr lang="en-US" altLang="en-US" sz="1200" dirty="0"/>
              <a:t>    "16 17 18 19\n" + \</a:t>
            </a:r>
          </a:p>
          <a:p>
            <a:pPr marL="0" indent="0">
              <a:buFont typeface="Monotype Sorts" pitchFamily="2" charset="2"/>
              <a:buNone/>
            </a:pPr>
            <a:r>
              <a:rPr lang="en-US" altLang="en-US" sz="1200" dirty="0"/>
              <a:t>    "20 21 22 23\n" + \</a:t>
            </a:r>
          </a:p>
          <a:p>
            <a:pPr marL="0" indent="0">
              <a:buFont typeface="Monotype Sorts" pitchFamily="2" charset="2"/>
              <a:buNone/>
            </a:pPr>
            <a:r>
              <a:rPr lang="en-US" altLang="en-US" sz="1200" dirty="0"/>
              <a:t>    "24 25 26 27\n" + \</a:t>
            </a:r>
          </a:p>
          <a:p>
            <a:pPr marL="0" indent="0">
              <a:buFont typeface="Monotype Sorts" pitchFamily="2" charset="2"/>
              <a:buNone/>
            </a:pPr>
            <a:r>
              <a:rPr lang="en-US" altLang="en-US" sz="1200" dirty="0"/>
              <a:t>    "28 29 30 31" + \</a:t>
            </a:r>
          </a:p>
          <a:p>
            <a:pPr marL="0" indent="0">
              <a:buFont typeface="Monotype Sorts" pitchFamily="2" charset="2"/>
              <a:buNone/>
            </a:pPr>
            <a:r>
              <a:rPr lang="en-US" altLang="en-US" sz="1200" dirty="0"/>
              <a:t>    "\</a:t>
            </a:r>
            <a:r>
              <a:rPr lang="en-US" altLang="en-US" sz="1200" dirty="0" err="1"/>
              <a:t>nEnter</a:t>
            </a:r>
            <a:r>
              <a:rPr lang="en-US" altLang="en-US" sz="1200" dirty="0"/>
              <a:t> n/N for No and y/Y for Yes: " </a:t>
            </a:r>
          </a:p>
          <a:p>
            <a:pPr marL="0" indent="0">
              <a:buFont typeface="Monotype Sorts" pitchFamily="2" charset="2"/>
              <a:buNone/>
            </a:pPr>
            <a:r>
              <a:rPr lang="en-US" altLang="en-US" sz="1200" dirty="0"/>
              <a:t>answer = input(question5)</a:t>
            </a:r>
          </a:p>
          <a:p>
            <a:pPr marL="0" indent="0">
              <a:buFont typeface="Monotype Sorts" pitchFamily="2" charset="2"/>
              <a:buNone/>
            </a:pPr>
            <a:r>
              <a:rPr lang="en-US" altLang="en-US" sz="1200" dirty="0"/>
              <a:t>  </a:t>
            </a:r>
          </a:p>
          <a:p>
            <a:pPr marL="0" indent="0">
              <a:buFont typeface="Monotype Sorts" pitchFamily="2" charset="2"/>
              <a:buNone/>
            </a:pPr>
            <a:r>
              <a:rPr lang="en-US" altLang="en-US" sz="1200" dirty="0"/>
              <a:t>if </a:t>
            </a:r>
            <a:r>
              <a:rPr lang="en-US" altLang="en-US" sz="1200" dirty="0" err="1"/>
              <a:t>answer.upper</a:t>
            </a:r>
            <a:r>
              <a:rPr lang="en-US" altLang="en-US" sz="1200" dirty="0"/>
              <a:t>() == 'Y':</a:t>
            </a:r>
          </a:p>
          <a:p>
            <a:pPr marL="0" indent="0">
              <a:buFont typeface="Monotype Sorts" pitchFamily="2" charset="2"/>
              <a:buNone/>
            </a:pPr>
            <a:r>
              <a:rPr lang="en-US" altLang="en-US" sz="1200" dirty="0"/>
              <a:t>    day += 16</a:t>
            </a:r>
          </a:p>
          <a:p>
            <a:pPr marL="0" indent="0">
              <a:buFont typeface="Monotype Sorts" pitchFamily="2" charset="2"/>
              <a:buNone/>
            </a:pPr>
            <a:endParaRPr lang="en-US" altLang="en-US" sz="1200" dirty="0"/>
          </a:p>
          <a:p>
            <a:pPr marL="0" indent="0">
              <a:buFont typeface="Monotype Sorts" pitchFamily="2" charset="2"/>
              <a:buNone/>
            </a:pPr>
            <a:r>
              <a:rPr lang="en-US" altLang="en-US" sz="1200" dirty="0"/>
              <a:t>print("\</a:t>
            </a:r>
            <a:r>
              <a:rPr lang="en-US" altLang="en-US" sz="1200" dirty="0" err="1"/>
              <a:t>nYour</a:t>
            </a:r>
            <a:r>
              <a:rPr lang="en-US" altLang="en-US" sz="1200" dirty="0"/>
              <a:t> birthday is " + str(day) + "!")</a:t>
            </a:r>
          </a:p>
        </p:txBody>
      </p:sp>
      <p:sp>
        <p:nvSpPr>
          <p:cNvPr id="68610" name="Slide Number Placeholder 3">
            <a:extLst>
              <a:ext uri="{FF2B5EF4-FFF2-40B4-BE49-F238E27FC236}">
                <a16:creationId xmlns:a16="http://schemas.microsoft.com/office/drawing/2014/main" id="{31481D61-04FD-3047-8C54-2EF4545C46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8AD4D81-3751-6148-B200-8CD5A3B27420}" type="slidenum">
              <a:rPr lang="en-US" altLang="en-US" sz="1400"/>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Content Placeholder 2">
            <a:extLst>
              <a:ext uri="{FF2B5EF4-FFF2-40B4-BE49-F238E27FC236}">
                <a16:creationId xmlns:a16="http://schemas.microsoft.com/office/drawing/2014/main" id="{ADF7E2E6-15EF-E64D-8613-1BA9DC8FC31D}"/>
              </a:ext>
            </a:extLst>
          </p:cNvPr>
          <p:cNvSpPr>
            <a:spLocks noGrp="1" noChangeArrowheads="1"/>
          </p:cNvSpPr>
          <p:nvPr>
            <p:ph idx="1"/>
          </p:nvPr>
        </p:nvSpPr>
        <p:spPr>
          <a:xfrm>
            <a:off x="685800" y="279399"/>
            <a:ext cx="7772400" cy="6119813"/>
          </a:xfrm>
        </p:spPr>
        <p:txBody>
          <a:bodyPr/>
          <a:lstStyle/>
          <a:p>
            <a:pPr marL="0" indent="0">
              <a:buFont typeface="Monotype Sorts" pitchFamily="2" charset="2"/>
              <a:buNone/>
            </a:pPr>
            <a:r>
              <a:rPr lang="en-US" altLang="en-US" sz="2000" dirty="0"/>
              <a:t># Listing 4.6 continued</a:t>
            </a:r>
            <a:endParaRPr lang="en-US" altLang="en-US" sz="1400" dirty="0">
              <a:latin typeface="Consolas" panose="020B0609020204030204" pitchFamily="49" charset="0"/>
              <a:cs typeface="Consolas" panose="020B0609020204030204" pitchFamily="49" charset="0"/>
            </a:endParaRP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Prompt the user to answer the second question</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question2 = "\</a:t>
            </a:r>
            <a:r>
              <a:rPr lang="en-US" altLang="en-US" sz="1400" dirty="0" err="1">
                <a:latin typeface="Consolas" panose="020B0609020204030204" pitchFamily="49" charset="0"/>
                <a:cs typeface="Consolas" panose="020B0609020204030204" pitchFamily="49" charset="0"/>
              </a:rPr>
              <a:t>nIs</a:t>
            </a:r>
            <a:r>
              <a:rPr lang="en-US" altLang="en-US" sz="1400" dirty="0">
                <a:latin typeface="Consolas" panose="020B0609020204030204" pitchFamily="49" charset="0"/>
                <a:cs typeface="Consolas" panose="020B0609020204030204" pitchFamily="49" charset="0"/>
              </a:rPr>
              <a:t> your birthday in Set2?\n"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 2  3  6  7\n"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"10 11 14 15\n"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"18 19 22 23\n"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"26 27 30 31"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nEnter</a:t>
            </a:r>
            <a:r>
              <a:rPr lang="en-US" altLang="en-US" sz="1400" dirty="0">
                <a:latin typeface="Consolas" panose="020B0609020204030204" pitchFamily="49" charset="0"/>
                <a:cs typeface="Consolas" panose="020B0609020204030204" pitchFamily="49" charset="0"/>
              </a:rPr>
              <a:t> n/N for No and y/Y for Yes: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answer = input(question2)</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if </a:t>
            </a:r>
            <a:r>
              <a:rPr lang="en-US" altLang="en-US" sz="1400" dirty="0" err="1">
                <a:latin typeface="Consolas" panose="020B0609020204030204" pitchFamily="49" charset="0"/>
                <a:cs typeface="Consolas" panose="020B0609020204030204" pitchFamily="49" charset="0"/>
              </a:rPr>
              <a:t>answer.upper</a:t>
            </a:r>
            <a:r>
              <a:rPr lang="en-US" altLang="en-US" sz="1400" dirty="0">
                <a:latin typeface="Consolas" panose="020B0609020204030204" pitchFamily="49" charset="0"/>
                <a:cs typeface="Consolas" panose="020B0609020204030204" pitchFamily="49" charset="0"/>
              </a:rPr>
              <a:t>() == 'Y':</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day += 2</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Prompt the user to answer the third question</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question3 = "\</a:t>
            </a:r>
            <a:r>
              <a:rPr lang="en-US" altLang="en-US" sz="1400" dirty="0" err="1">
                <a:latin typeface="Consolas" panose="020B0609020204030204" pitchFamily="49" charset="0"/>
                <a:cs typeface="Consolas" panose="020B0609020204030204" pitchFamily="49" charset="0"/>
              </a:rPr>
              <a:t>nIs</a:t>
            </a:r>
            <a:r>
              <a:rPr lang="en-US" altLang="en-US" sz="1400" dirty="0">
                <a:latin typeface="Consolas" panose="020B0609020204030204" pitchFamily="49" charset="0"/>
                <a:cs typeface="Consolas" panose="020B0609020204030204" pitchFamily="49" charset="0"/>
              </a:rPr>
              <a:t> your birthday in Set3?\n"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 4  5  6  7\n"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"12 13 14 15\n"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"20 21 22 23\n"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"28 29 30 31"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nEnter</a:t>
            </a:r>
            <a:r>
              <a:rPr lang="en-US" altLang="en-US" sz="1400" dirty="0">
                <a:latin typeface="Consolas" panose="020B0609020204030204" pitchFamily="49" charset="0"/>
                <a:cs typeface="Consolas" panose="020B0609020204030204" pitchFamily="49" charset="0"/>
              </a:rPr>
              <a:t> n/N for No and y/Y for Yes: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answer = input(question3)</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if </a:t>
            </a:r>
            <a:r>
              <a:rPr lang="en-US" altLang="en-US" sz="1400" dirty="0" err="1">
                <a:latin typeface="Consolas" panose="020B0609020204030204" pitchFamily="49" charset="0"/>
                <a:cs typeface="Consolas" panose="020B0609020204030204" pitchFamily="49" charset="0"/>
              </a:rPr>
              <a:t>answer.upper</a:t>
            </a:r>
            <a:r>
              <a:rPr lang="en-US" altLang="en-US" sz="1400" dirty="0">
                <a:latin typeface="Consolas" panose="020B0609020204030204" pitchFamily="49" charset="0"/>
                <a:cs typeface="Consolas" panose="020B0609020204030204" pitchFamily="49" charset="0"/>
              </a:rPr>
              <a:t>() == 'Y':</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day += 4</a:t>
            </a:r>
          </a:p>
          <a:p>
            <a:pPr marL="0" indent="0">
              <a:buFont typeface="Monotype Sorts" pitchFamily="2" charset="2"/>
              <a:buNone/>
            </a:pPr>
            <a:endParaRPr lang="en-US" altLang="en-US" sz="1400" dirty="0">
              <a:latin typeface="Consolas" panose="020B0609020204030204" pitchFamily="49" charset="0"/>
              <a:cs typeface="Consolas" panose="020B0609020204030204" pitchFamily="49" charset="0"/>
            </a:endParaRPr>
          </a:p>
        </p:txBody>
      </p:sp>
      <p:sp>
        <p:nvSpPr>
          <p:cNvPr id="68610" name="Slide Number Placeholder 3">
            <a:extLst>
              <a:ext uri="{FF2B5EF4-FFF2-40B4-BE49-F238E27FC236}">
                <a16:creationId xmlns:a16="http://schemas.microsoft.com/office/drawing/2014/main" id="{31481D61-04FD-3047-8C54-2EF4545C46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8AD4D81-3751-6148-B200-8CD5A3B27420}" type="slidenum">
              <a:rPr lang="en-US" altLang="en-US" sz="1400"/>
              <a:pPr/>
              <a:t>39</a:t>
            </a:fld>
            <a:endParaRPr lang="en-US" altLang="en-US" sz="1400"/>
          </a:p>
        </p:txBody>
      </p:sp>
    </p:spTree>
    <p:extLst>
      <p:ext uri="{BB962C8B-B14F-4D97-AF65-F5344CB8AC3E}">
        <p14:creationId xmlns:p14="http://schemas.microsoft.com/office/powerpoint/2010/main" val="9232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4">
            <a:extLst>
              <a:ext uri="{FF2B5EF4-FFF2-40B4-BE49-F238E27FC236}">
                <a16:creationId xmlns:a16="http://schemas.microsoft.com/office/drawing/2014/main" id="{22148DDB-1ABE-7845-BE76-E93171E95DD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DFD1BE-5B3F-7C45-9CFD-D6B9A9B94AA5}" type="slidenum">
              <a:rPr lang="en-US" altLang="en-US" sz="1400"/>
              <a:pPr>
                <a:spcBef>
                  <a:spcPct val="0"/>
                </a:spcBef>
                <a:buClrTx/>
                <a:buSzTx/>
                <a:buFontTx/>
                <a:buNone/>
              </a:pPr>
              <a:t>4</a:t>
            </a:fld>
            <a:endParaRPr lang="en-US" altLang="en-US" sz="1400"/>
          </a:p>
        </p:txBody>
      </p:sp>
      <p:sp>
        <p:nvSpPr>
          <p:cNvPr id="17410" name="Rectangle 2">
            <a:extLst>
              <a:ext uri="{FF2B5EF4-FFF2-40B4-BE49-F238E27FC236}">
                <a16:creationId xmlns:a16="http://schemas.microsoft.com/office/drawing/2014/main" id="{F9F2A84C-EE07-9F46-89C4-E92A00CD4682}"/>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Python Built-in Functions </a:t>
            </a:r>
          </a:p>
        </p:txBody>
      </p:sp>
      <p:sp>
        <p:nvSpPr>
          <p:cNvPr id="17411" name="Rectangle 3">
            <a:extLst>
              <a:ext uri="{FF2B5EF4-FFF2-40B4-BE49-F238E27FC236}">
                <a16:creationId xmlns:a16="http://schemas.microsoft.com/office/drawing/2014/main" id="{82F827C9-FA5F-124A-A3D5-8ACBA1B51630}"/>
              </a:ext>
            </a:extLst>
          </p:cNvPr>
          <p:cNvSpPr>
            <a:spLocks noChangeArrowheads="1"/>
          </p:cNvSpPr>
          <p:nvPr/>
        </p:nvSpPr>
        <p:spPr bwMode="auto">
          <a:xfrm>
            <a:off x="0" y="123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17412" name="Rectangle 8">
            <a:extLst>
              <a:ext uri="{FF2B5EF4-FFF2-40B4-BE49-F238E27FC236}">
                <a16:creationId xmlns:a16="http://schemas.microsoft.com/office/drawing/2014/main" id="{4561FF75-8376-EB48-9A1A-A7F6B8CB5BEC}"/>
              </a:ext>
            </a:extLst>
          </p:cNvPr>
          <p:cNvSpPr>
            <a:spLocks noChangeArrowheads="1"/>
          </p:cNvSpPr>
          <p:nvPr/>
        </p:nvSpPr>
        <p:spPr bwMode="auto">
          <a:xfrm>
            <a:off x="0" y="2352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7413" name="Object 7">
            <a:extLst>
              <a:ext uri="{FF2B5EF4-FFF2-40B4-BE49-F238E27FC236}">
                <a16:creationId xmlns:a16="http://schemas.microsoft.com/office/drawing/2014/main" id="{DDA5AF7B-BCF2-534A-A4AD-B04BF61213E9}"/>
              </a:ext>
            </a:extLst>
          </p:cNvPr>
          <p:cNvGraphicFramePr>
            <a:graphicFrameLocks noChangeAspect="1"/>
          </p:cNvGraphicFramePr>
          <p:nvPr/>
        </p:nvGraphicFramePr>
        <p:xfrm>
          <a:off x="155575" y="1123950"/>
          <a:ext cx="8834438" cy="2979738"/>
        </p:xfrm>
        <a:graphic>
          <a:graphicData uri="http://schemas.openxmlformats.org/presentationml/2006/ole">
            <mc:AlternateContent xmlns:mc="http://schemas.openxmlformats.org/markup-compatibility/2006">
              <mc:Choice xmlns:v="urn:schemas-microsoft-com:vml" Requires="v">
                <p:oleObj spid="_x0000_s17416" name="Picture" r:id="rId3" imgW="5359400" imgH="1968500" progId="Word.Picture.8">
                  <p:embed/>
                </p:oleObj>
              </mc:Choice>
              <mc:Fallback>
                <p:oleObj name="Picture" r:id="rId3" imgW="5359400" imgH="19685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123950"/>
                        <a:ext cx="8834438"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Content Placeholder 2">
            <a:extLst>
              <a:ext uri="{FF2B5EF4-FFF2-40B4-BE49-F238E27FC236}">
                <a16:creationId xmlns:a16="http://schemas.microsoft.com/office/drawing/2014/main" id="{ADF7E2E6-15EF-E64D-8613-1BA9DC8FC31D}"/>
              </a:ext>
            </a:extLst>
          </p:cNvPr>
          <p:cNvSpPr>
            <a:spLocks noGrp="1" noChangeArrowheads="1"/>
          </p:cNvSpPr>
          <p:nvPr>
            <p:ph idx="1"/>
          </p:nvPr>
        </p:nvSpPr>
        <p:spPr>
          <a:xfrm>
            <a:off x="685800" y="279400"/>
            <a:ext cx="7772400" cy="5492750"/>
          </a:xfrm>
        </p:spPr>
        <p:txBody>
          <a:bodyPr/>
          <a:lstStyle/>
          <a:p>
            <a:pPr marL="0" indent="0">
              <a:buFont typeface="Monotype Sorts" pitchFamily="2" charset="2"/>
              <a:buNone/>
            </a:pPr>
            <a:r>
              <a:rPr lang="en-US" altLang="en-US" sz="2000" dirty="0"/>
              <a:t># Listing 4.6 continued</a:t>
            </a:r>
            <a:r>
              <a:rPr lang="en-US" altLang="en-US" sz="1200" dirty="0"/>
              <a:t>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Prompt the user to answer the fourth question</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question4 = "\</a:t>
            </a:r>
            <a:r>
              <a:rPr lang="en-US" altLang="en-US" sz="1400" dirty="0" err="1">
                <a:latin typeface="Consolas" panose="020B0609020204030204" pitchFamily="49" charset="0"/>
                <a:cs typeface="Consolas" panose="020B0609020204030204" pitchFamily="49" charset="0"/>
              </a:rPr>
              <a:t>nIs</a:t>
            </a:r>
            <a:r>
              <a:rPr lang="en-US" altLang="en-US" sz="1400" dirty="0">
                <a:latin typeface="Consolas" panose="020B0609020204030204" pitchFamily="49" charset="0"/>
                <a:cs typeface="Consolas" panose="020B0609020204030204" pitchFamily="49" charset="0"/>
              </a:rPr>
              <a:t> your birthday in Set4?\n"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 8  9 10 11\n"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"12 13 14 15\n"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"24 25 26 27\n"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"28 29 30 31"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nEnter</a:t>
            </a:r>
            <a:r>
              <a:rPr lang="en-US" altLang="en-US" sz="1400" dirty="0">
                <a:latin typeface="Consolas" panose="020B0609020204030204" pitchFamily="49" charset="0"/>
                <a:cs typeface="Consolas" panose="020B0609020204030204" pitchFamily="49" charset="0"/>
              </a:rPr>
              <a:t> n/N for No and y/Y for Yes: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answer = input(question4)</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if </a:t>
            </a:r>
            <a:r>
              <a:rPr lang="en-US" altLang="en-US" sz="1400" dirty="0" err="1">
                <a:latin typeface="Consolas" panose="020B0609020204030204" pitchFamily="49" charset="0"/>
                <a:cs typeface="Consolas" panose="020B0609020204030204" pitchFamily="49" charset="0"/>
              </a:rPr>
              <a:t>answer.upper</a:t>
            </a:r>
            <a:r>
              <a:rPr lang="en-US" altLang="en-US" sz="1400" dirty="0">
                <a:latin typeface="Consolas" panose="020B0609020204030204" pitchFamily="49" charset="0"/>
                <a:cs typeface="Consolas" panose="020B0609020204030204" pitchFamily="49" charset="0"/>
              </a:rPr>
              <a:t>() == 'Y':</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day += 8</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Prompt the user to answer the fifth question</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question5 = "\</a:t>
            </a:r>
            <a:r>
              <a:rPr lang="en-US" altLang="en-US" sz="1400" dirty="0" err="1">
                <a:latin typeface="Consolas" panose="020B0609020204030204" pitchFamily="49" charset="0"/>
                <a:cs typeface="Consolas" panose="020B0609020204030204" pitchFamily="49" charset="0"/>
              </a:rPr>
              <a:t>nIs</a:t>
            </a:r>
            <a:r>
              <a:rPr lang="en-US" altLang="en-US" sz="1400" dirty="0">
                <a:latin typeface="Consolas" panose="020B0609020204030204" pitchFamily="49" charset="0"/>
                <a:cs typeface="Consolas" panose="020B0609020204030204" pitchFamily="49" charset="0"/>
              </a:rPr>
              <a:t> your birthday in Set5?\n"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"16 17 18 19\n"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"20 21 22 23\n"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"24 25 26 27\n"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"28 29 30 31"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nEnter</a:t>
            </a:r>
            <a:r>
              <a:rPr lang="en-US" altLang="en-US" sz="1400" dirty="0">
                <a:latin typeface="Consolas" panose="020B0609020204030204" pitchFamily="49" charset="0"/>
                <a:cs typeface="Consolas" panose="020B0609020204030204" pitchFamily="49" charset="0"/>
              </a:rPr>
              <a:t> n/N for No and y/Y for Yes: " </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answer = input(question5)</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if </a:t>
            </a:r>
            <a:r>
              <a:rPr lang="en-US" altLang="en-US" sz="1400" dirty="0" err="1">
                <a:latin typeface="Consolas" panose="020B0609020204030204" pitchFamily="49" charset="0"/>
                <a:cs typeface="Consolas" panose="020B0609020204030204" pitchFamily="49" charset="0"/>
              </a:rPr>
              <a:t>answer.upper</a:t>
            </a:r>
            <a:r>
              <a:rPr lang="en-US" altLang="en-US" sz="1400" dirty="0">
                <a:latin typeface="Consolas" panose="020B0609020204030204" pitchFamily="49" charset="0"/>
                <a:cs typeface="Consolas" panose="020B0609020204030204" pitchFamily="49" charset="0"/>
              </a:rPr>
              <a:t>() == 'Y':</a:t>
            </a:r>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    day += 16</a:t>
            </a:r>
          </a:p>
          <a:p>
            <a:pPr marL="0" indent="0">
              <a:buFont typeface="Monotype Sorts" pitchFamily="2" charset="2"/>
              <a:buNone/>
            </a:pPr>
            <a:endParaRPr lang="en-US" altLang="en-US" sz="1200" dirty="0"/>
          </a:p>
          <a:p>
            <a:pPr marL="0" indent="0">
              <a:buFont typeface="Monotype Sorts" pitchFamily="2" charset="2"/>
              <a:buNone/>
            </a:pPr>
            <a:r>
              <a:rPr lang="en-US" altLang="en-US" sz="1400" dirty="0">
                <a:latin typeface="Consolas" panose="020B0609020204030204" pitchFamily="49" charset="0"/>
                <a:cs typeface="Consolas" panose="020B0609020204030204" pitchFamily="49" charset="0"/>
              </a:rPr>
              <a:t>print("\</a:t>
            </a:r>
            <a:r>
              <a:rPr lang="en-US" altLang="en-US" sz="1400" dirty="0" err="1">
                <a:latin typeface="Consolas" panose="020B0609020204030204" pitchFamily="49" charset="0"/>
                <a:cs typeface="Consolas" panose="020B0609020204030204" pitchFamily="49" charset="0"/>
              </a:rPr>
              <a:t>nYour</a:t>
            </a:r>
            <a:r>
              <a:rPr lang="en-US" altLang="en-US" sz="1400" dirty="0">
                <a:latin typeface="Consolas" panose="020B0609020204030204" pitchFamily="49" charset="0"/>
                <a:cs typeface="Consolas" panose="020B0609020204030204" pitchFamily="49" charset="0"/>
              </a:rPr>
              <a:t> birthday is " + str(day) + "!")</a:t>
            </a:r>
          </a:p>
        </p:txBody>
      </p:sp>
      <p:sp>
        <p:nvSpPr>
          <p:cNvPr id="68610" name="Slide Number Placeholder 3">
            <a:extLst>
              <a:ext uri="{FF2B5EF4-FFF2-40B4-BE49-F238E27FC236}">
                <a16:creationId xmlns:a16="http://schemas.microsoft.com/office/drawing/2014/main" id="{31481D61-04FD-3047-8C54-2EF4545C467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08AD4D81-3751-6148-B200-8CD5A3B27420}" type="slidenum">
              <a:rPr lang="en-US" altLang="en-US" sz="1400"/>
              <a:pPr/>
              <a:t>40</a:t>
            </a:fld>
            <a:endParaRPr lang="en-US" altLang="en-US" sz="1400"/>
          </a:p>
        </p:txBody>
      </p:sp>
    </p:spTree>
    <p:extLst>
      <p:ext uri="{BB962C8B-B14F-4D97-AF65-F5344CB8AC3E}">
        <p14:creationId xmlns:p14="http://schemas.microsoft.com/office/powerpoint/2010/main" val="456605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4">
            <a:extLst>
              <a:ext uri="{FF2B5EF4-FFF2-40B4-BE49-F238E27FC236}">
                <a16:creationId xmlns:a16="http://schemas.microsoft.com/office/drawing/2014/main" id="{6C5E09E2-20A5-5743-B861-EB19ACC6D8F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CEAC83-42A9-9141-92F9-EB6D1D6105DF}" type="slidenum">
              <a:rPr lang="en-US" altLang="en-US" sz="1400"/>
              <a:pPr>
                <a:spcBef>
                  <a:spcPct val="0"/>
                </a:spcBef>
                <a:buClrTx/>
                <a:buSzTx/>
                <a:buFontTx/>
                <a:buNone/>
              </a:pPr>
              <a:t>41</a:t>
            </a:fld>
            <a:endParaRPr lang="en-US" altLang="en-US" sz="1400"/>
          </a:p>
        </p:txBody>
      </p:sp>
      <p:sp>
        <p:nvSpPr>
          <p:cNvPr id="49154" name="Rectangle 2">
            <a:extLst>
              <a:ext uri="{FF2B5EF4-FFF2-40B4-BE49-F238E27FC236}">
                <a16:creationId xmlns:a16="http://schemas.microsoft.com/office/drawing/2014/main" id="{7079EE43-7C72-7F40-AFF3-6CCF56DF93C2}"/>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Numbers and Strings</a:t>
            </a:r>
            <a:endParaRPr lang="en-US" altLang="en-US"/>
          </a:p>
        </p:txBody>
      </p:sp>
      <p:sp>
        <p:nvSpPr>
          <p:cNvPr id="49155" name="Rectangle 3">
            <a:extLst>
              <a:ext uri="{FF2B5EF4-FFF2-40B4-BE49-F238E27FC236}">
                <a16:creationId xmlns:a16="http://schemas.microsoft.com/office/drawing/2014/main" id="{EF39390D-A0EE-EC4C-A978-21A9771C9816}"/>
              </a:ext>
            </a:extLst>
          </p:cNvPr>
          <p:cNvSpPr>
            <a:spLocks noGrp="1" noChangeArrowheads="1"/>
          </p:cNvSpPr>
          <p:nvPr>
            <p:ph type="body" idx="1"/>
          </p:nvPr>
        </p:nvSpPr>
        <p:spPr>
          <a:xfrm>
            <a:off x="231775" y="1201738"/>
            <a:ext cx="8756650" cy="1766887"/>
          </a:xfrm>
          <a:noFill/>
        </p:spPr>
        <p:txBody>
          <a:bodyPr/>
          <a:lstStyle/>
          <a:p>
            <a:pPr marL="0" indent="0">
              <a:buFont typeface="Monotype Sorts" pitchFamily="2" charset="2"/>
              <a:buNone/>
            </a:pPr>
            <a:r>
              <a:rPr lang="en-US" altLang="en-US" sz="2800"/>
              <a:t>Often it is desirable to display numbers in certain format. For example, the following code computes the interest, given the amount and the annual interest rate.</a:t>
            </a:r>
          </a:p>
        </p:txBody>
      </p:sp>
      <p:sp>
        <p:nvSpPr>
          <p:cNvPr id="49156" name="Rectangle 9">
            <a:extLst>
              <a:ext uri="{FF2B5EF4-FFF2-40B4-BE49-F238E27FC236}">
                <a16:creationId xmlns:a16="http://schemas.microsoft.com/office/drawing/2014/main" id="{3ED31A25-1E06-4740-8CE0-7E59ED08C6F9}"/>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49157" name="Rectangle 12">
            <a:extLst>
              <a:ext uri="{FF2B5EF4-FFF2-40B4-BE49-F238E27FC236}">
                <a16:creationId xmlns:a16="http://schemas.microsoft.com/office/drawing/2014/main" id="{39B49F80-B33A-3640-9BB7-DA4790333D55}"/>
              </a:ext>
            </a:extLst>
          </p:cNvPr>
          <p:cNvSpPr>
            <a:spLocks noChangeArrowheads="1"/>
          </p:cNvSpPr>
          <p:nvPr/>
        </p:nvSpPr>
        <p:spPr bwMode="auto">
          <a:xfrm>
            <a:off x="231775" y="3082925"/>
            <a:ext cx="8756650" cy="176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The format function formats a number or a string and returns a string.</a:t>
            </a:r>
          </a:p>
          <a:p>
            <a:pPr>
              <a:buFont typeface="Monotype Sorts" pitchFamily="2" charset="2"/>
              <a:buNone/>
            </a:pPr>
            <a:br>
              <a:rPr lang="en-US" altLang="en-US" sz="2800"/>
            </a:br>
            <a:r>
              <a:rPr lang="en-US" altLang="en-US"/>
              <a:t>format(item, format-specifier)</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4">
            <a:extLst>
              <a:ext uri="{FF2B5EF4-FFF2-40B4-BE49-F238E27FC236}">
                <a16:creationId xmlns:a16="http://schemas.microsoft.com/office/drawing/2014/main" id="{13B73940-81F3-7748-9829-D1B3ADCCCD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831A1D-84B8-F04B-A7D8-ED837A359747}" type="slidenum">
              <a:rPr lang="en-US" altLang="en-US" sz="1400"/>
              <a:pPr>
                <a:spcBef>
                  <a:spcPct val="0"/>
                </a:spcBef>
                <a:buClrTx/>
                <a:buSzTx/>
                <a:buFontTx/>
                <a:buNone/>
              </a:pPr>
              <a:t>42</a:t>
            </a:fld>
            <a:endParaRPr lang="en-US" altLang="en-US" sz="1400"/>
          </a:p>
        </p:txBody>
      </p:sp>
      <p:sp>
        <p:nvSpPr>
          <p:cNvPr id="50178" name="Rectangle 2">
            <a:extLst>
              <a:ext uri="{FF2B5EF4-FFF2-40B4-BE49-F238E27FC236}">
                <a16:creationId xmlns:a16="http://schemas.microsoft.com/office/drawing/2014/main" id="{89A79977-B373-1644-892D-919FB5688C67}"/>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Floating-Point Numbers</a:t>
            </a:r>
            <a:endParaRPr lang="en-US" altLang="en-US"/>
          </a:p>
        </p:txBody>
      </p:sp>
      <p:sp>
        <p:nvSpPr>
          <p:cNvPr id="50179" name="Rectangle 8">
            <a:extLst>
              <a:ext uri="{FF2B5EF4-FFF2-40B4-BE49-F238E27FC236}">
                <a16:creationId xmlns:a16="http://schemas.microsoft.com/office/drawing/2014/main" id="{3B654810-6630-A046-945F-69BED66BDE11}"/>
              </a:ext>
            </a:extLst>
          </p:cNvPr>
          <p:cNvSpPr>
            <a:spLocks noChangeArrowheads="1"/>
          </p:cNvSpPr>
          <p:nvPr/>
        </p:nvSpPr>
        <p:spPr bwMode="auto">
          <a:xfrm>
            <a:off x="0" y="290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0180" name="Object 7">
            <a:extLst>
              <a:ext uri="{FF2B5EF4-FFF2-40B4-BE49-F238E27FC236}">
                <a16:creationId xmlns:a16="http://schemas.microsoft.com/office/drawing/2014/main" id="{A3BD9264-E4A8-4A42-8454-9904B98165F3}"/>
              </a:ext>
            </a:extLst>
          </p:cNvPr>
          <p:cNvGraphicFramePr>
            <a:graphicFrameLocks noChangeAspect="1"/>
          </p:cNvGraphicFramePr>
          <p:nvPr/>
        </p:nvGraphicFramePr>
        <p:xfrm>
          <a:off x="153988" y="1160463"/>
          <a:ext cx="8716962" cy="2181225"/>
        </p:xfrm>
        <a:graphic>
          <a:graphicData uri="http://schemas.openxmlformats.org/presentationml/2006/ole">
            <mc:AlternateContent xmlns:mc="http://schemas.openxmlformats.org/markup-compatibility/2006">
              <mc:Choice xmlns:v="urn:schemas-microsoft-com:vml" Requires="v">
                <p:oleObj spid="_x0000_s50188" name="Picture" r:id="rId3" imgW="3048000" imgH="762000" progId="Word.Picture.8">
                  <p:embed/>
                </p:oleObj>
              </mc:Choice>
              <mc:Fallback>
                <p:oleObj name="Picture" r:id="rId3" imgW="3048000" imgH="7620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88" y="1160463"/>
                        <a:ext cx="8716962"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Rectangle 9">
            <a:extLst>
              <a:ext uri="{FF2B5EF4-FFF2-40B4-BE49-F238E27FC236}">
                <a16:creationId xmlns:a16="http://schemas.microsoft.com/office/drawing/2014/main" id="{540F173F-4447-BE44-8FA3-CB17CAE46294}"/>
              </a:ext>
            </a:extLst>
          </p:cNvPr>
          <p:cNvSpPr>
            <a:spLocks noChangeArrowheads="1"/>
          </p:cNvSpPr>
          <p:nvPr/>
        </p:nvSpPr>
        <p:spPr bwMode="auto">
          <a:xfrm>
            <a:off x="0" y="3957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11">
            <a:extLst>
              <a:ext uri="{FF2B5EF4-FFF2-40B4-BE49-F238E27FC236}">
                <a16:creationId xmlns:a16="http://schemas.microsoft.com/office/drawing/2014/main" id="{C034B21D-9A9F-034E-83CE-5FE0236F18D5}"/>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0183" name="Object 10">
            <a:extLst>
              <a:ext uri="{FF2B5EF4-FFF2-40B4-BE49-F238E27FC236}">
                <a16:creationId xmlns:a16="http://schemas.microsoft.com/office/drawing/2014/main" id="{9F597E0C-9D76-2C42-AD15-00C77113CD36}"/>
              </a:ext>
            </a:extLst>
          </p:cNvPr>
          <p:cNvGraphicFramePr>
            <a:graphicFrameLocks noChangeAspect="1"/>
          </p:cNvGraphicFramePr>
          <p:nvPr/>
        </p:nvGraphicFramePr>
        <p:xfrm>
          <a:off x="155575" y="3544888"/>
          <a:ext cx="2765425" cy="2741612"/>
        </p:xfrm>
        <a:graphic>
          <a:graphicData uri="http://schemas.openxmlformats.org/presentationml/2006/ole">
            <mc:AlternateContent xmlns:mc="http://schemas.openxmlformats.org/markup-compatibility/2006">
              <mc:Choice xmlns:v="urn:schemas-microsoft-com:vml" Requires="v">
                <p:oleObj spid="_x0000_s50189" name="Picture" r:id="rId5" imgW="1117600" imgH="1104900" progId="Word.Picture.8">
                  <p:embed/>
                </p:oleObj>
              </mc:Choice>
              <mc:Fallback>
                <p:oleObj name="Picture" r:id="rId5" imgW="1117600" imgH="11049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3544888"/>
                        <a:ext cx="27654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4">
            <a:extLst>
              <a:ext uri="{FF2B5EF4-FFF2-40B4-BE49-F238E27FC236}">
                <a16:creationId xmlns:a16="http://schemas.microsoft.com/office/drawing/2014/main" id="{94CFC8D2-83AD-514E-8F5B-761A2A3D8E1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4B6EC6-A423-C446-AF47-11748ED969DF}" type="slidenum">
              <a:rPr lang="en-US" altLang="en-US" sz="1400"/>
              <a:pPr>
                <a:spcBef>
                  <a:spcPct val="0"/>
                </a:spcBef>
                <a:buClrTx/>
                <a:buSzTx/>
                <a:buFontTx/>
                <a:buNone/>
              </a:pPr>
              <a:t>43</a:t>
            </a:fld>
            <a:endParaRPr lang="en-US" altLang="en-US" sz="1400"/>
          </a:p>
        </p:txBody>
      </p:sp>
      <p:sp>
        <p:nvSpPr>
          <p:cNvPr id="51202" name="Rectangle 2">
            <a:extLst>
              <a:ext uri="{FF2B5EF4-FFF2-40B4-BE49-F238E27FC236}">
                <a16:creationId xmlns:a16="http://schemas.microsoft.com/office/drawing/2014/main" id="{E7C7C35B-F43D-7D4A-883A-DEB7C3FD772E}"/>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Formatting in Scientific Notation</a:t>
            </a:r>
          </a:p>
        </p:txBody>
      </p:sp>
      <p:sp>
        <p:nvSpPr>
          <p:cNvPr id="51203" name="Rectangle 3">
            <a:extLst>
              <a:ext uri="{FF2B5EF4-FFF2-40B4-BE49-F238E27FC236}">
                <a16:creationId xmlns:a16="http://schemas.microsoft.com/office/drawing/2014/main" id="{D97CA4DC-22D5-3147-BFEE-340E95B95F5A}"/>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a:t>If you change the conversion code from </a:t>
            </a:r>
            <a:r>
              <a:rPr lang="en-US" altLang="en-US" u="sng"/>
              <a:t>f</a:t>
            </a:r>
            <a:r>
              <a:rPr lang="en-US" altLang="en-US"/>
              <a:t> to </a:t>
            </a:r>
            <a:r>
              <a:rPr lang="en-US" altLang="en-US" u="sng"/>
              <a:t>e</a:t>
            </a:r>
            <a:r>
              <a:rPr lang="en-US" altLang="en-US"/>
              <a:t>, the number will be formatted in scientific notation. For example,</a:t>
            </a:r>
          </a:p>
        </p:txBody>
      </p:sp>
      <p:sp>
        <p:nvSpPr>
          <p:cNvPr id="51204" name="Rectangle 4">
            <a:extLst>
              <a:ext uri="{FF2B5EF4-FFF2-40B4-BE49-F238E27FC236}">
                <a16:creationId xmlns:a16="http://schemas.microsoft.com/office/drawing/2014/main" id="{711E6BB4-BEB2-8946-98F3-9BF231B42022}"/>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1205" name="Rectangle 6">
            <a:extLst>
              <a:ext uri="{FF2B5EF4-FFF2-40B4-BE49-F238E27FC236}">
                <a16:creationId xmlns:a16="http://schemas.microsoft.com/office/drawing/2014/main" id="{F1229479-A1ED-F045-A633-C9EDB67D298D}"/>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1206" name="Rectangle 9">
            <a:extLst>
              <a:ext uri="{FF2B5EF4-FFF2-40B4-BE49-F238E27FC236}">
                <a16:creationId xmlns:a16="http://schemas.microsoft.com/office/drawing/2014/main" id="{97EC8CC5-1BE0-3546-97BE-0BC201B5E854}"/>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1207" name="Rectangle 10">
            <a:extLst>
              <a:ext uri="{FF2B5EF4-FFF2-40B4-BE49-F238E27FC236}">
                <a16:creationId xmlns:a16="http://schemas.microsoft.com/office/drawing/2014/main" id="{2FCC5F70-E1A6-A54E-A63C-7552315833B7}"/>
              </a:ext>
            </a:extLst>
          </p:cNvPr>
          <p:cNvSpPr>
            <a:spLocks noChangeArrowheads="1"/>
          </p:cNvSpPr>
          <p:nvPr/>
        </p:nvSpPr>
        <p:spPr bwMode="auto">
          <a:xfrm>
            <a:off x="231775" y="2890838"/>
            <a:ext cx="560705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print(format(57.467657, '10.2e'))</a:t>
            </a:r>
          </a:p>
          <a:p>
            <a:pPr>
              <a:buFont typeface="Monotype Sorts" pitchFamily="2" charset="2"/>
              <a:buNone/>
            </a:pPr>
            <a:r>
              <a:rPr lang="fr-FR" altLang="en-US">
                <a:solidFill>
                  <a:schemeClr val="tx2"/>
                </a:solidFill>
              </a:rPr>
              <a:t>print(format(0.0033923, '10.2e'))</a:t>
            </a:r>
          </a:p>
          <a:p>
            <a:pPr>
              <a:buFont typeface="Monotype Sorts" pitchFamily="2" charset="2"/>
              <a:buNone/>
            </a:pPr>
            <a:r>
              <a:rPr lang="fr-FR" altLang="en-US">
                <a:solidFill>
                  <a:schemeClr val="tx2"/>
                </a:solidFill>
              </a:rPr>
              <a:t>print(format(57.4, '10.2e'))</a:t>
            </a:r>
          </a:p>
          <a:p>
            <a:pPr>
              <a:buFont typeface="Monotype Sorts" pitchFamily="2" charset="2"/>
              <a:buNone/>
            </a:pPr>
            <a:r>
              <a:rPr lang="fr-FR" altLang="en-US">
                <a:solidFill>
                  <a:schemeClr val="tx2"/>
                </a:solidFill>
              </a:rPr>
              <a:t>print(format(57, '10.2e'))</a:t>
            </a:r>
            <a:endParaRPr lang="en-US" altLang="en-US">
              <a:solidFill>
                <a:schemeClr val="tx2"/>
              </a:solidFill>
            </a:endParaRPr>
          </a:p>
        </p:txBody>
      </p:sp>
      <p:sp>
        <p:nvSpPr>
          <p:cNvPr id="51208" name="Rectangle 12">
            <a:extLst>
              <a:ext uri="{FF2B5EF4-FFF2-40B4-BE49-F238E27FC236}">
                <a16:creationId xmlns:a16="http://schemas.microsoft.com/office/drawing/2014/main" id="{22039029-E83E-0B42-B088-8844C5AFB7D8}"/>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1209" name="Object 11">
            <a:extLst>
              <a:ext uri="{FF2B5EF4-FFF2-40B4-BE49-F238E27FC236}">
                <a16:creationId xmlns:a16="http://schemas.microsoft.com/office/drawing/2014/main" id="{6C446F39-CF72-2744-B370-597930F4A639}"/>
              </a:ext>
            </a:extLst>
          </p:cNvPr>
          <p:cNvGraphicFramePr>
            <a:graphicFrameLocks noChangeAspect="1"/>
          </p:cNvGraphicFramePr>
          <p:nvPr/>
        </p:nvGraphicFramePr>
        <p:xfrm>
          <a:off x="6146800" y="3544888"/>
          <a:ext cx="2763838" cy="2740025"/>
        </p:xfrm>
        <a:graphic>
          <a:graphicData uri="http://schemas.openxmlformats.org/presentationml/2006/ole">
            <mc:AlternateContent xmlns:mc="http://schemas.openxmlformats.org/markup-compatibility/2006">
              <mc:Choice xmlns:v="urn:schemas-microsoft-com:vml" Requires="v">
                <p:oleObj spid="_x0000_s51212" name="Picture" r:id="rId3" imgW="1117600" imgH="1104900" progId="Word.Picture.8">
                  <p:embed/>
                </p:oleObj>
              </mc:Choice>
              <mc:Fallback>
                <p:oleObj name="Picture" r:id="rId3" imgW="1117600" imgH="11049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800" y="3544888"/>
                        <a:ext cx="2763838"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4">
            <a:extLst>
              <a:ext uri="{FF2B5EF4-FFF2-40B4-BE49-F238E27FC236}">
                <a16:creationId xmlns:a16="http://schemas.microsoft.com/office/drawing/2014/main" id="{EB29F69B-8A39-AA4A-B64B-08262B68397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4D47D1-7B0A-6543-BECC-C70814C6FEEE}" type="slidenum">
              <a:rPr lang="en-US" altLang="en-US" sz="1400"/>
              <a:pPr>
                <a:spcBef>
                  <a:spcPct val="0"/>
                </a:spcBef>
                <a:buClrTx/>
                <a:buSzTx/>
                <a:buFontTx/>
                <a:buNone/>
              </a:pPr>
              <a:t>44</a:t>
            </a:fld>
            <a:endParaRPr lang="en-US" altLang="en-US" sz="1400"/>
          </a:p>
        </p:txBody>
      </p:sp>
      <p:sp>
        <p:nvSpPr>
          <p:cNvPr id="52226" name="Rectangle 2">
            <a:extLst>
              <a:ext uri="{FF2B5EF4-FFF2-40B4-BE49-F238E27FC236}">
                <a16:creationId xmlns:a16="http://schemas.microsoft.com/office/drawing/2014/main" id="{B6A98C62-32CF-8F44-9E82-8FF69D4980D9}"/>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as a Percentage</a:t>
            </a:r>
          </a:p>
        </p:txBody>
      </p:sp>
      <p:sp>
        <p:nvSpPr>
          <p:cNvPr id="52227" name="Rectangle 3">
            <a:extLst>
              <a:ext uri="{FF2B5EF4-FFF2-40B4-BE49-F238E27FC236}">
                <a16:creationId xmlns:a16="http://schemas.microsoft.com/office/drawing/2014/main" id="{2EFC5069-29CB-8D4B-9B3B-A0F714A76994}"/>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 to format numbers as a percentage (i.e. multiply by 100 and add %). For example,</a:t>
            </a:r>
          </a:p>
        </p:txBody>
      </p:sp>
      <p:sp>
        <p:nvSpPr>
          <p:cNvPr id="52228" name="Rectangle 4">
            <a:extLst>
              <a:ext uri="{FF2B5EF4-FFF2-40B4-BE49-F238E27FC236}">
                <a16:creationId xmlns:a16="http://schemas.microsoft.com/office/drawing/2014/main" id="{9C313E3D-FBD4-6844-9398-A7B9AE1B3F49}"/>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29" name="Rectangle 5">
            <a:extLst>
              <a:ext uri="{FF2B5EF4-FFF2-40B4-BE49-F238E27FC236}">
                <a16:creationId xmlns:a16="http://schemas.microsoft.com/office/drawing/2014/main" id="{7E0EB4AD-837D-F34F-BE2E-9774A8A2A495}"/>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0" name="Rectangle 6">
            <a:extLst>
              <a:ext uri="{FF2B5EF4-FFF2-40B4-BE49-F238E27FC236}">
                <a16:creationId xmlns:a16="http://schemas.microsoft.com/office/drawing/2014/main" id="{F1B0F08A-E3FB-5448-B02F-5EC773D3CA50}"/>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1" name="Rectangle 7">
            <a:extLst>
              <a:ext uri="{FF2B5EF4-FFF2-40B4-BE49-F238E27FC236}">
                <a16:creationId xmlns:a16="http://schemas.microsoft.com/office/drawing/2014/main" id="{160C0AB4-CD00-F643-A4D0-D1BC4BD378BE}"/>
              </a:ext>
            </a:extLst>
          </p:cNvPr>
          <p:cNvSpPr>
            <a:spLocks noChangeArrowheads="1"/>
          </p:cNvSpPr>
          <p:nvPr/>
        </p:nvSpPr>
        <p:spPr bwMode="auto">
          <a:xfrm>
            <a:off x="231775" y="2546350"/>
            <a:ext cx="57229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print(format(0.53457, '10.2%'))</a:t>
            </a:r>
          </a:p>
          <a:p>
            <a:pPr>
              <a:buFont typeface="Monotype Sorts" pitchFamily="2" charset="2"/>
              <a:buNone/>
            </a:pPr>
            <a:r>
              <a:rPr lang="fr-FR" altLang="en-US">
                <a:solidFill>
                  <a:schemeClr val="tx2"/>
                </a:solidFill>
              </a:rPr>
              <a:t>print(format(0.0033923, '10.2%'))</a:t>
            </a:r>
          </a:p>
          <a:p>
            <a:pPr>
              <a:buFont typeface="Monotype Sorts" pitchFamily="2" charset="2"/>
              <a:buNone/>
            </a:pPr>
            <a:r>
              <a:rPr lang="fr-FR" altLang="en-US">
                <a:solidFill>
                  <a:schemeClr val="tx2"/>
                </a:solidFill>
              </a:rPr>
              <a:t>print(format(7.4, '10.2%'))</a:t>
            </a:r>
          </a:p>
          <a:p>
            <a:pPr>
              <a:buFont typeface="Monotype Sorts" pitchFamily="2" charset="2"/>
              <a:buNone/>
            </a:pPr>
            <a:r>
              <a:rPr lang="fr-FR" altLang="en-US">
                <a:solidFill>
                  <a:schemeClr val="tx2"/>
                </a:solidFill>
              </a:rPr>
              <a:t>print(format(57, '10.2%'))</a:t>
            </a:r>
            <a:endParaRPr lang="en-US" altLang="en-US">
              <a:solidFill>
                <a:schemeClr val="tx2"/>
              </a:solidFill>
            </a:endParaRPr>
          </a:p>
        </p:txBody>
      </p:sp>
      <p:sp>
        <p:nvSpPr>
          <p:cNvPr id="52232" name="Rectangle 8">
            <a:extLst>
              <a:ext uri="{FF2B5EF4-FFF2-40B4-BE49-F238E27FC236}">
                <a16:creationId xmlns:a16="http://schemas.microsoft.com/office/drawing/2014/main" id="{CBABF503-518E-7F42-B2E8-96D46F71EBFD}"/>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2233" name="Rectangle 11">
            <a:extLst>
              <a:ext uri="{FF2B5EF4-FFF2-40B4-BE49-F238E27FC236}">
                <a16:creationId xmlns:a16="http://schemas.microsoft.com/office/drawing/2014/main" id="{2936EC2A-673C-364E-93BB-8692D33B18AE}"/>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2234" name="Object 10">
            <a:extLst>
              <a:ext uri="{FF2B5EF4-FFF2-40B4-BE49-F238E27FC236}">
                <a16:creationId xmlns:a16="http://schemas.microsoft.com/office/drawing/2014/main" id="{AEE544F2-3707-6C42-83D9-D297B92D08DB}"/>
              </a:ext>
            </a:extLst>
          </p:cNvPr>
          <p:cNvGraphicFramePr>
            <a:graphicFrameLocks noChangeAspect="1"/>
          </p:cNvGraphicFramePr>
          <p:nvPr/>
        </p:nvGraphicFramePr>
        <p:xfrm>
          <a:off x="6223000" y="3697288"/>
          <a:ext cx="2573338" cy="2551112"/>
        </p:xfrm>
        <a:graphic>
          <a:graphicData uri="http://schemas.openxmlformats.org/presentationml/2006/ole">
            <mc:AlternateContent xmlns:mc="http://schemas.openxmlformats.org/markup-compatibility/2006">
              <mc:Choice xmlns:v="urn:schemas-microsoft-com:vml" Requires="v">
                <p:oleObj spid="_x0000_s52237" name="Picture" r:id="rId3" imgW="1117600" imgH="1104900" progId="Word.Picture.8">
                  <p:embed/>
                </p:oleObj>
              </mc:Choice>
              <mc:Fallback>
                <p:oleObj name="Picture" r:id="rId3" imgW="1117600" imgH="1104900"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0" y="3697288"/>
                        <a:ext cx="2573338"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4">
            <a:extLst>
              <a:ext uri="{FF2B5EF4-FFF2-40B4-BE49-F238E27FC236}">
                <a16:creationId xmlns:a16="http://schemas.microsoft.com/office/drawing/2014/main" id="{B006F5B0-ED44-AC47-BEF2-7BDF99EFF9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BA4E150-AE02-0747-BBB0-C8A4DBBF1676}" type="slidenum">
              <a:rPr lang="en-US" altLang="en-US" sz="1400"/>
              <a:pPr>
                <a:spcBef>
                  <a:spcPct val="0"/>
                </a:spcBef>
                <a:buClrTx/>
                <a:buSzTx/>
                <a:buFontTx/>
                <a:buNone/>
              </a:pPr>
              <a:t>45</a:t>
            </a:fld>
            <a:endParaRPr lang="en-US" altLang="en-US" sz="1400"/>
          </a:p>
        </p:txBody>
      </p:sp>
      <p:sp>
        <p:nvSpPr>
          <p:cNvPr id="53250" name="Rectangle 2">
            <a:extLst>
              <a:ext uri="{FF2B5EF4-FFF2-40B4-BE49-F238E27FC236}">
                <a16:creationId xmlns:a16="http://schemas.microsoft.com/office/drawing/2014/main" id="{8D2C163B-23E7-FF40-9E75-FA6ED528D1D6}"/>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Justifying Format</a:t>
            </a:r>
          </a:p>
        </p:txBody>
      </p:sp>
      <p:sp>
        <p:nvSpPr>
          <p:cNvPr id="53251" name="Rectangle 3">
            <a:extLst>
              <a:ext uri="{FF2B5EF4-FFF2-40B4-BE49-F238E27FC236}">
                <a16:creationId xmlns:a16="http://schemas.microsoft.com/office/drawing/2014/main" id="{28984B81-C46A-3444-AE16-8B15B377137D}"/>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By default, the format is right justified. You can put the symbol &lt; in the format specifier to specify that the item is a left justified in the resulting format within the specified width. For example,</a:t>
            </a:r>
          </a:p>
        </p:txBody>
      </p:sp>
      <p:sp>
        <p:nvSpPr>
          <p:cNvPr id="53252" name="Rectangle 4">
            <a:extLst>
              <a:ext uri="{FF2B5EF4-FFF2-40B4-BE49-F238E27FC236}">
                <a16:creationId xmlns:a16="http://schemas.microsoft.com/office/drawing/2014/main" id="{D6099C38-B951-E546-B14E-0F52DAA715E2}"/>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3253" name="Rectangle 5">
            <a:extLst>
              <a:ext uri="{FF2B5EF4-FFF2-40B4-BE49-F238E27FC236}">
                <a16:creationId xmlns:a16="http://schemas.microsoft.com/office/drawing/2014/main" id="{F3BB1D0A-2437-2F47-AFBC-84B752F77112}"/>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3254" name="Rectangle 6">
            <a:extLst>
              <a:ext uri="{FF2B5EF4-FFF2-40B4-BE49-F238E27FC236}">
                <a16:creationId xmlns:a16="http://schemas.microsoft.com/office/drawing/2014/main" id="{81907AFA-9D3A-E24C-A78E-F0162D2120E1}"/>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3255" name="Rectangle 7">
            <a:extLst>
              <a:ext uri="{FF2B5EF4-FFF2-40B4-BE49-F238E27FC236}">
                <a16:creationId xmlns:a16="http://schemas.microsoft.com/office/drawing/2014/main" id="{1AD36B4C-1688-C849-8DE5-DEB235E617FB}"/>
              </a:ext>
            </a:extLst>
          </p:cNvPr>
          <p:cNvSpPr>
            <a:spLocks noChangeArrowheads="1"/>
          </p:cNvSpPr>
          <p:nvPr/>
        </p:nvSpPr>
        <p:spPr bwMode="auto">
          <a:xfrm>
            <a:off x="231775" y="3313113"/>
            <a:ext cx="6029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print(format(57.467657, '10.2f'))</a:t>
            </a:r>
          </a:p>
          <a:p>
            <a:pPr>
              <a:buFont typeface="Monotype Sorts" pitchFamily="2" charset="2"/>
              <a:buNone/>
            </a:pPr>
            <a:r>
              <a:rPr lang="en-US" altLang="en-US">
                <a:solidFill>
                  <a:schemeClr val="tx2"/>
                </a:solidFill>
              </a:rPr>
              <a:t>print(format(57.467657, '&lt;10.2f'))</a:t>
            </a:r>
          </a:p>
        </p:txBody>
      </p:sp>
      <p:sp>
        <p:nvSpPr>
          <p:cNvPr id="53256" name="Rectangle 8">
            <a:extLst>
              <a:ext uri="{FF2B5EF4-FFF2-40B4-BE49-F238E27FC236}">
                <a16:creationId xmlns:a16="http://schemas.microsoft.com/office/drawing/2014/main" id="{55F9DE31-57E8-4745-8CF0-51E33A03CE00}"/>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3257" name="Rectangle 9">
            <a:extLst>
              <a:ext uri="{FF2B5EF4-FFF2-40B4-BE49-F238E27FC236}">
                <a16:creationId xmlns:a16="http://schemas.microsoft.com/office/drawing/2014/main" id="{82AB29D8-987C-074C-A13C-EFE106B33F75}"/>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3258" name="Rectangle 12">
            <a:extLst>
              <a:ext uri="{FF2B5EF4-FFF2-40B4-BE49-F238E27FC236}">
                <a16:creationId xmlns:a16="http://schemas.microsoft.com/office/drawing/2014/main" id="{8FC1D5AD-B10A-E543-BC1F-04A7E32F0C94}"/>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3259" name="Object 11">
            <a:extLst>
              <a:ext uri="{FF2B5EF4-FFF2-40B4-BE49-F238E27FC236}">
                <a16:creationId xmlns:a16="http://schemas.microsoft.com/office/drawing/2014/main" id="{1B7C3E71-3BB4-8649-93BA-CADFCB543266}"/>
              </a:ext>
            </a:extLst>
          </p:cNvPr>
          <p:cNvGraphicFramePr>
            <a:graphicFrameLocks noChangeAspect="1"/>
          </p:cNvGraphicFramePr>
          <p:nvPr/>
        </p:nvGraphicFramePr>
        <p:xfrm>
          <a:off x="5992813" y="4197350"/>
          <a:ext cx="2765425" cy="1914525"/>
        </p:xfrm>
        <a:graphic>
          <a:graphicData uri="http://schemas.openxmlformats.org/presentationml/2006/ole">
            <mc:AlternateContent xmlns:mc="http://schemas.openxmlformats.org/markup-compatibility/2006">
              <mc:Choice xmlns:v="urn:schemas-microsoft-com:vml" Requires="v">
                <p:oleObj spid="_x0000_s53262" name="Picture" r:id="rId3" imgW="1117600" imgH="774700" progId="Word.Picture.8">
                  <p:embed/>
                </p:oleObj>
              </mc:Choice>
              <mc:Fallback>
                <p:oleObj name="Picture" r:id="rId3" imgW="1117600" imgH="7747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2813" y="4197350"/>
                        <a:ext cx="27654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4">
            <a:extLst>
              <a:ext uri="{FF2B5EF4-FFF2-40B4-BE49-F238E27FC236}">
                <a16:creationId xmlns:a16="http://schemas.microsoft.com/office/drawing/2014/main" id="{473AEBF3-8F6C-0540-BBB1-0C1DB605A75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C26A42-06BC-9748-B20E-048DA21EE47A}" type="slidenum">
              <a:rPr lang="en-US" altLang="en-US" sz="1400"/>
              <a:pPr>
                <a:spcBef>
                  <a:spcPct val="0"/>
                </a:spcBef>
                <a:buClrTx/>
                <a:buSzTx/>
                <a:buFontTx/>
                <a:buNone/>
              </a:pPr>
              <a:t>46</a:t>
            </a:fld>
            <a:endParaRPr lang="en-US" altLang="en-US" sz="1400"/>
          </a:p>
        </p:txBody>
      </p:sp>
      <p:sp>
        <p:nvSpPr>
          <p:cNvPr id="54274" name="Rectangle 2">
            <a:extLst>
              <a:ext uri="{FF2B5EF4-FFF2-40B4-BE49-F238E27FC236}">
                <a16:creationId xmlns:a16="http://schemas.microsoft.com/office/drawing/2014/main" id="{55591DA6-E36A-A844-A484-74E2EC647EDA}"/>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Integers</a:t>
            </a:r>
          </a:p>
        </p:txBody>
      </p:sp>
      <p:sp>
        <p:nvSpPr>
          <p:cNvPr id="54275" name="Rectangle 3">
            <a:extLst>
              <a:ext uri="{FF2B5EF4-FFF2-40B4-BE49-F238E27FC236}">
                <a16:creationId xmlns:a16="http://schemas.microsoft.com/office/drawing/2014/main" id="{11ABF88A-D7D4-FF4E-AF0E-3B74E49C480E}"/>
              </a:ext>
            </a:extLst>
          </p:cNvPr>
          <p:cNvSpPr>
            <a:spLocks noGrp="1" noChangeArrowheads="1"/>
          </p:cNvSpPr>
          <p:nvPr>
            <p:ph type="body" idx="1"/>
          </p:nvPr>
        </p:nvSpPr>
        <p:spPr>
          <a:xfrm>
            <a:off x="231775" y="1163638"/>
            <a:ext cx="8683625" cy="1438275"/>
          </a:xfrm>
          <a:noFill/>
        </p:spPr>
        <p:txBody>
          <a:bodyPr/>
          <a:lstStyle/>
          <a:p>
            <a:pPr marL="0" indent="0">
              <a:buFont typeface="Monotype Sorts" pitchFamily="2" charset="2"/>
              <a:buNone/>
            </a:pPr>
            <a:r>
              <a:rPr lang="en-US" altLang="en-US" sz="2800"/>
              <a:t>You can use the conversion code d, x, o, and b to format an integer in decimal, hexadecimal, octal, or binary. You can specify a width for the conversion. For example,</a:t>
            </a:r>
          </a:p>
        </p:txBody>
      </p:sp>
      <p:sp>
        <p:nvSpPr>
          <p:cNvPr id="54276" name="Rectangle 4">
            <a:extLst>
              <a:ext uri="{FF2B5EF4-FFF2-40B4-BE49-F238E27FC236}">
                <a16:creationId xmlns:a16="http://schemas.microsoft.com/office/drawing/2014/main" id="{72C35BB3-5461-B846-8F59-1B50A01DC082}"/>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77" name="Rectangle 5">
            <a:extLst>
              <a:ext uri="{FF2B5EF4-FFF2-40B4-BE49-F238E27FC236}">
                <a16:creationId xmlns:a16="http://schemas.microsoft.com/office/drawing/2014/main" id="{4EC688F7-0927-3849-8715-6339D0DC0629}"/>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78" name="Rectangle 6">
            <a:extLst>
              <a:ext uri="{FF2B5EF4-FFF2-40B4-BE49-F238E27FC236}">
                <a16:creationId xmlns:a16="http://schemas.microsoft.com/office/drawing/2014/main" id="{972D32C3-4C3E-3046-8569-6D35DA426B41}"/>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79" name="Rectangle 7">
            <a:extLst>
              <a:ext uri="{FF2B5EF4-FFF2-40B4-BE49-F238E27FC236}">
                <a16:creationId xmlns:a16="http://schemas.microsoft.com/office/drawing/2014/main" id="{2B8A3845-AE50-E944-A6AD-A9A2FDCA7CAE}"/>
              </a:ext>
            </a:extLst>
          </p:cNvPr>
          <p:cNvSpPr>
            <a:spLocks noChangeArrowheads="1"/>
          </p:cNvSpPr>
          <p:nvPr/>
        </p:nvSpPr>
        <p:spPr bwMode="auto">
          <a:xfrm>
            <a:off x="231775" y="2738438"/>
            <a:ext cx="5030788"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fr-FR" altLang="en-US">
                <a:solidFill>
                  <a:schemeClr val="tx2"/>
                </a:solidFill>
              </a:rPr>
              <a:t>print(format(59832, '10d'))</a:t>
            </a:r>
          </a:p>
          <a:p>
            <a:pPr>
              <a:buFont typeface="Monotype Sorts" pitchFamily="2" charset="2"/>
              <a:buNone/>
            </a:pPr>
            <a:r>
              <a:rPr lang="fr-FR" altLang="en-US">
                <a:solidFill>
                  <a:schemeClr val="tx2"/>
                </a:solidFill>
              </a:rPr>
              <a:t>print(format(59832, '&lt;10d'))</a:t>
            </a:r>
          </a:p>
          <a:p>
            <a:pPr>
              <a:buFont typeface="Monotype Sorts" pitchFamily="2" charset="2"/>
              <a:buNone/>
            </a:pPr>
            <a:r>
              <a:rPr lang="fr-FR" altLang="en-US">
                <a:solidFill>
                  <a:schemeClr val="tx2"/>
                </a:solidFill>
              </a:rPr>
              <a:t>print(format(59832, '10x'))</a:t>
            </a:r>
          </a:p>
          <a:p>
            <a:pPr>
              <a:buFont typeface="Monotype Sorts" pitchFamily="2" charset="2"/>
              <a:buNone/>
            </a:pPr>
            <a:r>
              <a:rPr lang="fr-FR" altLang="en-US">
                <a:solidFill>
                  <a:schemeClr val="tx2"/>
                </a:solidFill>
              </a:rPr>
              <a:t>print(format(59832, '&lt;10x')) </a:t>
            </a:r>
            <a:endParaRPr lang="en-US" altLang="en-US">
              <a:solidFill>
                <a:schemeClr val="tx2"/>
              </a:solidFill>
            </a:endParaRPr>
          </a:p>
        </p:txBody>
      </p:sp>
      <p:sp>
        <p:nvSpPr>
          <p:cNvPr id="54280" name="Rectangle 8">
            <a:extLst>
              <a:ext uri="{FF2B5EF4-FFF2-40B4-BE49-F238E27FC236}">
                <a16:creationId xmlns:a16="http://schemas.microsoft.com/office/drawing/2014/main" id="{6256B57F-0F95-6A47-8D0E-86197E3B0F5E}"/>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81" name="Rectangle 9">
            <a:extLst>
              <a:ext uri="{FF2B5EF4-FFF2-40B4-BE49-F238E27FC236}">
                <a16:creationId xmlns:a16="http://schemas.microsoft.com/office/drawing/2014/main" id="{70858D74-AB79-CB45-BD39-A32DC09B08A2}"/>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82" name="Rectangle 10">
            <a:extLst>
              <a:ext uri="{FF2B5EF4-FFF2-40B4-BE49-F238E27FC236}">
                <a16:creationId xmlns:a16="http://schemas.microsoft.com/office/drawing/2014/main" id="{467200B9-11DD-FB41-99C9-ED56DD3248FC}"/>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4283" name="Rectangle 13">
            <a:extLst>
              <a:ext uri="{FF2B5EF4-FFF2-40B4-BE49-F238E27FC236}">
                <a16:creationId xmlns:a16="http://schemas.microsoft.com/office/drawing/2014/main" id="{7E494533-2A18-AE43-BC04-C474A35EBA79}"/>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4284" name="Object 12">
            <a:extLst>
              <a:ext uri="{FF2B5EF4-FFF2-40B4-BE49-F238E27FC236}">
                <a16:creationId xmlns:a16="http://schemas.microsoft.com/office/drawing/2014/main" id="{0035EEDB-206C-3C4A-95AB-9ADB3772C1A4}"/>
              </a:ext>
            </a:extLst>
          </p:cNvPr>
          <p:cNvGraphicFramePr>
            <a:graphicFrameLocks noChangeAspect="1"/>
          </p:cNvGraphicFramePr>
          <p:nvPr/>
        </p:nvGraphicFramePr>
        <p:xfrm>
          <a:off x="5954713" y="3505200"/>
          <a:ext cx="2711450" cy="2803525"/>
        </p:xfrm>
        <a:graphic>
          <a:graphicData uri="http://schemas.openxmlformats.org/presentationml/2006/ole">
            <mc:AlternateContent xmlns:mc="http://schemas.openxmlformats.org/markup-compatibility/2006">
              <mc:Choice xmlns:v="urn:schemas-microsoft-com:vml" Requires="v">
                <p:oleObj spid="_x0000_s54287" name="Picture" r:id="rId3" imgW="1117600" imgH="1155700" progId="Word.Picture.8">
                  <p:embed/>
                </p:oleObj>
              </mc:Choice>
              <mc:Fallback>
                <p:oleObj name="Picture" r:id="rId3" imgW="1117600" imgH="11557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713" y="3505200"/>
                        <a:ext cx="271145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4">
            <a:extLst>
              <a:ext uri="{FF2B5EF4-FFF2-40B4-BE49-F238E27FC236}">
                <a16:creationId xmlns:a16="http://schemas.microsoft.com/office/drawing/2014/main" id="{E7AB128B-5EBA-E24A-9CE9-47F0E697DE6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365E0C-542E-104C-9029-9CBA01243119}" type="slidenum">
              <a:rPr lang="en-US" altLang="en-US" sz="1400"/>
              <a:pPr>
                <a:spcBef>
                  <a:spcPct val="0"/>
                </a:spcBef>
                <a:buClrTx/>
                <a:buSzTx/>
                <a:buFontTx/>
                <a:buNone/>
              </a:pPr>
              <a:t>47</a:t>
            </a:fld>
            <a:endParaRPr lang="en-US" altLang="en-US" sz="1400"/>
          </a:p>
        </p:txBody>
      </p:sp>
      <p:sp>
        <p:nvSpPr>
          <p:cNvPr id="55298" name="Rectangle 2">
            <a:extLst>
              <a:ext uri="{FF2B5EF4-FFF2-40B4-BE49-F238E27FC236}">
                <a16:creationId xmlns:a16="http://schemas.microsoft.com/office/drawing/2014/main" id="{E8FE09DB-A612-CC40-94A9-4671E8B5E25B}"/>
              </a:ext>
            </a:extLst>
          </p:cNvPr>
          <p:cNvSpPr>
            <a:spLocks noGrp="1" noChangeArrowheads="1"/>
          </p:cNvSpPr>
          <p:nvPr>
            <p:ph type="title"/>
          </p:nvPr>
        </p:nvSpPr>
        <p:spPr>
          <a:xfrm>
            <a:off x="381000" y="228600"/>
            <a:ext cx="8458200" cy="609600"/>
          </a:xfrm>
          <a:noFill/>
        </p:spPr>
        <p:txBody>
          <a:bodyPr/>
          <a:lstStyle/>
          <a:p>
            <a:r>
              <a:rPr lang="en-US" altLang="en-US">
                <a:cs typeface="Times New Roman" panose="02020603050405020304" pitchFamily="18" charset="0"/>
              </a:rPr>
              <a:t>Formatting Strings</a:t>
            </a:r>
          </a:p>
        </p:txBody>
      </p:sp>
      <p:sp>
        <p:nvSpPr>
          <p:cNvPr id="55299" name="Rectangle 3">
            <a:extLst>
              <a:ext uri="{FF2B5EF4-FFF2-40B4-BE49-F238E27FC236}">
                <a16:creationId xmlns:a16="http://schemas.microsoft.com/office/drawing/2014/main" id="{BE8724AC-1506-874A-B020-6EDD70D80605}"/>
              </a:ext>
            </a:extLst>
          </p:cNvPr>
          <p:cNvSpPr>
            <a:spLocks noGrp="1" noChangeArrowheads="1"/>
          </p:cNvSpPr>
          <p:nvPr>
            <p:ph type="body" idx="1"/>
          </p:nvPr>
        </p:nvSpPr>
        <p:spPr>
          <a:xfrm>
            <a:off x="231775" y="971550"/>
            <a:ext cx="8602663" cy="960438"/>
          </a:xfrm>
          <a:noFill/>
        </p:spPr>
        <p:txBody>
          <a:bodyPr/>
          <a:lstStyle/>
          <a:p>
            <a:pPr marL="0" indent="0">
              <a:buFont typeface="Monotype Sorts" pitchFamily="2" charset="2"/>
              <a:buNone/>
            </a:pPr>
            <a:r>
              <a:rPr lang="en-US" altLang="en-US" sz="2800"/>
              <a:t>You can use the conversion code </a:t>
            </a:r>
            <a:r>
              <a:rPr lang="en-US" altLang="en-US" sz="2800" u="sng"/>
              <a:t>s</a:t>
            </a:r>
            <a:r>
              <a:rPr lang="en-US" altLang="en-US" sz="2800"/>
              <a:t> to format a string with a specified width. For example,</a:t>
            </a:r>
          </a:p>
        </p:txBody>
      </p:sp>
      <p:sp>
        <p:nvSpPr>
          <p:cNvPr id="55300" name="Rectangle 4">
            <a:extLst>
              <a:ext uri="{FF2B5EF4-FFF2-40B4-BE49-F238E27FC236}">
                <a16:creationId xmlns:a16="http://schemas.microsoft.com/office/drawing/2014/main" id="{A0C0EE3E-8A22-F64E-A038-BB4166FB3C3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1" name="Rectangle 5">
            <a:extLst>
              <a:ext uri="{FF2B5EF4-FFF2-40B4-BE49-F238E27FC236}">
                <a16:creationId xmlns:a16="http://schemas.microsoft.com/office/drawing/2014/main" id="{0597C630-B6E6-A14E-8AD0-45AB0B6E8730}"/>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2" name="Rectangle 6">
            <a:extLst>
              <a:ext uri="{FF2B5EF4-FFF2-40B4-BE49-F238E27FC236}">
                <a16:creationId xmlns:a16="http://schemas.microsoft.com/office/drawing/2014/main" id="{90617245-A245-734D-83E9-02E0CBB8FD9D}"/>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3" name="Rectangle 7">
            <a:extLst>
              <a:ext uri="{FF2B5EF4-FFF2-40B4-BE49-F238E27FC236}">
                <a16:creationId xmlns:a16="http://schemas.microsoft.com/office/drawing/2014/main" id="{7CCFEDDB-A9AD-CD4B-8047-D0E23BD0A8E2}"/>
              </a:ext>
            </a:extLst>
          </p:cNvPr>
          <p:cNvSpPr>
            <a:spLocks noChangeArrowheads="1"/>
          </p:cNvSpPr>
          <p:nvPr/>
        </p:nvSpPr>
        <p:spPr bwMode="auto">
          <a:xfrm>
            <a:off x="269875" y="2122488"/>
            <a:ext cx="7758113"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solidFill>
                  <a:schemeClr val="tx2"/>
                </a:solidFill>
              </a:rPr>
              <a:t>print(format("Welcome to Python", '20s'))</a:t>
            </a:r>
          </a:p>
          <a:p>
            <a:pPr>
              <a:buFont typeface="Monotype Sorts" pitchFamily="2" charset="2"/>
              <a:buNone/>
            </a:pPr>
            <a:r>
              <a:rPr lang="en-US" altLang="en-US">
                <a:solidFill>
                  <a:schemeClr val="tx2"/>
                </a:solidFill>
              </a:rPr>
              <a:t>print(format("Welcome to Python", '&lt;20s'))</a:t>
            </a:r>
          </a:p>
          <a:p>
            <a:pPr>
              <a:buFont typeface="Monotype Sorts" pitchFamily="2" charset="2"/>
              <a:buNone/>
            </a:pPr>
            <a:r>
              <a:rPr lang="en-US" altLang="en-US">
                <a:solidFill>
                  <a:schemeClr val="tx2"/>
                </a:solidFill>
              </a:rPr>
              <a:t>print(format("Welcome to Python", '&gt;20s'))</a:t>
            </a:r>
          </a:p>
        </p:txBody>
      </p:sp>
      <p:sp>
        <p:nvSpPr>
          <p:cNvPr id="55304" name="Rectangle 8">
            <a:extLst>
              <a:ext uri="{FF2B5EF4-FFF2-40B4-BE49-F238E27FC236}">
                <a16:creationId xmlns:a16="http://schemas.microsoft.com/office/drawing/2014/main" id="{61E468AC-8F22-0B4B-B263-620B137CD2BE}"/>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5" name="Rectangle 9">
            <a:extLst>
              <a:ext uri="{FF2B5EF4-FFF2-40B4-BE49-F238E27FC236}">
                <a16:creationId xmlns:a16="http://schemas.microsoft.com/office/drawing/2014/main" id="{41BD7136-0A4D-A649-AD9C-BD4370890B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6" name="Rectangle 10">
            <a:extLst>
              <a:ext uri="{FF2B5EF4-FFF2-40B4-BE49-F238E27FC236}">
                <a16:creationId xmlns:a16="http://schemas.microsoft.com/office/drawing/2014/main" id="{CCBE0A92-828D-3147-8C8E-50343224CF64}"/>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5307" name="Rectangle 11">
            <a:extLst>
              <a:ext uri="{FF2B5EF4-FFF2-40B4-BE49-F238E27FC236}">
                <a16:creationId xmlns:a16="http://schemas.microsoft.com/office/drawing/2014/main" id="{1990A3D5-05E3-5D48-A0E8-C10277525A7C}"/>
              </a:ext>
            </a:extLst>
          </p:cNvPr>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5308" name="Object 13">
            <a:extLst>
              <a:ext uri="{FF2B5EF4-FFF2-40B4-BE49-F238E27FC236}">
                <a16:creationId xmlns:a16="http://schemas.microsoft.com/office/drawing/2014/main" id="{15624169-0C9B-7B44-AD15-4261E4521E15}"/>
              </a:ext>
            </a:extLst>
          </p:cNvPr>
          <p:cNvGraphicFramePr>
            <a:graphicFrameLocks noChangeAspect="1"/>
          </p:cNvGraphicFramePr>
          <p:nvPr/>
        </p:nvGraphicFramePr>
        <p:xfrm>
          <a:off x="309563" y="4043363"/>
          <a:ext cx="4686300" cy="2319337"/>
        </p:xfrm>
        <a:graphic>
          <a:graphicData uri="http://schemas.openxmlformats.org/presentationml/2006/ole">
            <mc:AlternateContent xmlns:mc="http://schemas.openxmlformats.org/markup-compatibility/2006">
              <mc:Choice xmlns:v="urn:schemas-microsoft-com:vml" Requires="v">
                <p:oleObj spid="_x0000_s55311" name="Picture" r:id="rId3" imgW="1841500" imgH="901700" progId="Word.Picture.8">
                  <p:embed/>
                </p:oleObj>
              </mc:Choice>
              <mc:Fallback>
                <p:oleObj name="Picture" r:id="rId3" imgW="1841500" imgH="901700" progId="Word.Picture.8">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4043363"/>
                        <a:ext cx="4686300"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4">
            <a:extLst>
              <a:ext uri="{FF2B5EF4-FFF2-40B4-BE49-F238E27FC236}">
                <a16:creationId xmlns:a16="http://schemas.microsoft.com/office/drawing/2014/main" id="{8F5163BC-9E04-714D-8C25-7DC61A29F2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C49876-DF5A-C64B-B55A-97B2517C4766}" type="slidenum">
              <a:rPr lang="en-US" altLang="en-US" sz="1400"/>
              <a:pPr>
                <a:spcBef>
                  <a:spcPct val="0"/>
                </a:spcBef>
                <a:buClrTx/>
                <a:buSzTx/>
                <a:buFontTx/>
                <a:buNone/>
              </a:pPr>
              <a:t>48</a:t>
            </a:fld>
            <a:endParaRPr lang="en-US" altLang="en-US" sz="1400"/>
          </a:p>
        </p:txBody>
      </p:sp>
      <p:sp>
        <p:nvSpPr>
          <p:cNvPr id="56322" name="Rectangle 2">
            <a:extLst>
              <a:ext uri="{FF2B5EF4-FFF2-40B4-BE49-F238E27FC236}">
                <a16:creationId xmlns:a16="http://schemas.microsoft.com/office/drawing/2014/main" id="{BBD16AB2-010D-BD48-9DF8-CC79AAFB4433}"/>
              </a:ext>
            </a:extLst>
          </p:cNvPr>
          <p:cNvSpPr>
            <a:spLocks noGrp="1" noChangeArrowheads="1"/>
          </p:cNvSpPr>
          <p:nvPr>
            <p:ph type="title"/>
          </p:nvPr>
        </p:nvSpPr>
        <p:spPr>
          <a:xfrm>
            <a:off x="381000" y="228600"/>
            <a:ext cx="8458200" cy="609600"/>
          </a:xfrm>
          <a:noFill/>
        </p:spPr>
        <p:txBody>
          <a:bodyPr/>
          <a:lstStyle/>
          <a:p>
            <a:r>
              <a:rPr lang="en-US" altLang="en-US"/>
              <a:t>Drawing Various Shapes </a:t>
            </a:r>
          </a:p>
        </p:txBody>
      </p:sp>
      <p:sp>
        <p:nvSpPr>
          <p:cNvPr id="56323" name="Rectangle 3">
            <a:extLst>
              <a:ext uri="{FF2B5EF4-FFF2-40B4-BE49-F238E27FC236}">
                <a16:creationId xmlns:a16="http://schemas.microsoft.com/office/drawing/2014/main" id="{C82C711A-D650-8D43-97A4-324B3801F4F5}"/>
              </a:ext>
            </a:extLst>
          </p:cNvPr>
          <p:cNvSpPr>
            <a:spLocks noGrp="1" noChangeArrowheads="1"/>
          </p:cNvSpPr>
          <p:nvPr>
            <p:ph type="body" idx="1"/>
          </p:nvPr>
        </p:nvSpPr>
        <p:spPr>
          <a:xfrm>
            <a:off x="269875" y="1085850"/>
            <a:ext cx="8604250" cy="1114425"/>
          </a:xfrm>
          <a:noFill/>
        </p:spPr>
        <p:txBody>
          <a:bodyPr/>
          <a:lstStyle/>
          <a:p>
            <a:pPr marL="609600" indent="-609600">
              <a:spcBef>
                <a:spcPct val="0"/>
              </a:spcBef>
              <a:buFont typeface="Monotype Sorts" pitchFamily="2" charset="2"/>
              <a:buNone/>
            </a:pPr>
            <a:r>
              <a:rPr lang="en-US" altLang="en-US"/>
              <a:t>A turtle contains methods for moving the pen and setting the pen’s size and speed.</a:t>
            </a:r>
          </a:p>
        </p:txBody>
      </p:sp>
      <p:sp>
        <p:nvSpPr>
          <p:cNvPr id="56324" name="Rectangle 4">
            <a:extLst>
              <a:ext uri="{FF2B5EF4-FFF2-40B4-BE49-F238E27FC236}">
                <a16:creationId xmlns:a16="http://schemas.microsoft.com/office/drawing/2014/main" id="{F3DAE803-CDD1-2E4D-AEB1-31717FEDEF8F}"/>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6325" name="Rectangle 5">
            <a:extLst>
              <a:ext uri="{FF2B5EF4-FFF2-40B4-BE49-F238E27FC236}">
                <a16:creationId xmlns:a16="http://schemas.microsoft.com/office/drawing/2014/main" id="{CFE8039A-9782-C040-A99E-93AB0C5109B1}"/>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6326" name="Rectangle 6">
            <a:extLst>
              <a:ext uri="{FF2B5EF4-FFF2-40B4-BE49-F238E27FC236}">
                <a16:creationId xmlns:a16="http://schemas.microsoft.com/office/drawing/2014/main" id="{5CFEFCBE-7233-1B4E-8429-B08EA39307F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4">
            <a:extLst>
              <a:ext uri="{FF2B5EF4-FFF2-40B4-BE49-F238E27FC236}">
                <a16:creationId xmlns:a16="http://schemas.microsoft.com/office/drawing/2014/main" id="{F956AA7C-0F4C-6443-AC5F-5C36C582D0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BD87ED-5CED-DB46-8783-56457E346383}" type="slidenum">
              <a:rPr lang="en-US" altLang="en-US" sz="1400"/>
              <a:pPr>
                <a:spcBef>
                  <a:spcPct val="0"/>
                </a:spcBef>
                <a:buClrTx/>
                <a:buSzTx/>
                <a:buFontTx/>
                <a:buNone/>
              </a:pPr>
              <a:t>49</a:t>
            </a:fld>
            <a:endParaRPr lang="en-US" altLang="en-US" sz="1400"/>
          </a:p>
        </p:txBody>
      </p:sp>
      <p:sp>
        <p:nvSpPr>
          <p:cNvPr id="57346" name="Rectangle 2">
            <a:extLst>
              <a:ext uri="{FF2B5EF4-FFF2-40B4-BE49-F238E27FC236}">
                <a16:creationId xmlns:a16="http://schemas.microsoft.com/office/drawing/2014/main" id="{F2079C3C-70FF-D141-A31A-A0EE0666D5C4}"/>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Turtle Pen Drawing State Methods</a:t>
            </a:r>
          </a:p>
        </p:txBody>
      </p:sp>
      <p:sp>
        <p:nvSpPr>
          <p:cNvPr id="57347" name="Rectangle 4">
            <a:extLst>
              <a:ext uri="{FF2B5EF4-FFF2-40B4-BE49-F238E27FC236}">
                <a16:creationId xmlns:a16="http://schemas.microsoft.com/office/drawing/2014/main" id="{0F77D608-480A-B04E-A373-E8C78160084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7348" name="Rectangle 5">
            <a:extLst>
              <a:ext uri="{FF2B5EF4-FFF2-40B4-BE49-F238E27FC236}">
                <a16:creationId xmlns:a16="http://schemas.microsoft.com/office/drawing/2014/main" id="{47EA2F07-5409-A443-84B8-E98B3BEC249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7349" name="Rectangle 6">
            <a:extLst>
              <a:ext uri="{FF2B5EF4-FFF2-40B4-BE49-F238E27FC236}">
                <a16:creationId xmlns:a16="http://schemas.microsoft.com/office/drawing/2014/main" id="{DDC93354-CE2E-B445-B50C-7D03661C4049}"/>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7350" name="Rectangle 10">
            <a:extLst>
              <a:ext uri="{FF2B5EF4-FFF2-40B4-BE49-F238E27FC236}">
                <a16:creationId xmlns:a16="http://schemas.microsoft.com/office/drawing/2014/main" id="{801D354B-8D07-2D40-876A-6438F4821AAC}"/>
              </a:ext>
            </a:extLst>
          </p:cNvPr>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7351" name="Object 9">
            <a:extLst>
              <a:ext uri="{FF2B5EF4-FFF2-40B4-BE49-F238E27FC236}">
                <a16:creationId xmlns:a16="http://schemas.microsoft.com/office/drawing/2014/main" id="{C082F089-586F-E94B-8DF3-B3C4D8E60BF6}"/>
              </a:ext>
            </a:extLst>
          </p:cNvPr>
          <p:cNvGraphicFramePr>
            <a:graphicFrameLocks noChangeAspect="1"/>
          </p:cNvGraphicFramePr>
          <p:nvPr/>
        </p:nvGraphicFramePr>
        <p:xfrm>
          <a:off x="155575" y="1316038"/>
          <a:ext cx="8796338" cy="1443037"/>
        </p:xfrm>
        <a:graphic>
          <a:graphicData uri="http://schemas.openxmlformats.org/presentationml/2006/ole">
            <mc:AlternateContent xmlns:mc="http://schemas.openxmlformats.org/markup-compatibility/2006">
              <mc:Choice xmlns:v="urn:schemas-microsoft-com:vml" Requires="v">
                <p:oleObj spid="_x0000_s57354" name="Picture" r:id="rId3" imgW="5346700" imgH="876300" progId="Word.Picture.8">
                  <p:embed/>
                </p:oleObj>
              </mc:Choice>
              <mc:Fallback>
                <p:oleObj name="Picture" r:id="rId3" imgW="5346700" imgH="8763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316038"/>
                        <a:ext cx="8796338"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4">
            <a:extLst>
              <a:ext uri="{FF2B5EF4-FFF2-40B4-BE49-F238E27FC236}">
                <a16:creationId xmlns:a16="http://schemas.microsoft.com/office/drawing/2014/main" id="{ED2456B5-8BBB-774D-BDF6-0E7D8629D1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23D759-E8FF-744B-BA09-6691959C58F4}" type="slidenum">
              <a:rPr lang="en-US" altLang="en-US" sz="1400"/>
              <a:pPr>
                <a:spcBef>
                  <a:spcPct val="0"/>
                </a:spcBef>
                <a:buClrTx/>
                <a:buSzTx/>
                <a:buFontTx/>
                <a:buNone/>
              </a:pPr>
              <a:t>5</a:t>
            </a:fld>
            <a:endParaRPr lang="en-US" altLang="en-US" sz="1400"/>
          </a:p>
        </p:txBody>
      </p:sp>
      <p:sp>
        <p:nvSpPr>
          <p:cNvPr id="18434" name="Rectangle 2">
            <a:extLst>
              <a:ext uri="{FF2B5EF4-FFF2-40B4-BE49-F238E27FC236}">
                <a16:creationId xmlns:a16="http://schemas.microsoft.com/office/drawing/2014/main" id="{CED6C9DA-8BF1-394A-B1C4-54C2A9B8B521}"/>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Built-in Functions</a:t>
            </a:r>
          </a:p>
        </p:txBody>
      </p:sp>
      <p:sp>
        <p:nvSpPr>
          <p:cNvPr id="18435" name="Rectangle 3">
            <a:extLst>
              <a:ext uri="{FF2B5EF4-FFF2-40B4-BE49-F238E27FC236}">
                <a16:creationId xmlns:a16="http://schemas.microsoft.com/office/drawing/2014/main" id="{FF207085-7636-0A46-9770-792BE560A142}"/>
              </a:ext>
            </a:extLst>
          </p:cNvPr>
          <p:cNvSpPr>
            <a:spLocks noGrp="1" noChangeArrowheads="1"/>
          </p:cNvSpPr>
          <p:nvPr>
            <p:ph type="body" idx="1"/>
          </p:nvPr>
        </p:nvSpPr>
        <p:spPr>
          <a:xfrm>
            <a:off x="228600" y="1066800"/>
            <a:ext cx="8686800" cy="5257800"/>
          </a:xfrm>
        </p:spPr>
        <p:txBody>
          <a:bodyPr/>
          <a:lstStyle/>
          <a:p>
            <a:pPr marL="0" indent="0">
              <a:lnSpc>
                <a:spcPct val="80000"/>
              </a:lnSpc>
              <a:buFont typeface="Monotype Sorts" pitchFamily="2" charset="2"/>
              <a:buNone/>
            </a:pPr>
            <a:r>
              <a:rPr lang="en-US" altLang="en-US" sz="2800">
                <a:solidFill>
                  <a:schemeClr val="tx2"/>
                </a:solidFill>
              </a:rPr>
              <a:t>&gt;&gt;&gt; max(2, 3, 4) # Returns a maximum number</a:t>
            </a:r>
          </a:p>
          <a:p>
            <a:pPr marL="0" indent="0">
              <a:lnSpc>
                <a:spcPct val="80000"/>
              </a:lnSpc>
              <a:buFont typeface="Monotype Sorts" pitchFamily="2" charset="2"/>
              <a:buNone/>
            </a:pPr>
            <a:r>
              <a:rPr lang="en-US" altLang="en-US" sz="2800">
                <a:solidFill>
                  <a:schemeClr val="tx2"/>
                </a:solidFill>
              </a:rPr>
              <a:t>4</a:t>
            </a:r>
          </a:p>
          <a:p>
            <a:pPr marL="0" indent="0">
              <a:lnSpc>
                <a:spcPct val="80000"/>
              </a:lnSpc>
              <a:buFont typeface="Monotype Sorts" pitchFamily="2" charset="2"/>
              <a:buNone/>
            </a:pPr>
            <a:r>
              <a:rPr lang="en-US" altLang="en-US" sz="2800">
                <a:solidFill>
                  <a:schemeClr val="tx2"/>
                </a:solidFill>
              </a:rPr>
              <a:t>&gt;&gt;&gt; min(2, 3, 4) # Returns a minimum number</a:t>
            </a:r>
          </a:p>
          <a:p>
            <a:pPr marL="0" indent="0">
              <a:lnSpc>
                <a:spcPct val="80000"/>
              </a:lnSpc>
              <a:buFont typeface="Monotype Sorts" pitchFamily="2" charset="2"/>
              <a:buNone/>
            </a:pPr>
            <a:r>
              <a:rPr lang="en-US" altLang="en-US" sz="2800">
                <a:solidFill>
                  <a:schemeClr val="tx2"/>
                </a:solidFill>
              </a:rPr>
              <a:t>2</a:t>
            </a:r>
          </a:p>
          <a:p>
            <a:pPr marL="0" indent="0">
              <a:lnSpc>
                <a:spcPct val="80000"/>
              </a:lnSpc>
              <a:buFont typeface="Monotype Sorts" pitchFamily="2" charset="2"/>
              <a:buNone/>
            </a:pPr>
            <a:r>
              <a:rPr lang="en-US" altLang="en-US" sz="2800">
                <a:solidFill>
                  <a:schemeClr val="tx2"/>
                </a:solidFill>
              </a:rPr>
              <a:t>&gt;&gt;&gt; round(4.51) # Rounds to its nearest integer</a:t>
            </a:r>
          </a:p>
          <a:p>
            <a:pPr marL="0" indent="0">
              <a:lnSpc>
                <a:spcPct val="80000"/>
              </a:lnSpc>
              <a:buFont typeface="Monotype Sorts" pitchFamily="2" charset="2"/>
              <a:buNone/>
            </a:pPr>
            <a:r>
              <a:rPr lang="en-US" altLang="en-US" sz="2800">
                <a:solidFill>
                  <a:schemeClr val="tx2"/>
                </a:solidFill>
              </a:rPr>
              <a:t>5</a:t>
            </a:r>
          </a:p>
          <a:p>
            <a:pPr marL="0" indent="0">
              <a:lnSpc>
                <a:spcPct val="80000"/>
              </a:lnSpc>
              <a:buFont typeface="Monotype Sorts" pitchFamily="2" charset="2"/>
              <a:buNone/>
            </a:pPr>
            <a:r>
              <a:rPr lang="en-US" altLang="en-US" sz="2800">
                <a:solidFill>
                  <a:schemeClr val="tx2"/>
                </a:solidFill>
              </a:rPr>
              <a:t>&gt;&gt;&gt; round(4.4) # Rounds to its nearest integer</a:t>
            </a:r>
          </a:p>
          <a:p>
            <a:pPr marL="0" indent="0">
              <a:lnSpc>
                <a:spcPct val="80000"/>
              </a:lnSpc>
              <a:buFont typeface="Monotype Sorts" pitchFamily="2" charset="2"/>
              <a:buNone/>
            </a:pPr>
            <a:r>
              <a:rPr lang="en-US" altLang="en-US" sz="2800">
                <a:solidFill>
                  <a:schemeClr val="tx2"/>
                </a:solidFill>
              </a:rPr>
              <a:t>4</a:t>
            </a:r>
          </a:p>
          <a:p>
            <a:pPr marL="0" indent="0">
              <a:lnSpc>
                <a:spcPct val="80000"/>
              </a:lnSpc>
              <a:buFont typeface="Monotype Sorts" pitchFamily="2" charset="2"/>
              <a:buNone/>
            </a:pPr>
            <a:r>
              <a:rPr lang="en-US" altLang="en-US" sz="2800">
                <a:solidFill>
                  <a:schemeClr val="tx2"/>
                </a:solidFill>
              </a:rPr>
              <a:t>&gt;&gt;&gt; abs(-3) # Returns the absolute value</a:t>
            </a:r>
          </a:p>
          <a:p>
            <a:pPr marL="0" indent="0">
              <a:lnSpc>
                <a:spcPct val="80000"/>
              </a:lnSpc>
              <a:buFont typeface="Monotype Sorts" pitchFamily="2" charset="2"/>
              <a:buNone/>
            </a:pPr>
            <a:r>
              <a:rPr lang="en-US" altLang="en-US" sz="2800">
                <a:solidFill>
                  <a:schemeClr val="tx2"/>
                </a:solidFill>
              </a:rPr>
              <a:t>3</a:t>
            </a:r>
          </a:p>
          <a:p>
            <a:pPr marL="0" indent="0">
              <a:lnSpc>
                <a:spcPct val="80000"/>
              </a:lnSpc>
              <a:buFont typeface="Monotype Sorts" pitchFamily="2" charset="2"/>
              <a:buNone/>
            </a:pPr>
            <a:r>
              <a:rPr lang="en-US" altLang="en-US" sz="2800">
                <a:solidFill>
                  <a:schemeClr val="tx2"/>
                </a:solidFill>
              </a:rPr>
              <a:t>&gt;&gt;&gt; pow(2, 3) # Same as 2 ** 3</a:t>
            </a:r>
          </a:p>
          <a:p>
            <a:pPr marL="0" indent="0">
              <a:lnSpc>
                <a:spcPct val="80000"/>
              </a:lnSpc>
              <a:buFont typeface="Monotype Sorts" pitchFamily="2" charset="2"/>
              <a:buNone/>
            </a:pPr>
            <a:r>
              <a:rPr lang="en-US" altLang="en-US" sz="2800">
                <a:solidFill>
                  <a:schemeClr val="tx2"/>
                </a:solidFill>
              </a:rPr>
              <a:t>8</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4">
            <a:extLst>
              <a:ext uri="{FF2B5EF4-FFF2-40B4-BE49-F238E27FC236}">
                <a16:creationId xmlns:a16="http://schemas.microsoft.com/office/drawing/2014/main" id="{DFAE471E-D2CE-C44A-96A0-AA2A4E1513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895585-003F-8647-87E5-E3AE35977639}" type="slidenum">
              <a:rPr lang="en-US" altLang="en-US" sz="1400"/>
              <a:pPr>
                <a:spcBef>
                  <a:spcPct val="0"/>
                </a:spcBef>
                <a:buClrTx/>
                <a:buSzTx/>
                <a:buFontTx/>
                <a:buNone/>
              </a:pPr>
              <a:t>50</a:t>
            </a:fld>
            <a:endParaRPr lang="en-US" altLang="en-US" sz="1400"/>
          </a:p>
        </p:txBody>
      </p:sp>
      <p:sp>
        <p:nvSpPr>
          <p:cNvPr id="58370" name="Rectangle 2">
            <a:extLst>
              <a:ext uri="{FF2B5EF4-FFF2-40B4-BE49-F238E27FC236}">
                <a16:creationId xmlns:a16="http://schemas.microsoft.com/office/drawing/2014/main" id="{6DF8C1FA-BE24-2348-9D5E-9B96219FED7B}"/>
              </a:ext>
            </a:extLst>
          </p:cNvPr>
          <p:cNvSpPr>
            <a:spLocks noGrp="1" noChangeArrowheads="1"/>
          </p:cNvSpPr>
          <p:nvPr>
            <p:ph type="title"/>
          </p:nvPr>
        </p:nvSpPr>
        <p:spPr>
          <a:xfrm>
            <a:off x="381000" y="228600"/>
            <a:ext cx="8458200" cy="609600"/>
          </a:xfrm>
          <a:noFill/>
        </p:spPr>
        <p:txBody>
          <a:bodyPr/>
          <a:lstStyle/>
          <a:p>
            <a:r>
              <a:rPr lang="en-US" altLang="en-US" sz="4000">
                <a:cs typeface="Times New Roman" panose="02020603050405020304" pitchFamily="18" charset="0"/>
              </a:rPr>
              <a:t>Turtle Motion Methods</a:t>
            </a:r>
          </a:p>
        </p:txBody>
      </p:sp>
      <p:sp>
        <p:nvSpPr>
          <p:cNvPr id="58371" name="Rectangle 3">
            <a:extLst>
              <a:ext uri="{FF2B5EF4-FFF2-40B4-BE49-F238E27FC236}">
                <a16:creationId xmlns:a16="http://schemas.microsoft.com/office/drawing/2014/main" id="{1F66F8B2-4BE3-1A49-B1C0-F64B1C8329F1}"/>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8372" name="Rectangle 4">
            <a:extLst>
              <a:ext uri="{FF2B5EF4-FFF2-40B4-BE49-F238E27FC236}">
                <a16:creationId xmlns:a16="http://schemas.microsoft.com/office/drawing/2014/main" id="{F5835184-C75C-8E43-B90C-3BA978E0C283}"/>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8373" name="Rectangle 5">
            <a:extLst>
              <a:ext uri="{FF2B5EF4-FFF2-40B4-BE49-F238E27FC236}">
                <a16:creationId xmlns:a16="http://schemas.microsoft.com/office/drawing/2014/main" id="{427A9C98-9ABD-5147-82C8-96C9AAF3D4A5}"/>
              </a:ext>
            </a:extLst>
          </p:cNvPr>
          <p:cNvSpPr>
            <a:spLocks noChangeArrowheads="1"/>
          </p:cNvSpPr>
          <p:nvPr/>
        </p:nvSpPr>
        <p:spPr bwMode="auto">
          <a:xfrm>
            <a:off x="0"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8374" name="Rectangle 6">
            <a:extLst>
              <a:ext uri="{FF2B5EF4-FFF2-40B4-BE49-F238E27FC236}">
                <a16:creationId xmlns:a16="http://schemas.microsoft.com/office/drawing/2014/main" id="{CB760773-67AA-854D-909F-4DFCC1CE93FD}"/>
              </a:ext>
            </a:extLst>
          </p:cNvPr>
          <p:cNvSpPr>
            <a:spLocks noChangeArrowheads="1"/>
          </p:cNvSpPr>
          <p:nvPr/>
        </p:nvSpPr>
        <p:spPr bwMode="auto">
          <a:xfrm>
            <a:off x="0" y="299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58375" name="Rectangle 9">
            <a:extLst>
              <a:ext uri="{FF2B5EF4-FFF2-40B4-BE49-F238E27FC236}">
                <a16:creationId xmlns:a16="http://schemas.microsoft.com/office/drawing/2014/main" id="{BA739E96-7C18-BE47-940D-F2D137544A83}"/>
              </a:ext>
            </a:extLst>
          </p:cNvPr>
          <p:cNvSpPr>
            <a:spLocks noChangeArrowheads="1"/>
          </p:cNvSpPr>
          <p:nvPr/>
        </p:nvSpPr>
        <p:spPr bwMode="auto">
          <a:xfrm>
            <a:off x="0" y="1662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58376" name="Object 8">
            <a:extLst>
              <a:ext uri="{FF2B5EF4-FFF2-40B4-BE49-F238E27FC236}">
                <a16:creationId xmlns:a16="http://schemas.microsoft.com/office/drawing/2014/main" id="{BDE64199-8643-914D-9E19-9334AE20A8A8}"/>
              </a:ext>
            </a:extLst>
          </p:cNvPr>
          <p:cNvGraphicFramePr>
            <a:graphicFrameLocks noChangeAspect="1"/>
          </p:cNvGraphicFramePr>
          <p:nvPr/>
        </p:nvGraphicFramePr>
        <p:xfrm>
          <a:off x="423863" y="971550"/>
          <a:ext cx="8104187" cy="5359400"/>
        </p:xfrm>
        <a:graphic>
          <a:graphicData uri="http://schemas.openxmlformats.org/presentationml/2006/ole">
            <mc:AlternateContent xmlns:mc="http://schemas.openxmlformats.org/markup-compatibility/2006">
              <mc:Choice xmlns:v="urn:schemas-microsoft-com:vml" Requires="v">
                <p:oleObj spid="_x0000_s58379" name="Picture" r:id="rId3" imgW="5346700" imgH="3530600" progId="Word.Picture.8">
                  <p:embed/>
                </p:oleObj>
              </mc:Choice>
              <mc:Fallback>
                <p:oleObj name="Picture" r:id="rId3" imgW="5346700" imgH="35306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971550"/>
                        <a:ext cx="8104187"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a:extLst>
              <a:ext uri="{FF2B5EF4-FFF2-40B4-BE49-F238E27FC236}">
                <a16:creationId xmlns:a16="http://schemas.microsoft.com/office/drawing/2014/main" id="{61ABDABA-89A7-6949-99FE-FCE01F871A0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CAEB3E-32F6-654E-9E6F-8C9ECF10439B}" type="slidenum">
              <a:rPr lang="en-US" altLang="en-US" sz="1400"/>
              <a:pPr>
                <a:spcBef>
                  <a:spcPct val="0"/>
                </a:spcBef>
                <a:buClrTx/>
                <a:buSzTx/>
                <a:buFontTx/>
                <a:buNone/>
              </a:pPr>
              <a:t>51</a:t>
            </a:fld>
            <a:endParaRPr lang="en-US" altLang="en-US" sz="1400"/>
          </a:p>
        </p:txBody>
      </p:sp>
      <p:sp>
        <p:nvSpPr>
          <p:cNvPr id="59394" name="Rectangle 2">
            <a:extLst>
              <a:ext uri="{FF2B5EF4-FFF2-40B4-BE49-F238E27FC236}">
                <a16:creationId xmlns:a16="http://schemas.microsoft.com/office/drawing/2014/main" id="{BEC3E0D7-F6EB-3E40-80D6-8DB64240AB11}"/>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Problem: Draw Simple Shapes</a:t>
            </a:r>
          </a:p>
        </p:txBody>
      </p:sp>
      <p:sp>
        <p:nvSpPr>
          <p:cNvPr id="59395" name="Rectangle 4">
            <a:extLst>
              <a:ext uri="{FF2B5EF4-FFF2-40B4-BE49-F238E27FC236}">
                <a16:creationId xmlns:a16="http://schemas.microsoft.com/office/drawing/2014/main" id="{AAEA8B29-B449-694B-96DF-54EE5EAE70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59396" name="Picture 8">
            <a:extLst>
              <a:ext uri="{FF2B5EF4-FFF2-40B4-BE49-F238E27FC236}">
                <a16:creationId xmlns:a16="http://schemas.microsoft.com/office/drawing/2014/main" id="{16C39423-5CAD-7749-B7FA-6B63D2396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2776538"/>
            <a:ext cx="4646612"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1">
            <a:hlinkClick r:id="rId3"/>
            <a:extLst>
              <a:ext uri="{FF2B5EF4-FFF2-40B4-BE49-F238E27FC236}">
                <a16:creationId xmlns:a16="http://schemas.microsoft.com/office/drawing/2014/main" id="{59E0E0FF-BAE5-5D47-A4CC-83EF1384D667}"/>
              </a:ext>
            </a:extLst>
          </p:cNvPr>
          <p:cNvSpPr>
            <a:spLocks noChangeArrowheads="1"/>
          </p:cNvSpPr>
          <p:nvPr/>
        </p:nvSpPr>
        <p:spPr bwMode="auto">
          <a:xfrm>
            <a:off x="4764088" y="55038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SimpleShapes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4">
            <a:extLst>
              <a:ext uri="{FF2B5EF4-FFF2-40B4-BE49-F238E27FC236}">
                <a16:creationId xmlns:a16="http://schemas.microsoft.com/office/drawing/2014/main" id="{225F2725-C6AE-194B-B88B-FB01156618A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DE64B2-0AAD-A043-9713-C307E7BA7CAC}" type="slidenum">
              <a:rPr lang="en-US" altLang="en-US" sz="1400"/>
              <a:pPr>
                <a:spcBef>
                  <a:spcPct val="0"/>
                </a:spcBef>
                <a:buClrTx/>
                <a:buSzTx/>
                <a:buFontTx/>
                <a:buNone/>
              </a:pPr>
              <a:t>52</a:t>
            </a:fld>
            <a:endParaRPr lang="en-US" altLang="en-US" sz="1400"/>
          </a:p>
        </p:txBody>
      </p:sp>
      <p:sp>
        <p:nvSpPr>
          <p:cNvPr id="60418" name="Rectangle 2">
            <a:extLst>
              <a:ext uri="{FF2B5EF4-FFF2-40B4-BE49-F238E27FC236}">
                <a16:creationId xmlns:a16="http://schemas.microsoft.com/office/drawing/2014/main" id="{A982F3C2-4100-F243-A68F-DEAD6E81F711}"/>
              </a:ext>
            </a:extLst>
          </p:cNvPr>
          <p:cNvSpPr>
            <a:spLocks noGrp="1" noChangeArrowheads="1"/>
          </p:cNvSpPr>
          <p:nvPr>
            <p:ph type="title"/>
          </p:nvPr>
        </p:nvSpPr>
        <p:spPr>
          <a:xfrm>
            <a:off x="228600" y="228600"/>
            <a:ext cx="8721725" cy="609600"/>
          </a:xfrm>
          <a:noFill/>
        </p:spPr>
        <p:txBody>
          <a:bodyPr/>
          <a:lstStyle/>
          <a:p>
            <a:r>
              <a:rPr lang="en-US" altLang="en-US" sz="3200"/>
              <a:t>Turtle Drawing with Colors and Fonts</a:t>
            </a:r>
            <a:r>
              <a:rPr lang="en-US" altLang="en-US"/>
              <a:t> </a:t>
            </a:r>
          </a:p>
        </p:txBody>
      </p:sp>
      <p:sp>
        <p:nvSpPr>
          <p:cNvPr id="60419" name="Rectangle 3">
            <a:extLst>
              <a:ext uri="{FF2B5EF4-FFF2-40B4-BE49-F238E27FC236}">
                <a16:creationId xmlns:a16="http://schemas.microsoft.com/office/drawing/2014/main" id="{587AA60F-58CF-3144-8A89-E987B20211A0}"/>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60420" name="Rectangle 4">
            <a:extLst>
              <a:ext uri="{FF2B5EF4-FFF2-40B4-BE49-F238E27FC236}">
                <a16:creationId xmlns:a16="http://schemas.microsoft.com/office/drawing/2014/main" id="{7E9DA857-C065-F345-B229-E3877F14F1E6}"/>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60421" name="Object 5">
            <a:extLst>
              <a:ext uri="{FF2B5EF4-FFF2-40B4-BE49-F238E27FC236}">
                <a16:creationId xmlns:a16="http://schemas.microsoft.com/office/drawing/2014/main" id="{10A66712-88A3-264D-88B2-79ECFBB75498}"/>
              </a:ext>
            </a:extLst>
          </p:cNvPr>
          <p:cNvGraphicFramePr>
            <a:graphicFrameLocks noChangeAspect="1"/>
          </p:cNvGraphicFramePr>
          <p:nvPr/>
        </p:nvGraphicFramePr>
        <p:xfrm>
          <a:off x="193675" y="977900"/>
          <a:ext cx="8794750" cy="5408613"/>
        </p:xfrm>
        <a:graphic>
          <a:graphicData uri="http://schemas.openxmlformats.org/presentationml/2006/ole">
            <mc:AlternateContent xmlns:mc="http://schemas.openxmlformats.org/markup-compatibility/2006">
              <mc:Choice xmlns:v="urn:schemas-microsoft-com:vml" Requires="v">
                <p:oleObj spid="_x0000_s60424" name="Picture" r:id="rId4" imgW="5346700" imgH="3289300" progId="Word.Picture.8">
                  <p:embed/>
                </p:oleObj>
              </mc:Choice>
              <mc:Fallback>
                <p:oleObj name="Picture" r:id="rId4" imgW="5346700" imgH="32893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977900"/>
                        <a:ext cx="8794750"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4">
            <a:extLst>
              <a:ext uri="{FF2B5EF4-FFF2-40B4-BE49-F238E27FC236}">
                <a16:creationId xmlns:a16="http://schemas.microsoft.com/office/drawing/2014/main" id="{45092FC0-DC0E-D641-B2A4-F7D9F35B19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5CF770-7831-AC4A-A4E1-CE90CE4BB255}" type="slidenum">
              <a:rPr lang="en-US" altLang="en-US" sz="1400"/>
              <a:pPr>
                <a:spcBef>
                  <a:spcPct val="0"/>
                </a:spcBef>
                <a:buClrTx/>
                <a:buSzTx/>
                <a:buFontTx/>
                <a:buNone/>
              </a:pPr>
              <a:t>53</a:t>
            </a:fld>
            <a:endParaRPr lang="en-US" altLang="en-US" sz="1400"/>
          </a:p>
        </p:txBody>
      </p:sp>
      <p:sp>
        <p:nvSpPr>
          <p:cNvPr id="62466" name="Rectangle 2">
            <a:extLst>
              <a:ext uri="{FF2B5EF4-FFF2-40B4-BE49-F238E27FC236}">
                <a16:creationId xmlns:a16="http://schemas.microsoft.com/office/drawing/2014/main" id="{11A382A3-F6B2-5143-BC08-FB72EABC43D6}"/>
              </a:ext>
            </a:extLst>
          </p:cNvPr>
          <p:cNvSpPr>
            <a:spLocks noGrp="1" noChangeArrowheads="1"/>
          </p:cNvSpPr>
          <p:nvPr>
            <p:ph type="title"/>
          </p:nvPr>
        </p:nvSpPr>
        <p:spPr>
          <a:xfrm>
            <a:off x="193675" y="241300"/>
            <a:ext cx="8640763" cy="627063"/>
          </a:xfrm>
        </p:spPr>
        <p:txBody>
          <a:bodyPr/>
          <a:lstStyle/>
          <a:p>
            <a:r>
              <a:rPr lang="en-US" altLang="en-US"/>
              <a:t>Drawing with Colors and Fonts </a:t>
            </a:r>
          </a:p>
        </p:txBody>
      </p:sp>
      <p:sp>
        <p:nvSpPr>
          <p:cNvPr id="62467" name="Rectangle 5">
            <a:extLst>
              <a:ext uri="{FF2B5EF4-FFF2-40B4-BE49-F238E27FC236}">
                <a16:creationId xmlns:a16="http://schemas.microsoft.com/office/drawing/2014/main" id="{56796170-07AC-EF44-B212-1B9DE58B9690}"/>
              </a:ext>
            </a:extLst>
          </p:cNvPr>
          <p:cNvSpPr>
            <a:spLocks noGrp="1" noChangeArrowheads="1"/>
          </p:cNvSpPr>
          <p:nvPr>
            <p:ph type="body" idx="1"/>
          </p:nvPr>
        </p:nvSpPr>
        <p:spPr>
          <a:xfrm>
            <a:off x="228600" y="1066800"/>
            <a:ext cx="8610600" cy="2971800"/>
          </a:xfrm>
          <a:noFill/>
        </p:spPr>
        <p:txBody>
          <a:bodyPr/>
          <a:lstStyle/>
          <a:p>
            <a:pPr marL="0" indent="0">
              <a:buFont typeface="Monotype Sorts" pitchFamily="2" charset="2"/>
              <a:buNone/>
            </a:pPr>
            <a:r>
              <a:rPr lang="en-US" altLang="en-US"/>
              <a:t>A turtle object contains the methods for setting colors and fonts.</a:t>
            </a:r>
          </a:p>
        </p:txBody>
      </p:sp>
      <p:sp>
        <p:nvSpPr>
          <p:cNvPr id="62468" name="Rectangle 6">
            <a:extLst>
              <a:ext uri="{FF2B5EF4-FFF2-40B4-BE49-F238E27FC236}">
                <a16:creationId xmlns:a16="http://schemas.microsoft.com/office/drawing/2014/main" id="{F123D811-7880-D949-BA6C-372AFEEC7E69}"/>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sp>
        <p:nvSpPr>
          <p:cNvPr id="62469" name="Rectangle 7">
            <a:extLst>
              <a:ext uri="{FF2B5EF4-FFF2-40B4-BE49-F238E27FC236}">
                <a16:creationId xmlns:a16="http://schemas.microsoft.com/office/drawing/2014/main" id="{763BEC54-CCA0-1E43-8BFE-201326245A1E}"/>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pic>
        <p:nvPicPr>
          <p:cNvPr id="62470" name="Picture 8">
            <a:extLst>
              <a:ext uri="{FF2B5EF4-FFF2-40B4-BE49-F238E27FC236}">
                <a16:creationId xmlns:a16="http://schemas.microsoft.com/office/drawing/2014/main" id="{90F53DB8-EBAD-2648-8819-01F752357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2622550"/>
            <a:ext cx="5262562"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Rectangle 1">
            <a:hlinkClick r:id="rId4"/>
            <a:extLst>
              <a:ext uri="{FF2B5EF4-FFF2-40B4-BE49-F238E27FC236}">
                <a16:creationId xmlns:a16="http://schemas.microsoft.com/office/drawing/2014/main" id="{7FA646F9-9A69-024D-A044-92BA7354BC4B}"/>
              </a:ext>
            </a:extLst>
          </p:cNvPr>
          <p:cNvSpPr>
            <a:spLocks noChangeArrowheads="1"/>
          </p:cNvSpPr>
          <p:nvPr/>
        </p:nvSpPr>
        <p:spPr bwMode="auto">
          <a:xfrm>
            <a:off x="1960563" y="5503863"/>
            <a:ext cx="4800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 Live Example 4.10 ColorShapes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6A0FC533-9223-E745-86E3-99A795C557A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97E307-D425-8D49-93A7-6851872B494F}" type="slidenum">
              <a:rPr lang="en-US" altLang="en-US" sz="1400"/>
              <a:pPr>
                <a:spcBef>
                  <a:spcPct val="0"/>
                </a:spcBef>
                <a:buClrTx/>
                <a:buSzTx/>
                <a:buFontTx/>
                <a:buNone/>
              </a:pPr>
              <a:t>6</a:t>
            </a:fld>
            <a:endParaRPr lang="en-US" altLang="en-US" sz="1400"/>
          </a:p>
        </p:txBody>
      </p:sp>
      <p:sp>
        <p:nvSpPr>
          <p:cNvPr id="19458" name="Rectangle 2">
            <a:extLst>
              <a:ext uri="{FF2B5EF4-FFF2-40B4-BE49-F238E27FC236}">
                <a16:creationId xmlns:a16="http://schemas.microsoft.com/office/drawing/2014/main" id="{92D34E88-9981-E345-8241-E8A38D921C9B}"/>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The math Functions </a:t>
            </a:r>
          </a:p>
        </p:txBody>
      </p:sp>
      <p:sp>
        <p:nvSpPr>
          <p:cNvPr id="19459" name="Rectangle 3">
            <a:extLst>
              <a:ext uri="{FF2B5EF4-FFF2-40B4-BE49-F238E27FC236}">
                <a16:creationId xmlns:a16="http://schemas.microsoft.com/office/drawing/2014/main" id="{D81A1BF1-7D7E-6145-BA01-C12DB7625996}"/>
              </a:ext>
            </a:extLst>
          </p:cNvPr>
          <p:cNvSpPr>
            <a:spLocks noChangeArrowheads="1"/>
          </p:cNvSpPr>
          <p:nvPr/>
        </p:nvSpPr>
        <p:spPr bwMode="auto">
          <a:xfrm>
            <a:off x="0" y="123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19460" name="Object 4">
            <a:extLst>
              <a:ext uri="{FF2B5EF4-FFF2-40B4-BE49-F238E27FC236}">
                <a16:creationId xmlns:a16="http://schemas.microsoft.com/office/drawing/2014/main" id="{3646E4F3-C40D-5E4A-9F6A-BEF8139BEAB7}"/>
              </a:ext>
            </a:extLst>
          </p:cNvPr>
          <p:cNvGraphicFramePr>
            <a:graphicFrameLocks noChangeAspect="1"/>
          </p:cNvGraphicFramePr>
          <p:nvPr/>
        </p:nvGraphicFramePr>
        <p:xfrm>
          <a:off x="165100" y="877888"/>
          <a:ext cx="6777038" cy="5570537"/>
        </p:xfrm>
        <a:graphic>
          <a:graphicData uri="http://schemas.openxmlformats.org/presentationml/2006/ole">
            <mc:AlternateContent xmlns:mc="http://schemas.openxmlformats.org/markup-compatibility/2006">
              <mc:Choice xmlns:v="urn:schemas-microsoft-com:vml" Requires="v">
                <p:oleObj spid="_x0000_s19464" name="Picture" r:id="rId3" imgW="32181800" imgH="26327100" progId="Word.Picture.8">
                  <p:embed/>
                </p:oleObj>
              </mc:Choice>
              <mc:Fallback>
                <p:oleObj name="Picture" r:id="rId3" imgW="32181800" imgH="263271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877888"/>
                        <a:ext cx="6777038"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1">
            <a:hlinkClick r:id="rId5"/>
            <a:extLst>
              <a:ext uri="{FF2B5EF4-FFF2-40B4-BE49-F238E27FC236}">
                <a16:creationId xmlns:a16="http://schemas.microsoft.com/office/drawing/2014/main" id="{A644B404-6D40-6A4D-94D9-1B649F6F2F11}"/>
              </a:ext>
            </a:extLst>
          </p:cNvPr>
          <p:cNvSpPr>
            <a:spLocks noChangeArrowheads="1"/>
          </p:cNvSpPr>
          <p:nvPr/>
        </p:nvSpPr>
        <p:spPr bwMode="auto">
          <a:xfrm>
            <a:off x="6992938" y="306387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MathFunctions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4">
            <a:extLst>
              <a:ext uri="{FF2B5EF4-FFF2-40B4-BE49-F238E27FC236}">
                <a16:creationId xmlns:a16="http://schemas.microsoft.com/office/drawing/2014/main" id="{94D6FF41-E762-0E49-96D8-B5B3930D6F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9D14C9-9B77-994B-BFBD-093384CBB3F6}" type="slidenum">
              <a:rPr lang="en-US" altLang="en-US" sz="1400"/>
              <a:pPr>
                <a:spcBef>
                  <a:spcPct val="0"/>
                </a:spcBef>
                <a:buClrTx/>
                <a:buSzTx/>
                <a:buFontTx/>
                <a:buNone/>
              </a:pPr>
              <a:t>7</a:t>
            </a:fld>
            <a:endParaRPr lang="en-US" altLang="en-US" sz="1400"/>
          </a:p>
        </p:txBody>
      </p:sp>
      <p:sp>
        <p:nvSpPr>
          <p:cNvPr id="20482" name="Rectangle 2">
            <a:extLst>
              <a:ext uri="{FF2B5EF4-FFF2-40B4-BE49-F238E27FC236}">
                <a16:creationId xmlns:a16="http://schemas.microsoft.com/office/drawing/2014/main" id="{2FA536D2-8363-8344-8D71-E849E4D9DF25}"/>
              </a:ext>
            </a:extLst>
          </p:cNvPr>
          <p:cNvSpPr>
            <a:spLocks noGrp="1" noChangeArrowheads="1"/>
          </p:cNvSpPr>
          <p:nvPr>
            <p:ph type="title"/>
          </p:nvPr>
        </p:nvSpPr>
        <p:spPr>
          <a:xfrm>
            <a:off x="228600" y="228600"/>
            <a:ext cx="8686800" cy="685800"/>
          </a:xfrm>
          <a:noFill/>
        </p:spPr>
        <p:txBody>
          <a:bodyPr/>
          <a:lstStyle/>
          <a:p>
            <a:r>
              <a:rPr lang="en-US" altLang="en-US" sz="4500">
                <a:cs typeface="Times New Roman" panose="02020603050405020304" pitchFamily="18" charset="0"/>
              </a:rPr>
              <a:t>Problem: Compute Angles</a:t>
            </a:r>
          </a:p>
        </p:txBody>
      </p:sp>
      <p:sp>
        <p:nvSpPr>
          <p:cNvPr id="20483" name="Rectangle 3">
            <a:extLst>
              <a:ext uri="{FF2B5EF4-FFF2-40B4-BE49-F238E27FC236}">
                <a16:creationId xmlns:a16="http://schemas.microsoft.com/office/drawing/2014/main" id="{45F33F64-1DD6-6047-84D0-9352586EF5ED}"/>
              </a:ext>
            </a:extLst>
          </p:cNvPr>
          <p:cNvSpPr>
            <a:spLocks noGrp="1" noChangeArrowheads="1"/>
          </p:cNvSpPr>
          <p:nvPr>
            <p:ph type="body" idx="1"/>
          </p:nvPr>
        </p:nvSpPr>
        <p:spPr>
          <a:xfrm>
            <a:off x="269875" y="1066800"/>
            <a:ext cx="8642350" cy="903288"/>
          </a:xfrm>
          <a:noFill/>
        </p:spPr>
        <p:txBody>
          <a:bodyPr/>
          <a:lstStyle/>
          <a:p>
            <a:pPr marL="0" indent="0">
              <a:spcBef>
                <a:spcPct val="0"/>
              </a:spcBef>
              <a:buClrTx/>
              <a:buSzTx/>
              <a:buFontTx/>
              <a:buNone/>
            </a:pPr>
            <a:r>
              <a:rPr lang="en-US" altLang="en-US"/>
              <a:t>Given three points of a triangle, you can compute the angles using the following formula: </a:t>
            </a:r>
          </a:p>
        </p:txBody>
      </p:sp>
      <p:sp>
        <p:nvSpPr>
          <p:cNvPr id="20484" name="Rectangle 4">
            <a:extLst>
              <a:ext uri="{FF2B5EF4-FFF2-40B4-BE49-F238E27FC236}">
                <a16:creationId xmlns:a16="http://schemas.microsoft.com/office/drawing/2014/main" id="{86663AF1-5307-AE4C-9D58-9ECBFD370A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600"/>
          </a:p>
        </p:txBody>
      </p:sp>
      <p:graphicFrame>
        <p:nvGraphicFramePr>
          <p:cNvPr id="20485" name="Object 5">
            <a:extLst>
              <a:ext uri="{FF2B5EF4-FFF2-40B4-BE49-F238E27FC236}">
                <a16:creationId xmlns:a16="http://schemas.microsoft.com/office/drawing/2014/main" id="{D7DC05E5-E0B2-144B-947B-8F89469F41C5}"/>
              </a:ext>
            </a:extLst>
          </p:cNvPr>
          <p:cNvGraphicFramePr>
            <a:graphicFrameLocks noChangeAspect="1"/>
          </p:cNvGraphicFramePr>
          <p:nvPr/>
        </p:nvGraphicFramePr>
        <p:xfrm>
          <a:off x="309563" y="2354263"/>
          <a:ext cx="8448675" cy="1917700"/>
        </p:xfrm>
        <a:graphic>
          <a:graphicData uri="http://schemas.openxmlformats.org/presentationml/2006/ole">
            <mc:AlternateContent xmlns:mc="http://schemas.openxmlformats.org/markup-compatibility/2006">
              <mc:Choice xmlns:v="urn:schemas-microsoft-com:vml" Requires="v">
                <p:oleObj spid="_x0000_s20489" name="Picture" r:id="rId3" imgW="5080000" imgH="1155700" progId="Word.Picture.8">
                  <p:embed/>
                </p:oleObj>
              </mc:Choice>
              <mc:Fallback>
                <p:oleObj name="Picture" r:id="rId3" imgW="5080000" imgH="11557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3" y="2354263"/>
                        <a:ext cx="8448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1">
            <a:hlinkClick r:id="rId5"/>
            <a:extLst>
              <a:ext uri="{FF2B5EF4-FFF2-40B4-BE49-F238E27FC236}">
                <a16:creationId xmlns:a16="http://schemas.microsoft.com/office/drawing/2014/main" id="{08C7309A-44BE-EF47-A1A1-87118D6D423D}"/>
              </a:ext>
            </a:extLst>
          </p:cNvPr>
          <p:cNvSpPr>
            <a:spLocks noChangeArrowheads="1"/>
          </p:cNvSpPr>
          <p:nvPr/>
        </p:nvSpPr>
        <p:spPr bwMode="auto">
          <a:xfrm>
            <a:off x="3074988" y="548798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ComputeAngles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FDDA-763A-F945-A29F-B0BF579DE839}"/>
              </a:ext>
            </a:extLst>
          </p:cNvPr>
          <p:cNvSpPr>
            <a:spLocks noGrp="1"/>
          </p:cNvSpPr>
          <p:nvPr>
            <p:ph type="title"/>
          </p:nvPr>
        </p:nvSpPr>
        <p:spPr/>
        <p:txBody>
          <a:bodyPr/>
          <a:lstStyle/>
          <a:p>
            <a:r>
              <a:rPr lang="en-US" dirty="0"/>
              <a:t>Simple exercise</a:t>
            </a:r>
          </a:p>
        </p:txBody>
      </p:sp>
      <p:sp>
        <p:nvSpPr>
          <p:cNvPr id="3" name="Content Placeholder 2">
            <a:extLst>
              <a:ext uri="{FF2B5EF4-FFF2-40B4-BE49-F238E27FC236}">
                <a16:creationId xmlns:a16="http://schemas.microsoft.com/office/drawing/2014/main" id="{A89696A5-4D4D-9049-B166-9C599DE6EA81}"/>
              </a:ext>
            </a:extLst>
          </p:cNvPr>
          <p:cNvSpPr>
            <a:spLocks noGrp="1"/>
          </p:cNvSpPr>
          <p:nvPr>
            <p:ph idx="1"/>
          </p:nvPr>
        </p:nvSpPr>
        <p:spPr/>
        <p:txBody>
          <a:bodyPr/>
          <a:lstStyle/>
          <a:p>
            <a:r>
              <a:rPr lang="en-US" dirty="0"/>
              <a:t>Given the coordinates of a right triangle, write the formula for computing the hypotenuse.</a:t>
            </a:r>
          </a:p>
          <a:p>
            <a:r>
              <a:rPr lang="en-US" dirty="0"/>
              <a:t>(x1,y1), (x2, y2), (x3, y3)</a:t>
            </a:r>
          </a:p>
          <a:p>
            <a:r>
              <a:rPr lang="en-US" dirty="0"/>
              <a:t>Assume x2y2 has the right angle.</a:t>
            </a:r>
          </a:p>
          <a:p>
            <a:endParaRPr lang="en-US" dirty="0"/>
          </a:p>
        </p:txBody>
      </p:sp>
      <p:sp>
        <p:nvSpPr>
          <p:cNvPr id="4" name="Slide Number Placeholder 3">
            <a:extLst>
              <a:ext uri="{FF2B5EF4-FFF2-40B4-BE49-F238E27FC236}">
                <a16:creationId xmlns:a16="http://schemas.microsoft.com/office/drawing/2014/main" id="{8E3761CF-192D-944D-B0BF-78F360233467}"/>
              </a:ext>
            </a:extLst>
          </p:cNvPr>
          <p:cNvSpPr>
            <a:spLocks noGrp="1"/>
          </p:cNvSpPr>
          <p:nvPr>
            <p:ph type="sldNum" sz="quarter" idx="11"/>
          </p:nvPr>
        </p:nvSpPr>
        <p:spPr/>
        <p:txBody>
          <a:bodyPr/>
          <a:lstStyle/>
          <a:p>
            <a:pPr>
              <a:defRPr/>
            </a:pPr>
            <a:fld id="{AD48835B-E67F-3647-A5D9-A4305E608D04}" type="slidenum">
              <a:rPr lang="en-US" altLang="en-US" smtClean="0"/>
              <a:pPr>
                <a:defRPr/>
              </a:pPr>
              <a:t>8</a:t>
            </a:fld>
            <a:endParaRPr lang="en-US" altLang="en-US"/>
          </a:p>
        </p:txBody>
      </p:sp>
    </p:spTree>
    <p:extLst>
      <p:ext uri="{BB962C8B-B14F-4D97-AF65-F5344CB8AC3E}">
        <p14:creationId xmlns:p14="http://schemas.microsoft.com/office/powerpoint/2010/main" val="426743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a:extLst>
              <a:ext uri="{FF2B5EF4-FFF2-40B4-BE49-F238E27FC236}">
                <a16:creationId xmlns:a16="http://schemas.microsoft.com/office/drawing/2014/main" id="{5E519CC9-7E6B-2743-BEF2-0BB1E3EC4B61}"/>
              </a:ext>
            </a:extLst>
          </p:cNvPr>
          <p:cNvSpPr>
            <a:spLocks noGrp="1" noChangeArrowheads="1"/>
          </p:cNvSpPr>
          <p:nvPr>
            <p:ph idx="1"/>
          </p:nvPr>
        </p:nvSpPr>
        <p:spPr>
          <a:xfrm>
            <a:off x="347663" y="203200"/>
            <a:ext cx="8448675" cy="6029325"/>
          </a:xfrm>
        </p:spPr>
        <p:txBody>
          <a:bodyPr/>
          <a:lstStyle/>
          <a:p>
            <a:r>
              <a:rPr lang="en-US" sz="2000" dirty="0"/>
              <a:t>Given the coordinates of a right triangle, write the formula for computing the hypotenuse. (x1,y1), (x2, y2), (x3, y3). c = </a:t>
            </a:r>
            <a:r>
              <a:rPr lang="en-US" sz="2000" dirty="0" err="1"/>
              <a:t>math.sqrt</a:t>
            </a:r>
            <a:r>
              <a:rPr lang="en-US" sz="2000" dirty="0"/>
              <a:t>(a**2 + b**2) </a:t>
            </a:r>
            <a:endParaRPr lang="en-US" altLang="en-US" sz="2000" dirty="0"/>
          </a:p>
          <a:p>
            <a:pPr marL="0" indent="0">
              <a:buFont typeface="Monotype Sorts" pitchFamily="2" charset="2"/>
              <a:buNone/>
            </a:pPr>
            <a:r>
              <a:rPr lang="en-US" altLang="en-US" sz="2000" dirty="0"/>
              <a:t>#</a:t>
            </a:r>
            <a:r>
              <a:rPr lang="en-US" altLang="en-US" sz="2000" dirty="0" err="1"/>
              <a:t>LiveExample</a:t>
            </a:r>
            <a:r>
              <a:rPr lang="en-US" altLang="en-US" sz="2000" dirty="0"/>
              <a:t> 4.2 </a:t>
            </a:r>
            <a:r>
              <a:rPr lang="en-US" altLang="en-US" sz="2000" dirty="0" err="1"/>
              <a:t>ComputeAngles.py</a:t>
            </a:r>
            <a:endParaRPr lang="en-US" altLang="en-US" sz="2000" dirty="0"/>
          </a:p>
          <a:p>
            <a:pPr marL="0" indent="0">
              <a:buFont typeface="Monotype Sorts" pitchFamily="2" charset="2"/>
              <a:buNone/>
            </a:pPr>
            <a:r>
              <a:rPr lang="en-US" altLang="en-US" sz="2000" dirty="0"/>
              <a:t>import math</a:t>
            </a:r>
          </a:p>
          <a:p>
            <a:pPr marL="0" indent="0">
              <a:buFont typeface="Monotype Sorts" pitchFamily="2" charset="2"/>
              <a:buNone/>
            </a:pPr>
            <a:r>
              <a:rPr lang="en-US" altLang="en-US" sz="2000" dirty="0"/>
              <a:t>x1 = float(input("Enter x-coordinate for Point 1: "))</a:t>
            </a:r>
          </a:p>
          <a:p>
            <a:pPr marL="0" indent="0">
              <a:buFont typeface="Monotype Sorts" pitchFamily="2" charset="2"/>
              <a:buNone/>
            </a:pPr>
            <a:r>
              <a:rPr lang="en-US" altLang="en-US" sz="2000" dirty="0"/>
              <a:t>y1 = float(input("Enter y-coordinate for Point 1: "))</a:t>
            </a:r>
          </a:p>
          <a:p>
            <a:pPr marL="0" indent="0">
              <a:buFont typeface="Monotype Sorts" pitchFamily="2" charset="2"/>
              <a:buNone/>
            </a:pPr>
            <a:r>
              <a:rPr lang="en-US" altLang="en-US" sz="2000" dirty="0"/>
              <a:t>x2 = float(input("Enter x-coordinate for Point 2: "))</a:t>
            </a:r>
          </a:p>
          <a:p>
            <a:pPr marL="0" indent="0">
              <a:buFont typeface="Monotype Sorts" pitchFamily="2" charset="2"/>
              <a:buNone/>
            </a:pPr>
            <a:r>
              <a:rPr lang="en-US" altLang="en-US" sz="2000" dirty="0"/>
              <a:t>y2 = float(input("Enter y-coordinate for Point 2: "))</a:t>
            </a:r>
          </a:p>
          <a:p>
            <a:pPr marL="0" indent="0">
              <a:buFont typeface="Monotype Sorts" pitchFamily="2" charset="2"/>
              <a:buNone/>
            </a:pPr>
            <a:r>
              <a:rPr lang="en-US" altLang="en-US" sz="2000" dirty="0"/>
              <a:t>x3 = float(input("Enter x-coordinate for Point 3: "))</a:t>
            </a:r>
          </a:p>
          <a:p>
            <a:pPr marL="0" indent="0">
              <a:buFont typeface="Monotype Sorts" pitchFamily="2" charset="2"/>
              <a:buNone/>
            </a:pPr>
            <a:r>
              <a:rPr lang="en-US" altLang="en-US" sz="2000" dirty="0"/>
              <a:t>y3 = float(input("Enter y-coordinate for Point 3: "))</a:t>
            </a:r>
          </a:p>
          <a:p>
            <a:pPr marL="0" indent="0">
              <a:buFont typeface="Monotype Sorts" pitchFamily="2" charset="2"/>
              <a:buNone/>
            </a:pPr>
            <a:r>
              <a:rPr lang="en-US" altLang="en-US" sz="2000" dirty="0"/>
              <a:t>a = </a:t>
            </a:r>
            <a:r>
              <a:rPr lang="en-US" altLang="en-US" sz="2000" dirty="0" err="1"/>
              <a:t>math.sqrt</a:t>
            </a:r>
            <a:r>
              <a:rPr lang="en-US" altLang="en-US" sz="2000" dirty="0"/>
              <a:t>((x2 - x3) * (x2 - x3) + (y2 - y3) * (y2 - y3))</a:t>
            </a:r>
          </a:p>
          <a:p>
            <a:pPr marL="0" indent="0">
              <a:buFont typeface="Monotype Sorts" pitchFamily="2" charset="2"/>
              <a:buNone/>
            </a:pPr>
            <a:r>
              <a:rPr lang="en-US" altLang="en-US" sz="2000" dirty="0"/>
              <a:t>b = </a:t>
            </a:r>
            <a:r>
              <a:rPr lang="en-US" altLang="en-US" sz="2000" dirty="0" err="1"/>
              <a:t>math.sqrt</a:t>
            </a:r>
            <a:r>
              <a:rPr lang="en-US" altLang="en-US" sz="2000" dirty="0"/>
              <a:t>((x1 - x3) * (x1 - x3) + (y1 - y3) * (y1 - y3))</a:t>
            </a:r>
          </a:p>
          <a:p>
            <a:pPr marL="0" indent="0">
              <a:buFont typeface="Monotype Sorts" pitchFamily="2" charset="2"/>
              <a:buNone/>
            </a:pPr>
            <a:r>
              <a:rPr lang="en-US" altLang="en-US" sz="2000" dirty="0"/>
              <a:t>c = </a:t>
            </a:r>
            <a:r>
              <a:rPr lang="en-US" altLang="en-US" sz="2000" dirty="0" err="1"/>
              <a:t>math.sqrt</a:t>
            </a:r>
            <a:r>
              <a:rPr lang="en-US" altLang="en-US" sz="2000" dirty="0"/>
              <a:t>((x1 - x2) * (x1 - x2) + (y1 - y2) * (y1 - y2))</a:t>
            </a:r>
          </a:p>
          <a:p>
            <a:pPr marL="0" indent="0">
              <a:buFont typeface="Monotype Sorts" pitchFamily="2" charset="2"/>
              <a:buNone/>
            </a:pPr>
            <a:r>
              <a:rPr lang="en-US" altLang="en-US" sz="2000" dirty="0"/>
              <a:t>A = </a:t>
            </a:r>
            <a:r>
              <a:rPr lang="en-US" altLang="en-US" sz="2000" dirty="0" err="1"/>
              <a:t>math.degrees</a:t>
            </a:r>
            <a:r>
              <a:rPr lang="en-US" altLang="en-US" sz="2000" dirty="0"/>
              <a:t>(</a:t>
            </a:r>
            <a:r>
              <a:rPr lang="en-US" altLang="en-US" sz="2000" dirty="0" err="1"/>
              <a:t>math.acos</a:t>
            </a:r>
            <a:r>
              <a:rPr lang="en-US" altLang="en-US" sz="2000" dirty="0"/>
              <a:t>((a * a - b * b - c * c) / (-2 * b * c)))</a:t>
            </a:r>
          </a:p>
          <a:p>
            <a:pPr marL="0" indent="0">
              <a:buFont typeface="Monotype Sorts" pitchFamily="2" charset="2"/>
              <a:buNone/>
            </a:pPr>
            <a:r>
              <a:rPr lang="en-US" altLang="en-US" sz="2000" dirty="0"/>
              <a:t>B = </a:t>
            </a:r>
            <a:r>
              <a:rPr lang="en-US" altLang="en-US" sz="2000" dirty="0" err="1"/>
              <a:t>math.degrees</a:t>
            </a:r>
            <a:r>
              <a:rPr lang="en-US" altLang="en-US" sz="2000" dirty="0"/>
              <a:t>(</a:t>
            </a:r>
            <a:r>
              <a:rPr lang="en-US" altLang="en-US" sz="2000" dirty="0" err="1"/>
              <a:t>math.acos</a:t>
            </a:r>
            <a:r>
              <a:rPr lang="en-US" altLang="en-US" sz="2000" dirty="0"/>
              <a:t>((b * b - a * a - c * c) / (-2 * a * c)))</a:t>
            </a:r>
          </a:p>
          <a:p>
            <a:pPr marL="0" indent="0">
              <a:buFont typeface="Monotype Sorts" pitchFamily="2" charset="2"/>
              <a:buNone/>
            </a:pPr>
            <a:r>
              <a:rPr lang="en-US" altLang="en-US" sz="2000" dirty="0"/>
              <a:t>C = </a:t>
            </a:r>
            <a:r>
              <a:rPr lang="en-US" altLang="en-US" sz="2000" dirty="0" err="1"/>
              <a:t>math.degrees</a:t>
            </a:r>
            <a:r>
              <a:rPr lang="en-US" altLang="en-US" sz="2000" dirty="0"/>
              <a:t>(</a:t>
            </a:r>
            <a:r>
              <a:rPr lang="en-US" altLang="en-US" sz="2000" dirty="0" err="1"/>
              <a:t>math.acos</a:t>
            </a:r>
            <a:r>
              <a:rPr lang="en-US" altLang="en-US" sz="2000" dirty="0"/>
              <a:t>((c * c - b * b - a * a) / (-2 * a * b)))</a:t>
            </a:r>
          </a:p>
          <a:p>
            <a:pPr marL="0" indent="0">
              <a:buFont typeface="Monotype Sorts" pitchFamily="2" charset="2"/>
              <a:buNone/>
            </a:pPr>
            <a:r>
              <a:rPr lang="en-US" altLang="en-US" sz="2000" dirty="0"/>
              <a:t>print("The three angles are", round(A * 100) / 100.0,  </a:t>
            </a:r>
          </a:p>
          <a:p>
            <a:pPr marL="0" indent="0">
              <a:buFont typeface="Monotype Sorts" pitchFamily="2" charset="2"/>
              <a:buNone/>
            </a:pPr>
            <a:r>
              <a:rPr lang="en-US" altLang="en-US" sz="2000" dirty="0"/>
              <a:t>    round(B * 100) / 100.0, round(C * 100) / 100.0)</a:t>
            </a:r>
          </a:p>
        </p:txBody>
      </p:sp>
      <p:sp>
        <p:nvSpPr>
          <p:cNvPr id="65538" name="Slide Number Placeholder 3">
            <a:extLst>
              <a:ext uri="{FF2B5EF4-FFF2-40B4-BE49-F238E27FC236}">
                <a16:creationId xmlns:a16="http://schemas.microsoft.com/office/drawing/2014/main" id="{D514A7F9-34BB-E54B-AEBB-95C3EB868A5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B09BDE1F-4617-454B-A5B2-6CBC8E2BB76D}" type="slidenum">
              <a:rPr lang="en-US" altLang="en-US" sz="1400"/>
              <a:pPr/>
              <a:t>9</a:t>
            </a:fld>
            <a:endParaRPr lang="en-US" altLang="en-US" sz="1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26980</TotalTime>
  <Words>3550</Words>
  <Application>Microsoft Macintosh PowerPoint</Application>
  <PresentationFormat>On-screen Show (4:3)</PresentationFormat>
  <Paragraphs>421</Paragraphs>
  <Slides>53</Slides>
  <Notes>4</Notes>
  <HiddenSlides>0</HiddenSlides>
  <MMClips>0</MMClips>
  <ScaleCrop>false</ScaleCrop>
  <HeadingPairs>
    <vt:vector size="10"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53</vt:i4>
      </vt:variant>
      <vt:variant>
        <vt:lpstr>Custom Shows</vt:lpstr>
      </vt:variant>
      <vt:variant>
        <vt:i4>1</vt:i4>
      </vt:variant>
    </vt:vector>
  </HeadingPairs>
  <TitlesOfParts>
    <vt:vector size="64" baseType="lpstr">
      <vt:lpstr>Arial</vt:lpstr>
      <vt:lpstr>Book Antiqua</vt:lpstr>
      <vt:lpstr>Consolas</vt:lpstr>
      <vt:lpstr>Courier</vt:lpstr>
      <vt:lpstr>Courier New</vt:lpstr>
      <vt:lpstr>Monotype Sorts</vt:lpstr>
      <vt:lpstr>Times New Roman</vt:lpstr>
      <vt:lpstr>International</vt:lpstr>
      <vt:lpstr>Picture</vt:lpstr>
      <vt:lpstr>Bitmap Image</vt:lpstr>
      <vt:lpstr>Chapter 4  Mathematical Functions, Strings, and Objects </vt:lpstr>
      <vt:lpstr>Motivations</vt:lpstr>
      <vt:lpstr>Objectives</vt:lpstr>
      <vt:lpstr>Python Built-in Functions </vt:lpstr>
      <vt:lpstr>Built-in Functions</vt:lpstr>
      <vt:lpstr>The math Functions </vt:lpstr>
      <vt:lpstr>Problem: Compute Angles</vt:lpstr>
      <vt:lpstr>Simple exercise</vt:lpstr>
      <vt:lpstr>PowerPoint Presentation</vt:lpstr>
      <vt:lpstr>Strings and Characters</vt:lpstr>
      <vt:lpstr>NOTE</vt:lpstr>
      <vt:lpstr>Unicode and ASCII Code</vt:lpstr>
      <vt:lpstr>Appendix B: ASCII Character Set</vt:lpstr>
      <vt:lpstr>ASCII Character Set, cont.</vt:lpstr>
      <vt:lpstr>Functions ord and chr</vt:lpstr>
      <vt:lpstr>Chat exercise</vt:lpstr>
      <vt:lpstr>Escape Sequences for Special Characters</vt:lpstr>
      <vt:lpstr>Printing without the Newline</vt:lpstr>
      <vt:lpstr>The str Function</vt:lpstr>
      <vt:lpstr>The String Concatenation Operator </vt:lpstr>
      <vt:lpstr>Reading Strings from the Console</vt:lpstr>
      <vt:lpstr>Case Study: Minimum Number of Coins </vt:lpstr>
      <vt:lpstr>PowerPoint Presentation</vt:lpstr>
      <vt:lpstr>Introduction to Objects and Methods </vt:lpstr>
      <vt:lpstr>Footprint of an Object</vt:lpstr>
      <vt:lpstr>Object Types and Ids </vt:lpstr>
      <vt:lpstr>OOP and str Objects</vt:lpstr>
      <vt:lpstr>Object vs. Object reference Variable </vt:lpstr>
      <vt:lpstr>Methods </vt:lpstr>
      <vt:lpstr>str Object Methods</vt:lpstr>
      <vt:lpstr>Striping beginning and ending Whitespace Characters</vt:lpstr>
      <vt:lpstr>Testing Strings</vt:lpstr>
      <vt:lpstr>Searching for Substrings</vt:lpstr>
      <vt:lpstr>Converting Strings</vt:lpstr>
      <vt:lpstr>Striping Whitespace Characters</vt:lpstr>
      <vt:lpstr>Problem: Guessing Birthday</vt:lpstr>
      <vt:lpstr>Mathematics Basis for the Game</vt:lpstr>
      <vt:lpstr>PowerPoint Presentation</vt:lpstr>
      <vt:lpstr>PowerPoint Presentation</vt:lpstr>
      <vt:lpstr>PowerPoint Presentation</vt:lpstr>
      <vt:lpstr>Formatting Numbers and Strings</vt:lpstr>
      <vt:lpstr>Formatting Floating-Point Numbers</vt:lpstr>
      <vt:lpstr>Formatting in Scientific Notation</vt:lpstr>
      <vt:lpstr>Formatting as a Percentage</vt:lpstr>
      <vt:lpstr>Justifying Format</vt:lpstr>
      <vt:lpstr>Formatting Integers</vt:lpstr>
      <vt:lpstr>Formatting Strings</vt:lpstr>
      <vt:lpstr>Drawing Various Shapes </vt:lpstr>
      <vt:lpstr>Turtle Pen Drawing State Methods</vt:lpstr>
      <vt:lpstr>Turtle Motion Methods</vt:lpstr>
      <vt:lpstr>Problem: Draw Simple Shapes</vt:lpstr>
      <vt:lpstr>Turtle Drawing with Colors and Fonts </vt:lpstr>
      <vt:lpstr>Drawing with Colors and Fonts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yuksel aslandogan</cp:lastModifiedBy>
  <cp:revision>292</cp:revision>
  <cp:lastPrinted>2022-02-16T02:20:49Z</cp:lastPrinted>
  <dcterms:created xsi:type="dcterms:W3CDTF">1995-06-10T17:31:50Z</dcterms:created>
  <dcterms:modified xsi:type="dcterms:W3CDTF">2022-10-08T04:33:18Z</dcterms:modified>
</cp:coreProperties>
</file>