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48" r:id="rId1"/>
  </p:sldMasterIdLst>
  <p:notesMasterIdLst>
    <p:notesMasterId r:id="rId43"/>
  </p:notesMasterIdLst>
  <p:sldIdLst>
    <p:sldId id="326" r:id="rId2"/>
    <p:sldId id="395" r:id="rId3"/>
    <p:sldId id="399" r:id="rId4"/>
    <p:sldId id="400" r:id="rId5"/>
    <p:sldId id="352" r:id="rId6"/>
    <p:sldId id="309" r:id="rId7"/>
    <p:sldId id="374" r:id="rId8"/>
    <p:sldId id="375" r:id="rId9"/>
    <p:sldId id="376" r:id="rId10"/>
    <p:sldId id="377" r:id="rId11"/>
    <p:sldId id="378" r:id="rId12"/>
    <p:sldId id="379" r:id="rId13"/>
    <p:sldId id="380" r:id="rId14"/>
    <p:sldId id="381" r:id="rId15"/>
    <p:sldId id="382" r:id="rId16"/>
    <p:sldId id="393" r:id="rId17"/>
    <p:sldId id="368" r:id="rId18"/>
    <p:sldId id="406" r:id="rId19"/>
    <p:sldId id="331" r:id="rId20"/>
    <p:sldId id="308" r:id="rId21"/>
    <p:sldId id="327" r:id="rId22"/>
    <p:sldId id="340" r:id="rId23"/>
    <p:sldId id="403" r:id="rId24"/>
    <p:sldId id="404" r:id="rId25"/>
    <p:sldId id="405" r:id="rId26"/>
    <p:sldId id="364" r:id="rId27"/>
    <p:sldId id="411" r:id="rId28"/>
    <p:sldId id="363" r:id="rId29"/>
    <p:sldId id="342" r:id="rId30"/>
    <p:sldId id="396" r:id="rId31"/>
    <p:sldId id="397" r:id="rId32"/>
    <p:sldId id="407" r:id="rId33"/>
    <p:sldId id="408" r:id="rId34"/>
    <p:sldId id="313" r:id="rId35"/>
    <p:sldId id="401" r:id="rId36"/>
    <p:sldId id="402" r:id="rId37"/>
    <p:sldId id="394" r:id="rId38"/>
    <p:sldId id="409" r:id="rId39"/>
    <p:sldId id="410" r:id="rId40"/>
    <p:sldId id="344" r:id="rId41"/>
    <p:sldId id="353" r:id="rId42"/>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85" autoAdjust="0"/>
    <p:restoredTop sz="94694" autoAdjust="0"/>
  </p:normalViewPr>
  <p:slideViewPr>
    <p:cSldViewPr>
      <p:cViewPr varScale="1">
        <p:scale>
          <a:sx n="121" d="100"/>
          <a:sy n="121" d="100"/>
        </p:scale>
        <p:origin x="192" y="17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595D8A3-6511-444F-8938-B66904CA3B19}"/>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6147" name="Rectangle 3">
            <a:extLst>
              <a:ext uri="{FF2B5EF4-FFF2-40B4-BE49-F238E27FC236}">
                <a16:creationId xmlns:a16="http://schemas.microsoft.com/office/drawing/2014/main" id="{A49D4C46-78E3-E142-840F-3E03CE95CA3E}"/>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D54C8FE-23D9-5440-BF91-B9F1CE366473}"/>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8195" name="Rectangle 3">
            <a:extLst>
              <a:ext uri="{FF2B5EF4-FFF2-40B4-BE49-F238E27FC236}">
                <a16:creationId xmlns:a16="http://schemas.microsoft.com/office/drawing/2014/main" id="{63C815BE-02D3-E142-A4A5-4F1DDE44D992}"/>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E10CA360-AEF1-B947-BAA4-C0E6071C78E8}"/>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2DF30C7D-D1C4-8841-8904-CAD08AEE5ED4}"/>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158D6658-C6BF-C44A-9B7F-FAE454CAE402}"/>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563BE5D8-037C-CF46-BA55-82E5822E9BD7}"/>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657EA3E7-50EB-0D4B-B06F-A2ED941C2C20}"/>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FD85EEEB-5DC5-4F41-BFAF-56D4962F99C3}"/>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1E584672-2266-5747-BC64-E92D50FA6C85}"/>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5431A26A-D13C-A943-8836-799EE21868B0}"/>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05986C63-AF74-1D4C-AC7A-7D128843058D}"/>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55E2B241-40B8-9346-8D84-DD343A971D5D}"/>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E7887E38-06DE-EE46-89CA-45A17398B9BA}"/>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03C92EDD-16CF-B04B-A980-1CF652224B8E}"/>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327CC8F6-F4BC-104B-BFAC-F464BA1593F4}"/>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DBAFF58F-F0E8-DF47-803E-D49C2C69630F}"/>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88206883-15FB-C744-8213-85E70EFCF3A2}"/>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C249D045-3ED9-DD43-8E1B-0DAD7D81A4F5}"/>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A662CAD1-28F1-614C-A002-7993FB1C23FD}"/>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C5744C4F-07F9-D347-B23C-B59965C1F6E3}"/>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50B0D2C5-C4BB-7C44-B44F-B40F85856D75}"/>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76D7243A-35ED-BF49-93F7-39D863472524}"/>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977A5286-5AC6-D046-B2F0-5337B7ADE98E}"/>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AA01120F-761D-C244-ADE9-DFB094C2D490}"/>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6B08A0AF-20AB-6143-A9F5-C675FB471F68}"/>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C1666484-3777-E14F-B201-8DDC2C89D411}"/>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443467BD-360A-C141-B10F-3FC3D156B5C8}"/>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497D5F1B-7AA5-E14E-8954-58D99109223F}"/>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72DFBB11-028A-1042-81C8-2DE1051CB681}"/>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CE5BFAEB-1D9B-B643-A6FD-AEB5569C9EB6}"/>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1F69D432-FF66-C649-8958-A59C6939DB35}"/>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A8F6D05F-D652-6B42-A6F0-6D7AB32782E9}"/>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DCB60CB9-490C-5F4C-904C-15F47FE19AE3}"/>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54C0E453-CBC0-0148-A4F3-6CC06FBA2CE7}"/>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 Copyright 2018 by Pearson Education, Inc. All Rights Reserved.</a:t>
            </a:r>
          </a:p>
        </p:txBody>
      </p:sp>
      <p:sp>
        <p:nvSpPr>
          <p:cNvPr id="36" name="Rectangle 36">
            <a:extLst>
              <a:ext uri="{FF2B5EF4-FFF2-40B4-BE49-F238E27FC236}">
                <a16:creationId xmlns:a16="http://schemas.microsoft.com/office/drawing/2014/main" id="{799A5BC6-7E85-7640-870F-9FC775448614}"/>
              </a:ext>
            </a:extLst>
          </p:cNvPr>
          <p:cNvSpPr>
            <a:spLocks noGrp="1" noChangeArrowheads="1"/>
          </p:cNvSpPr>
          <p:nvPr>
            <p:ph type="sldNum" sz="quarter" idx="12"/>
          </p:nvPr>
        </p:nvSpPr>
        <p:spPr>
          <a:xfrm>
            <a:off x="6553200" y="6400800"/>
            <a:ext cx="1905000" cy="457200"/>
          </a:xfrm>
        </p:spPr>
        <p:txBody>
          <a:bodyPr/>
          <a:lstStyle>
            <a:lvl1pPr>
              <a:defRPr/>
            </a:lvl1pPr>
          </a:lstStyle>
          <a:p>
            <a:fld id="{5A260D96-B9B5-8F47-BA4F-4AA0DF15F239}" type="slidenum">
              <a:rPr lang="en-US" altLang="en-US"/>
              <a:pPr/>
              <a:t>‹#›</a:t>
            </a:fld>
            <a:endParaRPr lang="en-US" altLang="en-US"/>
          </a:p>
        </p:txBody>
      </p:sp>
    </p:spTree>
    <p:extLst>
      <p:ext uri="{BB962C8B-B14F-4D97-AF65-F5344CB8AC3E}">
        <p14:creationId xmlns:p14="http://schemas.microsoft.com/office/powerpoint/2010/main" val="197512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AD43CDA8-A914-2D4A-9964-2AB6C8D33AB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5E5556A7-0A73-C143-8D2B-A38010E76FA5}"/>
              </a:ext>
            </a:extLst>
          </p:cNvPr>
          <p:cNvSpPr>
            <a:spLocks noGrp="1" noChangeArrowheads="1"/>
          </p:cNvSpPr>
          <p:nvPr>
            <p:ph type="sldNum" sz="quarter" idx="11"/>
          </p:nvPr>
        </p:nvSpPr>
        <p:spPr>
          <a:ln/>
        </p:spPr>
        <p:txBody>
          <a:bodyPr/>
          <a:lstStyle>
            <a:lvl1pPr>
              <a:defRPr/>
            </a:lvl1pPr>
          </a:lstStyle>
          <a:p>
            <a:fld id="{94D535E7-0212-C046-840A-9DDFB5078488}" type="slidenum">
              <a:rPr lang="en-US" altLang="en-US"/>
              <a:pPr/>
              <a:t>‹#›</a:t>
            </a:fld>
            <a:endParaRPr lang="en-US" altLang="en-US"/>
          </a:p>
        </p:txBody>
      </p:sp>
    </p:spTree>
    <p:extLst>
      <p:ext uri="{BB962C8B-B14F-4D97-AF65-F5344CB8AC3E}">
        <p14:creationId xmlns:p14="http://schemas.microsoft.com/office/powerpoint/2010/main" val="317420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1042A3C1-EC05-0F4E-BDCA-73BCAE69421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246349B1-7C77-F648-8AF9-217D8BE7E599}"/>
              </a:ext>
            </a:extLst>
          </p:cNvPr>
          <p:cNvSpPr>
            <a:spLocks noGrp="1" noChangeArrowheads="1"/>
          </p:cNvSpPr>
          <p:nvPr>
            <p:ph type="sldNum" sz="quarter" idx="11"/>
          </p:nvPr>
        </p:nvSpPr>
        <p:spPr>
          <a:ln/>
        </p:spPr>
        <p:txBody>
          <a:bodyPr/>
          <a:lstStyle>
            <a:lvl1pPr>
              <a:defRPr/>
            </a:lvl1pPr>
          </a:lstStyle>
          <a:p>
            <a:fld id="{AAD6D628-9F48-0D47-9C70-7BC78DA7C43D}" type="slidenum">
              <a:rPr lang="en-US" altLang="en-US"/>
              <a:pPr/>
              <a:t>‹#›</a:t>
            </a:fld>
            <a:endParaRPr lang="en-US" altLang="en-US"/>
          </a:p>
        </p:txBody>
      </p:sp>
    </p:spTree>
    <p:extLst>
      <p:ext uri="{BB962C8B-B14F-4D97-AF65-F5344CB8AC3E}">
        <p14:creationId xmlns:p14="http://schemas.microsoft.com/office/powerpoint/2010/main" val="307414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C5F25EE-5922-B04A-B4E9-7FB70AA5BF1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1BC2EED2-45E1-694D-81A1-EFB4A6800257}"/>
              </a:ext>
            </a:extLst>
          </p:cNvPr>
          <p:cNvSpPr>
            <a:spLocks noGrp="1" noChangeArrowheads="1"/>
          </p:cNvSpPr>
          <p:nvPr>
            <p:ph type="sldNum" sz="quarter" idx="11"/>
          </p:nvPr>
        </p:nvSpPr>
        <p:spPr>
          <a:ln/>
        </p:spPr>
        <p:txBody>
          <a:bodyPr/>
          <a:lstStyle>
            <a:lvl1pPr>
              <a:defRPr/>
            </a:lvl1pPr>
          </a:lstStyle>
          <a:p>
            <a:fld id="{C6AC872D-6BEC-F841-A709-6BEDE7631CFE}" type="slidenum">
              <a:rPr lang="en-US" altLang="en-US"/>
              <a:pPr/>
              <a:t>‹#›</a:t>
            </a:fld>
            <a:endParaRPr lang="en-US" altLang="en-US"/>
          </a:p>
        </p:txBody>
      </p:sp>
    </p:spTree>
    <p:extLst>
      <p:ext uri="{BB962C8B-B14F-4D97-AF65-F5344CB8AC3E}">
        <p14:creationId xmlns:p14="http://schemas.microsoft.com/office/powerpoint/2010/main" val="287750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701FB03C-D81A-3B48-8882-96C07C30B1F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F4EE47CF-EB3C-4045-B79F-042188C3EFEF}"/>
              </a:ext>
            </a:extLst>
          </p:cNvPr>
          <p:cNvSpPr>
            <a:spLocks noGrp="1" noChangeArrowheads="1"/>
          </p:cNvSpPr>
          <p:nvPr>
            <p:ph type="sldNum" sz="quarter" idx="11"/>
          </p:nvPr>
        </p:nvSpPr>
        <p:spPr>
          <a:ln/>
        </p:spPr>
        <p:txBody>
          <a:bodyPr/>
          <a:lstStyle>
            <a:lvl1pPr>
              <a:defRPr/>
            </a:lvl1pPr>
          </a:lstStyle>
          <a:p>
            <a:fld id="{462CA5AC-98CB-4F43-BC3B-C787B5EFDFDF}" type="slidenum">
              <a:rPr lang="en-US" altLang="en-US"/>
              <a:pPr/>
              <a:t>‹#›</a:t>
            </a:fld>
            <a:endParaRPr lang="en-US" altLang="en-US"/>
          </a:p>
        </p:txBody>
      </p:sp>
    </p:spTree>
    <p:extLst>
      <p:ext uri="{BB962C8B-B14F-4D97-AF65-F5344CB8AC3E}">
        <p14:creationId xmlns:p14="http://schemas.microsoft.com/office/powerpoint/2010/main" val="362099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3B1CD6E1-53FF-994B-80D7-BF426BA0336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BDF34FBE-C173-9F47-9BBF-B6078172571B}"/>
              </a:ext>
            </a:extLst>
          </p:cNvPr>
          <p:cNvSpPr>
            <a:spLocks noGrp="1" noChangeArrowheads="1"/>
          </p:cNvSpPr>
          <p:nvPr>
            <p:ph type="sldNum" sz="quarter" idx="11"/>
          </p:nvPr>
        </p:nvSpPr>
        <p:spPr>
          <a:ln/>
        </p:spPr>
        <p:txBody>
          <a:bodyPr/>
          <a:lstStyle>
            <a:lvl1pPr>
              <a:defRPr/>
            </a:lvl1pPr>
          </a:lstStyle>
          <a:p>
            <a:fld id="{27E57627-08D6-0842-AC83-54F83A8F639D}" type="slidenum">
              <a:rPr lang="en-US" altLang="en-US"/>
              <a:pPr/>
              <a:t>‹#›</a:t>
            </a:fld>
            <a:endParaRPr lang="en-US" altLang="en-US"/>
          </a:p>
        </p:txBody>
      </p:sp>
    </p:spTree>
    <p:extLst>
      <p:ext uri="{BB962C8B-B14F-4D97-AF65-F5344CB8AC3E}">
        <p14:creationId xmlns:p14="http://schemas.microsoft.com/office/powerpoint/2010/main" val="195165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3F91B082-A67B-9E46-ABD4-6E4C8B5D36A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5F81AB64-A4E5-FC4C-B7C0-A61591E002DD}"/>
              </a:ext>
            </a:extLst>
          </p:cNvPr>
          <p:cNvSpPr>
            <a:spLocks noGrp="1" noChangeArrowheads="1"/>
          </p:cNvSpPr>
          <p:nvPr>
            <p:ph type="sldNum" sz="quarter" idx="11"/>
          </p:nvPr>
        </p:nvSpPr>
        <p:spPr>
          <a:ln/>
        </p:spPr>
        <p:txBody>
          <a:bodyPr/>
          <a:lstStyle>
            <a:lvl1pPr>
              <a:defRPr/>
            </a:lvl1pPr>
          </a:lstStyle>
          <a:p>
            <a:fld id="{2E4CE7EC-295B-1045-96D2-1432F0465BDB}" type="slidenum">
              <a:rPr lang="en-US" altLang="en-US"/>
              <a:pPr/>
              <a:t>‹#›</a:t>
            </a:fld>
            <a:endParaRPr lang="en-US" altLang="en-US"/>
          </a:p>
        </p:txBody>
      </p:sp>
    </p:spTree>
    <p:extLst>
      <p:ext uri="{BB962C8B-B14F-4D97-AF65-F5344CB8AC3E}">
        <p14:creationId xmlns:p14="http://schemas.microsoft.com/office/powerpoint/2010/main" val="395769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8ECC0603-229C-1343-A823-A1C45343F3E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2BC843FE-9E3B-B24B-B521-8FD1305BD71A}"/>
              </a:ext>
            </a:extLst>
          </p:cNvPr>
          <p:cNvSpPr>
            <a:spLocks noGrp="1" noChangeArrowheads="1"/>
          </p:cNvSpPr>
          <p:nvPr>
            <p:ph type="sldNum" sz="quarter" idx="11"/>
          </p:nvPr>
        </p:nvSpPr>
        <p:spPr>
          <a:ln/>
        </p:spPr>
        <p:txBody>
          <a:bodyPr/>
          <a:lstStyle>
            <a:lvl1pPr>
              <a:defRPr/>
            </a:lvl1pPr>
          </a:lstStyle>
          <a:p>
            <a:fld id="{0BE59B43-2D81-CF49-ADFF-EDCE53F9C22C}" type="slidenum">
              <a:rPr lang="en-US" altLang="en-US"/>
              <a:pPr/>
              <a:t>‹#›</a:t>
            </a:fld>
            <a:endParaRPr lang="en-US" altLang="en-US"/>
          </a:p>
        </p:txBody>
      </p:sp>
    </p:spTree>
    <p:extLst>
      <p:ext uri="{BB962C8B-B14F-4D97-AF65-F5344CB8AC3E}">
        <p14:creationId xmlns:p14="http://schemas.microsoft.com/office/powerpoint/2010/main" val="427100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0EBE7590-07F7-E347-B686-686A9C561F2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E0F704DD-8748-0944-8CAC-8C3845468955}"/>
              </a:ext>
            </a:extLst>
          </p:cNvPr>
          <p:cNvSpPr>
            <a:spLocks noGrp="1" noChangeArrowheads="1"/>
          </p:cNvSpPr>
          <p:nvPr>
            <p:ph type="sldNum" sz="quarter" idx="11"/>
          </p:nvPr>
        </p:nvSpPr>
        <p:spPr>
          <a:ln/>
        </p:spPr>
        <p:txBody>
          <a:bodyPr/>
          <a:lstStyle>
            <a:lvl1pPr>
              <a:defRPr/>
            </a:lvl1pPr>
          </a:lstStyle>
          <a:p>
            <a:fld id="{D0105458-4BF0-1946-AA81-BAB26A3F2AC8}" type="slidenum">
              <a:rPr lang="en-US" altLang="en-US"/>
              <a:pPr/>
              <a:t>‹#›</a:t>
            </a:fld>
            <a:endParaRPr lang="en-US" altLang="en-US"/>
          </a:p>
        </p:txBody>
      </p:sp>
    </p:spTree>
    <p:extLst>
      <p:ext uri="{BB962C8B-B14F-4D97-AF65-F5344CB8AC3E}">
        <p14:creationId xmlns:p14="http://schemas.microsoft.com/office/powerpoint/2010/main" val="2434497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8EF14C9D-AA06-7445-938A-95EF2318B6D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38A8A743-94EB-2749-96D0-7BC5535F0B51}"/>
              </a:ext>
            </a:extLst>
          </p:cNvPr>
          <p:cNvSpPr>
            <a:spLocks noGrp="1" noChangeArrowheads="1"/>
          </p:cNvSpPr>
          <p:nvPr>
            <p:ph type="sldNum" sz="quarter" idx="11"/>
          </p:nvPr>
        </p:nvSpPr>
        <p:spPr>
          <a:ln/>
        </p:spPr>
        <p:txBody>
          <a:bodyPr/>
          <a:lstStyle>
            <a:lvl1pPr>
              <a:defRPr/>
            </a:lvl1pPr>
          </a:lstStyle>
          <a:p>
            <a:fld id="{C740A3CB-FE0D-5748-A1E9-2CBD98F352CE}" type="slidenum">
              <a:rPr lang="en-US" altLang="en-US"/>
              <a:pPr/>
              <a:t>‹#›</a:t>
            </a:fld>
            <a:endParaRPr lang="en-US" altLang="en-US"/>
          </a:p>
        </p:txBody>
      </p:sp>
    </p:spTree>
    <p:extLst>
      <p:ext uri="{BB962C8B-B14F-4D97-AF65-F5344CB8AC3E}">
        <p14:creationId xmlns:p14="http://schemas.microsoft.com/office/powerpoint/2010/main" val="137522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D2BF358D-F262-2C47-86C6-E92B617D2D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72076682-D360-D744-B863-299BFA4812F0}"/>
              </a:ext>
            </a:extLst>
          </p:cNvPr>
          <p:cNvSpPr>
            <a:spLocks noGrp="1" noChangeArrowheads="1"/>
          </p:cNvSpPr>
          <p:nvPr>
            <p:ph type="sldNum" sz="quarter" idx="11"/>
          </p:nvPr>
        </p:nvSpPr>
        <p:spPr>
          <a:ln/>
        </p:spPr>
        <p:txBody>
          <a:bodyPr/>
          <a:lstStyle>
            <a:lvl1pPr>
              <a:defRPr/>
            </a:lvl1pPr>
          </a:lstStyle>
          <a:p>
            <a:fld id="{1DD7BC2E-5B34-7540-AEF9-B2923CC90B1B}" type="slidenum">
              <a:rPr lang="en-US" altLang="en-US"/>
              <a:pPr/>
              <a:t>‹#›</a:t>
            </a:fld>
            <a:endParaRPr lang="en-US" altLang="en-US"/>
          </a:p>
        </p:txBody>
      </p:sp>
    </p:spTree>
    <p:extLst>
      <p:ext uri="{BB962C8B-B14F-4D97-AF65-F5344CB8AC3E}">
        <p14:creationId xmlns:p14="http://schemas.microsoft.com/office/powerpoint/2010/main" val="142940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8A0A5D14-B9DC-484B-AECC-42637744263F}"/>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7BA21EC3-A4B5-4336-A534-B24CC7F25BD8}"/>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70E78B93-D268-7748-8600-78D2EFA3E550}"/>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B8FB1EA3-F2E2-3A4D-8242-481DB4286497}"/>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500559CB-D08E-C043-B2D5-DEA993BB5C3E}"/>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7225802D-C90B-754F-8883-FAEAD2AF0C20}"/>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500D3A87-15EC-4C42-A344-BB47AFAD9018}"/>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F011AD0B-9202-3B47-9E73-62C49F244E8F}"/>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6AB68F76-DAB6-4A09-93C0-F6237CA3C59E}"/>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754D3864-7425-024C-963E-36382097CE2C}"/>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D53B0994-FAC3-C649-984D-FF311493FFE1}"/>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C3EF2F34-A2D4-B841-8C46-ED9D7FF41C61}"/>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847765D5-EFCC-EC4B-8168-40ED9279B0A9}"/>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322CAE67-39C9-784A-8176-95E48A54717D}"/>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13154BB8-6CAF-B343-8ADE-F4DAFE437425}"/>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4E2B50C0-EBC9-A24D-BF5E-0C4843654FB9}"/>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10343E54-CDA3-9E4B-B6DD-366BE8226353}"/>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63455555-6C9F-EE41-9CA9-C8CE05BF26D5}"/>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4D34F15F-31C0-6E46-8277-BFABC39528C4}"/>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05EE8A13-ABBE-C948-B021-891CDDE5B0AA}"/>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9C363662-C948-2948-AA57-141C6E1763F3}"/>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2AD882DC-13FE-3045-9F2E-23ABF13D3651}"/>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F2953D6E-1CE3-934F-A6A5-762714F29464}"/>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6115F303-7E14-574D-8F45-CB920FA53319}"/>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EC5D1D16-622D-414C-9BF2-02A2E463722C}"/>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ACF2786D-5471-3949-AFFC-A20233C9497E}"/>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B6D056AC-8789-8A48-BA1A-6274EBAAE941}"/>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A7C368B1-6000-2C4E-AD18-0C7512017759}"/>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3E0E3867-583A-7845-9806-4F98A4CDDBB0}"/>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5F5F54AA-6736-394C-96BE-82FEF8D5E7F2}"/>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186848A3-7387-4526-8CA9-20F3CCC30A7A}"/>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BDC6098E-D46E-437D-AE5B-3A061A48CFBA}"/>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CCFCC176-16C4-C045-9091-EA673277DF79}" type="slidenum">
              <a:rPr lang="en-US" altLang="en-US"/>
              <a:pPr/>
              <a:t>‹#›</a:t>
            </a:fld>
            <a:endParaRPr lang="en-US" altLang="en-US"/>
          </a:p>
        </p:txBody>
      </p:sp>
      <p:sp>
        <p:nvSpPr>
          <p:cNvPr id="1031" name="Rectangle 35">
            <a:extLst>
              <a:ext uri="{FF2B5EF4-FFF2-40B4-BE49-F238E27FC236}">
                <a16:creationId xmlns:a16="http://schemas.microsoft.com/office/drawing/2014/main" id="{904FFFE4-41EC-4EAB-8F80-A1252F6BB5D8}"/>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 Copyright 2018 by Pearson Education, Inc. All Rights Reserved.</a:t>
            </a:r>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liangcpp.pearsoncmg.com/pyhtml/RepeatSubtractionQuiz.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iangcpp.pearsoncmg.com/pyhtml/GuessNumber.html" TargetMode="External"/><Relationship Id="rId2" Type="http://schemas.openxmlformats.org/officeDocument/2006/relationships/hyperlink" Target="https://liangcpp.pearsoncmg.com/pyhtml/GuessNumberOneTim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liangcpp.pearsoncmg.com/pyhtml/SubtractionQuizLoop.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iangcpp.pearsoncmg.com/pyhtml/SentinelValu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liangcpp.pearsoncmg.com/pyhtml/MultiplicationTable.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liangcpp.pearsoncmg.com/pyhtml/TestSum.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liangcpp.pearsoncmg.com/pyhtml/GreatestCommonDivisor.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liangcpp.pearsoncmg.com/pyhtml/FutureTuition.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hyperlink" Target="https://liangcpp.pearsoncmg.com/pyhtml/Dec2Hex.html" TargetMode="External"/><Relationship Id="rId4" Type="http://schemas.openxmlformats.org/officeDocument/2006/relationships/image" Target="../media/image2.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hyperlink" Target="https://liangcpp.pearsoncmg.com/pyhtml/MonteCarloSimulation.html" TargetMode="External"/><Relationship Id="rId4" Type="http://schemas.openxmlformats.org/officeDocument/2006/relationships/image" Target="../media/image3.emf"/></Relationships>
</file>

<file path=ppt/slides/_rels/slide34.xml.rels><?xml version="1.0" encoding="UTF-8" standalone="yes"?>
<Relationships xmlns="http://schemas.openxmlformats.org/package/2006/relationships"><Relationship Id="rId2" Type="http://schemas.openxmlformats.org/officeDocument/2006/relationships/hyperlink" Target="https://liangcpp.pearsoncmg.com/pyhtml/TestBreak.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37.xml.rels><?xml version="1.0" encoding="UTF-8" standalone="yes"?>
<Relationships xmlns="http://schemas.openxmlformats.org/package/2006/relationships"><Relationship Id="rId2" Type="http://schemas.openxmlformats.org/officeDocument/2006/relationships/hyperlink" Target="https://liangcpp.pearsoncmg.com/pyhtml/GuessNumberUsingBreak.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hyperlink" Target="https://liangcpp.pearsoncmg.com/pyhtml/TestPalindrome.html" TargetMode="External"/><Relationship Id="rId4" Type="http://schemas.openxmlformats.org/officeDocument/2006/relationships/image" Target="../media/image6.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liangcpp.pearsoncmg.com/pyhtml/PrimeNumber.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liangcpp.pearsoncmg.com/pyhtml/RandomWalk.html"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5">
            <a:extLst>
              <a:ext uri="{FF2B5EF4-FFF2-40B4-BE49-F238E27FC236}">
                <a16:creationId xmlns:a16="http://schemas.microsoft.com/office/drawing/2014/main" id="{4DB7B4E8-11C5-D241-AB93-D9094046B8E2}"/>
              </a:ext>
            </a:extLst>
          </p:cNvPr>
          <p:cNvSpPr>
            <a:spLocks noGrp="1" noChangeArrowheads="1"/>
          </p:cNvSpPr>
          <p:nvPr>
            <p:ph type="ftr"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 Copyright 2018 by Pearson Education, Inc. All Rights Reserved.</a:t>
            </a:r>
          </a:p>
        </p:txBody>
      </p:sp>
      <p:sp>
        <p:nvSpPr>
          <p:cNvPr id="3075" name="Rectangle 36">
            <a:extLst>
              <a:ext uri="{FF2B5EF4-FFF2-40B4-BE49-F238E27FC236}">
                <a16:creationId xmlns:a16="http://schemas.microsoft.com/office/drawing/2014/main" id="{61E2D9A4-8B88-B342-9A40-3659577211B2}"/>
              </a:ext>
            </a:extLst>
          </p:cNvPr>
          <p:cNvSpPr>
            <a:spLocks noGrp="1" noChangeArrowheads="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7974E9-CD1B-1A4A-B703-35398BC57942}" type="slidenum">
              <a:rPr lang="en-US" altLang="en-US" sz="1400"/>
              <a:pPr>
                <a:spcBef>
                  <a:spcPct val="0"/>
                </a:spcBef>
                <a:buClrTx/>
                <a:buSzTx/>
                <a:buFontTx/>
                <a:buNone/>
              </a:pPr>
              <a:t>1</a:t>
            </a:fld>
            <a:endParaRPr lang="en-US" altLang="en-US" sz="1400"/>
          </a:p>
        </p:txBody>
      </p:sp>
      <p:sp>
        <p:nvSpPr>
          <p:cNvPr id="3076" name="Rectangle 1026">
            <a:extLst>
              <a:ext uri="{FF2B5EF4-FFF2-40B4-BE49-F238E27FC236}">
                <a16:creationId xmlns:a16="http://schemas.microsoft.com/office/drawing/2014/main" id="{BC137C88-E376-8C44-B801-5E732CBF9ADB}"/>
              </a:ext>
            </a:extLst>
          </p:cNvPr>
          <p:cNvSpPr>
            <a:spLocks noGrp="1" noChangeArrowheads="1"/>
          </p:cNvSpPr>
          <p:nvPr>
            <p:ph type="ctrTitle"/>
          </p:nvPr>
        </p:nvSpPr>
        <p:spPr>
          <a:xfrm>
            <a:off x="347663" y="855663"/>
            <a:ext cx="8334375" cy="1152525"/>
          </a:xfrm>
        </p:spPr>
        <p:txBody>
          <a:bodyPr/>
          <a:lstStyle/>
          <a:p>
            <a:r>
              <a:rPr lang="en-US" altLang="en-US" sz="4000"/>
              <a:t>Chapter 5 Loops</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007BCA46-59BF-5144-B93B-A6EE59559CE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A58442-63B3-DF45-BD8F-D4DB6AA906C1}" type="slidenum">
              <a:rPr lang="en-US" altLang="en-US" sz="1400"/>
              <a:pPr>
                <a:spcBef>
                  <a:spcPct val="0"/>
                </a:spcBef>
                <a:buClrTx/>
                <a:buSzTx/>
                <a:buFontTx/>
                <a:buNone/>
              </a:pPr>
              <a:t>10</a:t>
            </a:fld>
            <a:endParaRPr lang="en-US" altLang="en-US" sz="1400"/>
          </a:p>
        </p:txBody>
      </p:sp>
      <p:sp>
        <p:nvSpPr>
          <p:cNvPr id="14339" name="Rectangle 2">
            <a:extLst>
              <a:ext uri="{FF2B5EF4-FFF2-40B4-BE49-F238E27FC236}">
                <a16:creationId xmlns:a16="http://schemas.microsoft.com/office/drawing/2014/main" id="{34C3711A-FFFA-7F4B-9981-E0EF65D0B97E}"/>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4340" name="Rectangle 3">
            <a:extLst>
              <a:ext uri="{FF2B5EF4-FFF2-40B4-BE49-F238E27FC236}">
                <a16:creationId xmlns:a16="http://schemas.microsoft.com/office/drawing/2014/main" id="{6B7165B5-1476-724C-A0B0-105ECB11F872}"/>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4">
            <a:extLst>
              <a:ext uri="{FF2B5EF4-FFF2-40B4-BE49-F238E27FC236}">
                <a16:creationId xmlns:a16="http://schemas.microsoft.com/office/drawing/2014/main" id="{0EC1F5CB-2421-594F-85EF-B5D4961D4828}"/>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p>
          <a:p>
            <a:pPr>
              <a:spcBef>
                <a:spcPct val="0"/>
              </a:spcBef>
              <a:buClrTx/>
              <a:buSzTx/>
              <a:buFontTx/>
              <a:buNone/>
            </a:pPr>
            <a:r>
              <a:rPr lang="en-US" altLang="en-US" sz="2400">
                <a:solidFill>
                  <a:schemeClr val="tx2"/>
                </a:solidFill>
              </a:rPr>
              <a:t>while count &lt; 2:</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p:txBody>
      </p:sp>
      <p:sp>
        <p:nvSpPr>
          <p:cNvPr id="14342" name="Rectangle 5">
            <a:extLst>
              <a:ext uri="{FF2B5EF4-FFF2-40B4-BE49-F238E27FC236}">
                <a16:creationId xmlns:a16="http://schemas.microsoft.com/office/drawing/2014/main" id="{5804F746-E981-1F41-9359-E2A8D1716E9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AutoShape 6">
            <a:extLst>
              <a:ext uri="{FF2B5EF4-FFF2-40B4-BE49-F238E27FC236}">
                <a16:creationId xmlns:a16="http://schemas.microsoft.com/office/drawing/2014/main" id="{D4D28139-936E-7E45-A482-92BFE47D3373}"/>
              </a:ext>
            </a:extLst>
          </p:cNvPr>
          <p:cNvSpPr>
            <a:spLocks noChangeArrowheads="1"/>
          </p:cNvSpPr>
          <p:nvPr/>
        </p:nvSpPr>
        <p:spPr bwMode="auto">
          <a:xfrm>
            <a:off x="5257800" y="1219200"/>
            <a:ext cx="3538538" cy="635000"/>
          </a:xfrm>
          <a:prstGeom prst="wedgeRoundRectCallout">
            <a:avLst>
              <a:gd name="adj1" fmla="val -61037"/>
              <a:gd name="adj2" fmla="val 255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Increase count by 1</a:t>
            </a:r>
          </a:p>
          <a:p>
            <a:pPr algn="ctr">
              <a:spcBef>
                <a:spcPct val="0"/>
              </a:spcBef>
              <a:buClrTx/>
              <a:buSzTx/>
              <a:buFontTx/>
              <a:buNone/>
            </a:pPr>
            <a:r>
              <a:rPr lang="en-US" altLang="en-US" sz="1800"/>
              <a:t>count is 1 now</a:t>
            </a:r>
          </a:p>
        </p:txBody>
      </p:sp>
      <p:sp>
        <p:nvSpPr>
          <p:cNvPr id="14344" name="Rectangle 7">
            <a:extLst>
              <a:ext uri="{FF2B5EF4-FFF2-40B4-BE49-F238E27FC236}">
                <a16:creationId xmlns:a16="http://schemas.microsoft.com/office/drawing/2014/main" id="{C61BC715-EE1F-CE48-97D8-FB25B78C6323}"/>
              </a:ext>
            </a:extLst>
          </p:cNvPr>
          <p:cNvSpPr>
            <a:spLocks noChangeArrowheads="1"/>
          </p:cNvSpPr>
          <p:nvPr/>
        </p:nvSpPr>
        <p:spPr bwMode="auto">
          <a:xfrm>
            <a:off x="309563" y="2622550"/>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5" name="Rectangle 8">
            <a:extLst>
              <a:ext uri="{FF2B5EF4-FFF2-40B4-BE49-F238E27FC236}">
                <a16:creationId xmlns:a16="http://schemas.microsoft.com/office/drawing/2014/main" id="{B486AAB3-5847-1642-9896-FBAEE859DCF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581F84C6-9ECA-464A-A69F-950E8CF9652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2E2311B-7D43-2E42-85E9-EE486DC465A7}" type="slidenum">
              <a:rPr lang="en-US" altLang="en-US" sz="1400"/>
              <a:pPr>
                <a:spcBef>
                  <a:spcPct val="0"/>
                </a:spcBef>
                <a:buClrTx/>
                <a:buSzTx/>
                <a:buFontTx/>
                <a:buNone/>
              </a:pPr>
              <a:t>11</a:t>
            </a:fld>
            <a:endParaRPr lang="en-US" altLang="en-US" sz="1400"/>
          </a:p>
        </p:txBody>
      </p:sp>
      <p:sp>
        <p:nvSpPr>
          <p:cNvPr id="15363" name="Rectangle 2">
            <a:extLst>
              <a:ext uri="{FF2B5EF4-FFF2-40B4-BE49-F238E27FC236}">
                <a16:creationId xmlns:a16="http://schemas.microsoft.com/office/drawing/2014/main" id="{6EC459C4-3DB7-4C44-947C-B8BCE1AF1575}"/>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5364" name="Rectangle 3">
            <a:extLst>
              <a:ext uri="{FF2B5EF4-FFF2-40B4-BE49-F238E27FC236}">
                <a16:creationId xmlns:a16="http://schemas.microsoft.com/office/drawing/2014/main" id="{B2BD90DD-BB14-804A-89DE-AD92C80C0BA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a:extLst>
              <a:ext uri="{FF2B5EF4-FFF2-40B4-BE49-F238E27FC236}">
                <a16:creationId xmlns:a16="http://schemas.microsoft.com/office/drawing/2014/main" id="{19164A88-4469-894B-A48C-33B093466805}"/>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p>
          <a:p>
            <a:pPr>
              <a:spcBef>
                <a:spcPct val="0"/>
              </a:spcBef>
              <a:buClrTx/>
              <a:buSzTx/>
              <a:buFontTx/>
              <a:buNone/>
            </a:pPr>
            <a:r>
              <a:rPr lang="en-US" altLang="en-US" sz="2400">
                <a:solidFill>
                  <a:schemeClr val="tx2"/>
                </a:solidFill>
              </a:rPr>
              <a:t>while count &lt; 2:</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p:txBody>
      </p:sp>
      <p:sp>
        <p:nvSpPr>
          <p:cNvPr id="15366" name="Rectangle 5">
            <a:extLst>
              <a:ext uri="{FF2B5EF4-FFF2-40B4-BE49-F238E27FC236}">
                <a16:creationId xmlns:a16="http://schemas.microsoft.com/office/drawing/2014/main" id="{9E9878CB-0C15-9747-8A58-ECB3A14D5413}"/>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AutoShape 6">
            <a:extLst>
              <a:ext uri="{FF2B5EF4-FFF2-40B4-BE49-F238E27FC236}">
                <a16:creationId xmlns:a16="http://schemas.microsoft.com/office/drawing/2014/main" id="{AD37264E-003F-484A-9418-DC870B1EF451}"/>
              </a:ext>
            </a:extLst>
          </p:cNvPr>
          <p:cNvSpPr>
            <a:spLocks noChangeArrowheads="1"/>
          </p:cNvSpPr>
          <p:nvPr/>
        </p:nvSpPr>
        <p:spPr bwMode="auto">
          <a:xfrm>
            <a:off x="5257800" y="1219200"/>
            <a:ext cx="3538538" cy="635000"/>
          </a:xfrm>
          <a:prstGeom prst="wedgeRoundRectCallout">
            <a:avLst>
              <a:gd name="adj1" fmla="val -60454"/>
              <a:gd name="adj2" fmla="val 109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still true since count is 1</a:t>
            </a:r>
          </a:p>
        </p:txBody>
      </p:sp>
      <p:sp>
        <p:nvSpPr>
          <p:cNvPr id="15368" name="Rectangle 7">
            <a:extLst>
              <a:ext uri="{FF2B5EF4-FFF2-40B4-BE49-F238E27FC236}">
                <a16:creationId xmlns:a16="http://schemas.microsoft.com/office/drawing/2014/main" id="{CF7E87FF-1A59-B744-8D49-D9A64E2986D6}"/>
              </a:ext>
            </a:extLst>
          </p:cNvPr>
          <p:cNvSpPr>
            <a:spLocks noChangeArrowheads="1"/>
          </p:cNvSpPr>
          <p:nvPr/>
        </p:nvSpPr>
        <p:spPr bwMode="auto">
          <a:xfrm>
            <a:off x="309563" y="1854200"/>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9" name="Rectangle 8">
            <a:extLst>
              <a:ext uri="{FF2B5EF4-FFF2-40B4-BE49-F238E27FC236}">
                <a16:creationId xmlns:a16="http://schemas.microsoft.com/office/drawing/2014/main" id="{2EB089A9-51D1-E544-8B36-F17280A732F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92B0D7BE-A8E0-F441-B319-D8E414428D9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4B5972-7E8A-A34D-9C4E-23D3D9A0ABE6}" type="slidenum">
              <a:rPr lang="en-US" altLang="en-US" sz="1400"/>
              <a:pPr>
                <a:spcBef>
                  <a:spcPct val="0"/>
                </a:spcBef>
                <a:buClrTx/>
                <a:buSzTx/>
                <a:buFontTx/>
                <a:buNone/>
              </a:pPr>
              <a:t>12</a:t>
            </a:fld>
            <a:endParaRPr lang="en-US" altLang="en-US" sz="1400"/>
          </a:p>
        </p:txBody>
      </p:sp>
      <p:sp>
        <p:nvSpPr>
          <p:cNvPr id="16387" name="Rectangle 2">
            <a:extLst>
              <a:ext uri="{FF2B5EF4-FFF2-40B4-BE49-F238E27FC236}">
                <a16:creationId xmlns:a16="http://schemas.microsoft.com/office/drawing/2014/main" id="{6D35641D-8D2D-D844-9C4F-5EC25429787B}"/>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6388" name="Rectangle 3">
            <a:extLst>
              <a:ext uri="{FF2B5EF4-FFF2-40B4-BE49-F238E27FC236}">
                <a16:creationId xmlns:a16="http://schemas.microsoft.com/office/drawing/2014/main" id="{83E1EDBA-2770-484C-AD42-81570ED1152D}"/>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4">
            <a:extLst>
              <a:ext uri="{FF2B5EF4-FFF2-40B4-BE49-F238E27FC236}">
                <a16:creationId xmlns:a16="http://schemas.microsoft.com/office/drawing/2014/main" id="{6C8D172B-704F-2143-A76E-5F9B2EDBFD14}"/>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p>
          <a:p>
            <a:pPr>
              <a:spcBef>
                <a:spcPct val="0"/>
              </a:spcBef>
              <a:buClrTx/>
              <a:buSzTx/>
              <a:buFontTx/>
              <a:buNone/>
            </a:pPr>
            <a:r>
              <a:rPr lang="en-US" altLang="en-US" sz="2400">
                <a:solidFill>
                  <a:schemeClr val="tx2"/>
                </a:solidFill>
              </a:rPr>
              <a:t>while count &lt; 2:</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p:txBody>
      </p:sp>
      <p:sp>
        <p:nvSpPr>
          <p:cNvPr id="16390" name="Rectangle 5">
            <a:extLst>
              <a:ext uri="{FF2B5EF4-FFF2-40B4-BE49-F238E27FC236}">
                <a16:creationId xmlns:a16="http://schemas.microsoft.com/office/drawing/2014/main" id="{FA08AD18-A293-BF48-93E9-5680D38AF503}"/>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1" name="AutoShape 6">
            <a:extLst>
              <a:ext uri="{FF2B5EF4-FFF2-40B4-BE49-F238E27FC236}">
                <a16:creationId xmlns:a16="http://schemas.microsoft.com/office/drawing/2014/main" id="{51C106C9-F5F4-2341-8930-9C20F3A9AB9D}"/>
              </a:ext>
            </a:extLst>
          </p:cNvPr>
          <p:cNvSpPr>
            <a:spLocks noChangeArrowheads="1"/>
          </p:cNvSpPr>
          <p:nvPr/>
        </p:nvSpPr>
        <p:spPr bwMode="auto">
          <a:xfrm>
            <a:off x="5257800" y="1219200"/>
            <a:ext cx="3538538" cy="635000"/>
          </a:xfrm>
          <a:prstGeom prst="wedgeRoundRectCallout">
            <a:avLst>
              <a:gd name="adj1" fmla="val -59333"/>
              <a:gd name="adj2" fmla="val 165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Python</a:t>
            </a:r>
          </a:p>
        </p:txBody>
      </p:sp>
      <p:sp>
        <p:nvSpPr>
          <p:cNvPr id="16392" name="Rectangle 7">
            <a:extLst>
              <a:ext uri="{FF2B5EF4-FFF2-40B4-BE49-F238E27FC236}">
                <a16:creationId xmlns:a16="http://schemas.microsoft.com/office/drawing/2014/main" id="{10BDED79-A97A-B647-8ED7-C4ACD092B448}"/>
              </a:ext>
            </a:extLst>
          </p:cNvPr>
          <p:cNvSpPr>
            <a:spLocks noChangeArrowheads="1"/>
          </p:cNvSpPr>
          <p:nvPr/>
        </p:nvSpPr>
        <p:spPr bwMode="auto">
          <a:xfrm>
            <a:off x="309563" y="223837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3" name="Rectangle 8">
            <a:extLst>
              <a:ext uri="{FF2B5EF4-FFF2-40B4-BE49-F238E27FC236}">
                <a16:creationId xmlns:a16="http://schemas.microsoft.com/office/drawing/2014/main" id="{08758901-328E-A841-9647-BB392071B65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7CACFCFE-9DF5-CE45-9B2E-A06D00F1660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5251CC-9AA9-6941-B6B0-2F80EBA33DDC}" type="slidenum">
              <a:rPr lang="en-US" altLang="en-US" sz="1400"/>
              <a:pPr>
                <a:spcBef>
                  <a:spcPct val="0"/>
                </a:spcBef>
                <a:buClrTx/>
                <a:buSzTx/>
                <a:buFontTx/>
                <a:buNone/>
              </a:pPr>
              <a:t>13</a:t>
            </a:fld>
            <a:endParaRPr lang="en-US" altLang="en-US" sz="1400"/>
          </a:p>
        </p:txBody>
      </p:sp>
      <p:sp>
        <p:nvSpPr>
          <p:cNvPr id="17411" name="Rectangle 2">
            <a:extLst>
              <a:ext uri="{FF2B5EF4-FFF2-40B4-BE49-F238E27FC236}">
                <a16:creationId xmlns:a16="http://schemas.microsoft.com/office/drawing/2014/main" id="{C6CFB1C4-565E-C140-AECA-14BD07A465BE}"/>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7412" name="Rectangle 3">
            <a:extLst>
              <a:ext uri="{FF2B5EF4-FFF2-40B4-BE49-F238E27FC236}">
                <a16:creationId xmlns:a16="http://schemas.microsoft.com/office/drawing/2014/main" id="{FD021522-6315-CE4A-A3ED-EF1A09A569A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4">
            <a:extLst>
              <a:ext uri="{FF2B5EF4-FFF2-40B4-BE49-F238E27FC236}">
                <a16:creationId xmlns:a16="http://schemas.microsoft.com/office/drawing/2014/main" id="{3DBB38C6-795E-9045-82B4-643EFCEF2ACA}"/>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p>
          <a:p>
            <a:pPr>
              <a:spcBef>
                <a:spcPct val="0"/>
              </a:spcBef>
              <a:buClrTx/>
              <a:buSzTx/>
              <a:buFontTx/>
              <a:buNone/>
            </a:pPr>
            <a:r>
              <a:rPr lang="en-US" altLang="en-US" sz="2400">
                <a:solidFill>
                  <a:schemeClr val="tx2"/>
                </a:solidFill>
              </a:rPr>
              <a:t>while count &lt; 2:</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p:txBody>
      </p:sp>
      <p:sp>
        <p:nvSpPr>
          <p:cNvPr id="17414" name="Rectangle 5">
            <a:extLst>
              <a:ext uri="{FF2B5EF4-FFF2-40B4-BE49-F238E27FC236}">
                <a16:creationId xmlns:a16="http://schemas.microsoft.com/office/drawing/2014/main" id="{E3F4897E-2BF5-E348-812C-CC3960B80DF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AutoShape 6">
            <a:extLst>
              <a:ext uri="{FF2B5EF4-FFF2-40B4-BE49-F238E27FC236}">
                <a16:creationId xmlns:a16="http://schemas.microsoft.com/office/drawing/2014/main" id="{40776295-0C34-2449-B075-BA3A9FDB2490}"/>
              </a:ext>
            </a:extLst>
          </p:cNvPr>
          <p:cNvSpPr>
            <a:spLocks noChangeArrowheads="1"/>
          </p:cNvSpPr>
          <p:nvPr/>
        </p:nvSpPr>
        <p:spPr bwMode="auto">
          <a:xfrm>
            <a:off x="5262563" y="1201738"/>
            <a:ext cx="3538537" cy="635000"/>
          </a:xfrm>
          <a:prstGeom prst="wedgeRoundRectCallout">
            <a:avLst>
              <a:gd name="adj1" fmla="val -61755"/>
              <a:gd name="adj2" fmla="val 210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Increase count by 1</a:t>
            </a:r>
          </a:p>
          <a:p>
            <a:pPr algn="ctr">
              <a:spcBef>
                <a:spcPct val="0"/>
              </a:spcBef>
              <a:buClrTx/>
              <a:buSzTx/>
              <a:buFontTx/>
              <a:buNone/>
            </a:pPr>
            <a:r>
              <a:rPr lang="en-US" altLang="en-US" sz="1800"/>
              <a:t>count is 2 now</a:t>
            </a:r>
          </a:p>
        </p:txBody>
      </p:sp>
      <p:sp>
        <p:nvSpPr>
          <p:cNvPr id="17416" name="Rectangle 8">
            <a:extLst>
              <a:ext uri="{FF2B5EF4-FFF2-40B4-BE49-F238E27FC236}">
                <a16:creationId xmlns:a16="http://schemas.microsoft.com/office/drawing/2014/main" id="{84DA676F-72C1-AA4D-991C-603D59AAA4D5}"/>
              </a:ext>
            </a:extLst>
          </p:cNvPr>
          <p:cNvSpPr>
            <a:spLocks noChangeArrowheads="1"/>
          </p:cNvSpPr>
          <p:nvPr/>
        </p:nvSpPr>
        <p:spPr bwMode="auto">
          <a:xfrm>
            <a:off x="385763" y="2622550"/>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7" name="Rectangle 9">
            <a:extLst>
              <a:ext uri="{FF2B5EF4-FFF2-40B4-BE49-F238E27FC236}">
                <a16:creationId xmlns:a16="http://schemas.microsoft.com/office/drawing/2014/main" id="{5C332301-D244-B947-AEFA-3518DBC25F9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9656932E-4417-8C4A-8B20-5B9ED75860D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0E715E7-F001-9249-BF2A-3819B3ADAA3D}" type="slidenum">
              <a:rPr lang="en-US" altLang="en-US" sz="1400"/>
              <a:pPr>
                <a:spcBef>
                  <a:spcPct val="0"/>
                </a:spcBef>
                <a:buClrTx/>
                <a:buSzTx/>
                <a:buFontTx/>
                <a:buNone/>
              </a:pPr>
              <a:t>14</a:t>
            </a:fld>
            <a:endParaRPr lang="en-US" altLang="en-US" sz="1400"/>
          </a:p>
        </p:txBody>
      </p:sp>
      <p:sp>
        <p:nvSpPr>
          <p:cNvPr id="18435" name="Rectangle 2">
            <a:extLst>
              <a:ext uri="{FF2B5EF4-FFF2-40B4-BE49-F238E27FC236}">
                <a16:creationId xmlns:a16="http://schemas.microsoft.com/office/drawing/2014/main" id="{DE07E574-EDDC-8D43-9DB0-D29CFD47A87B}"/>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8436" name="Rectangle 3">
            <a:extLst>
              <a:ext uri="{FF2B5EF4-FFF2-40B4-BE49-F238E27FC236}">
                <a16:creationId xmlns:a16="http://schemas.microsoft.com/office/drawing/2014/main" id="{0A01E507-A94E-DD40-B0B7-7314C7D427EA}"/>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a:extLst>
              <a:ext uri="{FF2B5EF4-FFF2-40B4-BE49-F238E27FC236}">
                <a16:creationId xmlns:a16="http://schemas.microsoft.com/office/drawing/2014/main" id="{E5D2A24B-C99C-9748-9868-F5F166BFFB25}"/>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p>
          <a:p>
            <a:pPr>
              <a:spcBef>
                <a:spcPct val="0"/>
              </a:spcBef>
              <a:buClrTx/>
              <a:buSzTx/>
              <a:buFontTx/>
              <a:buNone/>
            </a:pPr>
            <a:r>
              <a:rPr lang="en-US" altLang="en-US" sz="2400">
                <a:solidFill>
                  <a:schemeClr val="tx2"/>
                </a:solidFill>
              </a:rPr>
              <a:t>while count &lt; 2:</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p:txBody>
      </p:sp>
      <p:sp>
        <p:nvSpPr>
          <p:cNvPr id="18438" name="Rectangle 5">
            <a:extLst>
              <a:ext uri="{FF2B5EF4-FFF2-40B4-BE49-F238E27FC236}">
                <a16:creationId xmlns:a16="http://schemas.microsoft.com/office/drawing/2014/main" id="{B329EB43-BBFD-B244-8367-EBE402AE8CB9}"/>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9" name="AutoShape 6">
            <a:extLst>
              <a:ext uri="{FF2B5EF4-FFF2-40B4-BE49-F238E27FC236}">
                <a16:creationId xmlns:a16="http://schemas.microsoft.com/office/drawing/2014/main" id="{29B7AD92-13A9-9747-B431-59272EACDE8B}"/>
              </a:ext>
            </a:extLst>
          </p:cNvPr>
          <p:cNvSpPr>
            <a:spLocks noChangeArrowheads="1"/>
          </p:cNvSpPr>
          <p:nvPr/>
        </p:nvSpPr>
        <p:spPr bwMode="auto">
          <a:xfrm>
            <a:off x="5262563" y="1201738"/>
            <a:ext cx="3538537" cy="635000"/>
          </a:xfrm>
          <a:prstGeom prst="wedgeRoundRectCallout">
            <a:avLst>
              <a:gd name="adj1" fmla="val -63639"/>
              <a:gd name="adj2" fmla="val 110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false since count is 2 now</a:t>
            </a:r>
          </a:p>
        </p:txBody>
      </p:sp>
      <p:sp>
        <p:nvSpPr>
          <p:cNvPr id="18440" name="Rectangle 7">
            <a:extLst>
              <a:ext uri="{FF2B5EF4-FFF2-40B4-BE49-F238E27FC236}">
                <a16:creationId xmlns:a16="http://schemas.microsoft.com/office/drawing/2014/main" id="{56A7D92C-E7DA-2543-A652-1BCAE79C9700}"/>
              </a:ext>
            </a:extLst>
          </p:cNvPr>
          <p:cNvSpPr>
            <a:spLocks noChangeArrowheads="1"/>
          </p:cNvSpPr>
          <p:nvPr/>
        </p:nvSpPr>
        <p:spPr bwMode="auto">
          <a:xfrm>
            <a:off x="269875" y="1854200"/>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1" name="Rectangle 8">
            <a:extLst>
              <a:ext uri="{FF2B5EF4-FFF2-40B4-BE49-F238E27FC236}">
                <a16:creationId xmlns:a16="http://schemas.microsoft.com/office/drawing/2014/main" id="{BBEFADC3-D507-574E-AD6E-0FED1E59B9E7}"/>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470733E8-6822-F740-8622-B2E4A959131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6406B05-C229-ED43-B138-AB7397AD3FEC}" type="slidenum">
              <a:rPr lang="en-US" altLang="en-US" sz="1400"/>
              <a:pPr>
                <a:spcBef>
                  <a:spcPct val="0"/>
                </a:spcBef>
                <a:buClrTx/>
                <a:buSzTx/>
                <a:buFontTx/>
                <a:buNone/>
              </a:pPr>
              <a:t>15</a:t>
            </a:fld>
            <a:endParaRPr lang="en-US" altLang="en-US" sz="1400"/>
          </a:p>
        </p:txBody>
      </p:sp>
      <p:sp>
        <p:nvSpPr>
          <p:cNvPr id="19459" name="Rectangle 2">
            <a:extLst>
              <a:ext uri="{FF2B5EF4-FFF2-40B4-BE49-F238E27FC236}">
                <a16:creationId xmlns:a16="http://schemas.microsoft.com/office/drawing/2014/main" id="{F817C9AA-E1F9-BB4F-94C2-F98D808B16B6}"/>
              </a:ext>
            </a:extLst>
          </p:cNvPr>
          <p:cNvSpPr>
            <a:spLocks noGrp="1" noChangeArrowheads="1"/>
          </p:cNvSpPr>
          <p:nvPr>
            <p:ph type="title"/>
          </p:nvPr>
        </p:nvSpPr>
        <p:spPr>
          <a:xfrm>
            <a:off x="685800" y="228600"/>
            <a:ext cx="7772400" cy="762000"/>
          </a:xfrm>
        </p:spPr>
        <p:txBody>
          <a:bodyPr/>
          <a:lstStyle/>
          <a:p>
            <a:r>
              <a:rPr lang="en-US" altLang="en-US"/>
              <a:t>Trace while Loop</a:t>
            </a:r>
          </a:p>
        </p:txBody>
      </p:sp>
      <p:sp>
        <p:nvSpPr>
          <p:cNvPr id="19460" name="Rectangle 3">
            <a:extLst>
              <a:ext uri="{FF2B5EF4-FFF2-40B4-BE49-F238E27FC236}">
                <a16:creationId xmlns:a16="http://schemas.microsoft.com/office/drawing/2014/main" id="{A68D766D-5F03-034A-8A9B-D14C6D322DBB}"/>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a:extLst>
              <a:ext uri="{FF2B5EF4-FFF2-40B4-BE49-F238E27FC236}">
                <a16:creationId xmlns:a16="http://schemas.microsoft.com/office/drawing/2014/main" id="{A0777B6B-1CA5-1849-AA34-A51A63AEA91A}"/>
              </a:ext>
            </a:extLst>
          </p:cNvPr>
          <p:cNvSpPr>
            <a:spLocks noChangeArrowheads="1"/>
          </p:cNvSpPr>
          <p:nvPr/>
        </p:nvSpPr>
        <p:spPr bwMode="auto">
          <a:xfrm>
            <a:off x="228600" y="1447800"/>
            <a:ext cx="53340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p>
          <a:p>
            <a:pPr>
              <a:spcBef>
                <a:spcPct val="0"/>
              </a:spcBef>
              <a:buClrTx/>
              <a:buSzTx/>
              <a:buFontTx/>
              <a:buNone/>
            </a:pPr>
            <a:r>
              <a:rPr lang="en-US" altLang="en-US" sz="2400">
                <a:solidFill>
                  <a:schemeClr val="tx2"/>
                </a:solidFill>
              </a:rPr>
              <a:t>while count &lt; 2:</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a:p>
            <a:pPr>
              <a:lnSpc>
                <a:spcPct val="90000"/>
              </a:lnSpc>
              <a:spcBef>
                <a:spcPct val="50000"/>
              </a:spcBef>
              <a:buFont typeface="Monotype Sorts" pitchFamily="2" charset="2"/>
              <a:buNone/>
            </a:pPr>
            <a:endParaRPr lang="en-US" altLang="en-US" sz="2400">
              <a:solidFill>
                <a:schemeClr val="tx2"/>
              </a:solidFill>
              <a:cs typeface="Courier New" panose="02070309020205020404" pitchFamily="49" charset="0"/>
            </a:endParaRPr>
          </a:p>
        </p:txBody>
      </p:sp>
      <p:sp>
        <p:nvSpPr>
          <p:cNvPr id="19462" name="Rectangle 5">
            <a:extLst>
              <a:ext uri="{FF2B5EF4-FFF2-40B4-BE49-F238E27FC236}">
                <a16:creationId xmlns:a16="http://schemas.microsoft.com/office/drawing/2014/main" id="{12A32719-45DC-9849-B18C-814757C245E8}"/>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AutoShape 6">
            <a:extLst>
              <a:ext uri="{FF2B5EF4-FFF2-40B4-BE49-F238E27FC236}">
                <a16:creationId xmlns:a16="http://schemas.microsoft.com/office/drawing/2014/main" id="{521A0599-747E-7945-8E4C-86FD6E18803E}"/>
              </a:ext>
            </a:extLst>
          </p:cNvPr>
          <p:cNvSpPr>
            <a:spLocks noChangeArrowheads="1"/>
          </p:cNvSpPr>
          <p:nvPr/>
        </p:nvSpPr>
        <p:spPr bwMode="auto">
          <a:xfrm>
            <a:off x="5262563" y="1201738"/>
            <a:ext cx="3538537" cy="635000"/>
          </a:xfrm>
          <a:prstGeom prst="wedgeRoundRectCallout">
            <a:avLst>
              <a:gd name="adj1" fmla="val -68440"/>
              <a:gd name="adj2" fmla="val 285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loop exits. Execute the next statement after the loop.</a:t>
            </a:r>
          </a:p>
        </p:txBody>
      </p:sp>
      <p:sp>
        <p:nvSpPr>
          <p:cNvPr id="19464" name="Rectangle 8">
            <a:extLst>
              <a:ext uri="{FF2B5EF4-FFF2-40B4-BE49-F238E27FC236}">
                <a16:creationId xmlns:a16="http://schemas.microsoft.com/office/drawing/2014/main" id="{EB8DAAE6-738F-504C-AE27-4A15A4AE3D50}"/>
              </a:ext>
            </a:extLst>
          </p:cNvPr>
          <p:cNvSpPr>
            <a:spLocks noChangeArrowheads="1"/>
          </p:cNvSpPr>
          <p:nvPr/>
        </p:nvSpPr>
        <p:spPr bwMode="auto">
          <a:xfrm>
            <a:off x="309563" y="3044825"/>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5" name="Rectangle 9">
            <a:extLst>
              <a:ext uri="{FF2B5EF4-FFF2-40B4-BE49-F238E27FC236}">
                <a16:creationId xmlns:a16="http://schemas.microsoft.com/office/drawing/2014/main" id="{4F53DB0C-E8B8-4D46-820C-954F666BEE7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8C2DF859-054B-B947-AC45-D04D49DA508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CBBD45-59D3-BA4C-A6D2-894AC7684F31}" type="slidenum">
              <a:rPr lang="en-US" altLang="en-US" sz="1400"/>
              <a:pPr>
                <a:spcBef>
                  <a:spcPct val="0"/>
                </a:spcBef>
                <a:buClrTx/>
                <a:buSzTx/>
                <a:buFontTx/>
                <a:buNone/>
              </a:pPr>
              <a:t>16</a:t>
            </a:fld>
            <a:endParaRPr lang="en-US" altLang="en-US" sz="1400"/>
          </a:p>
        </p:txBody>
      </p:sp>
      <p:sp>
        <p:nvSpPr>
          <p:cNvPr id="20483" name="Rectangle 2">
            <a:extLst>
              <a:ext uri="{FF2B5EF4-FFF2-40B4-BE49-F238E27FC236}">
                <a16:creationId xmlns:a16="http://schemas.microsoft.com/office/drawing/2014/main" id="{EBCEE73C-0799-5342-86C0-89F41EF6FE57}"/>
              </a:ext>
            </a:extLst>
          </p:cNvPr>
          <p:cNvSpPr>
            <a:spLocks noGrp="1" noChangeArrowheads="1"/>
          </p:cNvSpPr>
          <p:nvPr>
            <p:ph type="title"/>
          </p:nvPr>
        </p:nvSpPr>
        <p:spPr>
          <a:xfrm>
            <a:off x="0" y="381000"/>
            <a:ext cx="9144000" cy="628650"/>
          </a:xfrm>
        </p:spPr>
        <p:txBody>
          <a:bodyPr/>
          <a:lstStyle/>
          <a:p>
            <a:r>
              <a:rPr lang="en-US" altLang="en-US" sz="3600"/>
              <a:t>Problem: An Advanced Math Learning Tool</a:t>
            </a:r>
            <a:r>
              <a:rPr lang="en-US" altLang="en-US" sz="4000"/>
              <a:t> </a:t>
            </a:r>
          </a:p>
        </p:txBody>
      </p:sp>
      <p:sp>
        <p:nvSpPr>
          <p:cNvPr id="20484" name="Rectangle 3">
            <a:extLst>
              <a:ext uri="{FF2B5EF4-FFF2-40B4-BE49-F238E27FC236}">
                <a16:creationId xmlns:a16="http://schemas.microsoft.com/office/drawing/2014/main" id="{CFC6E964-FB86-DD4F-92D3-88F142BB8636}"/>
              </a:ext>
            </a:extLst>
          </p:cNvPr>
          <p:cNvSpPr>
            <a:spLocks noGrp="1" noChangeArrowheads="1"/>
          </p:cNvSpPr>
          <p:nvPr>
            <p:ph type="body" idx="1"/>
          </p:nvPr>
        </p:nvSpPr>
        <p:spPr>
          <a:xfrm>
            <a:off x="309563" y="1431925"/>
            <a:ext cx="8534400" cy="3187700"/>
          </a:xfrm>
        </p:spPr>
        <p:txBody>
          <a:bodyPr/>
          <a:lstStyle/>
          <a:p>
            <a:pPr marL="0" indent="0">
              <a:spcBef>
                <a:spcPct val="100000"/>
              </a:spcBef>
              <a:buFont typeface="Monotype Sorts" pitchFamily="2" charset="2"/>
              <a:buNone/>
            </a:pPr>
            <a:r>
              <a:rPr lang="en-US" altLang="en-US"/>
              <a:t>Recall that Listing 4.4, SubtractionQuiz.py, gives a program that prompts the user to enter an answer for a question on subtraction. Using a loop, you can now rewrite the program to let the user enter a new answer until it is correct.</a:t>
            </a:r>
          </a:p>
        </p:txBody>
      </p:sp>
      <p:sp>
        <p:nvSpPr>
          <p:cNvPr id="20485" name="Rectangle 1">
            <a:hlinkClick r:id="rId2"/>
            <a:extLst>
              <a:ext uri="{FF2B5EF4-FFF2-40B4-BE49-F238E27FC236}">
                <a16:creationId xmlns:a16="http://schemas.microsoft.com/office/drawing/2014/main" id="{4A0F0DF9-2E12-8C41-B544-691B33BA87CA}"/>
              </a:ext>
            </a:extLst>
          </p:cNvPr>
          <p:cNvSpPr>
            <a:spLocks noChangeArrowheads="1"/>
          </p:cNvSpPr>
          <p:nvPr/>
        </p:nvSpPr>
        <p:spPr bwMode="auto">
          <a:xfrm>
            <a:off x="1730375" y="4968875"/>
            <a:ext cx="445463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Listing 5.1 </a:t>
            </a:r>
            <a:r>
              <a:rPr lang="en-US" altLang="en-US" sz="2000" dirty="0" err="1"/>
              <a:t>RepeatSubtractionQuiz</a:t>
            </a:r>
            <a:endParaRPr lang="en-US"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3558D652-4863-3C47-8597-4969F05C568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A7166C-AFA0-CC47-A2DC-CF13ABC29D75}" type="slidenum">
              <a:rPr lang="en-US" altLang="en-US" sz="1400"/>
              <a:pPr>
                <a:spcBef>
                  <a:spcPct val="0"/>
                </a:spcBef>
                <a:buClrTx/>
                <a:buSzTx/>
                <a:buFontTx/>
                <a:buNone/>
              </a:pPr>
              <a:t>17</a:t>
            </a:fld>
            <a:endParaRPr lang="en-US" altLang="en-US" sz="1400"/>
          </a:p>
        </p:txBody>
      </p:sp>
      <p:sp>
        <p:nvSpPr>
          <p:cNvPr id="21507" name="Rectangle 2">
            <a:extLst>
              <a:ext uri="{FF2B5EF4-FFF2-40B4-BE49-F238E27FC236}">
                <a16:creationId xmlns:a16="http://schemas.microsoft.com/office/drawing/2014/main" id="{398156CE-CD1D-FB4C-9134-3DF5BAD8A970}"/>
              </a:ext>
            </a:extLst>
          </p:cNvPr>
          <p:cNvSpPr>
            <a:spLocks noGrp="1" noChangeArrowheads="1"/>
          </p:cNvSpPr>
          <p:nvPr>
            <p:ph type="title"/>
          </p:nvPr>
        </p:nvSpPr>
        <p:spPr>
          <a:xfrm>
            <a:off x="0" y="241300"/>
            <a:ext cx="9144000" cy="628650"/>
          </a:xfrm>
        </p:spPr>
        <p:txBody>
          <a:bodyPr/>
          <a:lstStyle/>
          <a:p>
            <a:r>
              <a:rPr lang="en-US" altLang="en-US" sz="3600"/>
              <a:t>Problem: Guessing Numbers</a:t>
            </a:r>
            <a:r>
              <a:rPr lang="en-US" altLang="en-US" sz="4000"/>
              <a:t> </a:t>
            </a:r>
          </a:p>
        </p:txBody>
      </p:sp>
      <p:sp>
        <p:nvSpPr>
          <p:cNvPr id="21508" name="Rectangle 3">
            <a:extLst>
              <a:ext uri="{FF2B5EF4-FFF2-40B4-BE49-F238E27FC236}">
                <a16:creationId xmlns:a16="http://schemas.microsoft.com/office/drawing/2014/main" id="{B6177899-7876-FC45-B8CB-034B8A4A7108}"/>
              </a:ext>
            </a:extLst>
          </p:cNvPr>
          <p:cNvSpPr>
            <a:spLocks noGrp="1" noChangeArrowheads="1"/>
          </p:cNvSpPr>
          <p:nvPr>
            <p:ph type="body" idx="1"/>
          </p:nvPr>
        </p:nvSpPr>
        <p:spPr>
          <a:xfrm>
            <a:off x="309563" y="1009650"/>
            <a:ext cx="8534400" cy="4186238"/>
          </a:xfrm>
        </p:spPr>
        <p:txBody>
          <a:bodyPr/>
          <a:lstStyle/>
          <a:p>
            <a:pPr marL="0" indent="0">
              <a:spcBef>
                <a:spcPct val="100000"/>
              </a:spcBef>
              <a:buFont typeface="Monotype Sorts" pitchFamily="2" charset="2"/>
              <a:buNone/>
            </a:pPr>
            <a:r>
              <a:rPr lang="en-US" altLang="en-US"/>
              <a:t>Write a program that randomly generates an integer between 0 and 100, inclusive. The program prompts the user to enter a number continuously until the number matches the randomly generated number. For each user input, the program tells the user whether the input is too low or too high, so the user can choose the next input intelligently. </a:t>
            </a:r>
          </a:p>
        </p:txBody>
      </p:sp>
      <p:sp>
        <p:nvSpPr>
          <p:cNvPr id="21509" name="Rectangle 1">
            <a:hlinkClick r:id="rId2"/>
            <a:extLst>
              <a:ext uri="{FF2B5EF4-FFF2-40B4-BE49-F238E27FC236}">
                <a16:creationId xmlns:a16="http://schemas.microsoft.com/office/drawing/2014/main" id="{E679B4AB-3099-C649-9787-5708391BDC09}"/>
              </a:ext>
            </a:extLst>
          </p:cNvPr>
          <p:cNvSpPr>
            <a:spLocks noChangeArrowheads="1"/>
          </p:cNvSpPr>
          <p:nvPr/>
        </p:nvSpPr>
        <p:spPr bwMode="auto">
          <a:xfrm>
            <a:off x="2420938" y="5041900"/>
            <a:ext cx="26511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GuessNumberOneTime</a:t>
            </a:r>
          </a:p>
        </p:txBody>
      </p:sp>
      <p:sp>
        <p:nvSpPr>
          <p:cNvPr id="21510" name="Rectangle 1">
            <a:hlinkClick r:id="rId3"/>
            <a:extLst>
              <a:ext uri="{FF2B5EF4-FFF2-40B4-BE49-F238E27FC236}">
                <a16:creationId xmlns:a16="http://schemas.microsoft.com/office/drawing/2014/main" id="{BE8D8BAF-7935-9D40-AD07-BC437CA6E270}"/>
              </a:ext>
            </a:extLst>
          </p:cNvPr>
          <p:cNvSpPr>
            <a:spLocks noChangeArrowheads="1"/>
          </p:cNvSpPr>
          <p:nvPr/>
        </p:nvSpPr>
        <p:spPr bwMode="auto">
          <a:xfrm>
            <a:off x="2420938" y="5784850"/>
            <a:ext cx="36872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Listing 5.3 </a:t>
            </a:r>
            <a:r>
              <a:rPr lang="en-US" altLang="en-US" sz="2000" dirty="0" err="1"/>
              <a:t>GuessNumber</a:t>
            </a:r>
            <a:endParaRPr lang="en-US"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B4376A6B-37A8-AC49-B675-52462EA4741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1F409BF-02A0-E940-B276-F2838D0C5E2F}" type="slidenum">
              <a:rPr lang="en-US" altLang="en-US" sz="1400"/>
              <a:pPr>
                <a:spcBef>
                  <a:spcPct val="0"/>
                </a:spcBef>
                <a:buClrTx/>
                <a:buSzTx/>
                <a:buFontTx/>
                <a:buNone/>
              </a:pPr>
              <a:t>18</a:t>
            </a:fld>
            <a:endParaRPr lang="en-US" altLang="en-US" sz="1400"/>
          </a:p>
        </p:txBody>
      </p:sp>
      <p:sp>
        <p:nvSpPr>
          <p:cNvPr id="22531" name="Rectangle 2">
            <a:extLst>
              <a:ext uri="{FF2B5EF4-FFF2-40B4-BE49-F238E27FC236}">
                <a16:creationId xmlns:a16="http://schemas.microsoft.com/office/drawing/2014/main" id="{DBD876C7-FA99-BA4B-A1CD-88C9CFE40757}"/>
              </a:ext>
            </a:extLst>
          </p:cNvPr>
          <p:cNvSpPr>
            <a:spLocks noGrp="1" noChangeArrowheads="1"/>
          </p:cNvSpPr>
          <p:nvPr>
            <p:ph type="title"/>
          </p:nvPr>
        </p:nvSpPr>
        <p:spPr>
          <a:xfrm>
            <a:off x="0" y="381000"/>
            <a:ext cx="9144000" cy="628650"/>
          </a:xfrm>
        </p:spPr>
        <p:txBody>
          <a:bodyPr/>
          <a:lstStyle/>
          <a:p>
            <a:r>
              <a:rPr lang="en-US" altLang="en-US" sz="3600"/>
              <a:t>Case Study: Multiple Subtraction Quiz</a:t>
            </a:r>
            <a:r>
              <a:rPr lang="en-US" altLang="en-US" sz="4000"/>
              <a:t> </a:t>
            </a:r>
          </a:p>
        </p:txBody>
      </p:sp>
      <p:sp>
        <p:nvSpPr>
          <p:cNvPr id="22532" name="Rectangle 3">
            <a:extLst>
              <a:ext uri="{FF2B5EF4-FFF2-40B4-BE49-F238E27FC236}">
                <a16:creationId xmlns:a16="http://schemas.microsoft.com/office/drawing/2014/main" id="{FB2DE775-86AE-CA43-A7D8-CBFA07F0F35C}"/>
              </a:ext>
            </a:extLst>
          </p:cNvPr>
          <p:cNvSpPr>
            <a:spLocks noGrp="1" noChangeArrowheads="1"/>
          </p:cNvSpPr>
          <p:nvPr>
            <p:ph type="body" idx="1"/>
          </p:nvPr>
        </p:nvSpPr>
        <p:spPr>
          <a:xfrm>
            <a:off x="309563" y="1431925"/>
            <a:ext cx="8534400" cy="3187700"/>
          </a:xfrm>
        </p:spPr>
        <p:txBody>
          <a:bodyPr/>
          <a:lstStyle/>
          <a:p>
            <a:pPr marL="0" indent="0">
              <a:spcBef>
                <a:spcPct val="100000"/>
              </a:spcBef>
              <a:buFont typeface="Monotype Sorts" pitchFamily="2" charset="2"/>
              <a:buNone/>
            </a:pPr>
            <a:r>
              <a:rPr lang="en-US" altLang="en-US"/>
              <a:t>The Math subtraction learning tool program generates just one question for each run. You can use a loop to generate questions repeatedly. This example gives a program that generates five questions and reports the number of the correct answers after a student answers all five questions.</a:t>
            </a:r>
          </a:p>
        </p:txBody>
      </p:sp>
      <p:sp>
        <p:nvSpPr>
          <p:cNvPr id="22533" name="Rectangle 1">
            <a:hlinkClick r:id="rId2"/>
            <a:extLst>
              <a:ext uri="{FF2B5EF4-FFF2-40B4-BE49-F238E27FC236}">
                <a16:creationId xmlns:a16="http://schemas.microsoft.com/office/drawing/2014/main" id="{FB4C5C36-95AD-4E42-A706-4644C8D6FC20}"/>
              </a:ext>
            </a:extLst>
          </p:cNvPr>
          <p:cNvSpPr>
            <a:spLocks noChangeArrowheads="1"/>
          </p:cNvSpPr>
          <p:nvPr/>
        </p:nvSpPr>
        <p:spPr bwMode="auto">
          <a:xfrm>
            <a:off x="846715" y="5259388"/>
            <a:ext cx="391737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Listing 5.4 </a:t>
            </a:r>
            <a:r>
              <a:rPr lang="en-US" altLang="en-US" sz="2000" dirty="0" err="1"/>
              <a:t>SubtractionQuizLoop</a:t>
            </a:r>
            <a:endParaRPr lang="en-US"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A838BCDF-85A1-784F-813D-7EDB482631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EB6B086-4A67-6D48-A064-503A6DF7B9D4}" type="slidenum">
              <a:rPr lang="en-US" altLang="en-US" sz="1400"/>
              <a:pPr>
                <a:spcBef>
                  <a:spcPct val="0"/>
                </a:spcBef>
                <a:buClrTx/>
                <a:buSzTx/>
                <a:buFontTx/>
                <a:buNone/>
              </a:pPr>
              <a:t>19</a:t>
            </a:fld>
            <a:endParaRPr lang="en-US" altLang="en-US" sz="1400"/>
          </a:p>
        </p:txBody>
      </p:sp>
      <p:sp>
        <p:nvSpPr>
          <p:cNvPr id="23555" name="Rectangle 2">
            <a:extLst>
              <a:ext uri="{FF2B5EF4-FFF2-40B4-BE49-F238E27FC236}">
                <a16:creationId xmlns:a16="http://schemas.microsoft.com/office/drawing/2014/main" id="{70EA1033-404B-AF4A-89F1-886C55EB3659}"/>
              </a:ext>
            </a:extLst>
          </p:cNvPr>
          <p:cNvSpPr>
            <a:spLocks noGrp="1" noChangeArrowheads="1"/>
          </p:cNvSpPr>
          <p:nvPr>
            <p:ph type="title"/>
          </p:nvPr>
        </p:nvSpPr>
        <p:spPr>
          <a:xfrm>
            <a:off x="152400" y="228600"/>
            <a:ext cx="8763000" cy="895350"/>
          </a:xfrm>
        </p:spPr>
        <p:txBody>
          <a:bodyPr/>
          <a:lstStyle/>
          <a:p>
            <a:r>
              <a:rPr lang="en-US" altLang="en-US"/>
              <a:t>Ending a Loop with a Sentinel Value </a:t>
            </a:r>
          </a:p>
        </p:txBody>
      </p:sp>
      <p:sp>
        <p:nvSpPr>
          <p:cNvPr id="23556" name="Rectangle 3">
            <a:extLst>
              <a:ext uri="{FF2B5EF4-FFF2-40B4-BE49-F238E27FC236}">
                <a16:creationId xmlns:a16="http://schemas.microsoft.com/office/drawing/2014/main" id="{57FA43C0-9FFF-B446-BF55-B7196B1FD408}"/>
              </a:ext>
            </a:extLst>
          </p:cNvPr>
          <p:cNvSpPr>
            <a:spLocks noGrp="1" noChangeArrowheads="1"/>
          </p:cNvSpPr>
          <p:nvPr>
            <p:ph type="body" idx="1"/>
          </p:nvPr>
        </p:nvSpPr>
        <p:spPr>
          <a:xfrm>
            <a:off x="228600" y="1295400"/>
            <a:ext cx="8721725" cy="4092575"/>
          </a:xfrm>
        </p:spPr>
        <p:txBody>
          <a:bodyPr/>
          <a:lstStyle/>
          <a:p>
            <a:pPr marL="0" indent="0">
              <a:spcBef>
                <a:spcPct val="100000"/>
              </a:spcBef>
              <a:buFont typeface="Monotype Sorts" pitchFamily="2" charset="2"/>
              <a:buNone/>
            </a:pPr>
            <a:r>
              <a:rPr lang="en-US" altLang="en-US"/>
              <a:t>Often the number of times a loop is executed is not predetermined. You may use an input value to signify the end of the loop. Such a value is known as a </a:t>
            </a:r>
            <a:r>
              <a:rPr lang="en-US" altLang="en-US" i="1"/>
              <a:t>sentinel value</a:t>
            </a:r>
            <a:r>
              <a:rPr lang="en-US" altLang="en-US"/>
              <a:t>. </a:t>
            </a:r>
          </a:p>
          <a:p>
            <a:pPr marL="0" indent="0">
              <a:spcBef>
                <a:spcPct val="100000"/>
              </a:spcBef>
              <a:buFont typeface="Monotype Sorts" pitchFamily="2" charset="2"/>
              <a:buNone/>
            </a:pPr>
            <a:r>
              <a:rPr lang="en-US" altLang="en-US"/>
              <a:t>Write a program that reads and calculates the sum of an unspecified number of integers. The input 0 signifies the end of the input. </a:t>
            </a:r>
          </a:p>
        </p:txBody>
      </p:sp>
      <p:sp>
        <p:nvSpPr>
          <p:cNvPr id="23557" name="Rectangle 1">
            <a:hlinkClick r:id="rId2"/>
            <a:extLst>
              <a:ext uri="{FF2B5EF4-FFF2-40B4-BE49-F238E27FC236}">
                <a16:creationId xmlns:a16="http://schemas.microsoft.com/office/drawing/2014/main" id="{BBBB35A2-7CF5-D741-BC58-2FFD380CD3D7}"/>
              </a:ext>
            </a:extLst>
          </p:cNvPr>
          <p:cNvSpPr>
            <a:spLocks noChangeArrowheads="1"/>
          </p:cNvSpPr>
          <p:nvPr/>
        </p:nvSpPr>
        <p:spPr bwMode="auto">
          <a:xfrm>
            <a:off x="1077145" y="5703888"/>
            <a:ext cx="389014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Listing 5.5 </a:t>
            </a:r>
            <a:r>
              <a:rPr lang="en-US" altLang="en-US" sz="2000" dirty="0" err="1"/>
              <a:t>SentinelValue</a:t>
            </a:r>
            <a:endParaRPr lang="en-US"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9FEA0237-17A8-0445-A226-2732809AD6D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4C834C-8BB1-CF4B-8C4D-27C00A6F31CA}" type="slidenum">
              <a:rPr lang="en-US" altLang="en-US" sz="1400"/>
              <a:pPr>
                <a:spcBef>
                  <a:spcPct val="0"/>
                </a:spcBef>
                <a:buClrTx/>
                <a:buSzTx/>
                <a:buFontTx/>
                <a:buNone/>
              </a:pPr>
              <a:t>2</a:t>
            </a:fld>
            <a:endParaRPr lang="en-US" altLang="en-US" sz="1400"/>
          </a:p>
        </p:txBody>
      </p:sp>
      <p:sp>
        <p:nvSpPr>
          <p:cNvPr id="4099" name="Rectangle 2">
            <a:extLst>
              <a:ext uri="{FF2B5EF4-FFF2-40B4-BE49-F238E27FC236}">
                <a16:creationId xmlns:a16="http://schemas.microsoft.com/office/drawing/2014/main" id="{DA583D29-D79D-7A47-8EB9-A3543514AAD0}"/>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4100" name="Rectangle 3">
            <a:extLst>
              <a:ext uri="{FF2B5EF4-FFF2-40B4-BE49-F238E27FC236}">
                <a16:creationId xmlns:a16="http://schemas.microsoft.com/office/drawing/2014/main" id="{E5803FC2-C13B-9E41-93D8-7EE7F09120D4}"/>
              </a:ext>
            </a:extLst>
          </p:cNvPr>
          <p:cNvSpPr>
            <a:spLocks noGrp="1" noChangeArrowheads="1"/>
          </p:cNvSpPr>
          <p:nvPr>
            <p:ph type="body" idx="1"/>
          </p:nvPr>
        </p:nvSpPr>
        <p:spPr>
          <a:xfrm>
            <a:off x="231775" y="1371600"/>
            <a:ext cx="8683625" cy="4114800"/>
          </a:xfrm>
          <a:noFill/>
        </p:spPr>
        <p:txBody>
          <a:bodyPr/>
          <a:lstStyle/>
          <a:p>
            <a:pPr marL="0" indent="0">
              <a:lnSpc>
                <a:spcPct val="90000"/>
              </a:lnSpc>
              <a:buFont typeface="Monotype Sorts" pitchFamily="2" charset="2"/>
              <a:buNone/>
            </a:pPr>
            <a:r>
              <a:rPr lang="en-US" altLang="en-US"/>
              <a:t>Suppose that you need to print a string (e.g., "Programming is fun!") a hundred times. It would be tedious to have to write the following statement a hundred times:</a:t>
            </a:r>
          </a:p>
          <a:p>
            <a:pPr marL="0" indent="0">
              <a:lnSpc>
                <a:spcPct val="90000"/>
              </a:lnSpc>
              <a:buFont typeface="Monotype Sorts" pitchFamily="2" charset="2"/>
              <a:buNone/>
            </a:pPr>
            <a:endParaRPr lang="en-US" altLang="en-US"/>
          </a:p>
          <a:p>
            <a:pPr marL="0" indent="0">
              <a:lnSpc>
                <a:spcPct val="90000"/>
              </a:lnSpc>
              <a:buFont typeface="Monotype Sorts" pitchFamily="2" charset="2"/>
              <a:buNone/>
            </a:pPr>
            <a:r>
              <a:rPr lang="en-US" altLang="en-US"/>
              <a:t>print("Programming is fun!");</a:t>
            </a:r>
          </a:p>
          <a:p>
            <a:pPr marL="0" indent="0">
              <a:lnSpc>
                <a:spcPct val="90000"/>
              </a:lnSpc>
              <a:buFont typeface="Monotype Sorts" pitchFamily="2" charset="2"/>
              <a:buNone/>
            </a:pPr>
            <a:endParaRPr lang="en-US" altLang="en-US"/>
          </a:p>
          <a:p>
            <a:pPr marL="0" indent="0">
              <a:lnSpc>
                <a:spcPct val="90000"/>
              </a:lnSpc>
              <a:buFont typeface="Monotype Sorts" pitchFamily="2" charset="2"/>
              <a:buNone/>
            </a:pPr>
            <a:r>
              <a:rPr lang="en-US" altLang="en-US"/>
              <a:t>So, how do you solve this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C8ECE4B8-3C58-574F-8DA3-D1ACFCBFD00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D12986-DA44-0D4D-AD3A-EAC56E3F4741}" type="slidenum">
              <a:rPr lang="en-US" altLang="en-US" sz="1400"/>
              <a:pPr>
                <a:spcBef>
                  <a:spcPct val="0"/>
                </a:spcBef>
                <a:buClrTx/>
                <a:buSzTx/>
                <a:buFontTx/>
                <a:buNone/>
              </a:pPr>
              <a:t>20</a:t>
            </a:fld>
            <a:endParaRPr lang="en-US" altLang="en-US" sz="1400"/>
          </a:p>
        </p:txBody>
      </p:sp>
      <p:sp>
        <p:nvSpPr>
          <p:cNvPr id="24579" name="Rectangle 2">
            <a:extLst>
              <a:ext uri="{FF2B5EF4-FFF2-40B4-BE49-F238E27FC236}">
                <a16:creationId xmlns:a16="http://schemas.microsoft.com/office/drawing/2014/main" id="{4E26112E-A31D-E34B-8898-2E8AD9983C4B}"/>
              </a:ext>
            </a:extLst>
          </p:cNvPr>
          <p:cNvSpPr>
            <a:spLocks noGrp="1" noChangeArrowheads="1"/>
          </p:cNvSpPr>
          <p:nvPr>
            <p:ph type="title"/>
          </p:nvPr>
        </p:nvSpPr>
        <p:spPr>
          <a:xfrm>
            <a:off x="685800" y="76200"/>
            <a:ext cx="7772400" cy="685800"/>
          </a:xfrm>
        </p:spPr>
        <p:txBody>
          <a:bodyPr/>
          <a:lstStyle/>
          <a:p>
            <a:r>
              <a:rPr lang="en-US" altLang="en-US"/>
              <a:t>Caution</a:t>
            </a:r>
            <a:endParaRPr lang="en-US" altLang="en-US">
              <a:solidFill>
                <a:schemeClr val="tx1"/>
              </a:solidFill>
            </a:endParaRPr>
          </a:p>
        </p:txBody>
      </p:sp>
      <p:sp>
        <p:nvSpPr>
          <p:cNvPr id="24580" name="Rectangle 3">
            <a:extLst>
              <a:ext uri="{FF2B5EF4-FFF2-40B4-BE49-F238E27FC236}">
                <a16:creationId xmlns:a16="http://schemas.microsoft.com/office/drawing/2014/main" id="{5871EB72-B87B-6641-8DDB-108E7BF0C6FA}"/>
              </a:ext>
            </a:extLst>
          </p:cNvPr>
          <p:cNvSpPr>
            <a:spLocks noGrp="1" noChangeArrowheads="1"/>
          </p:cNvSpPr>
          <p:nvPr>
            <p:ph type="body" idx="1"/>
          </p:nvPr>
        </p:nvSpPr>
        <p:spPr>
          <a:xfrm>
            <a:off x="117475" y="2392363"/>
            <a:ext cx="8839200" cy="1804987"/>
          </a:xfrm>
        </p:spPr>
        <p:txBody>
          <a:bodyPr/>
          <a:lstStyle/>
          <a:p>
            <a:pPr marL="0" indent="0">
              <a:lnSpc>
                <a:spcPct val="80000"/>
              </a:lnSpc>
              <a:buFont typeface="Monotype Sorts" pitchFamily="2" charset="2"/>
              <a:buNone/>
            </a:pPr>
            <a:r>
              <a:rPr lang="en-US" altLang="en-US" sz="1800" b="1" dirty="0">
                <a:solidFill>
                  <a:schemeClr val="tx2"/>
                </a:solidFill>
                <a:latin typeface="Courier New" panose="02070309020205020404" pitchFamily="49" charset="0"/>
              </a:rPr>
              <a:t>item = 1</a:t>
            </a:r>
          </a:p>
          <a:p>
            <a:pPr marL="0" indent="0">
              <a:lnSpc>
                <a:spcPct val="80000"/>
              </a:lnSpc>
              <a:buFont typeface="Monotype Sorts" pitchFamily="2" charset="2"/>
              <a:buNone/>
            </a:pPr>
            <a:r>
              <a:rPr lang="en-US" altLang="en-US" sz="1800" b="1" dirty="0">
                <a:solidFill>
                  <a:schemeClr val="tx2"/>
                </a:solidFill>
                <a:latin typeface="Courier New" panose="02070309020205020404" pitchFamily="49" charset="0"/>
              </a:rPr>
              <a:t>sum = 0</a:t>
            </a:r>
          </a:p>
          <a:p>
            <a:pPr marL="0" indent="0">
              <a:lnSpc>
                <a:spcPct val="80000"/>
              </a:lnSpc>
              <a:buFont typeface="Monotype Sorts" pitchFamily="2" charset="2"/>
              <a:buNone/>
            </a:pPr>
            <a:r>
              <a:rPr lang="en-US" altLang="en-US" sz="1800" b="1" dirty="0">
                <a:solidFill>
                  <a:schemeClr val="tx2"/>
                </a:solidFill>
                <a:latin typeface="Courier New" panose="02070309020205020404" pitchFamily="49" charset="0"/>
              </a:rPr>
              <a:t>while item != 0: # No guarantee item will be 0</a:t>
            </a:r>
          </a:p>
          <a:p>
            <a:pPr marL="0" indent="0">
              <a:lnSpc>
                <a:spcPct val="80000"/>
              </a:lnSpc>
              <a:buFont typeface="Monotype Sorts" pitchFamily="2" charset="2"/>
              <a:buNone/>
            </a:pPr>
            <a:r>
              <a:rPr lang="en-US" altLang="en-US" sz="1800" b="1" dirty="0">
                <a:solidFill>
                  <a:schemeClr val="tx2"/>
                </a:solidFill>
                <a:latin typeface="Courier New" panose="02070309020205020404" pitchFamily="49" charset="0"/>
              </a:rPr>
              <a:t>    sum += item</a:t>
            </a:r>
          </a:p>
          <a:p>
            <a:pPr marL="0" indent="0">
              <a:lnSpc>
                <a:spcPct val="80000"/>
              </a:lnSpc>
              <a:buFont typeface="Monotype Sorts" pitchFamily="2" charset="2"/>
              <a:buNone/>
            </a:pPr>
            <a:r>
              <a:rPr lang="en-US" altLang="en-US" sz="1800" b="1" dirty="0">
                <a:solidFill>
                  <a:schemeClr val="tx2"/>
                </a:solidFill>
                <a:latin typeface="Courier New" panose="02070309020205020404" pitchFamily="49" charset="0"/>
              </a:rPr>
              <a:t>    item -= 0.1</a:t>
            </a:r>
          </a:p>
          <a:p>
            <a:pPr marL="0" indent="0">
              <a:lnSpc>
                <a:spcPct val="80000"/>
              </a:lnSpc>
              <a:buFont typeface="Monotype Sorts" pitchFamily="2" charset="2"/>
              <a:buNone/>
            </a:pPr>
            <a:r>
              <a:rPr lang="en-US" altLang="en-US" sz="1800" b="1" dirty="0">
                <a:solidFill>
                  <a:schemeClr val="tx2"/>
                </a:solidFill>
                <a:latin typeface="Courier New" panose="02070309020205020404" pitchFamily="49" charset="0"/>
              </a:rPr>
              <a:t>print(sum)</a:t>
            </a:r>
            <a:endParaRPr lang="en-US" altLang="en-US" sz="1600" b="1" dirty="0">
              <a:solidFill>
                <a:schemeClr val="tx2"/>
              </a:solidFill>
              <a:latin typeface="Courier New" panose="02070309020205020404" pitchFamily="49" charset="0"/>
            </a:endParaRPr>
          </a:p>
        </p:txBody>
      </p:sp>
      <p:sp>
        <p:nvSpPr>
          <p:cNvPr id="24581" name="Rectangle 4">
            <a:extLst>
              <a:ext uri="{FF2B5EF4-FFF2-40B4-BE49-F238E27FC236}">
                <a16:creationId xmlns:a16="http://schemas.microsoft.com/office/drawing/2014/main" id="{BA5E3BDE-B415-874F-887A-284FA3259C4B}"/>
              </a:ext>
            </a:extLst>
          </p:cNvPr>
          <p:cNvSpPr>
            <a:spLocks noChangeArrowheads="1"/>
          </p:cNvSpPr>
          <p:nvPr/>
        </p:nvSpPr>
        <p:spPr bwMode="auto">
          <a:xfrm>
            <a:off x="155575" y="4351338"/>
            <a:ext cx="8756650" cy="195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500"/>
              <a:t>Variable item starts with 1 and is reduced by 0.1 every time the loop body is executed. The loop should terminate when item becomes 0. However, there is no guarantee that item will be exactly 0, because the floating-point arithmetic is approximated. This loop seems OK on the surface, but it is actually an infinite loop.</a:t>
            </a:r>
          </a:p>
        </p:txBody>
      </p:sp>
      <p:sp>
        <p:nvSpPr>
          <p:cNvPr id="24582" name="Rectangle 5">
            <a:extLst>
              <a:ext uri="{FF2B5EF4-FFF2-40B4-BE49-F238E27FC236}">
                <a16:creationId xmlns:a16="http://schemas.microsoft.com/office/drawing/2014/main" id="{EF770433-327E-AA41-8494-DF6EF67939C1}"/>
              </a:ext>
            </a:extLst>
          </p:cNvPr>
          <p:cNvSpPr>
            <a:spLocks noChangeArrowheads="1"/>
          </p:cNvSpPr>
          <p:nvPr/>
        </p:nvSpPr>
        <p:spPr bwMode="auto">
          <a:xfrm>
            <a:off x="0" y="817563"/>
            <a:ext cx="9144000"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400"/>
              <a:t>Don’t use floating-point values for equality checking in a loop control. Since floating-point values are approximations for some values, using them could result in imprecise counter values and inaccurate results. Consider the following code for computing 1 + 0.9 + 0.8 + ... + 0.1:</a:t>
            </a:r>
            <a:endParaRPr lang="en-US" altLang="en-US" sz="24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5498A6C2-A92D-EE4E-BFAE-BB3CB76D337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CF15C5-1369-3749-AC99-A8A92F834AF3}" type="slidenum">
              <a:rPr lang="en-US" altLang="en-US" sz="1400"/>
              <a:pPr>
                <a:spcBef>
                  <a:spcPct val="0"/>
                </a:spcBef>
                <a:buClrTx/>
                <a:buSzTx/>
                <a:buFontTx/>
                <a:buNone/>
              </a:pPr>
              <a:t>21</a:t>
            </a:fld>
            <a:endParaRPr lang="en-US" altLang="en-US" sz="1400"/>
          </a:p>
        </p:txBody>
      </p:sp>
      <p:sp>
        <p:nvSpPr>
          <p:cNvPr id="25603" name="Rectangle 2">
            <a:extLst>
              <a:ext uri="{FF2B5EF4-FFF2-40B4-BE49-F238E27FC236}">
                <a16:creationId xmlns:a16="http://schemas.microsoft.com/office/drawing/2014/main" id="{71EA2C6F-50EA-1E42-AF58-39979D595477}"/>
              </a:ext>
            </a:extLst>
          </p:cNvPr>
          <p:cNvSpPr>
            <a:spLocks noGrp="1" noChangeArrowheads="1"/>
          </p:cNvSpPr>
          <p:nvPr>
            <p:ph type="title"/>
          </p:nvPr>
        </p:nvSpPr>
        <p:spPr>
          <a:xfrm>
            <a:off x="685800" y="152400"/>
            <a:ext cx="7772400" cy="685800"/>
          </a:xfrm>
        </p:spPr>
        <p:txBody>
          <a:bodyPr/>
          <a:lstStyle/>
          <a:p>
            <a:r>
              <a:rPr lang="en-US" altLang="en-US" sz="4200">
                <a:latin typeface="Courier New" panose="02070309020205020404" pitchFamily="49" charset="0"/>
              </a:rPr>
              <a:t>for</a:t>
            </a:r>
            <a:r>
              <a:rPr lang="en-US" altLang="en-US"/>
              <a:t> Loops</a:t>
            </a:r>
            <a:endParaRPr lang="en-US" altLang="en-US" b="1">
              <a:latin typeface="Book Antiqua" panose="02040602050305030304" pitchFamily="18" charset="0"/>
            </a:endParaRPr>
          </a:p>
        </p:txBody>
      </p:sp>
      <p:sp>
        <p:nvSpPr>
          <p:cNvPr id="25604" name="Rectangle 3">
            <a:extLst>
              <a:ext uri="{FF2B5EF4-FFF2-40B4-BE49-F238E27FC236}">
                <a16:creationId xmlns:a16="http://schemas.microsoft.com/office/drawing/2014/main" id="{4AB024CE-6CFC-2A4E-B87B-BA6D65C86BE4}"/>
              </a:ext>
            </a:extLst>
          </p:cNvPr>
          <p:cNvSpPr>
            <a:spLocks noGrp="1" noChangeArrowheads="1"/>
          </p:cNvSpPr>
          <p:nvPr>
            <p:ph type="body" idx="1"/>
          </p:nvPr>
        </p:nvSpPr>
        <p:spPr>
          <a:xfrm>
            <a:off x="228600" y="990600"/>
            <a:ext cx="8759825" cy="2784475"/>
          </a:xfrm>
        </p:spPr>
        <p:txBody>
          <a:bodyPr/>
          <a:lstStyle/>
          <a:p>
            <a:pPr>
              <a:buFont typeface="Monotype Sorts" pitchFamily="2" charset="2"/>
              <a:buNone/>
            </a:pPr>
            <a:r>
              <a:rPr lang="en-US" altLang="en-US" sz="2800" dirty="0" err="1">
                <a:solidFill>
                  <a:schemeClr val="tx2"/>
                </a:solidFill>
              </a:rPr>
              <a:t>i</a:t>
            </a:r>
            <a:r>
              <a:rPr lang="en-US" altLang="en-US" sz="2800" dirty="0">
                <a:solidFill>
                  <a:schemeClr val="tx2"/>
                </a:solidFill>
              </a:rPr>
              <a:t> = </a:t>
            </a:r>
            <a:r>
              <a:rPr lang="en-US" altLang="en-US" sz="2800" dirty="0" err="1">
                <a:solidFill>
                  <a:schemeClr val="tx2"/>
                </a:solidFill>
              </a:rPr>
              <a:t>initialValue</a:t>
            </a:r>
            <a:r>
              <a:rPr lang="en-US" altLang="en-US" sz="2800" dirty="0">
                <a:solidFill>
                  <a:schemeClr val="tx2"/>
                </a:solidFill>
              </a:rPr>
              <a:t>  # Initialize loop-control variable</a:t>
            </a:r>
            <a:endParaRPr lang="en-US" altLang="en-US" sz="2800" b="1" dirty="0">
              <a:solidFill>
                <a:schemeClr val="tx2"/>
              </a:solidFill>
            </a:endParaRPr>
          </a:p>
          <a:p>
            <a:pPr>
              <a:buFont typeface="Monotype Sorts" pitchFamily="2" charset="2"/>
              <a:buNone/>
            </a:pPr>
            <a:r>
              <a:rPr lang="en-US" altLang="en-US" sz="2800" b="1" dirty="0">
                <a:solidFill>
                  <a:schemeClr val="tx2"/>
                </a:solidFill>
              </a:rPr>
              <a:t>while</a:t>
            </a:r>
            <a:r>
              <a:rPr lang="en-US" altLang="en-US" sz="2800" dirty="0">
                <a:solidFill>
                  <a:schemeClr val="tx2"/>
                </a:solidFill>
              </a:rPr>
              <a:t> (</a:t>
            </a:r>
            <a:r>
              <a:rPr lang="en-US" altLang="en-US" sz="2800" dirty="0" err="1">
                <a:solidFill>
                  <a:schemeClr val="tx2"/>
                </a:solidFill>
              </a:rPr>
              <a:t>i</a:t>
            </a:r>
            <a:r>
              <a:rPr lang="en-US" altLang="en-US" sz="2800" dirty="0">
                <a:solidFill>
                  <a:schemeClr val="tx2"/>
                </a:solidFill>
              </a:rPr>
              <a:t> &lt; </a:t>
            </a:r>
            <a:r>
              <a:rPr lang="en-US" altLang="en-US" sz="2800" dirty="0" err="1">
                <a:solidFill>
                  <a:schemeClr val="tx2"/>
                </a:solidFill>
              </a:rPr>
              <a:t>endValue</a:t>
            </a:r>
            <a:r>
              <a:rPr lang="en-US" altLang="en-US" sz="2800" dirty="0">
                <a:solidFill>
                  <a:schemeClr val="tx2"/>
                </a:solidFill>
              </a:rPr>
              <a:t>): </a:t>
            </a:r>
          </a:p>
          <a:p>
            <a:pPr>
              <a:buFont typeface="Monotype Sorts" pitchFamily="2" charset="2"/>
              <a:buNone/>
            </a:pPr>
            <a:r>
              <a:rPr lang="en-US" altLang="en-US" sz="2800" dirty="0">
                <a:solidFill>
                  <a:schemeClr val="tx2"/>
                </a:solidFill>
              </a:rPr>
              <a:t>      # Loop body</a:t>
            </a:r>
          </a:p>
          <a:p>
            <a:pPr>
              <a:buFont typeface="Monotype Sorts" pitchFamily="2" charset="2"/>
              <a:buNone/>
            </a:pPr>
            <a:r>
              <a:rPr lang="en-US" altLang="en-US" sz="2800" dirty="0">
                <a:solidFill>
                  <a:schemeClr val="tx2"/>
                </a:solidFill>
              </a:rPr>
              <a:t>      ...</a:t>
            </a:r>
          </a:p>
          <a:p>
            <a:pPr>
              <a:buFont typeface="Monotype Sorts" pitchFamily="2" charset="2"/>
              <a:buNone/>
            </a:pPr>
            <a:r>
              <a:rPr lang="en-US" altLang="en-US" sz="2800" dirty="0">
                <a:solidFill>
                  <a:schemeClr val="tx2"/>
                </a:solidFill>
              </a:rPr>
              <a:t>      </a:t>
            </a:r>
            <a:r>
              <a:rPr lang="en-US" altLang="en-US" sz="2800" dirty="0" err="1">
                <a:solidFill>
                  <a:schemeClr val="tx2"/>
                </a:solidFill>
              </a:rPr>
              <a:t>i</a:t>
            </a:r>
            <a:r>
              <a:rPr lang="en-US" altLang="en-US" sz="2800" dirty="0">
                <a:solidFill>
                  <a:schemeClr val="tx2"/>
                </a:solidFill>
              </a:rPr>
              <a:t>++ # Adjust loop-control variable</a:t>
            </a:r>
          </a:p>
        </p:txBody>
      </p:sp>
      <p:sp>
        <p:nvSpPr>
          <p:cNvPr id="25605" name="Rectangle 5">
            <a:extLst>
              <a:ext uri="{FF2B5EF4-FFF2-40B4-BE49-F238E27FC236}">
                <a16:creationId xmlns:a16="http://schemas.microsoft.com/office/drawing/2014/main" id="{837BAE0A-249D-694F-B059-544159FFC407}"/>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7">
            <a:extLst>
              <a:ext uri="{FF2B5EF4-FFF2-40B4-BE49-F238E27FC236}">
                <a16:creationId xmlns:a16="http://schemas.microsoft.com/office/drawing/2014/main" id="{E490FDF6-B0CC-3845-81E8-1E78ABF85AD0}"/>
              </a:ext>
            </a:extLst>
          </p:cNvPr>
          <p:cNvSpPr>
            <a:spLocks noChangeArrowheads="1"/>
          </p:cNvSpPr>
          <p:nvPr/>
        </p:nvSpPr>
        <p:spPr bwMode="auto">
          <a:xfrm>
            <a:off x="117475" y="4657725"/>
            <a:ext cx="8378825"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dirty="0">
                <a:solidFill>
                  <a:schemeClr val="tx2"/>
                </a:solidFill>
              </a:rPr>
              <a:t>for</a:t>
            </a:r>
            <a:r>
              <a:rPr lang="en-US" altLang="en-US" dirty="0">
                <a:solidFill>
                  <a:schemeClr val="tx2"/>
                </a:solidFill>
              </a:rPr>
              <a:t> </a:t>
            </a:r>
            <a:r>
              <a:rPr lang="en-US" altLang="en-US" dirty="0" err="1">
                <a:solidFill>
                  <a:schemeClr val="tx2"/>
                </a:solidFill>
              </a:rPr>
              <a:t>i</a:t>
            </a:r>
            <a:r>
              <a:rPr lang="en-US" altLang="en-US" dirty="0">
                <a:solidFill>
                  <a:schemeClr val="tx2"/>
                </a:solidFill>
              </a:rPr>
              <a:t> in </a:t>
            </a:r>
            <a:r>
              <a:rPr lang="en-US" altLang="en-US" b="1" dirty="0">
                <a:solidFill>
                  <a:schemeClr val="tx2"/>
                </a:solidFill>
              </a:rPr>
              <a:t>range</a:t>
            </a:r>
            <a:r>
              <a:rPr lang="en-US" altLang="en-US" dirty="0">
                <a:solidFill>
                  <a:schemeClr val="tx2"/>
                </a:solidFill>
              </a:rPr>
              <a:t>(</a:t>
            </a:r>
            <a:r>
              <a:rPr lang="en-US" altLang="en-US" dirty="0" err="1">
                <a:solidFill>
                  <a:schemeClr val="tx2"/>
                </a:solidFill>
              </a:rPr>
              <a:t>initialValue</a:t>
            </a:r>
            <a:r>
              <a:rPr lang="en-US" altLang="en-US" dirty="0">
                <a:solidFill>
                  <a:schemeClr val="tx2"/>
                </a:solidFill>
              </a:rPr>
              <a:t>, </a:t>
            </a:r>
            <a:r>
              <a:rPr lang="en-US" altLang="en-US" dirty="0" err="1">
                <a:solidFill>
                  <a:schemeClr val="tx2"/>
                </a:solidFill>
              </a:rPr>
              <a:t>endValue</a:t>
            </a:r>
            <a:r>
              <a:rPr lang="en-US" altLang="en-US" dirty="0">
                <a:solidFill>
                  <a:schemeClr val="tx2"/>
                </a:solidFill>
              </a:rPr>
              <a:t>): </a:t>
            </a:r>
          </a:p>
          <a:p>
            <a:pPr>
              <a:buFont typeface="Monotype Sorts" pitchFamily="2" charset="2"/>
              <a:buNone/>
            </a:pPr>
            <a:r>
              <a:rPr lang="en-US" altLang="en-US" dirty="0">
                <a:solidFill>
                  <a:schemeClr val="tx2"/>
                </a:solidFill>
              </a:rPr>
              <a:t>      # Loop body</a:t>
            </a:r>
          </a:p>
        </p:txBody>
      </p:sp>
      <p:sp>
        <p:nvSpPr>
          <p:cNvPr id="25607" name="Rectangle 10">
            <a:extLst>
              <a:ext uri="{FF2B5EF4-FFF2-40B4-BE49-F238E27FC236}">
                <a16:creationId xmlns:a16="http://schemas.microsoft.com/office/drawing/2014/main" id="{3F5B2363-CB0E-8F43-95D7-C0E7207A001A}"/>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FDE2559C-F665-454D-9FE3-66741B7E8E2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53563E-1967-3D46-98FB-A90E5EA0E6CE}" type="slidenum">
              <a:rPr lang="en-US" altLang="en-US" sz="1400"/>
              <a:pPr>
                <a:spcBef>
                  <a:spcPct val="0"/>
                </a:spcBef>
                <a:buClrTx/>
                <a:buSzTx/>
                <a:buFontTx/>
                <a:buNone/>
              </a:pPr>
              <a:t>22</a:t>
            </a:fld>
            <a:endParaRPr lang="en-US" altLang="en-US" sz="1400"/>
          </a:p>
        </p:txBody>
      </p:sp>
      <p:sp>
        <p:nvSpPr>
          <p:cNvPr id="26627" name="Rectangle 2">
            <a:extLst>
              <a:ext uri="{FF2B5EF4-FFF2-40B4-BE49-F238E27FC236}">
                <a16:creationId xmlns:a16="http://schemas.microsoft.com/office/drawing/2014/main" id="{534CE61A-34BC-E442-BCF9-CEBD9A8BA49D}"/>
              </a:ext>
            </a:extLst>
          </p:cNvPr>
          <p:cNvSpPr>
            <a:spLocks noGrp="1" noChangeArrowheads="1"/>
          </p:cNvSpPr>
          <p:nvPr>
            <p:ph type="title"/>
          </p:nvPr>
        </p:nvSpPr>
        <p:spPr>
          <a:xfrm>
            <a:off x="693738" y="317500"/>
            <a:ext cx="7772400" cy="685800"/>
          </a:xfrm>
        </p:spPr>
        <p:txBody>
          <a:bodyPr/>
          <a:lstStyle/>
          <a:p>
            <a:r>
              <a:rPr lang="en-US" altLang="en-US"/>
              <a:t>range(a, b)</a:t>
            </a:r>
            <a:endParaRPr lang="en-US" altLang="en-US">
              <a:solidFill>
                <a:schemeClr val="tx1"/>
              </a:solidFill>
            </a:endParaRPr>
          </a:p>
        </p:txBody>
      </p:sp>
      <p:sp>
        <p:nvSpPr>
          <p:cNvPr id="26628" name="Rectangle 3">
            <a:extLst>
              <a:ext uri="{FF2B5EF4-FFF2-40B4-BE49-F238E27FC236}">
                <a16:creationId xmlns:a16="http://schemas.microsoft.com/office/drawing/2014/main" id="{7CBDAD1C-9634-7646-9434-47F6E202225D}"/>
              </a:ext>
            </a:extLst>
          </p:cNvPr>
          <p:cNvSpPr>
            <a:spLocks noGrp="1" noChangeArrowheads="1"/>
          </p:cNvSpPr>
          <p:nvPr>
            <p:ph type="body" idx="1"/>
          </p:nvPr>
        </p:nvSpPr>
        <p:spPr>
          <a:xfrm>
            <a:off x="304800" y="1316038"/>
            <a:ext cx="8569325" cy="4570412"/>
          </a:xfrm>
        </p:spPr>
        <p:txBody>
          <a:bodyPr/>
          <a:lstStyle/>
          <a:p>
            <a:pPr marL="0" indent="0">
              <a:lnSpc>
                <a:spcPct val="90000"/>
              </a:lnSpc>
              <a:buFont typeface="Monotype Sorts" pitchFamily="2" charset="2"/>
              <a:buNone/>
            </a:pPr>
            <a:endParaRPr lang="en-US" altLang="en-US" sz="3000" b="1">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&gt;&gt;&gt; for v in range(4, 8):</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     print(v)</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4</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5</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6</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7</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&gt;&gt;&gt;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4AF197E9-DCE6-C44E-8717-496ECA13A5E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74023B4-DDDF-AC40-ADC1-AEB2748A28E0}" type="slidenum">
              <a:rPr lang="en-US" altLang="en-US" sz="1400"/>
              <a:pPr>
                <a:spcBef>
                  <a:spcPct val="0"/>
                </a:spcBef>
                <a:buClrTx/>
                <a:buSzTx/>
                <a:buFontTx/>
                <a:buNone/>
              </a:pPr>
              <a:t>23</a:t>
            </a:fld>
            <a:endParaRPr lang="en-US" altLang="en-US" sz="1400"/>
          </a:p>
        </p:txBody>
      </p:sp>
      <p:sp>
        <p:nvSpPr>
          <p:cNvPr id="27651" name="Rectangle 2">
            <a:extLst>
              <a:ext uri="{FF2B5EF4-FFF2-40B4-BE49-F238E27FC236}">
                <a16:creationId xmlns:a16="http://schemas.microsoft.com/office/drawing/2014/main" id="{7C4B7E8B-A284-4E47-B9BC-A170FB2D1F4B}"/>
              </a:ext>
            </a:extLst>
          </p:cNvPr>
          <p:cNvSpPr>
            <a:spLocks noGrp="1" noChangeArrowheads="1"/>
          </p:cNvSpPr>
          <p:nvPr>
            <p:ph type="title"/>
          </p:nvPr>
        </p:nvSpPr>
        <p:spPr>
          <a:xfrm>
            <a:off x="693738" y="317500"/>
            <a:ext cx="7772400" cy="685800"/>
          </a:xfrm>
        </p:spPr>
        <p:txBody>
          <a:bodyPr/>
          <a:lstStyle/>
          <a:p>
            <a:r>
              <a:rPr lang="en-US" altLang="en-US"/>
              <a:t>range(b)</a:t>
            </a:r>
            <a:endParaRPr lang="en-US" altLang="en-US">
              <a:solidFill>
                <a:schemeClr val="tx1"/>
              </a:solidFill>
            </a:endParaRPr>
          </a:p>
        </p:txBody>
      </p:sp>
      <p:sp>
        <p:nvSpPr>
          <p:cNvPr id="27652" name="Rectangle 3">
            <a:extLst>
              <a:ext uri="{FF2B5EF4-FFF2-40B4-BE49-F238E27FC236}">
                <a16:creationId xmlns:a16="http://schemas.microsoft.com/office/drawing/2014/main" id="{E5958A4A-301A-114E-BCE0-57E20CE84E8E}"/>
              </a:ext>
            </a:extLst>
          </p:cNvPr>
          <p:cNvSpPr>
            <a:spLocks noGrp="1" noChangeArrowheads="1"/>
          </p:cNvSpPr>
          <p:nvPr>
            <p:ph type="body" idx="1"/>
          </p:nvPr>
        </p:nvSpPr>
        <p:spPr>
          <a:xfrm>
            <a:off x="309563" y="1316038"/>
            <a:ext cx="8569325" cy="4570412"/>
          </a:xfrm>
        </p:spPr>
        <p:txBody>
          <a:bodyPr/>
          <a:lstStyle/>
          <a:p>
            <a:pPr marL="0" indent="0">
              <a:lnSpc>
                <a:spcPct val="90000"/>
              </a:lnSpc>
              <a:buFont typeface="Monotype Sorts" pitchFamily="2" charset="2"/>
              <a:buNone/>
            </a:pPr>
            <a:endParaRPr lang="en-US" altLang="en-US" sz="3000" b="1">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&gt;&gt;&gt; for i in range(4):</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     print(i)</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0</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1</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2</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3</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&gt;&gt;&gt;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545C1A18-40B2-3F4E-BAAA-DBF1934F5D7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AA3A9A-3938-E74A-A2F7-E1FE5C8C9D0F}" type="slidenum">
              <a:rPr lang="en-US" altLang="en-US" sz="1400"/>
              <a:pPr>
                <a:spcBef>
                  <a:spcPct val="0"/>
                </a:spcBef>
                <a:buClrTx/>
                <a:buSzTx/>
                <a:buFontTx/>
                <a:buNone/>
              </a:pPr>
              <a:t>24</a:t>
            </a:fld>
            <a:endParaRPr lang="en-US" altLang="en-US" sz="1400"/>
          </a:p>
        </p:txBody>
      </p:sp>
      <p:sp>
        <p:nvSpPr>
          <p:cNvPr id="28675" name="Rectangle 2">
            <a:extLst>
              <a:ext uri="{FF2B5EF4-FFF2-40B4-BE49-F238E27FC236}">
                <a16:creationId xmlns:a16="http://schemas.microsoft.com/office/drawing/2014/main" id="{10991570-839E-9743-AEC5-A34EEFC907CB}"/>
              </a:ext>
            </a:extLst>
          </p:cNvPr>
          <p:cNvSpPr>
            <a:spLocks noGrp="1" noChangeArrowheads="1"/>
          </p:cNvSpPr>
          <p:nvPr>
            <p:ph type="title"/>
          </p:nvPr>
        </p:nvSpPr>
        <p:spPr>
          <a:xfrm>
            <a:off x="693738" y="317500"/>
            <a:ext cx="7772400" cy="685800"/>
          </a:xfrm>
        </p:spPr>
        <p:txBody>
          <a:bodyPr/>
          <a:lstStyle/>
          <a:p>
            <a:r>
              <a:rPr lang="en-US" altLang="en-US"/>
              <a:t>range(a, b, step)</a:t>
            </a:r>
            <a:endParaRPr lang="en-US" altLang="en-US">
              <a:solidFill>
                <a:schemeClr val="tx1"/>
              </a:solidFill>
            </a:endParaRPr>
          </a:p>
        </p:txBody>
      </p:sp>
      <p:sp>
        <p:nvSpPr>
          <p:cNvPr id="28676" name="Rectangle 3">
            <a:extLst>
              <a:ext uri="{FF2B5EF4-FFF2-40B4-BE49-F238E27FC236}">
                <a16:creationId xmlns:a16="http://schemas.microsoft.com/office/drawing/2014/main" id="{BB337AB0-6F7C-FB48-B87A-446BBEFD478D}"/>
              </a:ext>
            </a:extLst>
          </p:cNvPr>
          <p:cNvSpPr>
            <a:spLocks noGrp="1" noChangeArrowheads="1"/>
          </p:cNvSpPr>
          <p:nvPr>
            <p:ph type="body" idx="1"/>
          </p:nvPr>
        </p:nvSpPr>
        <p:spPr>
          <a:xfrm>
            <a:off x="309563" y="1316038"/>
            <a:ext cx="8569325" cy="4570412"/>
          </a:xfrm>
        </p:spPr>
        <p:txBody>
          <a:bodyPr/>
          <a:lstStyle/>
          <a:p>
            <a:pPr marL="0" indent="0">
              <a:lnSpc>
                <a:spcPct val="90000"/>
              </a:lnSpc>
              <a:buFont typeface="Monotype Sorts" pitchFamily="2" charset="2"/>
              <a:buNone/>
            </a:pPr>
            <a:endParaRPr lang="en-US" altLang="en-US" sz="3400" b="1">
              <a:solidFill>
                <a:schemeClr val="tx2"/>
              </a:solidFill>
              <a:cs typeface="Times New Roman" panose="02020603050405020304" pitchFamily="18" charset="0"/>
            </a:endParaRPr>
          </a:p>
          <a:p>
            <a:pPr marL="0" indent="0">
              <a:lnSpc>
                <a:spcPct val="90000"/>
              </a:lnSpc>
              <a:buFont typeface="Monotype Sorts" pitchFamily="2" charset="2"/>
              <a:buNone/>
            </a:pPr>
            <a:r>
              <a:rPr lang="en-US" altLang="en-US" b="1">
                <a:solidFill>
                  <a:schemeClr val="tx2"/>
                </a:solidFill>
                <a:latin typeface="Courier New" panose="02070309020205020404" pitchFamily="49" charset="0"/>
              </a:rPr>
              <a:t>&gt;&gt;&gt; for v in range(3, 9, 2):</a:t>
            </a:r>
          </a:p>
          <a:p>
            <a:pPr marL="0" indent="0">
              <a:lnSpc>
                <a:spcPct val="90000"/>
              </a:lnSpc>
              <a:buFont typeface="Monotype Sorts" pitchFamily="2" charset="2"/>
              <a:buNone/>
            </a:pPr>
            <a:r>
              <a:rPr lang="en-US" altLang="en-US" b="1">
                <a:solidFill>
                  <a:schemeClr val="tx2"/>
                </a:solidFill>
                <a:latin typeface="Courier New" panose="02070309020205020404" pitchFamily="49" charset="0"/>
              </a:rPr>
              <a:t>...     print(v)</a:t>
            </a:r>
          </a:p>
          <a:p>
            <a:pPr marL="0" indent="0">
              <a:lnSpc>
                <a:spcPct val="90000"/>
              </a:lnSpc>
              <a:buFont typeface="Monotype Sorts" pitchFamily="2" charset="2"/>
              <a:buNone/>
            </a:pPr>
            <a:r>
              <a:rPr lang="en-US" altLang="en-US" b="1">
                <a:solidFill>
                  <a:schemeClr val="tx2"/>
                </a:solidFill>
                <a:latin typeface="Courier New" panose="02070309020205020404" pitchFamily="49" charset="0"/>
              </a:rPr>
              <a:t>...</a:t>
            </a:r>
          </a:p>
          <a:p>
            <a:pPr marL="0" indent="0">
              <a:lnSpc>
                <a:spcPct val="90000"/>
              </a:lnSpc>
              <a:buFont typeface="Monotype Sorts" pitchFamily="2" charset="2"/>
              <a:buNone/>
            </a:pPr>
            <a:r>
              <a:rPr lang="en-US" altLang="en-US" b="1">
                <a:solidFill>
                  <a:schemeClr val="tx2"/>
                </a:solidFill>
                <a:latin typeface="Courier New" panose="02070309020205020404" pitchFamily="49" charset="0"/>
              </a:rPr>
              <a:t>3</a:t>
            </a:r>
          </a:p>
          <a:p>
            <a:pPr marL="0" indent="0">
              <a:lnSpc>
                <a:spcPct val="90000"/>
              </a:lnSpc>
              <a:buFont typeface="Monotype Sorts" pitchFamily="2" charset="2"/>
              <a:buNone/>
            </a:pPr>
            <a:r>
              <a:rPr lang="en-US" altLang="en-US" b="1">
                <a:solidFill>
                  <a:schemeClr val="tx2"/>
                </a:solidFill>
                <a:latin typeface="Courier New" panose="02070309020205020404" pitchFamily="49" charset="0"/>
              </a:rPr>
              <a:t>5</a:t>
            </a:r>
          </a:p>
          <a:p>
            <a:pPr marL="0" indent="0">
              <a:lnSpc>
                <a:spcPct val="90000"/>
              </a:lnSpc>
              <a:buFont typeface="Monotype Sorts" pitchFamily="2" charset="2"/>
              <a:buNone/>
            </a:pPr>
            <a:r>
              <a:rPr lang="en-US" altLang="en-US" b="1">
                <a:solidFill>
                  <a:schemeClr val="tx2"/>
                </a:solidFill>
                <a:latin typeface="Courier New" panose="02070309020205020404" pitchFamily="49" charset="0"/>
              </a:rPr>
              <a:t>7</a:t>
            </a:r>
          </a:p>
          <a:p>
            <a:pPr marL="0" indent="0">
              <a:lnSpc>
                <a:spcPct val="90000"/>
              </a:lnSpc>
              <a:buFont typeface="Monotype Sorts" pitchFamily="2" charset="2"/>
              <a:buNone/>
            </a:pPr>
            <a:r>
              <a:rPr lang="en-US" altLang="en-US" b="1">
                <a:solidFill>
                  <a:schemeClr val="tx2"/>
                </a:solidFill>
                <a:latin typeface="Courier New" panose="02070309020205020404" pitchFamily="49" charset="0"/>
              </a:rPr>
              <a:t>&gt;&gt;&gt;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DA141FBF-C513-6549-B068-13399106976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FCEA7B7-65EE-2346-AB5F-CA2F9BD5917B}" type="slidenum">
              <a:rPr lang="en-US" altLang="en-US" sz="1400"/>
              <a:pPr>
                <a:spcBef>
                  <a:spcPct val="0"/>
                </a:spcBef>
                <a:buClrTx/>
                <a:buSzTx/>
                <a:buFontTx/>
                <a:buNone/>
              </a:pPr>
              <a:t>25</a:t>
            </a:fld>
            <a:endParaRPr lang="en-US" altLang="en-US" sz="1400"/>
          </a:p>
        </p:txBody>
      </p:sp>
      <p:sp>
        <p:nvSpPr>
          <p:cNvPr id="29699" name="Rectangle 2">
            <a:extLst>
              <a:ext uri="{FF2B5EF4-FFF2-40B4-BE49-F238E27FC236}">
                <a16:creationId xmlns:a16="http://schemas.microsoft.com/office/drawing/2014/main" id="{110F2E85-04FF-2048-BB08-D02CBC39FE03}"/>
              </a:ext>
            </a:extLst>
          </p:cNvPr>
          <p:cNvSpPr>
            <a:spLocks noGrp="1" noChangeArrowheads="1"/>
          </p:cNvSpPr>
          <p:nvPr>
            <p:ph type="title"/>
          </p:nvPr>
        </p:nvSpPr>
        <p:spPr>
          <a:xfrm>
            <a:off x="693738" y="317500"/>
            <a:ext cx="7772400" cy="685800"/>
          </a:xfrm>
        </p:spPr>
        <p:txBody>
          <a:bodyPr/>
          <a:lstStyle/>
          <a:p>
            <a:r>
              <a:rPr lang="en-US" altLang="en-US"/>
              <a:t>range(a, b, step)</a:t>
            </a:r>
            <a:endParaRPr lang="en-US" altLang="en-US">
              <a:solidFill>
                <a:schemeClr val="tx1"/>
              </a:solidFill>
            </a:endParaRPr>
          </a:p>
        </p:txBody>
      </p:sp>
      <p:sp>
        <p:nvSpPr>
          <p:cNvPr id="29700" name="Rectangle 3">
            <a:extLst>
              <a:ext uri="{FF2B5EF4-FFF2-40B4-BE49-F238E27FC236}">
                <a16:creationId xmlns:a16="http://schemas.microsoft.com/office/drawing/2014/main" id="{5DBC52EA-6374-4641-B884-A38C8620C090}"/>
              </a:ext>
            </a:extLst>
          </p:cNvPr>
          <p:cNvSpPr>
            <a:spLocks noGrp="1" noChangeArrowheads="1"/>
          </p:cNvSpPr>
          <p:nvPr>
            <p:ph type="body" idx="1"/>
          </p:nvPr>
        </p:nvSpPr>
        <p:spPr>
          <a:xfrm>
            <a:off x="309563" y="1316038"/>
            <a:ext cx="8569325" cy="4570412"/>
          </a:xfrm>
        </p:spPr>
        <p:txBody>
          <a:bodyPr/>
          <a:lstStyle/>
          <a:p>
            <a:pPr marL="0" indent="0">
              <a:lnSpc>
                <a:spcPct val="90000"/>
              </a:lnSpc>
            </a:pPr>
            <a:endParaRPr lang="en-US" altLang="en-US" sz="3000" b="1">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&gt;&gt;&gt; for v in range(5, 1, -1):</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     print(v)</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5</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4</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3</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2</a:t>
            </a:r>
          </a:p>
          <a:p>
            <a:pPr marL="0" indent="0">
              <a:lnSpc>
                <a:spcPct val="90000"/>
              </a:lnSpc>
              <a:buFont typeface="Monotype Sorts" pitchFamily="2" charset="2"/>
              <a:buNone/>
            </a:pPr>
            <a:r>
              <a:rPr lang="en-US" altLang="en-US" sz="2800" b="1">
                <a:solidFill>
                  <a:schemeClr val="tx2"/>
                </a:solidFill>
                <a:latin typeface="Courier New" panose="02070309020205020404" pitchFamily="49" charset="0"/>
              </a:rPr>
              <a:t>&gt;&gt;&gt;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153E48DF-9767-504C-B3A2-BB91AF09F79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E4FAD9-9ADA-C043-BD08-DBB3AA80E2CD}" type="slidenum">
              <a:rPr lang="en-US" altLang="en-US" sz="1400"/>
              <a:pPr>
                <a:spcBef>
                  <a:spcPct val="0"/>
                </a:spcBef>
                <a:buClrTx/>
                <a:buSzTx/>
                <a:buFontTx/>
                <a:buNone/>
              </a:pPr>
              <a:t>26</a:t>
            </a:fld>
            <a:endParaRPr lang="en-US" altLang="en-US" sz="1400"/>
          </a:p>
        </p:txBody>
      </p:sp>
      <p:sp>
        <p:nvSpPr>
          <p:cNvPr id="30723" name="Rectangle 2">
            <a:extLst>
              <a:ext uri="{FF2B5EF4-FFF2-40B4-BE49-F238E27FC236}">
                <a16:creationId xmlns:a16="http://schemas.microsoft.com/office/drawing/2014/main" id="{F28BD037-B772-BA4D-BD3F-2FFCE855292C}"/>
              </a:ext>
            </a:extLst>
          </p:cNvPr>
          <p:cNvSpPr>
            <a:spLocks noGrp="1" noChangeArrowheads="1"/>
          </p:cNvSpPr>
          <p:nvPr>
            <p:ph type="title"/>
          </p:nvPr>
        </p:nvSpPr>
        <p:spPr>
          <a:xfrm>
            <a:off x="228600" y="228600"/>
            <a:ext cx="8534400" cy="1143000"/>
          </a:xfrm>
        </p:spPr>
        <p:txBody>
          <a:bodyPr/>
          <a:lstStyle/>
          <a:p>
            <a:r>
              <a:rPr lang="en-US" altLang="en-US"/>
              <a:t>Nested Loops </a:t>
            </a:r>
          </a:p>
        </p:txBody>
      </p:sp>
      <p:sp>
        <p:nvSpPr>
          <p:cNvPr id="30724" name="Rectangle 3">
            <a:extLst>
              <a:ext uri="{FF2B5EF4-FFF2-40B4-BE49-F238E27FC236}">
                <a16:creationId xmlns:a16="http://schemas.microsoft.com/office/drawing/2014/main" id="{1EDA77A4-1A6F-0140-BB18-38847ED99C4E}"/>
              </a:ext>
            </a:extLst>
          </p:cNvPr>
          <p:cNvSpPr>
            <a:spLocks noGrp="1" noChangeArrowheads="1"/>
          </p:cNvSpPr>
          <p:nvPr>
            <p:ph type="body" idx="1"/>
          </p:nvPr>
        </p:nvSpPr>
        <p:spPr>
          <a:xfrm>
            <a:off x="228600" y="1600200"/>
            <a:ext cx="8686800" cy="1444625"/>
          </a:xfrm>
        </p:spPr>
        <p:txBody>
          <a:bodyPr/>
          <a:lstStyle/>
          <a:p>
            <a:pPr marL="0" indent="0">
              <a:buFont typeface="Monotype Sorts" pitchFamily="2" charset="2"/>
              <a:buNone/>
            </a:pPr>
            <a:r>
              <a:rPr lang="en-US" altLang="en-US" sz="3400">
                <a:cs typeface="Courier New" panose="02070309020205020404" pitchFamily="49" charset="0"/>
              </a:rPr>
              <a:t>Problem: Write a program that uses nested for loops to print a multiplication table.</a:t>
            </a:r>
          </a:p>
        </p:txBody>
      </p:sp>
      <p:sp>
        <p:nvSpPr>
          <p:cNvPr id="30725" name="Rectangle 1">
            <a:hlinkClick r:id="rId2"/>
            <a:extLst>
              <a:ext uri="{FF2B5EF4-FFF2-40B4-BE49-F238E27FC236}">
                <a16:creationId xmlns:a16="http://schemas.microsoft.com/office/drawing/2014/main" id="{52FFEE2D-7DD8-1043-AC84-1777EE25A0F9}"/>
              </a:ext>
            </a:extLst>
          </p:cNvPr>
          <p:cNvSpPr>
            <a:spLocks noChangeArrowheads="1"/>
          </p:cNvSpPr>
          <p:nvPr/>
        </p:nvSpPr>
        <p:spPr bwMode="auto">
          <a:xfrm>
            <a:off x="501070" y="4953000"/>
            <a:ext cx="430111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Listing 5.6 </a:t>
            </a:r>
            <a:r>
              <a:rPr lang="en-US" altLang="en-US" sz="2000" dirty="0" err="1"/>
              <a:t>MultiplicationTable</a:t>
            </a:r>
            <a:endParaRPr lang="en-US" alt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CA733-6DE9-DA42-B4CC-166434870A82}"/>
              </a:ext>
            </a:extLst>
          </p:cNvPr>
          <p:cNvSpPr>
            <a:spLocks noGrp="1"/>
          </p:cNvSpPr>
          <p:nvPr>
            <p:ph idx="1"/>
          </p:nvPr>
        </p:nvSpPr>
        <p:spPr>
          <a:xfrm>
            <a:off x="685800" y="202980"/>
            <a:ext cx="7772400" cy="5569170"/>
          </a:xfrm>
        </p:spPr>
        <p:txBody>
          <a:bodyPr/>
          <a:lstStyle/>
          <a:p>
            <a:pPr marL="0" indent="0">
              <a:buNone/>
            </a:pPr>
            <a:r>
              <a:rPr lang="en-US" sz="2000" dirty="0">
                <a:latin typeface="Consolas" panose="020B0609020204030204" pitchFamily="49" charset="0"/>
                <a:cs typeface="Consolas" panose="020B0609020204030204" pitchFamily="49" charset="0"/>
              </a:rPr>
              <a:t>1  print(</a:t>
            </a:r>
            <a:r>
              <a:rPr lang="en-US" sz="2000" dirty="0">
                <a:solidFill>
                  <a:srgbClr val="007D9F"/>
                </a:solidFill>
                <a:effectLst/>
                <a:latin typeface="Consolas" panose="020B0609020204030204" pitchFamily="49" charset="0"/>
                <a:cs typeface="Consolas" panose="020B0609020204030204" pitchFamily="49" charset="0"/>
              </a:rPr>
              <a:t>" Multiplication Table"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2  </a:t>
            </a:r>
            <a:r>
              <a:rPr lang="en-US" sz="2000" dirty="0">
                <a:solidFill>
                  <a:srgbClr val="005500"/>
                </a:solidFill>
                <a:effectLst/>
                <a:latin typeface="Consolas" panose="020B0609020204030204" pitchFamily="49" charset="0"/>
                <a:cs typeface="Consolas" panose="020B0609020204030204" pitchFamily="49" charset="0"/>
              </a:rPr>
              <a:t># Display the number title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3  print(</a:t>
            </a:r>
            <a:r>
              <a:rPr lang="en-US" sz="2000" dirty="0">
                <a:solidFill>
                  <a:srgbClr val="007D9F"/>
                </a:solidFill>
                <a:effectLst/>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 end = </a:t>
            </a:r>
            <a:r>
              <a:rPr lang="en-US" sz="2000" dirty="0">
                <a:solidFill>
                  <a:srgbClr val="007D9F"/>
                </a:solidFill>
                <a:effectLst/>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4  </a:t>
            </a:r>
            <a:r>
              <a:rPr lang="en-US" sz="2000" b="1" dirty="0">
                <a:solidFill>
                  <a:srgbClr val="000FD6"/>
                </a:solidFill>
                <a:effectLst/>
                <a:latin typeface="Consolas" panose="020B0609020204030204" pitchFamily="49" charset="0"/>
                <a:cs typeface="Consolas" panose="020B0609020204030204" pitchFamily="49" charset="0"/>
              </a:rPr>
              <a:t>for</a:t>
            </a:r>
            <a:r>
              <a:rPr lang="en-US" sz="2000" dirty="0">
                <a:latin typeface="Consolas" panose="020B0609020204030204" pitchFamily="49" charset="0"/>
                <a:cs typeface="Consolas" panose="020B0609020204030204" pitchFamily="49" charset="0"/>
              </a:rPr>
              <a:t> j </a:t>
            </a:r>
            <a:r>
              <a:rPr lang="en-US" sz="2000" b="1" dirty="0">
                <a:solidFill>
                  <a:srgbClr val="000FD6"/>
                </a:solidFill>
                <a:effectLst/>
                <a:latin typeface="Consolas" panose="020B0609020204030204" pitchFamily="49" charset="0"/>
                <a:cs typeface="Consolas" panose="020B0609020204030204" pitchFamily="49" charset="0"/>
              </a:rPr>
              <a:t>in</a:t>
            </a:r>
            <a:r>
              <a:rPr lang="en-US" sz="2000" dirty="0">
                <a:latin typeface="Consolas" panose="020B0609020204030204" pitchFamily="49" charset="0"/>
                <a:cs typeface="Consolas" panose="020B0609020204030204" pitchFamily="49" charset="0"/>
              </a:rPr>
              <a:t> range(</a:t>
            </a:r>
            <a:r>
              <a:rPr lang="en-US" sz="2000" dirty="0">
                <a:solidFill>
                  <a:srgbClr val="007D9F"/>
                </a:solidFill>
                <a:effectLst/>
                <a:latin typeface="Consolas" panose="020B0609020204030204" pitchFamily="49" charset="0"/>
                <a:cs typeface="Consolas" panose="020B0609020204030204" pitchFamily="49" charset="0"/>
              </a:rPr>
              <a:t>1</a:t>
            </a:r>
            <a:r>
              <a:rPr lang="en-US" sz="2000" dirty="0">
                <a:latin typeface="Consolas" panose="020B0609020204030204" pitchFamily="49" charset="0"/>
                <a:cs typeface="Consolas" panose="020B0609020204030204" pitchFamily="49" charset="0"/>
              </a:rPr>
              <a:t>, </a:t>
            </a:r>
            <a:r>
              <a:rPr lang="en-US" sz="2000" dirty="0">
                <a:solidFill>
                  <a:srgbClr val="007D9F"/>
                </a:solidFill>
                <a:effectLst/>
                <a:latin typeface="Consolas" panose="020B0609020204030204" pitchFamily="49" charset="0"/>
                <a:cs typeface="Consolas" panose="020B0609020204030204" pitchFamily="49" charset="0"/>
              </a:rPr>
              <a:t>10</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5   print(</a:t>
            </a:r>
            <a:r>
              <a:rPr lang="en-US" sz="2000" dirty="0">
                <a:solidFill>
                  <a:srgbClr val="007D9F"/>
                </a:solidFill>
                <a:effectLst/>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 j, end = </a:t>
            </a:r>
            <a:r>
              <a:rPr lang="en-US" sz="2000" dirty="0">
                <a:solidFill>
                  <a:srgbClr val="007D9F"/>
                </a:solidFill>
                <a:effectLst/>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6  print() </a:t>
            </a:r>
            <a:r>
              <a:rPr lang="en-US" sz="2000" dirty="0">
                <a:solidFill>
                  <a:srgbClr val="005500"/>
                </a:solidFill>
                <a:effectLst/>
                <a:latin typeface="Consolas" panose="020B0609020204030204" pitchFamily="49" charset="0"/>
                <a:cs typeface="Consolas" panose="020B0609020204030204" pitchFamily="49" charset="0"/>
              </a:rPr>
              <a:t># Jump to the new line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7  print(</a:t>
            </a:r>
            <a:r>
              <a:rPr lang="en-US" sz="2000" dirty="0">
                <a:solidFill>
                  <a:srgbClr val="007D9F"/>
                </a:solidFill>
                <a:effectLst/>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8   </a:t>
            </a:r>
          </a:p>
          <a:p>
            <a:pPr marL="0" indent="0">
              <a:buNone/>
            </a:pPr>
            <a:r>
              <a:rPr lang="en-US" sz="2000" dirty="0">
                <a:latin typeface="Consolas" panose="020B0609020204030204" pitchFamily="49" charset="0"/>
                <a:cs typeface="Consolas" panose="020B0609020204030204" pitchFamily="49" charset="0"/>
              </a:rPr>
              <a:t>9  </a:t>
            </a:r>
            <a:r>
              <a:rPr lang="en-US" sz="2000" dirty="0">
                <a:solidFill>
                  <a:srgbClr val="005500"/>
                </a:solidFill>
                <a:effectLst/>
                <a:latin typeface="Consolas" panose="020B0609020204030204" pitchFamily="49" charset="0"/>
                <a:cs typeface="Consolas" panose="020B0609020204030204" pitchFamily="49" charset="0"/>
              </a:rPr>
              <a:t># Display table body</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10  </a:t>
            </a:r>
            <a:r>
              <a:rPr lang="en-US" sz="2000" b="1" dirty="0">
                <a:solidFill>
                  <a:srgbClr val="000FD6"/>
                </a:solidFill>
                <a:effectLst/>
                <a:latin typeface="Consolas" panose="020B0609020204030204" pitchFamily="49" charset="0"/>
                <a:cs typeface="Consolas" panose="020B0609020204030204" pitchFamily="49" charset="0"/>
              </a:rPr>
              <a:t>for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r>
              <a:rPr lang="en-US" sz="2000" b="1" dirty="0">
                <a:solidFill>
                  <a:srgbClr val="000FD6"/>
                </a:solidFill>
                <a:effectLst/>
                <a:latin typeface="Consolas" panose="020B0609020204030204" pitchFamily="49" charset="0"/>
                <a:cs typeface="Consolas" panose="020B0609020204030204" pitchFamily="49" charset="0"/>
              </a:rPr>
              <a:t>in</a:t>
            </a:r>
            <a:r>
              <a:rPr lang="en-US" sz="2000" dirty="0">
                <a:latin typeface="Consolas" panose="020B0609020204030204" pitchFamily="49" charset="0"/>
                <a:cs typeface="Consolas" panose="020B0609020204030204" pitchFamily="49" charset="0"/>
              </a:rPr>
              <a:t> range(</a:t>
            </a:r>
            <a:r>
              <a:rPr lang="en-US" sz="2000" dirty="0">
                <a:solidFill>
                  <a:srgbClr val="007D9F"/>
                </a:solidFill>
                <a:effectLst/>
                <a:latin typeface="Consolas" panose="020B0609020204030204" pitchFamily="49" charset="0"/>
                <a:cs typeface="Consolas" panose="020B0609020204030204" pitchFamily="49" charset="0"/>
              </a:rPr>
              <a:t>1</a:t>
            </a:r>
            <a:r>
              <a:rPr lang="en-US" sz="2000" dirty="0">
                <a:latin typeface="Consolas" panose="020B0609020204030204" pitchFamily="49" charset="0"/>
                <a:cs typeface="Consolas" panose="020B0609020204030204" pitchFamily="49" charset="0"/>
              </a:rPr>
              <a:t>,10): </a:t>
            </a:r>
          </a:p>
          <a:p>
            <a:pPr marL="0" indent="0">
              <a:buNone/>
            </a:pPr>
            <a:r>
              <a:rPr lang="en-US" sz="2000" dirty="0">
                <a:latin typeface="Consolas" panose="020B0609020204030204" pitchFamily="49" charset="0"/>
                <a:cs typeface="Consolas" panose="020B0609020204030204" pitchFamily="49" charset="0"/>
              </a:rPr>
              <a:t>11     print(</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r>
              <a:rPr lang="en-US" sz="2000" dirty="0">
                <a:solidFill>
                  <a:srgbClr val="007D9F"/>
                </a:solidFill>
                <a:effectLst/>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end = </a:t>
            </a:r>
            <a:r>
              <a:rPr lang="en-US" sz="2000" dirty="0">
                <a:solidFill>
                  <a:srgbClr val="007D9F"/>
                </a:solidFill>
                <a:effectLst/>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12     </a:t>
            </a:r>
            <a:r>
              <a:rPr lang="en-US" sz="2000" b="1" dirty="0">
                <a:solidFill>
                  <a:srgbClr val="000FD6"/>
                </a:solidFill>
                <a:effectLst/>
                <a:latin typeface="Consolas" panose="020B0609020204030204" pitchFamily="49" charset="0"/>
                <a:cs typeface="Consolas" panose="020B0609020204030204" pitchFamily="49" charset="0"/>
              </a:rPr>
              <a:t>for</a:t>
            </a:r>
            <a:r>
              <a:rPr lang="en-US" sz="2000" dirty="0">
                <a:latin typeface="Consolas" panose="020B0609020204030204" pitchFamily="49" charset="0"/>
                <a:cs typeface="Consolas" panose="020B0609020204030204" pitchFamily="49" charset="0"/>
              </a:rPr>
              <a:t> j </a:t>
            </a:r>
            <a:r>
              <a:rPr lang="en-US" sz="2000" b="1" dirty="0">
                <a:solidFill>
                  <a:srgbClr val="000FD6"/>
                </a:solidFill>
                <a:effectLst/>
                <a:latin typeface="Consolas" panose="020B0609020204030204" pitchFamily="49" charset="0"/>
                <a:cs typeface="Consolas" panose="020B0609020204030204" pitchFamily="49" charset="0"/>
              </a:rPr>
              <a:t>in</a:t>
            </a:r>
            <a:r>
              <a:rPr lang="en-US" sz="2000" dirty="0">
                <a:latin typeface="Consolas" panose="020B0609020204030204" pitchFamily="49" charset="0"/>
                <a:cs typeface="Consolas" panose="020B0609020204030204" pitchFamily="49" charset="0"/>
              </a:rPr>
              <a:t> range(</a:t>
            </a:r>
            <a:r>
              <a:rPr lang="en-US" sz="2000" dirty="0">
                <a:solidFill>
                  <a:srgbClr val="007D9F"/>
                </a:solidFill>
                <a:effectLst/>
                <a:latin typeface="Consolas" panose="020B0609020204030204" pitchFamily="49" charset="0"/>
                <a:cs typeface="Consolas" panose="020B0609020204030204" pitchFamily="49" charset="0"/>
              </a:rPr>
              <a:t>1</a:t>
            </a:r>
            <a:r>
              <a:rPr lang="en-US" sz="2000" dirty="0">
                <a:latin typeface="Consolas" panose="020B0609020204030204" pitchFamily="49" charset="0"/>
                <a:cs typeface="Consolas" panose="020B0609020204030204" pitchFamily="49" charset="0"/>
              </a:rPr>
              <a:t>, </a:t>
            </a:r>
            <a:r>
              <a:rPr lang="en-US" sz="2000" dirty="0">
                <a:solidFill>
                  <a:srgbClr val="007D9F"/>
                </a:solidFill>
                <a:effectLst/>
                <a:latin typeface="Consolas" panose="020B0609020204030204" pitchFamily="49" charset="0"/>
                <a:cs typeface="Consolas" panose="020B0609020204030204" pitchFamily="49" charset="0"/>
              </a:rPr>
              <a:t>10</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13     </a:t>
            </a:r>
            <a:r>
              <a:rPr lang="en-US" sz="2000" dirty="0">
                <a:solidFill>
                  <a:srgbClr val="005500"/>
                </a:solidFill>
                <a:effectLst/>
                <a:latin typeface="Consolas" panose="020B0609020204030204" pitchFamily="49" charset="0"/>
                <a:cs typeface="Consolas" panose="020B0609020204030204" pitchFamily="49" charset="0"/>
              </a:rPr>
              <a:t># Display the product and align properly</a:t>
            </a:r>
            <a:r>
              <a:rPr lang="en-US" sz="2000" dirty="0">
                <a:latin typeface="Consolas" panose="020B0609020204030204" pitchFamily="49" charset="0"/>
                <a:cs typeface="Consolas" panose="020B0609020204030204" pitchFamily="49" charset="0"/>
              </a:rPr>
              <a:t> 14        print(f</a:t>
            </a:r>
            <a:r>
              <a:rPr lang="en-US" sz="2000" dirty="0">
                <a:solidFill>
                  <a:srgbClr val="007D9F"/>
                </a:solidFill>
                <a:effectLst/>
                <a:latin typeface="Consolas" panose="020B0609020204030204" pitchFamily="49" charset="0"/>
                <a:cs typeface="Consolas" panose="020B0609020204030204" pitchFamily="49" charset="0"/>
              </a:rPr>
              <a:t>"{</a:t>
            </a:r>
            <a:r>
              <a:rPr lang="en-US" sz="2000" dirty="0" err="1">
                <a:solidFill>
                  <a:srgbClr val="007D9F"/>
                </a:solidFill>
                <a:effectLst/>
                <a:latin typeface="Consolas" panose="020B0609020204030204" pitchFamily="49" charset="0"/>
                <a:cs typeface="Consolas" panose="020B0609020204030204" pitchFamily="49" charset="0"/>
              </a:rPr>
              <a:t>i</a:t>
            </a:r>
            <a:r>
              <a:rPr lang="en-US" sz="2000" dirty="0">
                <a:solidFill>
                  <a:srgbClr val="007D9F"/>
                </a:solidFill>
                <a:effectLst/>
                <a:latin typeface="Consolas" panose="020B0609020204030204" pitchFamily="49" charset="0"/>
                <a:cs typeface="Consolas" panose="020B0609020204030204" pitchFamily="49" charset="0"/>
              </a:rPr>
              <a:t> * j:4d}"</a:t>
            </a:r>
            <a:r>
              <a:rPr lang="en-US" sz="2000" dirty="0">
                <a:latin typeface="Consolas" panose="020B0609020204030204" pitchFamily="49" charset="0"/>
                <a:cs typeface="Consolas" panose="020B0609020204030204" pitchFamily="49" charset="0"/>
              </a:rPr>
              <a:t>), end = </a:t>
            </a:r>
            <a:r>
              <a:rPr lang="en-US" sz="2000" dirty="0">
                <a:solidFill>
                  <a:srgbClr val="007D9F"/>
                </a:solidFill>
                <a:effectLst/>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15        print()</a:t>
            </a:r>
            <a:r>
              <a:rPr lang="en-US" sz="2000" dirty="0">
                <a:solidFill>
                  <a:srgbClr val="005500"/>
                </a:solidFill>
                <a:effectLst/>
                <a:latin typeface="Consolas" panose="020B0609020204030204" pitchFamily="49" charset="0"/>
                <a:cs typeface="Consolas" panose="020B0609020204030204" pitchFamily="49" charset="0"/>
              </a:rPr>
              <a:t># Jump to the new line</a:t>
            </a:r>
            <a:endParaRPr lang="en-US"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7183782-6FEB-3445-A984-8614CDAB537B}"/>
              </a:ext>
            </a:extLst>
          </p:cNvPr>
          <p:cNvSpPr>
            <a:spLocks noGrp="1"/>
          </p:cNvSpPr>
          <p:nvPr>
            <p:ph type="sldNum" sz="quarter" idx="11"/>
          </p:nvPr>
        </p:nvSpPr>
        <p:spPr/>
        <p:txBody>
          <a:bodyPr/>
          <a:lstStyle/>
          <a:p>
            <a:fld id="{C6AC872D-6BEC-F841-A709-6BEDE7631CFE}" type="slidenum">
              <a:rPr lang="en-US" altLang="en-US" smtClean="0"/>
              <a:pPr/>
              <a:t>27</a:t>
            </a:fld>
            <a:endParaRPr lang="en-US" altLang="en-US"/>
          </a:p>
        </p:txBody>
      </p:sp>
    </p:spTree>
    <p:extLst>
      <p:ext uri="{BB962C8B-B14F-4D97-AF65-F5344CB8AC3E}">
        <p14:creationId xmlns:p14="http://schemas.microsoft.com/office/powerpoint/2010/main" val="2288734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522431CD-A1A6-264B-8E67-2472231F874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855AA6-57B1-D24C-A672-55129D9AC061}" type="slidenum">
              <a:rPr lang="en-US" altLang="en-US" sz="1400"/>
              <a:pPr>
                <a:spcBef>
                  <a:spcPct val="0"/>
                </a:spcBef>
                <a:buClrTx/>
                <a:buSzTx/>
                <a:buFontTx/>
                <a:buNone/>
              </a:pPr>
              <a:t>28</a:t>
            </a:fld>
            <a:endParaRPr lang="en-US" altLang="en-US" sz="1400"/>
          </a:p>
        </p:txBody>
      </p:sp>
      <p:sp>
        <p:nvSpPr>
          <p:cNvPr id="31747" name="Rectangle 2">
            <a:extLst>
              <a:ext uri="{FF2B5EF4-FFF2-40B4-BE49-F238E27FC236}">
                <a16:creationId xmlns:a16="http://schemas.microsoft.com/office/drawing/2014/main" id="{016F0111-96E0-F742-9C31-BD09F9B5F5B0}"/>
              </a:ext>
            </a:extLst>
          </p:cNvPr>
          <p:cNvSpPr>
            <a:spLocks noGrp="1" noChangeArrowheads="1"/>
          </p:cNvSpPr>
          <p:nvPr>
            <p:ph type="title"/>
          </p:nvPr>
        </p:nvSpPr>
        <p:spPr>
          <a:xfrm>
            <a:off x="685800" y="228600"/>
            <a:ext cx="7772400" cy="533400"/>
          </a:xfrm>
        </p:spPr>
        <p:txBody>
          <a:bodyPr/>
          <a:lstStyle/>
          <a:p>
            <a:r>
              <a:rPr lang="en-US" altLang="en-US"/>
              <a:t>Minimizing Numerical Errors </a:t>
            </a:r>
          </a:p>
        </p:txBody>
      </p:sp>
      <p:sp>
        <p:nvSpPr>
          <p:cNvPr id="31748" name="Rectangle 3">
            <a:extLst>
              <a:ext uri="{FF2B5EF4-FFF2-40B4-BE49-F238E27FC236}">
                <a16:creationId xmlns:a16="http://schemas.microsoft.com/office/drawing/2014/main" id="{4C4A5685-E090-2345-BF52-EA8F17192BCA}"/>
              </a:ext>
            </a:extLst>
          </p:cNvPr>
          <p:cNvSpPr>
            <a:spLocks noGrp="1" noChangeArrowheads="1"/>
          </p:cNvSpPr>
          <p:nvPr>
            <p:ph type="body" idx="1"/>
          </p:nvPr>
        </p:nvSpPr>
        <p:spPr>
          <a:xfrm>
            <a:off x="193675" y="1085850"/>
            <a:ext cx="8756650" cy="4456113"/>
          </a:xfrm>
        </p:spPr>
        <p:txBody>
          <a:bodyPr/>
          <a:lstStyle/>
          <a:p>
            <a:pPr marL="0" indent="0">
              <a:lnSpc>
                <a:spcPct val="80000"/>
              </a:lnSpc>
              <a:buFont typeface="Monotype Sorts" pitchFamily="2" charset="2"/>
              <a:buNone/>
            </a:pPr>
            <a:r>
              <a:rPr lang="en-US" altLang="en-US" sz="3600"/>
              <a:t>Numeric errors involving floating-point numbers are inevitable. This section discusses how to minimize such errors through an example. </a:t>
            </a:r>
          </a:p>
          <a:p>
            <a:pPr marL="0" indent="0">
              <a:lnSpc>
                <a:spcPct val="80000"/>
              </a:lnSpc>
              <a:buFont typeface="Monotype Sorts" pitchFamily="2" charset="2"/>
              <a:buNone/>
            </a:pPr>
            <a:endParaRPr lang="en-US" altLang="en-US" sz="3600"/>
          </a:p>
          <a:p>
            <a:pPr marL="0" indent="0">
              <a:lnSpc>
                <a:spcPct val="80000"/>
              </a:lnSpc>
              <a:buFont typeface="Monotype Sorts" pitchFamily="2" charset="2"/>
              <a:buNone/>
            </a:pPr>
            <a:r>
              <a:rPr lang="en-US" altLang="en-US" sz="3600"/>
              <a:t>Here is an example that sums a series that starts with 0.01 and ends with 1.0. The numbers in the series will increment by 0.01, as follows: 0.01 + 0.02 + 0.03 and so on.</a:t>
            </a:r>
            <a:r>
              <a:rPr lang="en-US" altLang="en-US" sz="2800"/>
              <a:t> </a:t>
            </a:r>
          </a:p>
        </p:txBody>
      </p:sp>
      <p:sp>
        <p:nvSpPr>
          <p:cNvPr id="31749" name="Rectangle 1">
            <a:hlinkClick r:id="rId2"/>
            <a:extLst>
              <a:ext uri="{FF2B5EF4-FFF2-40B4-BE49-F238E27FC236}">
                <a16:creationId xmlns:a16="http://schemas.microsoft.com/office/drawing/2014/main" id="{166F6144-76F0-3041-90C1-F1400CE40CE0}"/>
              </a:ext>
            </a:extLst>
          </p:cNvPr>
          <p:cNvSpPr>
            <a:spLocks noChangeArrowheads="1"/>
          </p:cNvSpPr>
          <p:nvPr/>
        </p:nvSpPr>
        <p:spPr bwMode="auto">
          <a:xfrm>
            <a:off x="1499600" y="5727700"/>
            <a:ext cx="361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Listing 5.7 </a:t>
            </a:r>
            <a:r>
              <a:rPr lang="en-US" altLang="en-US" sz="2000" dirty="0" err="1"/>
              <a:t>TestSum</a:t>
            </a:r>
            <a:endParaRPr lang="en-US"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A2FBC420-FEE7-AB40-9376-145EC789AC5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969ADA-944A-124F-81BE-5D5E2D1FF524}" type="slidenum">
              <a:rPr lang="en-US" altLang="en-US" sz="1400"/>
              <a:pPr>
                <a:spcBef>
                  <a:spcPct val="0"/>
                </a:spcBef>
                <a:buClrTx/>
                <a:buSzTx/>
                <a:buFontTx/>
                <a:buNone/>
              </a:pPr>
              <a:t>29</a:t>
            </a:fld>
            <a:endParaRPr lang="en-US" altLang="en-US" sz="1400"/>
          </a:p>
        </p:txBody>
      </p:sp>
      <p:sp>
        <p:nvSpPr>
          <p:cNvPr id="32771" name="Rectangle 2">
            <a:extLst>
              <a:ext uri="{FF2B5EF4-FFF2-40B4-BE49-F238E27FC236}">
                <a16:creationId xmlns:a16="http://schemas.microsoft.com/office/drawing/2014/main" id="{7C2C1C43-5129-EA41-85DD-1D5B5B7C5FCA}"/>
              </a:ext>
            </a:extLst>
          </p:cNvPr>
          <p:cNvSpPr>
            <a:spLocks noGrp="1" noChangeArrowheads="1"/>
          </p:cNvSpPr>
          <p:nvPr>
            <p:ph type="title"/>
          </p:nvPr>
        </p:nvSpPr>
        <p:spPr>
          <a:xfrm>
            <a:off x="228600" y="0"/>
            <a:ext cx="8763000" cy="1428750"/>
          </a:xfrm>
        </p:spPr>
        <p:txBody>
          <a:bodyPr/>
          <a:lstStyle/>
          <a:p>
            <a:r>
              <a:rPr lang="en-US" altLang="en-US" sz="4000"/>
              <a:t>Problem:</a:t>
            </a:r>
            <a:br>
              <a:rPr lang="en-US" altLang="en-US" sz="4000"/>
            </a:br>
            <a:r>
              <a:rPr lang="en-US" altLang="en-US" sz="4000">
                <a:cs typeface="Courier New" panose="02070309020205020404" pitchFamily="49" charset="0"/>
              </a:rPr>
              <a:t>Finding the Greatest Common Divisor</a:t>
            </a:r>
            <a:r>
              <a:rPr lang="en-US" altLang="en-US"/>
              <a:t> </a:t>
            </a:r>
          </a:p>
        </p:txBody>
      </p:sp>
      <p:sp>
        <p:nvSpPr>
          <p:cNvPr id="32772" name="Text Box 3">
            <a:extLst>
              <a:ext uri="{FF2B5EF4-FFF2-40B4-BE49-F238E27FC236}">
                <a16:creationId xmlns:a16="http://schemas.microsoft.com/office/drawing/2014/main" id="{BC8AA141-52BD-D144-9CA8-001954F200F0}"/>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2773" name="Text Box 4">
            <a:extLst>
              <a:ext uri="{FF2B5EF4-FFF2-40B4-BE49-F238E27FC236}">
                <a16:creationId xmlns:a16="http://schemas.microsoft.com/office/drawing/2014/main" id="{B1AA9221-5B03-1944-A433-5C62B05833F6}"/>
              </a:ext>
            </a:extLst>
          </p:cNvPr>
          <p:cNvSpPr txBox="1">
            <a:spLocks noChangeArrowheads="1"/>
          </p:cNvSpPr>
          <p:nvPr/>
        </p:nvSpPr>
        <p:spPr bwMode="auto">
          <a:xfrm>
            <a:off x="228600" y="1524000"/>
            <a:ext cx="89154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Problem: </a:t>
            </a:r>
            <a:r>
              <a:rPr lang="en-US" altLang="en-US" sz="2400">
                <a:cs typeface="Courier New" panose="02070309020205020404" pitchFamily="49" charset="0"/>
              </a:rPr>
              <a:t>Write a program that prompts the user to enter two positive integers and finds their greatest common divisor.</a:t>
            </a:r>
            <a:r>
              <a:rPr lang="en-US" altLang="en-US" sz="2400">
                <a:cs typeface="Times New Roman" panose="02020603050405020304" pitchFamily="18" charset="0"/>
              </a:rPr>
              <a:t> </a:t>
            </a:r>
          </a:p>
          <a:p>
            <a:pPr>
              <a:spcBef>
                <a:spcPct val="50000"/>
              </a:spcBef>
              <a:buClrTx/>
              <a:buSzTx/>
              <a:buFontTx/>
              <a:buNone/>
            </a:pPr>
            <a:r>
              <a:rPr lang="en-US" altLang="en-US" sz="2400">
                <a:cs typeface="Times New Roman" panose="02020603050405020304" pitchFamily="18" charset="0"/>
              </a:rPr>
              <a:t>Solution:  </a:t>
            </a:r>
            <a:r>
              <a:rPr lang="en-US" altLang="en-US" sz="2400">
                <a:cs typeface="Courier New" panose="02070309020205020404" pitchFamily="49" charset="0"/>
              </a:rPr>
              <a:t>Suppose you enter two integers 4 and 2, their greatest common divisor is 2. Suppose you enter two integers 16 and 24, their greatest common divisor is 8. So, how do you find the greatest common divisor? Let the two input integers be n1 and n2. You know number 1 is a common divisor, but it may not be the greatest common divisor. So you can check whether k (for k = 2, 3, 4, and so on) is a common divisor for n1 and n2, until k is greater than n1 or n2.</a:t>
            </a:r>
            <a:r>
              <a:rPr lang="en-US" altLang="en-US" sz="2400">
                <a:latin typeface="Courier New" panose="02070309020205020404" pitchFamily="49" charset="0"/>
                <a:cs typeface="Courier New" panose="02070309020205020404" pitchFamily="49" charset="0"/>
              </a:rPr>
              <a:t> </a:t>
            </a:r>
          </a:p>
        </p:txBody>
      </p:sp>
      <p:sp>
        <p:nvSpPr>
          <p:cNvPr id="32774" name="Rectangle 1">
            <a:hlinkClick r:id="rId2"/>
            <a:extLst>
              <a:ext uri="{FF2B5EF4-FFF2-40B4-BE49-F238E27FC236}">
                <a16:creationId xmlns:a16="http://schemas.microsoft.com/office/drawing/2014/main" id="{D7FDE816-C984-1443-B943-37BB3E090531}"/>
              </a:ext>
            </a:extLst>
          </p:cNvPr>
          <p:cNvSpPr>
            <a:spLocks noChangeArrowheads="1"/>
          </p:cNvSpPr>
          <p:nvPr/>
        </p:nvSpPr>
        <p:spPr bwMode="auto">
          <a:xfrm>
            <a:off x="731500" y="5619750"/>
            <a:ext cx="60677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Listing 5.8 </a:t>
            </a:r>
            <a:r>
              <a:rPr lang="en-US" altLang="en-US" sz="2000" dirty="0" err="1"/>
              <a:t>GreatestCommonDivisor</a:t>
            </a:r>
            <a:endParaRPr lang="en-US"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C16DBC69-F45D-324E-B50F-EF76449AA85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F007BA-6DC6-2242-9075-4A9CA6EE4410}" type="slidenum">
              <a:rPr lang="en-US" altLang="en-US" sz="1400"/>
              <a:pPr>
                <a:spcBef>
                  <a:spcPct val="0"/>
                </a:spcBef>
                <a:buClrTx/>
                <a:buSzTx/>
                <a:buFontTx/>
                <a:buNone/>
              </a:pPr>
              <a:t>3</a:t>
            </a:fld>
            <a:endParaRPr lang="en-US" altLang="en-US" sz="1400"/>
          </a:p>
        </p:txBody>
      </p:sp>
      <p:sp>
        <p:nvSpPr>
          <p:cNvPr id="5123" name="Rectangle 2">
            <a:extLst>
              <a:ext uri="{FF2B5EF4-FFF2-40B4-BE49-F238E27FC236}">
                <a16:creationId xmlns:a16="http://schemas.microsoft.com/office/drawing/2014/main" id="{9270ADA1-B752-7E42-BBEE-E743541FB0E5}"/>
              </a:ext>
            </a:extLst>
          </p:cNvPr>
          <p:cNvSpPr>
            <a:spLocks noGrp="1" noChangeArrowheads="1"/>
          </p:cNvSpPr>
          <p:nvPr>
            <p:ph type="title"/>
          </p:nvPr>
        </p:nvSpPr>
        <p:spPr>
          <a:xfrm>
            <a:off x="685800" y="228600"/>
            <a:ext cx="7772400" cy="857250"/>
          </a:xfrm>
        </p:spPr>
        <p:txBody>
          <a:bodyPr/>
          <a:lstStyle/>
          <a:p>
            <a:r>
              <a:rPr lang="en-US" altLang="en-US"/>
              <a:t>Opening Problem</a:t>
            </a:r>
          </a:p>
        </p:txBody>
      </p:sp>
      <p:sp>
        <p:nvSpPr>
          <p:cNvPr id="5124" name="Rectangle 3">
            <a:extLst>
              <a:ext uri="{FF2B5EF4-FFF2-40B4-BE49-F238E27FC236}">
                <a16:creationId xmlns:a16="http://schemas.microsoft.com/office/drawing/2014/main" id="{13B0C4FC-44B9-EE49-A91D-CA37F083E3BC}"/>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5" name="Rectangle 4">
            <a:extLst>
              <a:ext uri="{FF2B5EF4-FFF2-40B4-BE49-F238E27FC236}">
                <a16:creationId xmlns:a16="http://schemas.microsoft.com/office/drawing/2014/main" id="{6B270681-DC34-CC48-BB57-45B8ECDAF0A7}"/>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6" name="Rectangle 5">
            <a:extLst>
              <a:ext uri="{FF2B5EF4-FFF2-40B4-BE49-F238E27FC236}">
                <a16:creationId xmlns:a16="http://schemas.microsoft.com/office/drawing/2014/main" id="{B8E8DCE4-0989-214C-8010-2394369598D4}"/>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7" name="Text Box 6">
            <a:extLst>
              <a:ext uri="{FF2B5EF4-FFF2-40B4-BE49-F238E27FC236}">
                <a16:creationId xmlns:a16="http://schemas.microsoft.com/office/drawing/2014/main" id="{4378E980-46B9-7E4B-9E68-A71D981AF503}"/>
              </a:ext>
            </a:extLst>
          </p:cNvPr>
          <p:cNvSpPr txBox="1">
            <a:spLocks noChangeArrowheads="1"/>
          </p:cNvSpPr>
          <p:nvPr/>
        </p:nvSpPr>
        <p:spPr bwMode="auto">
          <a:xfrm>
            <a:off x="2074863" y="1892300"/>
            <a:ext cx="6837362" cy="442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chemeClr val="tx2"/>
                </a:solidFill>
                <a:latin typeface="Courier New" panose="02070309020205020404" pitchFamily="49" charset="0"/>
              </a:rPr>
              <a:t>print("Programming is fun!");</a:t>
            </a:r>
          </a:p>
          <a:p>
            <a:pPr>
              <a:spcBef>
                <a:spcPct val="0"/>
              </a:spcBef>
              <a:buClrTx/>
              <a:buSzTx/>
              <a:buFontTx/>
              <a:buNone/>
            </a:pPr>
            <a:r>
              <a:rPr lang="en-US" altLang="en-US" sz="2000" b="1">
                <a:solidFill>
                  <a:schemeClr val="tx2"/>
                </a:solidFill>
                <a:latin typeface="Courier New" panose="02070309020205020404" pitchFamily="49" charset="0"/>
              </a:rPr>
              <a:t>print("Programming is fun!");</a:t>
            </a:r>
          </a:p>
          <a:p>
            <a:pPr>
              <a:spcBef>
                <a:spcPct val="0"/>
              </a:spcBef>
              <a:buClrTx/>
              <a:buSzTx/>
              <a:buFontTx/>
              <a:buNone/>
            </a:pPr>
            <a:r>
              <a:rPr lang="en-US" altLang="en-US" sz="2000" b="1">
                <a:solidFill>
                  <a:schemeClr val="tx2"/>
                </a:solidFill>
                <a:latin typeface="Courier New" panose="02070309020205020404" pitchFamily="49" charset="0"/>
              </a:rPr>
              <a:t>print("Programming is fun!");</a:t>
            </a:r>
          </a:p>
          <a:p>
            <a:pPr>
              <a:spcBef>
                <a:spcPct val="0"/>
              </a:spcBef>
              <a:buClrTx/>
              <a:buSzTx/>
              <a:buFontTx/>
              <a:buNone/>
            </a:pPr>
            <a:r>
              <a:rPr lang="en-US" altLang="en-US" sz="2000" b="1">
                <a:solidFill>
                  <a:schemeClr val="tx2"/>
                </a:solidFill>
                <a:latin typeface="Courier New" panose="02070309020205020404" pitchFamily="49" charset="0"/>
              </a:rPr>
              <a:t>print("Programming is fun!");</a:t>
            </a:r>
          </a:p>
          <a:p>
            <a:pPr>
              <a:spcBef>
                <a:spcPct val="0"/>
              </a:spcBef>
              <a:buClrTx/>
              <a:buSzTx/>
              <a:buFontTx/>
              <a:buNone/>
            </a:pPr>
            <a:r>
              <a:rPr lang="en-US" altLang="en-US" sz="2000" b="1">
                <a:solidFill>
                  <a:schemeClr val="tx2"/>
                </a:solidFill>
                <a:latin typeface="Courier New" panose="02070309020205020404" pitchFamily="49" charset="0"/>
              </a:rPr>
              <a:t>print("Programming is fun!");</a:t>
            </a:r>
          </a:p>
          <a:p>
            <a:pPr>
              <a:spcBef>
                <a:spcPct val="0"/>
              </a:spcBef>
              <a:buClrTx/>
              <a:buSzTx/>
              <a:buFontTx/>
              <a:buNone/>
            </a:pPr>
            <a:r>
              <a:rPr lang="en-US" altLang="en-US" sz="2000" b="1">
                <a:solidFill>
                  <a:schemeClr val="tx2"/>
                </a:solidFill>
                <a:latin typeface="Courier New" panose="02070309020205020404" pitchFamily="49" charset="0"/>
              </a:rPr>
              <a:t>print("Programming is fun!");</a:t>
            </a:r>
          </a:p>
          <a:p>
            <a:pPr>
              <a:spcBef>
                <a:spcPct val="0"/>
              </a:spcBef>
              <a:buClrTx/>
              <a:buSzTx/>
              <a:buFontTx/>
              <a:buNone/>
            </a:pPr>
            <a:endParaRPr lang="en-US" altLang="en-US" sz="2000" b="1">
              <a:solidFill>
                <a:schemeClr val="tx2"/>
              </a:solidFill>
              <a:latin typeface="Courier New" panose="02070309020205020404" pitchFamily="49" charset="0"/>
            </a:endParaRPr>
          </a:p>
          <a:p>
            <a:pPr>
              <a:spcBef>
                <a:spcPct val="0"/>
              </a:spcBef>
              <a:buClrTx/>
              <a:buSzTx/>
              <a:buFontTx/>
              <a:buNone/>
            </a:pPr>
            <a:r>
              <a:rPr lang="en-US" altLang="en-US" sz="2800" b="1">
                <a:solidFill>
                  <a:schemeClr val="tx2"/>
                </a:solidFill>
              </a:rPr>
              <a:t>… </a:t>
            </a:r>
          </a:p>
          <a:p>
            <a:pPr>
              <a:spcBef>
                <a:spcPct val="0"/>
              </a:spcBef>
              <a:buClrTx/>
              <a:buSzTx/>
              <a:buFontTx/>
              <a:buNone/>
            </a:pPr>
            <a:r>
              <a:rPr lang="en-US" altLang="en-US" sz="2800" b="1">
                <a:solidFill>
                  <a:schemeClr val="tx2"/>
                </a:solidFill>
              </a:rPr>
              <a:t>… </a:t>
            </a:r>
          </a:p>
          <a:p>
            <a:pPr>
              <a:spcBef>
                <a:spcPct val="0"/>
              </a:spcBef>
              <a:buClrTx/>
              <a:buSzTx/>
              <a:buFontTx/>
              <a:buNone/>
            </a:pPr>
            <a:r>
              <a:rPr lang="en-US" altLang="en-US" sz="2800" b="1">
                <a:solidFill>
                  <a:schemeClr val="tx2"/>
                </a:solidFill>
              </a:rPr>
              <a:t>… </a:t>
            </a:r>
          </a:p>
          <a:p>
            <a:pPr>
              <a:spcBef>
                <a:spcPct val="0"/>
              </a:spcBef>
              <a:buClrTx/>
              <a:buSzTx/>
              <a:buFontTx/>
              <a:buNone/>
            </a:pPr>
            <a:r>
              <a:rPr lang="en-US" altLang="en-US" sz="2000" b="1">
                <a:solidFill>
                  <a:schemeClr val="tx2"/>
                </a:solidFill>
                <a:latin typeface="Courier New" panose="02070309020205020404" pitchFamily="49" charset="0"/>
              </a:rPr>
              <a:t>print("Programming is fun!");</a:t>
            </a:r>
          </a:p>
          <a:p>
            <a:pPr>
              <a:spcBef>
                <a:spcPct val="0"/>
              </a:spcBef>
              <a:buClrTx/>
              <a:buSzTx/>
              <a:buFontTx/>
              <a:buNone/>
            </a:pPr>
            <a:r>
              <a:rPr lang="en-US" altLang="en-US" sz="2000" b="1">
                <a:solidFill>
                  <a:schemeClr val="tx2"/>
                </a:solidFill>
                <a:latin typeface="Courier New" panose="02070309020205020404" pitchFamily="49" charset="0"/>
              </a:rPr>
              <a:t>print("Programming is fun!");</a:t>
            </a:r>
          </a:p>
          <a:p>
            <a:pPr>
              <a:spcBef>
                <a:spcPct val="0"/>
              </a:spcBef>
              <a:buClrTx/>
              <a:buSzTx/>
              <a:buFontTx/>
              <a:buNone/>
            </a:pPr>
            <a:r>
              <a:rPr lang="en-US" altLang="en-US" sz="2000" b="1">
                <a:solidFill>
                  <a:schemeClr val="tx2"/>
                </a:solidFill>
                <a:latin typeface="Courier New" panose="02070309020205020404" pitchFamily="49" charset="0"/>
              </a:rPr>
              <a:t>print("Programming is fun!");</a:t>
            </a:r>
            <a:endParaRPr lang="en-US" altLang="en-US" sz="2400" b="1">
              <a:solidFill>
                <a:schemeClr val="tx2"/>
              </a:solidFill>
            </a:endParaRPr>
          </a:p>
        </p:txBody>
      </p:sp>
      <p:sp>
        <p:nvSpPr>
          <p:cNvPr id="5128" name="Rectangle 7">
            <a:extLst>
              <a:ext uri="{FF2B5EF4-FFF2-40B4-BE49-F238E27FC236}">
                <a16:creationId xmlns:a16="http://schemas.microsoft.com/office/drawing/2014/main" id="{075C5422-000C-AA4F-8B0C-3D246FB5CC3C}"/>
              </a:ext>
            </a:extLst>
          </p:cNvPr>
          <p:cNvSpPr>
            <a:spLocks noGrp="1" noChangeArrowheads="1"/>
          </p:cNvSpPr>
          <p:nvPr>
            <p:ph type="body" idx="1"/>
          </p:nvPr>
        </p:nvSpPr>
        <p:spPr>
          <a:xfrm>
            <a:off x="193675" y="1085850"/>
            <a:ext cx="8718550" cy="500063"/>
          </a:xfrm>
          <a:noFill/>
        </p:spPr>
        <p:txBody>
          <a:bodyPr/>
          <a:lstStyle/>
          <a:p>
            <a:pPr marL="0" indent="0">
              <a:buFont typeface="Monotype Sorts" pitchFamily="2" charset="2"/>
              <a:buNone/>
            </a:pPr>
            <a:r>
              <a:rPr lang="en-US" altLang="en-US"/>
              <a:t>Problem:</a:t>
            </a:r>
          </a:p>
        </p:txBody>
      </p:sp>
      <p:sp>
        <p:nvSpPr>
          <p:cNvPr id="5129" name="AutoShape 8">
            <a:extLst>
              <a:ext uri="{FF2B5EF4-FFF2-40B4-BE49-F238E27FC236}">
                <a16:creationId xmlns:a16="http://schemas.microsoft.com/office/drawing/2014/main" id="{3D197D06-933C-0747-A77F-48E9854F3833}"/>
              </a:ext>
            </a:extLst>
          </p:cNvPr>
          <p:cNvSpPr>
            <a:spLocks/>
          </p:cNvSpPr>
          <p:nvPr/>
        </p:nvSpPr>
        <p:spPr bwMode="auto">
          <a:xfrm>
            <a:off x="1730375" y="2008188"/>
            <a:ext cx="344488" cy="4186237"/>
          </a:xfrm>
          <a:prstGeom prst="leftBrace">
            <a:avLst>
              <a:gd name="adj1" fmla="val 101267"/>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30" name="Text Box 9">
            <a:extLst>
              <a:ext uri="{FF2B5EF4-FFF2-40B4-BE49-F238E27FC236}">
                <a16:creationId xmlns:a16="http://schemas.microsoft.com/office/drawing/2014/main" id="{1B1931C4-29E1-1847-B6A6-54D4F750C68E}"/>
              </a:ext>
            </a:extLst>
          </p:cNvPr>
          <p:cNvSpPr txBox="1">
            <a:spLocks noChangeArrowheads="1"/>
          </p:cNvSpPr>
          <p:nvPr/>
        </p:nvSpPr>
        <p:spPr bwMode="auto">
          <a:xfrm>
            <a:off x="693738" y="3697288"/>
            <a:ext cx="958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chemeClr val="tx2"/>
                </a:solidFill>
                <a:latin typeface="Courier New" panose="02070309020205020404" pitchFamily="49" charset="0"/>
              </a:rPr>
              <a:t>100 times</a:t>
            </a:r>
            <a:endParaRPr lang="en-US" altLang="en-US" sz="2400" b="1">
              <a:solidFill>
                <a:schemeClr val="tx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C6CA8040-0E1F-9E48-B953-44A03ED37D9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FBCB86-29BD-0F4C-B395-D7357CB7851F}" type="slidenum">
              <a:rPr lang="en-US" altLang="en-US" sz="1400"/>
              <a:pPr>
                <a:spcBef>
                  <a:spcPct val="0"/>
                </a:spcBef>
                <a:buClrTx/>
                <a:buSzTx/>
                <a:buFontTx/>
                <a:buNone/>
              </a:pPr>
              <a:t>30</a:t>
            </a:fld>
            <a:endParaRPr lang="en-US" altLang="en-US" sz="1400"/>
          </a:p>
        </p:txBody>
      </p:sp>
      <p:sp>
        <p:nvSpPr>
          <p:cNvPr id="33795" name="Rectangle 2">
            <a:extLst>
              <a:ext uri="{FF2B5EF4-FFF2-40B4-BE49-F238E27FC236}">
                <a16:creationId xmlns:a16="http://schemas.microsoft.com/office/drawing/2014/main" id="{86C2B31E-48AD-D84A-A85C-951A4B43093A}"/>
              </a:ext>
            </a:extLst>
          </p:cNvPr>
          <p:cNvSpPr>
            <a:spLocks noGrp="1" noChangeArrowheads="1"/>
          </p:cNvSpPr>
          <p:nvPr>
            <p:ph type="title"/>
          </p:nvPr>
        </p:nvSpPr>
        <p:spPr>
          <a:xfrm>
            <a:off x="76200" y="0"/>
            <a:ext cx="8915400" cy="1428750"/>
          </a:xfrm>
        </p:spPr>
        <p:txBody>
          <a:bodyPr/>
          <a:lstStyle/>
          <a:p>
            <a:r>
              <a:rPr lang="en-US" altLang="en-US" sz="4000"/>
              <a:t>Problem:  Predicting the Future Tuition</a:t>
            </a:r>
            <a:r>
              <a:rPr lang="en-US" altLang="en-US"/>
              <a:t> </a:t>
            </a:r>
          </a:p>
        </p:txBody>
      </p:sp>
      <p:sp>
        <p:nvSpPr>
          <p:cNvPr id="33796" name="Text Box 3">
            <a:extLst>
              <a:ext uri="{FF2B5EF4-FFF2-40B4-BE49-F238E27FC236}">
                <a16:creationId xmlns:a16="http://schemas.microsoft.com/office/drawing/2014/main" id="{59FAB3C1-2E41-D240-BFA6-BA83F1C44270}"/>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3797" name="Text Box 4">
            <a:extLst>
              <a:ext uri="{FF2B5EF4-FFF2-40B4-BE49-F238E27FC236}">
                <a16:creationId xmlns:a16="http://schemas.microsoft.com/office/drawing/2014/main" id="{DAAA1408-2986-A348-8327-50133024B760}"/>
              </a:ext>
            </a:extLst>
          </p:cNvPr>
          <p:cNvSpPr txBox="1">
            <a:spLocks noChangeArrowheads="1"/>
          </p:cNvSpPr>
          <p:nvPr/>
        </p:nvSpPr>
        <p:spPr bwMode="auto">
          <a:xfrm>
            <a:off x="228600" y="1316038"/>
            <a:ext cx="87598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Problem: </a:t>
            </a:r>
            <a:r>
              <a:rPr lang="en-US" altLang="en-US" sz="2400"/>
              <a:t>Suppose that the tuition for a university is $10,000 this year and tuition increases 7% every year. In how many years will the tuition be doubled?</a:t>
            </a:r>
          </a:p>
        </p:txBody>
      </p:sp>
      <p:sp>
        <p:nvSpPr>
          <p:cNvPr id="33798" name="Rectangle 1">
            <a:hlinkClick r:id="rId2"/>
            <a:extLst>
              <a:ext uri="{FF2B5EF4-FFF2-40B4-BE49-F238E27FC236}">
                <a16:creationId xmlns:a16="http://schemas.microsoft.com/office/drawing/2014/main" id="{22A4D58C-F5B7-184D-9BDB-FA079BE364F4}"/>
              </a:ext>
            </a:extLst>
          </p:cNvPr>
          <p:cNvSpPr>
            <a:spLocks noChangeArrowheads="1"/>
          </p:cNvSpPr>
          <p:nvPr/>
        </p:nvSpPr>
        <p:spPr bwMode="auto">
          <a:xfrm>
            <a:off x="3881438" y="5195888"/>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FutureTuition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86ED9F24-7AFE-C34B-A175-6ABE63207F7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0E24FC-004C-8043-9F8B-6C0E3876FE64}" type="slidenum">
              <a:rPr lang="en-US" altLang="en-US" sz="1400"/>
              <a:pPr>
                <a:spcBef>
                  <a:spcPct val="0"/>
                </a:spcBef>
                <a:buClrTx/>
                <a:buSzTx/>
                <a:buFontTx/>
                <a:buNone/>
              </a:pPr>
              <a:t>31</a:t>
            </a:fld>
            <a:endParaRPr lang="en-US" altLang="en-US" sz="1400"/>
          </a:p>
        </p:txBody>
      </p:sp>
      <p:sp>
        <p:nvSpPr>
          <p:cNvPr id="34819" name="Rectangle 2">
            <a:extLst>
              <a:ext uri="{FF2B5EF4-FFF2-40B4-BE49-F238E27FC236}">
                <a16:creationId xmlns:a16="http://schemas.microsoft.com/office/drawing/2014/main" id="{E1F6275E-7FB5-A643-B374-FA3B0B530B67}"/>
              </a:ext>
            </a:extLst>
          </p:cNvPr>
          <p:cNvSpPr>
            <a:spLocks noGrp="1" noChangeArrowheads="1"/>
          </p:cNvSpPr>
          <p:nvPr>
            <p:ph type="title"/>
          </p:nvPr>
        </p:nvSpPr>
        <p:spPr>
          <a:xfrm>
            <a:off x="76200" y="0"/>
            <a:ext cx="8915400" cy="1428750"/>
          </a:xfrm>
        </p:spPr>
        <p:txBody>
          <a:bodyPr/>
          <a:lstStyle/>
          <a:p>
            <a:r>
              <a:rPr lang="en-US" altLang="en-US" sz="4000"/>
              <a:t>Problem:  Predicating the Future Tuition</a:t>
            </a:r>
            <a:r>
              <a:rPr lang="en-US" altLang="en-US"/>
              <a:t> </a:t>
            </a:r>
          </a:p>
        </p:txBody>
      </p:sp>
      <p:sp>
        <p:nvSpPr>
          <p:cNvPr id="34820" name="Text Box 3">
            <a:extLst>
              <a:ext uri="{FF2B5EF4-FFF2-40B4-BE49-F238E27FC236}">
                <a16:creationId xmlns:a16="http://schemas.microsoft.com/office/drawing/2014/main" id="{EBBB46E5-B359-F747-9504-2C40AD86BC5B}"/>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4821" name="Text Box 4">
            <a:extLst>
              <a:ext uri="{FF2B5EF4-FFF2-40B4-BE49-F238E27FC236}">
                <a16:creationId xmlns:a16="http://schemas.microsoft.com/office/drawing/2014/main" id="{18109CDC-F4D1-5C45-BA9F-D7C419E6739C}"/>
              </a:ext>
            </a:extLst>
          </p:cNvPr>
          <p:cNvSpPr txBox="1">
            <a:spLocks noChangeArrowheads="1"/>
          </p:cNvSpPr>
          <p:nvPr/>
        </p:nvSpPr>
        <p:spPr bwMode="auto">
          <a:xfrm>
            <a:off x="231775" y="1316038"/>
            <a:ext cx="875982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year = 0  # Year 0</a:t>
            </a:r>
          </a:p>
          <a:p>
            <a:pPr>
              <a:spcBef>
                <a:spcPct val="0"/>
              </a:spcBef>
              <a:buClrTx/>
              <a:buSzTx/>
              <a:buFontTx/>
              <a:buNone/>
            </a:pPr>
            <a:r>
              <a:rPr lang="en-US" altLang="en-US" sz="2400">
                <a:solidFill>
                  <a:schemeClr val="bg2"/>
                </a:solidFill>
              </a:rPr>
              <a:t>tuition = 10000</a:t>
            </a:r>
          </a:p>
          <a:p>
            <a:pPr>
              <a:spcBef>
                <a:spcPct val="0"/>
              </a:spcBef>
              <a:buClrTx/>
              <a:buSzTx/>
              <a:buFontTx/>
              <a:buNone/>
            </a:pPr>
            <a:r>
              <a:rPr lang="en-US" altLang="en-US" sz="2400">
                <a:solidFill>
                  <a:schemeClr val="bg2"/>
                </a:solidFill>
              </a:rPr>
              <a:t>year += 1 # Year 1</a:t>
            </a:r>
          </a:p>
          <a:p>
            <a:pPr>
              <a:spcBef>
                <a:spcPct val="0"/>
              </a:spcBef>
              <a:buClrTx/>
              <a:buSzTx/>
              <a:buFontTx/>
              <a:buNone/>
            </a:pPr>
            <a:r>
              <a:rPr lang="en-US" altLang="en-US" sz="2400">
                <a:solidFill>
                  <a:schemeClr val="bg2"/>
                </a:solidFill>
              </a:rPr>
              <a:t>tuition = tuition * 1.07</a:t>
            </a:r>
          </a:p>
          <a:p>
            <a:pPr>
              <a:spcBef>
                <a:spcPct val="0"/>
              </a:spcBef>
              <a:buClrTx/>
              <a:buSzTx/>
              <a:buFontTx/>
              <a:buNone/>
            </a:pPr>
            <a:r>
              <a:rPr lang="en-US" altLang="en-US" sz="2400">
                <a:solidFill>
                  <a:schemeClr val="bg2"/>
                </a:solidFill>
              </a:rPr>
              <a:t>year += 1 # Year 2</a:t>
            </a:r>
          </a:p>
          <a:p>
            <a:pPr>
              <a:spcBef>
                <a:spcPct val="0"/>
              </a:spcBef>
              <a:buClrTx/>
              <a:buSzTx/>
              <a:buFontTx/>
              <a:buNone/>
            </a:pPr>
            <a:r>
              <a:rPr lang="en-US" altLang="en-US" sz="2400">
                <a:solidFill>
                  <a:schemeClr val="bg2"/>
                </a:solidFill>
              </a:rPr>
              <a:t>tuition = tuition * 1.07  </a:t>
            </a:r>
          </a:p>
          <a:p>
            <a:pPr>
              <a:spcBef>
                <a:spcPct val="0"/>
              </a:spcBef>
              <a:buClrTx/>
              <a:buSzTx/>
              <a:buFontTx/>
              <a:buNone/>
            </a:pPr>
            <a:r>
              <a:rPr lang="en-US" altLang="en-US" sz="2400">
                <a:solidFill>
                  <a:schemeClr val="bg2"/>
                </a:solidFill>
              </a:rPr>
              <a:t>year += 1 # Year 3</a:t>
            </a:r>
          </a:p>
          <a:p>
            <a:pPr>
              <a:spcBef>
                <a:spcPct val="0"/>
              </a:spcBef>
              <a:buClrTx/>
              <a:buSzTx/>
              <a:buFontTx/>
              <a:buNone/>
            </a:pPr>
            <a:r>
              <a:rPr lang="en-US" altLang="en-US" sz="2400">
                <a:solidFill>
                  <a:schemeClr val="bg2"/>
                </a:solidFill>
              </a:rPr>
              <a:t>tuition = tuition * 1.07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D1E82D30-9591-8143-8976-6620BC463AC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8833E9-B014-CE45-9204-4D2679FCF7C0}" type="slidenum">
              <a:rPr lang="en-US" altLang="en-US" sz="1400"/>
              <a:pPr>
                <a:spcBef>
                  <a:spcPct val="0"/>
                </a:spcBef>
                <a:buClrTx/>
                <a:buSzTx/>
                <a:buFontTx/>
                <a:buNone/>
              </a:pPr>
              <a:t>32</a:t>
            </a:fld>
            <a:endParaRPr lang="en-US" altLang="en-US" sz="1400"/>
          </a:p>
        </p:txBody>
      </p:sp>
      <p:sp>
        <p:nvSpPr>
          <p:cNvPr id="35843" name="Rectangle 2">
            <a:extLst>
              <a:ext uri="{FF2B5EF4-FFF2-40B4-BE49-F238E27FC236}">
                <a16:creationId xmlns:a16="http://schemas.microsoft.com/office/drawing/2014/main" id="{376FF3BB-4444-9C40-93A3-48B9689CE2C2}"/>
              </a:ext>
            </a:extLst>
          </p:cNvPr>
          <p:cNvSpPr>
            <a:spLocks noGrp="1" noChangeArrowheads="1"/>
          </p:cNvSpPr>
          <p:nvPr>
            <p:ph type="title"/>
          </p:nvPr>
        </p:nvSpPr>
        <p:spPr>
          <a:xfrm>
            <a:off x="76200" y="0"/>
            <a:ext cx="8915400" cy="1428750"/>
          </a:xfrm>
        </p:spPr>
        <p:txBody>
          <a:bodyPr/>
          <a:lstStyle/>
          <a:p>
            <a:r>
              <a:rPr lang="en-US" altLang="en-US" sz="3600"/>
              <a:t>Case Study:  </a:t>
            </a:r>
            <a:r>
              <a:rPr lang="en-US" altLang="en-US" sz="4000" i="1"/>
              <a:t>Converting Decimals to Hexadecimals</a:t>
            </a:r>
          </a:p>
        </p:txBody>
      </p:sp>
      <p:sp>
        <p:nvSpPr>
          <p:cNvPr id="35844" name="Text Box 3">
            <a:extLst>
              <a:ext uri="{FF2B5EF4-FFF2-40B4-BE49-F238E27FC236}">
                <a16:creationId xmlns:a16="http://schemas.microsoft.com/office/drawing/2014/main" id="{86420826-D201-A643-A4A1-79FBAAC0FA25}"/>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5845" name="Text Box 4">
            <a:extLst>
              <a:ext uri="{FF2B5EF4-FFF2-40B4-BE49-F238E27FC236}">
                <a16:creationId xmlns:a16="http://schemas.microsoft.com/office/drawing/2014/main" id="{A1D5F35A-7647-314B-9400-88008C207564}"/>
              </a:ext>
            </a:extLst>
          </p:cNvPr>
          <p:cNvSpPr txBox="1">
            <a:spLocks noChangeArrowheads="1"/>
          </p:cNvSpPr>
          <p:nvPr/>
        </p:nvSpPr>
        <p:spPr bwMode="auto">
          <a:xfrm>
            <a:off x="228600" y="1316038"/>
            <a:ext cx="8759825"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Hexadecimals are often used in computer systems programming (see Appendix F for an introduction to number systems). How do you convert a decimal number to a hexadecimal number? To convert a decimal number </a:t>
            </a:r>
            <a:r>
              <a:rPr lang="en-US" altLang="en-US" sz="2400" i="1"/>
              <a:t>d</a:t>
            </a:r>
            <a:r>
              <a:rPr lang="en-US" altLang="en-US" sz="2400"/>
              <a:t> to a hexadecimal number is to find the hexadecimal digits </a:t>
            </a:r>
            <a:r>
              <a:rPr lang="en-US" altLang="en-US" sz="2400" i="1"/>
              <a:t>h</a:t>
            </a:r>
            <a:r>
              <a:rPr lang="en-US" altLang="en-US" sz="2400" i="1" baseline="-25000"/>
              <a:t>n</a:t>
            </a:r>
            <a:r>
              <a:rPr lang="en-US" altLang="en-US" sz="2400"/>
              <a:t>, </a:t>
            </a:r>
            <a:r>
              <a:rPr lang="en-US" altLang="en-US" sz="2400" i="1"/>
              <a:t>h</a:t>
            </a:r>
            <a:r>
              <a:rPr lang="en-US" altLang="en-US" sz="2400" i="1" baseline="-25000"/>
              <a:t>n-1</a:t>
            </a:r>
            <a:r>
              <a:rPr lang="en-US" altLang="en-US" sz="2400"/>
              <a:t>, </a:t>
            </a:r>
            <a:r>
              <a:rPr lang="en-US" altLang="en-US" sz="2400" i="1"/>
              <a:t>h</a:t>
            </a:r>
            <a:r>
              <a:rPr lang="en-US" altLang="en-US" sz="2400" i="1" baseline="-25000"/>
              <a:t>n-2</a:t>
            </a:r>
            <a:r>
              <a:rPr lang="en-US" altLang="en-US" sz="2400"/>
              <a:t>,</a:t>
            </a:r>
            <a:r>
              <a:rPr lang="en-US" altLang="en-US" sz="2400" i="1"/>
              <a:t> ...</a:t>
            </a:r>
            <a:r>
              <a:rPr lang="en-US" altLang="en-US" sz="2400"/>
              <a:t> ,</a:t>
            </a:r>
            <a:r>
              <a:rPr lang="en-US" altLang="en-US" sz="2400" i="1"/>
              <a:t> h</a:t>
            </a:r>
            <a:r>
              <a:rPr lang="en-US" altLang="en-US" sz="2400" i="1" baseline="-25000"/>
              <a:t>2</a:t>
            </a:r>
            <a:r>
              <a:rPr lang="en-US" altLang="en-US" sz="2400"/>
              <a:t>, </a:t>
            </a:r>
            <a:r>
              <a:rPr lang="en-US" altLang="en-US" sz="2400" i="1"/>
              <a:t>h</a:t>
            </a:r>
            <a:r>
              <a:rPr lang="en-US" altLang="en-US" sz="2400" i="1" baseline="-25000"/>
              <a:t>1</a:t>
            </a:r>
            <a:r>
              <a:rPr lang="en-US" altLang="en-US" sz="2400"/>
              <a:t>, and </a:t>
            </a:r>
            <a:r>
              <a:rPr lang="en-US" altLang="en-US" sz="2400" i="1"/>
              <a:t>h</a:t>
            </a:r>
            <a:r>
              <a:rPr lang="en-US" altLang="en-US" sz="2400" i="1" baseline="-25000"/>
              <a:t>0 </a:t>
            </a:r>
            <a:r>
              <a:rPr lang="en-US" altLang="en-US" sz="2400"/>
              <a:t>such that</a:t>
            </a:r>
          </a:p>
        </p:txBody>
      </p:sp>
      <p:sp>
        <p:nvSpPr>
          <p:cNvPr id="35846" name="Rectangle 7">
            <a:extLst>
              <a:ext uri="{FF2B5EF4-FFF2-40B4-BE49-F238E27FC236}">
                <a16:creationId xmlns:a16="http://schemas.microsoft.com/office/drawing/2014/main" id="{00176143-86E3-7841-B2FA-7F43D0FBD696}"/>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7" name="Rectangle 9">
            <a:extLst>
              <a:ext uri="{FF2B5EF4-FFF2-40B4-BE49-F238E27FC236}">
                <a16:creationId xmlns:a16="http://schemas.microsoft.com/office/drawing/2014/main" id="{03A30A6B-9165-3346-A522-A8F5F8B5CCBF}"/>
              </a:ext>
            </a:extLst>
          </p:cNvPr>
          <p:cNvSpPr>
            <a:spLocks noChangeArrowheads="1"/>
          </p:cNvSpPr>
          <p:nvPr/>
        </p:nvSpPr>
        <p:spPr bwMode="auto">
          <a:xfrm>
            <a:off x="0" y="4071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8" name="Text Box 12">
            <a:extLst>
              <a:ext uri="{FF2B5EF4-FFF2-40B4-BE49-F238E27FC236}">
                <a16:creationId xmlns:a16="http://schemas.microsoft.com/office/drawing/2014/main" id="{9A7F0B3F-1196-9A49-9D93-5FC938663133}"/>
              </a:ext>
            </a:extLst>
          </p:cNvPr>
          <p:cNvSpPr txBox="1">
            <a:spLocks noChangeArrowheads="1"/>
          </p:cNvSpPr>
          <p:nvPr/>
        </p:nvSpPr>
        <p:spPr bwMode="auto">
          <a:xfrm>
            <a:off x="384175" y="4081463"/>
            <a:ext cx="8759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These hexadecimal digits can be found by successively dividing </a:t>
            </a:r>
            <a:r>
              <a:rPr lang="en-US" altLang="en-US" sz="2400" i="1"/>
              <a:t>d</a:t>
            </a:r>
            <a:r>
              <a:rPr lang="en-US" altLang="en-US" sz="2400"/>
              <a:t> by 16 until the quotient is 0. The remainders are </a:t>
            </a:r>
            <a:r>
              <a:rPr lang="en-US" altLang="en-US" sz="2400" i="1"/>
              <a:t>h</a:t>
            </a:r>
            <a:r>
              <a:rPr lang="en-US" altLang="en-US" sz="2400" i="1" baseline="-25000"/>
              <a:t>0</a:t>
            </a:r>
            <a:r>
              <a:rPr lang="en-US" altLang="en-US" sz="2400"/>
              <a:t>, </a:t>
            </a:r>
            <a:r>
              <a:rPr lang="en-US" altLang="en-US" sz="2400" i="1"/>
              <a:t>h</a:t>
            </a:r>
            <a:r>
              <a:rPr lang="en-US" altLang="en-US" sz="2400" i="1" baseline="-25000"/>
              <a:t>1</a:t>
            </a:r>
            <a:r>
              <a:rPr lang="en-US" altLang="en-US" sz="2400"/>
              <a:t>, </a:t>
            </a:r>
            <a:r>
              <a:rPr lang="en-US" altLang="en-US" sz="2400" i="1"/>
              <a:t>h</a:t>
            </a:r>
            <a:r>
              <a:rPr lang="en-US" altLang="en-US" sz="2400" i="1" baseline="-25000"/>
              <a:t>2</a:t>
            </a:r>
            <a:r>
              <a:rPr lang="en-US" altLang="en-US" sz="2400"/>
              <a:t>,</a:t>
            </a:r>
            <a:r>
              <a:rPr lang="en-US" altLang="en-US" sz="2400" i="1"/>
              <a:t> ...</a:t>
            </a:r>
            <a:r>
              <a:rPr lang="en-US" altLang="en-US" sz="2400"/>
              <a:t> ,</a:t>
            </a:r>
            <a:r>
              <a:rPr lang="en-US" altLang="en-US" sz="2400" i="1"/>
              <a:t> h</a:t>
            </a:r>
            <a:r>
              <a:rPr lang="en-US" altLang="en-US" sz="2400" i="1" baseline="-25000"/>
              <a:t>n-2</a:t>
            </a:r>
            <a:r>
              <a:rPr lang="en-US" altLang="en-US" sz="2400"/>
              <a:t>, </a:t>
            </a:r>
            <a:r>
              <a:rPr lang="en-US" altLang="en-US" sz="2400" i="1"/>
              <a:t>h</a:t>
            </a:r>
            <a:r>
              <a:rPr lang="en-US" altLang="en-US" sz="2400" i="1" baseline="-25000"/>
              <a:t>n-1</a:t>
            </a:r>
            <a:r>
              <a:rPr lang="en-US" altLang="en-US" sz="2400"/>
              <a:t>, and </a:t>
            </a:r>
            <a:r>
              <a:rPr lang="en-US" altLang="en-US" sz="2400" i="1"/>
              <a:t>h</a:t>
            </a:r>
            <a:r>
              <a:rPr lang="en-US" altLang="en-US" sz="2400" i="1" baseline="-25000"/>
              <a:t>n</a:t>
            </a:r>
            <a:r>
              <a:rPr lang="en-US" altLang="en-US" sz="2400"/>
              <a:t>. </a:t>
            </a:r>
          </a:p>
        </p:txBody>
      </p:sp>
      <p:sp>
        <p:nvSpPr>
          <p:cNvPr id="35849" name="Rectangle 14">
            <a:extLst>
              <a:ext uri="{FF2B5EF4-FFF2-40B4-BE49-F238E27FC236}">
                <a16:creationId xmlns:a16="http://schemas.microsoft.com/office/drawing/2014/main" id="{C6EDE5EE-E21C-6B46-B62F-6E0B232D1CC2}"/>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5850" name="Object 13">
            <a:extLst>
              <a:ext uri="{FF2B5EF4-FFF2-40B4-BE49-F238E27FC236}">
                <a16:creationId xmlns:a16="http://schemas.microsoft.com/office/drawing/2014/main" id="{8EF4A902-08FE-0E40-881E-33C1819170DD}"/>
              </a:ext>
            </a:extLst>
          </p:cNvPr>
          <p:cNvGraphicFramePr>
            <a:graphicFrameLocks noChangeAspect="1"/>
          </p:cNvGraphicFramePr>
          <p:nvPr/>
        </p:nvGraphicFramePr>
        <p:xfrm>
          <a:off x="385763" y="3467100"/>
          <a:ext cx="8526462" cy="430213"/>
        </p:xfrm>
        <a:graphic>
          <a:graphicData uri="http://schemas.openxmlformats.org/presentationml/2006/ole">
            <mc:AlternateContent xmlns:mc="http://schemas.openxmlformats.org/markup-compatibility/2006">
              <mc:Choice xmlns:v="urn:schemas-microsoft-com:vml" Requires="v">
                <p:oleObj spid="_x0000_s35854" name="Equation" r:id="rId3" imgW="99771200" imgH="4978400" progId="Equation.3">
                  <p:embed/>
                </p:oleObj>
              </mc:Choice>
              <mc:Fallback>
                <p:oleObj name="Equation" r:id="rId3" imgW="99771200" imgH="49784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3467100"/>
                        <a:ext cx="85264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1" name="Rectangle 13">
            <a:hlinkClick r:id="rId5"/>
            <a:extLst>
              <a:ext uri="{FF2B5EF4-FFF2-40B4-BE49-F238E27FC236}">
                <a16:creationId xmlns:a16="http://schemas.microsoft.com/office/drawing/2014/main" id="{B6A7B152-AF56-944E-A36E-ED28F42DDDBC}"/>
              </a:ext>
            </a:extLst>
          </p:cNvPr>
          <p:cNvSpPr>
            <a:spLocks noChangeArrowheads="1"/>
          </p:cNvSpPr>
          <p:nvPr/>
        </p:nvSpPr>
        <p:spPr bwMode="auto">
          <a:xfrm>
            <a:off x="5427663" y="5505450"/>
            <a:ext cx="1743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Dec2Hex</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4D2D6B93-2B06-2941-B74F-C5784C05A47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F9CA1D-92A3-9F4C-A982-957E95ED4767}" type="slidenum">
              <a:rPr lang="en-US" altLang="en-US" sz="1400"/>
              <a:pPr>
                <a:spcBef>
                  <a:spcPct val="0"/>
                </a:spcBef>
                <a:buClrTx/>
                <a:buSzTx/>
                <a:buFontTx/>
                <a:buNone/>
              </a:pPr>
              <a:t>33</a:t>
            </a:fld>
            <a:endParaRPr lang="en-US" altLang="en-US" sz="1400"/>
          </a:p>
        </p:txBody>
      </p:sp>
      <p:sp>
        <p:nvSpPr>
          <p:cNvPr id="36867" name="Rectangle 2">
            <a:extLst>
              <a:ext uri="{FF2B5EF4-FFF2-40B4-BE49-F238E27FC236}">
                <a16:creationId xmlns:a16="http://schemas.microsoft.com/office/drawing/2014/main" id="{DFD97239-EB83-7549-B00E-04198733689D}"/>
              </a:ext>
            </a:extLst>
          </p:cNvPr>
          <p:cNvSpPr>
            <a:spLocks noGrp="1" noChangeArrowheads="1"/>
          </p:cNvSpPr>
          <p:nvPr>
            <p:ph type="title"/>
          </p:nvPr>
        </p:nvSpPr>
        <p:spPr>
          <a:xfrm>
            <a:off x="76200" y="0"/>
            <a:ext cx="8915400" cy="1428750"/>
          </a:xfrm>
        </p:spPr>
        <p:txBody>
          <a:bodyPr/>
          <a:lstStyle/>
          <a:p>
            <a:r>
              <a:rPr lang="en-US" altLang="en-US" sz="4000"/>
              <a:t>Problem:  </a:t>
            </a:r>
            <a:r>
              <a:rPr lang="en-US" altLang="en-US" i="1"/>
              <a:t>Monte Carlo Simulation</a:t>
            </a:r>
            <a:r>
              <a:rPr lang="en-US" altLang="en-US"/>
              <a:t> </a:t>
            </a:r>
          </a:p>
        </p:txBody>
      </p:sp>
      <p:sp>
        <p:nvSpPr>
          <p:cNvPr id="36868" name="Text Box 3">
            <a:extLst>
              <a:ext uri="{FF2B5EF4-FFF2-40B4-BE49-F238E27FC236}">
                <a16:creationId xmlns:a16="http://schemas.microsoft.com/office/drawing/2014/main" id="{E34EF2C0-075C-0A4F-874B-29E523AD357B}"/>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6869" name="Text Box 4">
            <a:extLst>
              <a:ext uri="{FF2B5EF4-FFF2-40B4-BE49-F238E27FC236}">
                <a16:creationId xmlns:a16="http://schemas.microsoft.com/office/drawing/2014/main" id="{EA7EF484-C730-6642-9702-95C279F70DD7}"/>
              </a:ext>
            </a:extLst>
          </p:cNvPr>
          <p:cNvSpPr txBox="1">
            <a:spLocks noChangeArrowheads="1"/>
          </p:cNvSpPr>
          <p:nvPr/>
        </p:nvSpPr>
        <p:spPr bwMode="auto">
          <a:xfrm>
            <a:off x="228600" y="1316038"/>
            <a:ext cx="87598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Monte Carlo simulation refers to a technique that uses random numbers and probability to solve problems. This method has a wide range of applications in computational mathematics, physics, chemistry, and finance. This section gives an example of using the Monto Carlo simulation for estimating </a:t>
            </a:r>
            <a:r>
              <a:rPr lang="en-US" altLang="en-US" sz="2400">
                <a:sym typeface="Symbol" pitchFamily="2" charset="2"/>
              </a:rPr>
              <a:t></a:t>
            </a:r>
            <a:r>
              <a:rPr lang="en-US" altLang="en-US" sz="2400"/>
              <a:t>. </a:t>
            </a:r>
          </a:p>
        </p:txBody>
      </p:sp>
      <p:sp>
        <p:nvSpPr>
          <p:cNvPr id="36870" name="Rectangle 7">
            <a:extLst>
              <a:ext uri="{FF2B5EF4-FFF2-40B4-BE49-F238E27FC236}">
                <a16:creationId xmlns:a16="http://schemas.microsoft.com/office/drawing/2014/main" id="{2D473AC5-C77D-364E-8417-22AF40E3906E}"/>
              </a:ext>
            </a:extLst>
          </p:cNvPr>
          <p:cNvSpPr>
            <a:spLocks noChangeArrowheads="1"/>
          </p:cNvSpPr>
          <p:nvPr/>
        </p:nvSpPr>
        <p:spPr bwMode="auto">
          <a:xfrm>
            <a:off x="0" y="2784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71" name="Object 8">
            <a:extLst>
              <a:ext uri="{FF2B5EF4-FFF2-40B4-BE49-F238E27FC236}">
                <a16:creationId xmlns:a16="http://schemas.microsoft.com/office/drawing/2014/main" id="{9C8833F7-C950-834A-AF82-B1E5B2F5D5A5}"/>
              </a:ext>
            </a:extLst>
          </p:cNvPr>
          <p:cNvGraphicFramePr>
            <a:graphicFrameLocks noChangeAspect="1"/>
          </p:cNvGraphicFramePr>
          <p:nvPr/>
        </p:nvGraphicFramePr>
        <p:xfrm>
          <a:off x="387350" y="3465513"/>
          <a:ext cx="3338513" cy="2786062"/>
        </p:xfrm>
        <a:graphic>
          <a:graphicData uri="http://schemas.openxmlformats.org/presentationml/2006/ole">
            <mc:AlternateContent xmlns:mc="http://schemas.openxmlformats.org/markup-compatibility/2006">
              <mc:Choice xmlns:v="urn:schemas-microsoft-com:vml" Requires="v">
                <p:oleObj spid="_x0000_s36879" name="Picture" r:id="rId3" imgW="1257300" imgH="1041400" progId="Word.Picture.8">
                  <p:embed/>
                </p:oleObj>
              </mc:Choice>
              <mc:Fallback>
                <p:oleObj name="Picture" r:id="rId3" imgW="1257300" imgH="10414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3465513"/>
                        <a:ext cx="3338513"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2" name="Rectangle 9">
            <a:extLst>
              <a:ext uri="{FF2B5EF4-FFF2-40B4-BE49-F238E27FC236}">
                <a16:creationId xmlns:a16="http://schemas.microsoft.com/office/drawing/2014/main" id="{DD9EDB20-56AD-804A-B6A0-DC23A86A1220}"/>
              </a:ext>
            </a:extLst>
          </p:cNvPr>
          <p:cNvSpPr>
            <a:spLocks noChangeArrowheads="1"/>
          </p:cNvSpPr>
          <p:nvPr/>
        </p:nvSpPr>
        <p:spPr bwMode="auto">
          <a:xfrm>
            <a:off x="0" y="4071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3" name="Text Box 10">
            <a:extLst>
              <a:ext uri="{FF2B5EF4-FFF2-40B4-BE49-F238E27FC236}">
                <a16:creationId xmlns:a16="http://schemas.microsoft.com/office/drawing/2014/main" id="{4B11036D-71CE-5B43-A2B7-59941E2ADE77}"/>
              </a:ext>
            </a:extLst>
          </p:cNvPr>
          <p:cNvSpPr txBox="1">
            <a:spLocks noChangeArrowheads="1"/>
          </p:cNvSpPr>
          <p:nvPr/>
        </p:nvSpPr>
        <p:spPr bwMode="auto">
          <a:xfrm>
            <a:off x="4149725" y="3429000"/>
            <a:ext cx="430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circleArea / squareArea =  </a:t>
            </a:r>
            <a:r>
              <a:rPr lang="en-US" altLang="en-US" sz="2400">
                <a:sym typeface="Symbol" pitchFamily="2" charset="2"/>
              </a:rPr>
              <a:t></a:t>
            </a:r>
            <a:r>
              <a:rPr lang="en-US" altLang="en-US" sz="2400"/>
              <a:t> / 4. </a:t>
            </a:r>
          </a:p>
        </p:txBody>
      </p:sp>
      <p:sp>
        <p:nvSpPr>
          <p:cNvPr id="36874" name="Text Box 11">
            <a:extLst>
              <a:ext uri="{FF2B5EF4-FFF2-40B4-BE49-F238E27FC236}">
                <a16:creationId xmlns:a16="http://schemas.microsoft.com/office/drawing/2014/main" id="{F37F90AA-7FB2-FD4C-940B-10C0D75A813C}"/>
              </a:ext>
            </a:extLst>
          </p:cNvPr>
          <p:cNvSpPr txBox="1">
            <a:spLocks noChangeArrowheads="1"/>
          </p:cNvSpPr>
          <p:nvPr/>
        </p:nvSpPr>
        <p:spPr bwMode="auto">
          <a:xfrm>
            <a:off x="4111625" y="4465638"/>
            <a:ext cx="4722813"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sym typeface="Symbol" pitchFamily="2" charset="2"/>
              </a:rPr>
              <a:t></a:t>
            </a:r>
            <a:r>
              <a:rPr lang="en-US" altLang="en-US" sz="2400"/>
              <a:t> can be approximated as 4 * numberOfHits / numberOfTrials </a:t>
            </a:r>
          </a:p>
        </p:txBody>
      </p:sp>
      <p:sp>
        <p:nvSpPr>
          <p:cNvPr id="36875" name="Rectangle 7">
            <a:extLst>
              <a:ext uri="{FF2B5EF4-FFF2-40B4-BE49-F238E27FC236}">
                <a16:creationId xmlns:a16="http://schemas.microsoft.com/office/drawing/2014/main" id="{25F957EA-CCC2-5C4F-8F05-5A49D66BF153}"/>
              </a:ext>
            </a:extLst>
          </p:cNvPr>
          <p:cNvSpPr>
            <a:spLocks noChangeArrowheads="1"/>
          </p:cNvSpPr>
          <p:nvPr/>
        </p:nvSpPr>
        <p:spPr bwMode="auto">
          <a:xfrm>
            <a:off x="152400" y="152400"/>
            <a:ext cx="2154238" cy="396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
        <p:nvSpPr>
          <p:cNvPr id="36876" name="Rectangle 14">
            <a:hlinkClick r:id="rId5"/>
            <a:extLst>
              <a:ext uri="{FF2B5EF4-FFF2-40B4-BE49-F238E27FC236}">
                <a16:creationId xmlns:a16="http://schemas.microsoft.com/office/drawing/2014/main" id="{0BD9FC77-271E-F34A-9CEF-10C0B391FE0C}"/>
              </a:ext>
            </a:extLst>
          </p:cNvPr>
          <p:cNvSpPr>
            <a:spLocks noChangeArrowheads="1"/>
          </p:cNvSpPr>
          <p:nvPr/>
        </p:nvSpPr>
        <p:spPr bwMode="auto">
          <a:xfrm>
            <a:off x="4379913" y="5626100"/>
            <a:ext cx="28289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MonteCarloSimulation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89E73C9C-AB9A-B142-93FB-4903A7090A8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A58C23-02F4-F34D-AD03-BEAB649DDB4B}" type="slidenum">
              <a:rPr lang="en-US" altLang="en-US" sz="1400"/>
              <a:pPr>
                <a:spcBef>
                  <a:spcPct val="0"/>
                </a:spcBef>
                <a:buClrTx/>
                <a:buSzTx/>
                <a:buFontTx/>
                <a:buNone/>
              </a:pPr>
              <a:t>34</a:t>
            </a:fld>
            <a:endParaRPr lang="en-US" altLang="en-US" sz="1400"/>
          </a:p>
        </p:txBody>
      </p:sp>
      <p:sp>
        <p:nvSpPr>
          <p:cNvPr id="37891" name="Rectangle 2">
            <a:extLst>
              <a:ext uri="{FF2B5EF4-FFF2-40B4-BE49-F238E27FC236}">
                <a16:creationId xmlns:a16="http://schemas.microsoft.com/office/drawing/2014/main" id="{98BAE3BD-3F5D-094B-8B50-F18D38223460}"/>
              </a:ext>
            </a:extLst>
          </p:cNvPr>
          <p:cNvSpPr>
            <a:spLocks noGrp="1" noChangeArrowheads="1"/>
          </p:cNvSpPr>
          <p:nvPr>
            <p:ph type="title"/>
          </p:nvPr>
        </p:nvSpPr>
        <p:spPr>
          <a:xfrm>
            <a:off x="685800" y="0"/>
            <a:ext cx="7772400" cy="1428750"/>
          </a:xfrm>
        </p:spPr>
        <p:txBody>
          <a:bodyPr/>
          <a:lstStyle/>
          <a:p>
            <a:r>
              <a:rPr lang="en-US" altLang="en-US"/>
              <a:t>Using </a:t>
            </a:r>
            <a:r>
              <a:rPr lang="en-US" altLang="en-US" sz="4200">
                <a:latin typeface="Courier New" panose="02070309020205020404" pitchFamily="49" charset="0"/>
              </a:rPr>
              <a:t>break</a:t>
            </a:r>
            <a:r>
              <a:rPr lang="en-US" altLang="en-US"/>
              <a:t> and </a:t>
            </a:r>
            <a:r>
              <a:rPr lang="en-US" altLang="en-US" sz="4200">
                <a:latin typeface="Courier New" panose="02070309020205020404" pitchFamily="49" charset="0"/>
              </a:rPr>
              <a:t>continue</a:t>
            </a:r>
            <a:endParaRPr lang="en-US" altLang="en-US"/>
          </a:p>
        </p:txBody>
      </p:sp>
      <p:sp>
        <p:nvSpPr>
          <p:cNvPr id="37892" name="Text Box 14">
            <a:extLst>
              <a:ext uri="{FF2B5EF4-FFF2-40B4-BE49-F238E27FC236}">
                <a16:creationId xmlns:a16="http://schemas.microsoft.com/office/drawing/2014/main" id="{230F0778-F77F-BB43-BCCA-36B5C515A6D8}"/>
              </a:ext>
            </a:extLst>
          </p:cNvPr>
          <p:cNvSpPr txBox="1">
            <a:spLocks noChangeArrowheads="1"/>
          </p:cNvSpPr>
          <p:nvPr/>
        </p:nvSpPr>
        <p:spPr bwMode="auto">
          <a:xfrm>
            <a:off x="533400" y="12954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Examples for using the </a:t>
            </a:r>
            <a:r>
              <a:rPr lang="en-US" altLang="en-US" sz="3000">
                <a:latin typeface="Courier New" panose="02070309020205020404" pitchFamily="49" charset="0"/>
              </a:rPr>
              <a:t>break</a:t>
            </a:r>
            <a:r>
              <a:rPr lang="en-US" altLang="en-US"/>
              <a:t> and </a:t>
            </a:r>
            <a:r>
              <a:rPr lang="en-US" altLang="en-US" sz="3000">
                <a:latin typeface="Courier New" panose="02070309020205020404" pitchFamily="49" charset="0"/>
              </a:rPr>
              <a:t>continue</a:t>
            </a:r>
            <a:r>
              <a:rPr lang="en-US" altLang="en-US"/>
              <a:t> keywords:</a:t>
            </a:r>
            <a:endParaRPr lang="en-US" altLang="en-US" sz="2400"/>
          </a:p>
        </p:txBody>
      </p:sp>
      <p:sp>
        <p:nvSpPr>
          <p:cNvPr id="37893" name="Text Box 15">
            <a:extLst>
              <a:ext uri="{FF2B5EF4-FFF2-40B4-BE49-F238E27FC236}">
                <a16:creationId xmlns:a16="http://schemas.microsoft.com/office/drawing/2014/main" id="{24FF5A9E-CFAA-BF44-8373-B5267C6157DA}"/>
              </a:ext>
            </a:extLst>
          </p:cNvPr>
          <p:cNvSpPr txBox="1">
            <a:spLocks noChangeArrowheads="1"/>
          </p:cNvSpPr>
          <p:nvPr/>
        </p:nvSpPr>
        <p:spPr bwMode="auto">
          <a:xfrm>
            <a:off x="914400" y="27432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TestBreak.py</a:t>
            </a:r>
          </a:p>
        </p:txBody>
      </p:sp>
      <p:sp>
        <p:nvSpPr>
          <p:cNvPr id="37894" name="Text Box 16">
            <a:extLst>
              <a:ext uri="{FF2B5EF4-FFF2-40B4-BE49-F238E27FC236}">
                <a16:creationId xmlns:a16="http://schemas.microsoft.com/office/drawing/2014/main" id="{098ECE80-0279-D14A-B644-8829D235F7C5}"/>
              </a:ext>
            </a:extLst>
          </p:cNvPr>
          <p:cNvSpPr txBox="1">
            <a:spLocks noChangeArrowheads="1"/>
          </p:cNvSpPr>
          <p:nvPr/>
        </p:nvSpPr>
        <p:spPr bwMode="auto">
          <a:xfrm>
            <a:off x="914400" y="46482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TestContinue.py</a:t>
            </a:r>
          </a:p>
        </p:txBody>
      </p:sp>
      <p:sp>
        <p:nvSpPr>
          <p:cNvPr id="37895" name="Rectangle 14">
            <a:hlinkClick r:id="rId2"/>
            <a:extLst>
              <a:ext uri="{FF2B5EF4-FFF2-40B4-BE49-F238E27FC236}">
                <a16:creationId xmlns:a16="http://schemas.microsoft.com/office/drawing/2014/main" id="{8CE5A7B7-660E-F947-BE33-F943AF9E629C}"/>
              </a:ext>
            </a:extLst>
          </p:cNvPr>
          <p:cNvSpPr>
            <a:spLocks noChangeArrowheads="1"/>
          </p:cNvSpPr>
          <p:nvPr/>
        </p:nvSpPr>
        <p:spPr bwMode="auto">
          <a:xfrm>
            <a:off x="2657475" y="3505200"/>
            <a:ext cx="19827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TestBreak</a:t>
            </a:r>
          </a:p>
        </p:txBody>
      </p:sp>
      <p:sp>
        <p:nvSpPr>
          <p:cNvPr id="37896" name="Rectangle 14">
            <a:hlinkClick r:id="rId2"/>
            <a:extLst>
              <a:ext uri="{FF2B5EF4-FFF2-40B4-BE49-F238E27FC236}">
                <a16:creationId xmlns:a16="http://schemas.microsoft.com/office/drawing/2014/main" id="{0E6C386E-A940-9642-B7EE-DDCFCE05A639}"/>
              </a:ext>
            </a:extLst>
          </p:cNvPr>
          <p:cNvSpPr>
            <a:spLocks noChangeArrowheads="1"/>
          </p:cNvSpPr>
          <p:nvPr/>
        </p:nvSpPr>
        <p:spPr bwMode="auto">
          <a:xfrm>
            <a:off x="2703513" y="5334000"/>
            <a:ext cx="19843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TestContinue</a:t>
            </a:r>
          </a:p>
          <a:p>
            <a:pPr algn="ctr">
              <a:spcBef>
                <a:spcPct val="0"/>
              </a:spcBef>
              <a:buClrTx/>
              <a:buSzTx/>
              <a:buFontTx/>
              <a:buNone/>
            </a:pPr>
            <a:endParaRPr lang="en-US"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D8EE1D5A-4146-0642-8FFC-EC94582BEB9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1489DB-F259-C942-BC60-C61F13779FC2}" type="slidenum">
              <a:rPr lang="en-US" altLang="en-US" sz="1400"/>
              <a:pPr>
                <a:spcBef>
                  <a:spcPct val="0"/>
                </a:spcBef>
                <a:buClrTx/>
                <a:buSzTx/>
                <a:buFontTx/>
                <a:buNone/>
              </a:pPr>
              <a:t>35</a:t>
            </a:fld>
            <a:endParaRPr lang="en-US" altLang="en-US" sz="1400"/>
          </a:p>
        </p:txBody>
      </p:sp>
      <p:sp>
        <p:nvSpPr>
          <p:cNvPr id="38915" name="Rectangle 2">
            <a:extLst>
              <a:ext uri="{FF2B5EF4-FFF2-40B4-BE49-F238E27FC236}">
                <a16:creationId xmlns:a16="http://schemas.microsoft.com/office/drawing/2014/main" id="{96E3639B-6456-1B4B-82AF-97869318DBBF}"/>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break</a:t>
            </a:r>
            <a:endParaRPr lang="en-US" altLang="en-US"/>
          </a:p>
        </p:txBody>
      </p:sp>
      <p:sp>
        <p:nvSpPr>
          <p:cNvPr id="38916" name="Rectangle 11">
            <a:extLst>
              <a:ext uri="{FF2B5EF4-FFF2-40B4-BE49-F238E27FC236}">
                <a16:creationId xmlns:a16="http://schemas.microsoft.com/office/drawing/2014/main" id="{236B9182-CF1F-9A4E-9DC9-87FB87C28C3E}"/>
              </a:ext>
            </a:extLst>
          </p:cNvPr>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7" name="Rectangle 12">
            <a:extLst>
              <a:ext uri="{FF2B5EF4-FFF2-40B4-BE49-F238E27FC236}">
                <a16:creationId xmlns:a16="http://schemas.microsoft.com/office/drawing/2014/main" id="{842E7803-A9CB-4944-A8C3-5ED655984665}"/>
              </a:ext>
            </a:extLst>
          </p:cNvPr>
          <p:cNvSpPr>
            <a:spLocks noChangeArrowheads="1"/>
          </p:cNvSpPr>
          <p:nvPr/>
        </p:nvSpPr>
        <p:spPr bwMode="auto">
          <a:xfrm>
            <a:off x="76200" y="41529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8" name="Rectangle 14">
            <a:extLst>
              <a:ext uri="{FF2B5EF4-FFF2-40B4-BE49-F238E27FC236}">
                <a16:creationId xmlns:a16="http://schemas.microsoft.com/office/drawing/2014/main" id="{FD4EB24C-C59D-B047-B9EC-F1A1E7CC4CFC}"/>
              </a:ext>
            </a:extLst>
          </p:cNvPr>
          <p:cNvSpPr>
            <a:spLocks noChangeArrowheads="1"/>
          </p:cNvSpPr>
          <p:nvPr/>
        </p:nvSpPr>
        <p:spPr bwMode="auto">
          <a:xfrm>
            <a:off x="0"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8919" name="Object 13">
            <a:extLst>
              <a:ext uri="{FF2B5EF4-FFF2-40B4-BE49-F238E27FC236}">
                <a16:creationId xmlns:a16="http://schemas.microsoft.com/office/drawing/2014/main" id="{539707AE-6206-C840-A2A7-5E92E0BB5EB0}"/>
              </a:ext>
            </a:extLst>
          </p:cNvPr>
          <p:cNvGraphicFramePr>
            <a:graphicFrameLocks noChangeAspect="1"/>
          </p:cNvGraphicFramePr>
          <p:nvPr/>
        </p:nvGraphicFramePr>
        <p:xfrm>
          <a:off x="279400" y="1508125"/>
          <a:ext cx="8661400" cy="3402013"/>
        </p:xfrm>
        <a:graphic>
          <a:graphicData uri="http://schemas.openxmlformats.org/presentationml/2006/ole">
            <mc:AlternateContent xmlns:mc="http://schemas.openxmlformats.org/markup-compatibility/2006">
              <mc:Choice xmlns:v="urn:schemas-microsoft-com:vml" Requires="v">
                <p:oleObj spid="_x0000_s38922" name="Picture" r:id="rId3" imgW="2667000" imgH="1041400" progId="Word.Picture.8">
                  <p:embed/>
                </p:oleObj>
              </mc:Choice>
              <mc:Fallback>
                <p:oleObj name="Picture" r:id="rId3" imgW="2667000" imgH="1041400"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 y="1508125"/>
                        <a:ext cx="8661400" cy="340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2111A4A3-DC9C-DF42-ACC3-4EFCE0B122C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3147842-B075-1549-91A4-0EDD4293D0A4}" type="slidenum">
              <a:rPr lang="en-US" altLang="en-US" sz="1400"/>
              <a:pPr>
                <a:spcBef>
                  <a:spcPct val="0"/>
                </a:spcBef>
                <a:buClrTx/>
                <a:buSzTx/>
                <a:buFontTx/>
                <a:buNone/>
              </a:pPr>
              <a:t>36</a:t>
            </a:fld>
            <a:endParaRPr lang="en-US" altLang="en-US" sz="1400"/>
          </a:p>
        </p:txBody>
      </p:sp>
      <p:sp>
        <p:nvSpPr>
          <p:cNvPr id="39939" name="Rectangle 2">
            <a:extLst>
              <a:ext uri="{FF2B5EF4-FFF2-40B4-BE49-F238E27FC236}">
                <a16:creationId xmlns:a16="http://schemas.microsoft.com/office/drawing/2014/main" id="{994CCC9F-576B-0D48-9D8D-9B73432EF56B}"/>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continue</a:t>
            </a:r>
            <a:endParaRPr lang="en-US" altLang="en-US"/>
          </a:p>
        </p:txBody>
      </p:sp>
      <p:sp>
        <p:nvSpPr>
          <p:cNvPr id="39940" name="Rectangle 3">
            <a:extLst>
              <a:ext uri="{FF2B5EF4-FFF2-40B4-BE49-F238E27FC236}">
                <a16:creationId xmlns:a16="http://schemas.microsoft.com/office/drawing/2014/main" id="{CA4C4659-A9AB-8A40-A32A-0102A300E6E1}"/>
              </a:ext>
            </a:extLst>
          </p:cNvPr>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1" name="Rectangle 5">
            <a:extLst>
              <a:ext uri="{FF2B5EF4-FFF2-40B4-BE49-F238E27FC236}">
                <a16:creationId xmlns:a16="http://schemas.microsoft.com/office/drawing/2014/main" id="{1D7120E6-E4C5-E74E-9B08-C694611DCD1C}"/>
              </a:ext>
            </a:extLst>
          </p:cNvPr>
          <p:cNvSpPr>
            <a:spLocks noChangeArrowheads="1"/>
          </p:cNvSpPr>
          <p:nvPr/>
        </p:nvSpPr>
        <p:spPr bwMode="auto">
          <a:xfrm>
            <a:off x="76200" y="41529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7">
            <a:extLst>
              <a:ext uri="{FF2B5EF4-FFF2-40B4-BE49-F238E27FC236}">
                <a16:creationId xmlns:a16="http://schemas.microsoft.com/office/drawing/2014/main" id="{27F03A7C-C763-C646-B8FE-86BF1746DF8C}"/>
              </a:ext>
            </a:extLst>
          </p:cNvPr>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3" name="Rectangle 9">
            <a:extLst>
              <a:ext uri="{FF2B5EF4-FFF2-40B4-BE49-F238E27FC236}">
                <a16:creationId xmlns:a16="http://schemas.microsoft.com/office/drawing/2014/main" id="{3BE72974-718F-C247-8488-C131A31D614A}"/>
              </a:ext>
            </a:extLst>
          </p:cNvPr>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4" name="Rectangle 11">
            <a:extLst>
              <a:ext uri="{FF2B5EF4-FFF2-40B4-BE49-F238E27FC236}">
                <a16:creationId xmlns:a16="http://schemas.microsoft.com/office/drawing/2014/main" id="{85734043-D32D-B241-8068-7DB4BA03CE47}"/>
              </a:ext>
            </a:extLst>
          </p:cNvPr>
          <p:cNvSpPr>
            <a:spLocks noChangeArrowheads="1"/>
          </p:cNvSpPr>
          <p:nvPr/>
        </p:nvSpPr>
        <p:spPr bwMode="auto">
          <a:xfrm>
            <a:off x="0" y="2805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45" name="Object 10">
            <a:extLst>
              <a:ext uri="{FF2B5EF4-FFF2-40B4-BE49-F238E27FC236}">
                <a16:creationId xmlns:a16="http://schemas.microsoft.com/office/drawing/2014/main" id="{E2016A62-62A7-9744-91CD-D95F2DECE092}"/>
              </a:ext>
            </a:extLst>
          </p:cNvPr>
          <p:cNvGraphicFramePr>
            <a:graphicFrameLocks noChangeAspect="1"/>
          </p:cNvGraphicFramePr>
          <p:nvPr/>
        </p:nvGraphicFramePr>
        <p:xfrm>
          <a:off x="338138" y="1343025"/>
          <a:ext cx="8545512" cy="3527425"/>
        </p:xfrm>
        <a:graphic>
          <a:graphicData uri="http://schemas.openxmlformats.org/presentationml/2006/ole">
            <mc:AlternateContent xmlns:mc="http://schemas.openxmlformats.org/markup-compatibility/2006">
              <mc:Choice xmlns:v="urn:schemas-microsoft-com:vml" Requires="v">
                <p:oleObj spid="_x0000_s39948" name="Picture" r:id="rId3" imgW="18910300" imgH="7747000" progId="Word.Picture.8">
                  <p:embed/>
                </p:oleObj>
              </mc:Choice>
              <mc:Fallback>
                <p:oleObj name="Picture" r:id="rId3" imgW="18910300" imgH="7747000"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38" y="1343025"/>
                        <a:ext cx="8545512"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4CCA061C-4D3B-5946-829C-DE5D7039148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39AC74-5D6C-BD42-99B7-D2B6C443847F}" type="slidenum">
              <a:rPr lang="en-US" altLang="en-US" sz="1400"/>
              <a:pPr>
                <a:spcBef>
                  <a:spcPct val="0"/>
                </a:spcBef>
                <a:buClrTx/>
                <a:buSzTx/>
                <a:buFontTx/>
                <a:buNone/>
              </a:pPr>
              <a:t>37</a:t>
            </a:fld>
            <a:endParaRPr lang="en-US" altLang="en-US" sz="1400"/>
          </a:p>
        </p:txBody>
      </p:sp>
      <p:sp>
        <p:nvSpPr>
          <p:cNvPr id="40963" name="Rectangle 2">
            <a:extLst>
              <a:ext uri="{FF2B5EF4-FFF2-40B4-BE49-F238E27FC236}">
                <a16:creationId xmlns:a16="http://schemas.microsoft.com/office/drawing/2014/main" id="{B5EF3DAE-6CDA-364C-B9E9-0C37DC666B36}"/>
              </a:ext>
            </a:extLst>
          </p:cNvPr>
          <p:cNvSpPr>
            <a:spLocks noGrp="1" noChangeArrowheads="1"/>
          </p:cNvSpPr>
          <p:nvPr>
            <p:ph type="title"/>
          </p:nvPr>
        </p:nvSpPr>
        <p:spPr>
          <a:xfrm>
            <a:off x="0" y="241300"/>
            <a:ext cx="9144000" cy="628650"/>
          </a:xfrm>
        </p:spPr>
        <p:txBody>
          <a:bodyPr/>
          <a:lstStyle/>
          <a:p>
            <a:r>
              <a:rPr lang="en-US" altLang="en-US" sz="3600"/>
              <a:t>Guessing Number Problem Revisited</a:t>
            </a:r>
            <a:r>
              <a:rPr lang="en-US" altLang="en-US" sz="4000"/>
              <a:t> </a:t>
            </a:r>
          </a:p>
        </p:txBody>
      </p:sp>
      <p:sp>
        <p:nvSpPr>
          <p:cNvPr id="40964" name="Rectangle 3">
            <a:extLst>
              <a:ext uri="{FF2B5EF4-FFF2-40B4-BE49-F238E27FC236}">
                <a16:creationId xmlns:a16="http://schemas.microsoft.com/office/drawing/2014/main" id="{77184872-3A8E-9546-86E6-B2ABF895EB33}"/>
              </a:ext>
            </a:extLst>
          </p:cNvPr>
          <p:cNvSpPr>
            <a:spLocks noGrp="1" noChangeArrowheads="1"/>
          </p:cNvSpPr>
          <p:nvPr>
            <p:ph type="body" idx="1"/>
          </p:nvPr>
        </p:nvSpPr>
        <p:spPr>
          <a:xfrm>
            <a:off x="309563" y="1547813"/>
            <a:ext cx="8534400" cy="3648075"/>
          </a:xfrm>
        </p:spPr>
        <p:txBody>
          <a:bodyPr/>
          <a:lstStyle/>
          <a:p>
            <a:pPr marL="0" indent="0">
              <a:spcBef>
                <a:spcPct val="100000"/>
              </a:spcBef>
              <a:buFont typeface="Monotype Sorts" pitchFamily="2" charset="2"/>
              <a:buNone/>
            </a:pPr>
            <a:r>
              <a:rPr lang="en-US" altLang="en-US"/>
              <a:t>Here is a program for guessing a number. You can rewrite it using a </a:t>
            </a:r>
            <a:r>
              <a:rPr lang="en-US" altLang="en-US" b="1"/>
              <a:t>break</a:t>
            </a:r>
            <a:r>
              <a:rPr lang="en-US" altLang="en-US"/>
              <a:t> statement. </a:t>
            </a:r>
          </a:p>
        </p:txBody>
      </p:sp>
      <p:sp>
        <p:nvSpPr>
          <p:cNvPr id="40965" name="Rectangle 14">
            <a:hlinkClick r:id="rId2"/>
            <a:extLst>
              <a:ext uri="{FF2B5EF4-FFF2-40B4-BE49-F238E27FC236}">
                <a16:creationId xmlns:a16="http://schemas.microsoft.com/office/drawing/2014/main" id="{A1DD6AE2-4EC1-E545-B705-5475ED6B883B}"/>
              </a:ext>
            </a:extLst>
          </p:cNvPr>
          <p:cNvSpPr>
            <a:spLocks noChangeArrowheads="1"/>
          </p:cNvSpPr>
          <p:nvPr/>
        </p:nvSpPr>
        <p:spPr bwMode="auto">
          <a:xfrm>
            <a:off x="2076450" y="5416550"/>
            <a:ext cx="3211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GuessNumberUsingBreak</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13AE6C89-DF7F-394C-8BB6-5CBA97B8412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4D8B555-B64B-EA40-8813-910DE287C311}" type="slidenum">
              <a:rPr lang="en-US" altLang="en-US" sz="1400"/>
              <a:pPr>
                <a:spcBef>
                  <a:spcPct val="0"/>
                </a:spcBef>
                <a:buClrTx/>
                <a:buSzTx/>
                <a:buFontTx/>
                <a:buNone/>
              </a:pPr>
              <a:t>38</a:t>
            </a:fld>
            <a:endParaRPr lang="en-US" altLang="en-US" sz="1400"/>
          </a:p>
        </p:txBody>
      </p:sp>
      <p:sp>
        <p:nvSpPr>
          <p:cNvPr id="41987" name="Rectangle 2">
            <a:extLst>
              <a:ext uri="{FF2B5EF4-FFF2-40B4-BE49-F238E27FC236}">
                <a16:creationId xmlns:a16="http://schemas.microsoft.com/office/drawing/2014/main" id="{327A659D-125C-3E4D-AEED-CEBA991C525D}"/>
              </a:ext>
            </a:extLst>
          </p:cNvPr>
          <p:cNvSpPr>
            <a:spLocks noGrp="1" noChangeArrowheads="1"/>
          </p:cNvSpPr>
          <p:nvPr>
            <p:ph type="title"/>
          </p:nvPr>
        </p:nvSpPr>
        <p:spPr>
          <a:xfrm>
            <a:off x="90488" y="87313"/>
            <a:ext cx="8915400" cy="762000"/>
          </a:xfrm>
        </p:spPr>
        <p:txBody>
          <a:bodyPr/>
          <a:lstStyle/>
          <a:p>
            <a:r>
              <a:rPr lang="en-US" altLang="en-US"/>
              <a:t>Problem: Checking Palindrome</a:t>
            </a:r>
            <a:endParaRPr lang="en-US" altLang="en-US" sz="5400"/>
          </a:p>
        </p:txBody>
      </p:sp>
      <p:sp>
        <p:nvSpPr>
          <p:cNvPr id="41988" name="Text Box 3">
            <a:extLst>
              <a:ext uri="{FF2B5EF4-FFF2-40B4-BE49-F238E27FC236}">
                <a16:creationId xmlns:a16="http://schemas.microsoft.com/office/drawing/2014/main" id="{6A5C14CD-1600-454F-B043-C6094E54C59C}"/>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1989" name="Text Box 4">
            <a:extLst>
              <a:ext uri="{FF2B5EF4-FFF2-40B4-BE49-F238E27FC236}">
                <a16:creationId xmlns:a16="http://schemas.microsoft.com/office/drawing/2014/main" id="{3DC91E9E-A5F1-1845-932D-9D65DE5D5F1A}"/>
              </a:ext>
            </a:extLst>
          </p:cNvPr>
          <p:cNvSpPr txBox="1">
            <a:spLocks noChangeArrowheads="1"/>
          </p:cNvSpPr>
          <p:nvPr/>
        </p:nvSpPr>
        <p:spPr bwMode="auto">
          <a:xfrm>
            <a:off x="231775" y="933450"/>
            <a:ext cx="8756650" cy="385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t>A string is a palindrome if it reads the same forward and</a:t>
            </a:r>
            <a:r>
              <a:rPr lang="en-US" altLang="en-US" sz="2400" i="1"/>
              <a:t> </a:t>
            </a:r>
            <a:r>
              <a:rPr lang="en-US" altLang="en-US" sz="2400"/>
              <a:t>backward</a:t>
            </a:r>
            <a:r>
              <a:rPr lang="en-US" altLang="en-US" sz="2400" i="1"/>
              <a:t>. </a:t>
            </a:r>
            <a:r>
              <a:rPr lang="en-US" altLang="en-US" sz="2400"/>
              <a:t>The words “mom,” “dad,” and “noon,” for instance, are all palindromes.</a:t>
            </a:r>
          </a:p>
          <a:p>
            <a:pPr>
              <a:buFont typeface="Monotype Sorts" pitchFamily="2" charset="2"/>
              <a:buNone/>
            </a:pPr>
            <a:r>
              <a:rPr lang="en-US" altLang="en-US" sz="2400"/>
              <a:t>The problem is to write a program that prompts the user to enter a string and reports whether the string is a palindrome. One solution is to check whether the first character in the string is the same as the last character. If so, check whether the second character is the same as the second-to-last character. This process continues until a mismatch is found or all the characters in the string are checked, except for the middle character if the string has an odd number of characters.</a:t>
            </a:r>
          </a:p>
        </p:txBody>
      </p:sp>
      <p:sp>
        <p:nvSpPr>
          <p:cNvPr id="2" name="Rectangle 2">
            <a:extLst>
              <a:ext uri="{FF2B5EF4-FFF2-40B4-BE49-F238E27FC236}">
                <a16:creationId xmlns:a16="http://schemas.microsoft.com/office/drawing/2014/main" id="{3276C2FE-6B89-47E0-A831-75B22FD0B5AF}"/>
              </a:ext>
            </a:extLst>
          </p:cNvPr>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41991" name="Object 2">
            <a:extLst>
              <a:ext uri="{FF2B5EF4-FFF2-40B4-BE49-F238E27FC236}">
                <a16:creationId xmlns:a16="http://schemas.microsoft.com/office/drawing/2014/main" id="{44F974AA-99B0-D044-8AF8-FDFB13EBEC04}"/>
              </a:ext>
            </a:extLst>
          </p:cNvPr>
          <p:cNvGraphicFramePr>
            <a:graphicFrameLocks noChangeAspect="1"/>
          </p:cNvGraphicFramePr>
          <p:nvPr/>
        </p:nvGraphicFramePr>
        <p:xfrm>
          <a:off x="625475" y="4806950"/>
          <a:ext cx="5130800" cy="927100"/>
        </p:xfrm>
        <a:graphic>
          <a:graphicData uri="http://schemas.openxmlformats.org/presentationml/2006/ole">
            <mc:AlternateContent xmlns:mc="http://schemas.openxmlformats.org/markup-compatibility/2006">
              <mc:Choice xmlns:v="urn:schemas-microsoft-com:vml" Requires="v">
                <p:oleObj spid="_x0000_s41995" name="Picture" r:id="rId3" imgW="4432300" imgH="800100" progId="Word.Picture.8">
                  <p:embed/>
                </p:oleObj>
              </mc:Choice>
              <mc:Fallback>
                <p:oleObj name="Picture" r:id="rId3" imgW="4432300" imgH="80010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75" y="4806950"/>
                        <a:ext cx="5130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2" name="Rectangle 10">
            <a:hlinkClick r:id="rId5"/>
            <a:extLst>
              <a:ext uri="{FF2B5EF4-FFF2-40B4-BE49-F238E27FC236}">
                <a16:creationId xmlns:a16="http://schemas.microsoft.com/office/drawing/2014/main" id="{6BA37678-1D6B-F847-8D0C-5472915D3BD3}"/>
              </a:ext>
            </a:extLst>
          </p:cNvPr>
          <p:cNvSpPr>
            <a:spLocks noChangeArrowheads="1"/>
          </p:cNvSpPr>
          <p:nvPr/>
        </p:nvSpPr>
        <p:spPr bwMode="auto">
          <a:xfrm>
            <a:off x="5416550" y="5810250"/>
            <a:ext cx="19240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TestPalindrome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5D413-0146-2B4D-8422-0484879E5168}"/>
              </a:ext>
            </a:extLst>
          </p:cNvPr>
          <p:cNvSpPr>
            <a:spLocks noGrp="1"/>
          </p:cNvSpPr>
          <p:nvPr>
            <p:ph idx="1"/>
          </p:nvPr>
        </p:nvSpPr>
        <p:spPr>
          <a:xfrm>
            <a:off x="685800" y="433410"/>
            <a:ext cx="7772400" cy="6067990"/>
          </a:xfrm>
        </p:spPr>
        <p:txBody>
          <a:bodyPr/>
          <a:lstStyle/>
          <a:p>
            <a:pPr marL="0" indent="0">
              <a:buNone/>
            </a:pPr>
            <a:r>
              <a:rPr lang="en-US" sz="1600" dirty="0">
                <a:solidFill>
                  <a:srgbClr val="005500"/>
                </a:solidFill>
                <a:effectLst/>
                <a:latin typeface="Consolas" panose="020B0609020204030204" pitchFamily="49" charset="0"/>
                <a:cs typeface="Consolas" panose="020B0609020204030204" pitchFamily="49" charset="0"/>
              </a:rPr>
              <a:t># Listing 5.13 </a:t>
            </a:r>
            <a:r>
              <a:rPr lang="en-US" sz="1600" dirty="0" err="1">
                <a:solidFill>
                  <a:srgbClr val="005500"/>
                </a:solidFill>
                <a:effectLst/>
                <a:latin typeface="Consolas" panose="020B0609020204030204" pitchFamily="49" charset="0"/>
                <a:cs typeface="Consolas" panose="020B0609020204030204" pitchFamily="49" charset="0"/>
              </a:rPr>
              <a:t>TestPalindrome.py</a:t>
            </a:r>
            <a:endParaRPr lang="en-US" sz="1600" dirty="0">
              <a:solidFill>
                <a:srgbClr val="005500"/>
              </a:solidFill>
              <a:effectLst/>
              <a:latin typeface="Consolas" panose="020B0609020204030204" pitchFamily="49" charset="0"/>
              <a:cs typeface="Consolas" panose="020B0609020204030204" pitchFamily="49" charset="0"/>
            </a:endParaRPr>
          </a:p>
          <a:p>
            <a:pPr marL="0" indent="0">
              <a:buNone/>
            </a:pPr>
            <a:r>
              <a:rPr lang="en-US" sz="1600" dirty="0">
                <a:solidFill>
                  <a:srgbClr val="005500"/>
                </a:solidFill>
                <a:effectLst/>
                <a:latin typeface="Consolas" panose="020B0609020204030204" pitchFamily="49" charset="0"/>
                <a:cs typeface="Consolas" panose="020B0609020204030204" pitchFamily="49" charset="0"/>
              </a:rPr>
              <a:t># Prompt the user to enter a string</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s = input(</a:t>
            </a:r>
            <a:r>
              <a:rPr lang="en-US" sz="1600" dirty="0">
                <a:solidFill>
                  <a:srgbClr val="007D9F"/>
                </a:solidFill>
                <a:effectLst/>
                <a:latin typeface="Consolas" panose="020B0609020204030204" pitchFamily="49" charset="0"/>
                <a:cs typeface="Consolas" panose="020B0609020204030204" pitchFamily="49" charset="0"/>
              </a:rPr>
              <a:t>"Enter a string: "</a:t>
            </a:r>
            <a:r>
              <a:rPr lang="en-US" sz="1600" dirty="0">
                <a:latin typeface="Consolas" panose="020B0609020204030204" pitchFamily="49" charset="0"/>
                <a:cs typeface="Consolas" panose="020B0609020204030204" pitchFamily="49" charset="0"/>
              </a:rPr>
              <a:t>) </a:t>
            </a:r>
          </a:p>
          <a:p>
            <a:pPr marL="0" indent="0">
              <a:buNone/>
            </a:pPr>
            <a:r>
              <a:rPr lang="en-US" sz="1600" dirty="0">
                <a:solidFill>
                  <a:srgbClr val="005500"/>
                </a:solidFill>
                <a:effectLst/>
                <a:latin typeface="Consolas" panose="020B0609020204030204" pitchFamily="49" charset="0"/>
                <a:cs typeface="Consolas" panose="020B0609020204030204" pitchFamily="49" charset="0"/>
              </a:rPr>
              <a:t># The index of the first character in the string</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low = </a:t>
            </a:r>
            <a:r>
              <a:rPr lang="en-US" sz="1600" dirty="0">
                <a:solidFill>
                  <a:srgbClr val="007D9F"/>
                </a:solidFill>
                <a:effectLst/>
                <a:latin typeface="Consolas" panose="020B0609020204030204" pitchFamily="49" charset="0"/>
                <a:cs typeface="Consolas" panose="020B0609020204030204" pitchFamily="49" charset="0"/>
              </a:rPr>
              <a:t>0</a:t>
            </a:r>
            <a:r>
              <a:rPr lang="en-US" sz="1600" dirty="0">
                <a:latin typeface="Consolas" panose="020B0609020204030204" pitchFamily="49" charset="0"/>
                <a:cs typeface="Consolas" panose="020B0609020204030204" pitchFamily="49" charset="0"/>
              </a:rPr>
              <a:t>  </a:t>
            </a:r>
          </a:p>
          <a:p>
            <a:pPr marL="0" indent="0">
              <a:buNone/>
            </a:pPr>
            <a:r>
              <a:rPr lang="en-US" sz="1600" dirty="0">
                <a:solidFill>
                  <a:srgbClr val="005500"/>
                </a:solidFill>
                <a:effectLst/>
                <a:latin typeface="Consolas" panose="020B0609020204030204" pitchFamily="49" charset="0"/>
                <a:cs typeface="Consolas" panose="020B0609020204030204" pitchFamily="49" charset="0"/>
              </a:rPr>
              <a:t># The index of the last character in the string</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high = </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(s) - </a:t>
            </a:r>
            <a:r>
              <a:rPr lang="en-US" sz="1600" dirty="0">
                <a:solidFill>
                  <a:srgbClr val="007D9F"/>
                </a:solidFill>
                <a:effectLst/>
                <a:latin typeface="Consolas" panose="020B0609020204030204" pitchFamily="49" charset="0"/>
                <a:cs typeface="Consolas" panose="020B0609020204030204" pitchFamily="49" charset="0"/>
              </a:rPr>
              <a:t>1</a:t>
            </a:r>
            <a:r>
              <a:rPr lang="en-US" sz="1600" dirty="0">
                <a:latin typeface="Consolas" panose="020B0609020204030204" pitchFamily="49" charset="0"/>
                <a:cs typeface="Consolas" panose="020B0609020204030204" pitchFamily="49" charset="0"/>
              </a:rPr>
              <a:t>  </a:t>
            </a:r>
          </a:p>
          <a:p>
            <a:pPr marL="0" indent="0">
              <a:buNone/>
            </a:pPr>
            <a:r>
              <a:rPr lang="en-US" sz="1600" dirty="0" err="1">
                <a:latin typeface="Consolas" panose="020B0609020204030204" pitchFamily="49" charset="0"/>
                <a:cs typeface="Consolas" panose="020B0609020204030204" pitchFamily="49" charset="0"/>
              </a:rPr>
              <a:t>isPalindrome</a:t>
            </a:r>
            <a:r>
              <a:rPr lang="en-US" sz="1600" dirty="0">
                <a:latin typeface="Consolas" panose="020B0609020204030204" pitchFamily="49" charset="0"/>
                <a:cs typeface="Consolas" panose="020B0609020204030204" pitchFamily="49" charset="0"/>
              </a:rPr>
              <a:t> = </a:t>
            </a:r>
            <a:r>
              <a:rPr lang="en-US" sz="1600" b="1" dirty="0">
                <a:solidFill>
                  <a:srgbClr val="000FD6"/>
                </a:solidFill>
                <a:effectLst/>
                <a:latin typeface="Consolas" panose="020B0609020204030204" pitchFamily="49" charset="0"/>
                <a:cs typeface="Consolas" panose="020B0609020204030204" pitchFamily="49" charset="0"/>
              </a:rPr>
              <a:t>True</a:t>
            </a:r>
            <a:r>
              <a:rPr lang="en-US" sz="1600" dirty="0">
                <a:latin typeface="Consolas" panose="020B0609020204030204" pitchFamily="49" charset="0"/>
                <a:cs typeface="Consolas" panose="020B0609020204030204" pitchFamily="49" charset="0"/>
              </a:rPr>
              <a:t> </a:t>
            </a:r>
          </a:p>
          <a:p>
            <a:pPr marL="0" indent="0">
              <a:buNone/>
            </a:pPr>
            <a:r>
              <a:rPr lang="en-US" sz="1600" b="1" dirty="0">
                <a:solidFill>
                  <a:srgbClr val="000FD6"/>
                </a:solidFill>
                <a:effectLst/>
                <a:latin typeface="Consolas" panose="020B0609020204030204" pitchFamily="49" charset="0"/>
                <a:cs typeface="Consolas" panose="020B0609020204030204" pitchFamily="49" charset="0"/>
              </a:rPr>
              <a:t>while</a:t>
            </a:r>
            <a:r>
              <a:rPr lang="en-US" sz="1600" dirty="0">
                <a:latin typeface="Consolas" panose="020B0609020204030204" pitchFamily="49" charset="0"/>
                <a:cs typeface="Consolas" panose="020B0609020204030204" pitchFamily="49" charset="0"/>
              </a:rPr>
              <a:t> low &lt; high:  # assume s = “</a:t>
            </a:r>
            <a:r>
              <a:rPr lang="en-US" sz="1600" dirty="0" err="1">
                <a:latin typeface="Consolas" panose="020B0609020204030204" pitchFamily="49" charset="0"/>
                <a:cs typeface="Consolas" panose="020B0609020204030204" pitchFamily="49" charset="0"/>
              </a:rPr>
              <a:t>alla</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b="1" dirty="0">
                <a:solidFill>
                  <a:srgbClr val="000FD6"/>
                </a:solidFill>
                <a:effectLst/>
                <a:latin typeface="Consolas" panose="020B0609020204030204" pitchFamily="49" charset="0"/>
                <a:cs typeface="Consolas" panose="020B0609020204030204" pitchFamily="49" charset="0"/>
              </a:rPr>
              <a:t>if</a:t>
            </a:r>
            <a:r>
              <a:rPr lang="en-US" sz="1600" dirty="0">
                <a:latin typeface="Consolas" panose="020B0609020204030204" pitchFamily="49" charset="0"/>
                <a:cs typeface="Consolas" panose="020B0609020204030204" pitchFamily="49" charset="0"/>
              </a:rPr>
              <a:t> s[low] != s[high]: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isPalindrome</a:t>
            </a:r>
            <a:r>
              <a:rPr lang="en-US" sz="1600" dirty="0">
                <a:latin typeface="Consolas" panose="020B0609020204030204" pitchFamily="49" charset="0"/>
                <a:cs typeface="Consolas" panose="020B0609020204030204" pitchFamily="49" charset="0"/>
              </a:rPr>
              <a:t> = </a:t>
            </a:r>
            <a:r>
              <a:rPr lang="en-US" sz="1600" b="1" dirty="0">
                <a:solidFill>
                  <a:srgbClr val="000FD6"/>
                </a:solidFill>
                <a:effectLst/>
                <a:latin typeface="Consolas" panose="020B0609020204030204" pitchFamily="49" charset="0"/>
                <a:cs typeface="Consolas" panose="020B0609020204030204" pitchFamily="49" charset="0"/>
              </a:rPr>
              <a:t>False</a:t>
            </a:r>
            <a:r>
              <a:rPr lang="en-US" sz="1600" dirty="0">
                <a:latin typeface="Consolas" panose="020B0609020204030204" pitchFamily="49" charset="0"/>
                <a:cs typeface="Consolas" panose="020B0609020204030204" pitchFamily="49" charset="0"/>
              </a:rPr>
              <a:t> </a:t>
            </a:r>
            <a:r>
              <a:rPr lang="en-US" sz="1600" dirty="0">
                <a:solidFill>
                  <a:srgbClr val="005500"/>
                </a:solidFill>
                <a:effectLst/>
                <a:latin typeface="Consolas" panose="020B0609020204030204" pitchFamily="49" charset="0"/>
                <a:cs typeface="Consolas" panose="020B0609020204030204" pitchFamily="49" charset="0"/>
              </a:rPr>
              <a:t># Not a palindrome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r>
              <a:rPr lang="en-US" sz="1600" b="1" dirty="0">
                <a:solidFill>
                  <a:srgbClr val="000FD6"/>
                </a:solidFill>
                <a:effectLst/>
                <a:latin typeface="Consolas" panose="020B0609020204030204" pitchFamily="49" charset="0"/>
                <a:cs typeface="Consolas" panose="020B0609020204030204" pitchFamily="49" charset="0"/>
              </a:rPr>
              <a:t>break</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low += </a:t>
            </a:r>
            <a:r>
              <a:rPr lang="en-US" sz="1600" dirty="0">
                <a:solidFill>
                  <a:srgbClr val="007D9F"/>
                </a:solidFill>
                <a:effectLst/>
                <a:latin typeface="Consolas" panose="020B0609020204030204" pitchFamily="49" charset="0"/>
                <a:cs typeface="Consolas" panose="020B0609020204030204" pitchFamily="49" charset="0"/>
              </a:rPr>
              <a:t>1</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high -= </a:t>
            </a:r>
            <a:r>
              <a:rPr lang="en-US" sz="1600" dirty="0">
                <a:solidFill>
                  <a:srgbClr val="007D9F"/>
                </a:solidFill>
                <a:effectLst/>
                <a:latin typeface="Consolas" panose="020B0609020204030204" pitchFamily="49" charset="0"/>
                <a:cs typeface="Consolas" panose="020B0609020204030204" pitchFamily="49" charset="0"/>
              </a:rPr>
              <a:t>1</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end of the loop   </a:t>
            </a:r>
          </a:p>
          <a:p>
            <a:pPr marL="0" indent="0">
              <a:buNone/>
            </a:pPr>
            <a:r>
              <a:rPr lang="en-US" sz="1600" b="1" dirty="0">
                <a:solidFill>
                  <a:srgbClr val="000FD6"/>
                </a:solidFill>
                <a:effectLst/>
                <a:latin typeface="Consolas" panose="020B0609020204030204" pitchFamily="49" charset="0"/>
                <a:cs typeface="Consolas" panose="020B0609020204030204" pitchFamily="49" charset="0"/>
              </a:rPr>
              <a:t>if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isPalindrome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print(s, </a:t>
            </a:r>
            <a:r>
              <a:rPr lang="en-US" sz="1600" dirty="0">
                <a:solidFill>
                  <a:srgbClr val="007D9F"/>
                </a:solidFill>
                <a:effectLst/>
                <a:latin typeface="Consolas" panose="020B0609020204030204" pitchFamily="49" charset="0"/>
                <a:cs typeface="Consolas" panose="020B0609020204030204" pitchFamily="49" charset="0"/>
              </a:rPr>
              <a:t>"is a palindrome"</a:t>
            </a:r>
            <a:r>
              <a:rPr lang="en-US" sz="1600" dirty="0">
                <a:latin typeface="Consolas" panose="020B0609020204030204" pitchFamily="49" charset="0"/>
                <a:cs typeface="Consolas" panose="020B0609020204030204" pitchFamily="49" charset="0"/>
              </a:rPr>
              <a:t>) </a:t>
            </a:r>
          </a:p>
          <a:p>
            <a:pPr marL="0" indent="0">
              <a:buNone/>
            </a:pPr>
            <a:r>
              <a:rPr lang="en-US" sz="1600" b="1" dirty="0">
                <a:solidFill>
                  <a:srgbClr val="000FD6"/>
                </a:solidFill>
                <a:effectLst/>
                <a:latin typeface="Consolas" panose="020B0609020204030204" pitchFamily="49" charset="0"/>
                <a:cs typeface="Consolas" panose="020B0609020204030204" pitchFamily="49" charset="0"/>
              </a:rPr>
              <a:t>else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print(s, </a:t>
            </a:r>
            <a:r>
              <a:rPr lang="en-US" sz="1600" dirty="0">
                <a:solidFill>
                  <a:srgbClr val="007D9F"/>
                </a:solidFill>
                <a:effectLst/>
                <a:latin typeface="Consolas" panose="020B0609020204030204" pitchFamily="49" charset="0"/>
                <a:cs typeface="Consolas" panose="020B0609020204030204" pitchFamily="49" charset="0"/>
              </a:rPr>
              <a:t>"is not a palindrome"</a:t>
            </a:r>
            <a:r>
              <a:rPr lang="en-US" sz="16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4018D54C-B500-014B-916B-0C83524DC145}"/>
              </a:ext>
            </a:extLst>
          </p:cNvPr>
          <p:cNvSpPr>
            <a:spLocks noGrp="1"/>
          </p:cNvSpPr>
          <p:nvPr>
            <p:ph type="sldNum" sz="quarter" idx="11"/>
          </p:nvPr>
        </p:nvSpPr>
        <p:spPr/>
        <p:txBody>
          <a:bodyPr/>
          <a:lstStyle/>
          <a:p>
            <a:fld id="{C6AC872D-6BEC-F841-A709-6BEDE7631CFE}" type="slidenum">
              <a:rPr lang="en-US" altLang="en-US" smtClean="0"/>
              <a:pPr/>
              <a:t>39</a:t>
            </a:fld>
            <a:endParaRPr lang="en-US" altLang="en-US"/>
          </a:p>
        </p:txBody>
      </p:sp>
    </p:spTree>
    <p:extLst>
      <p:ext uri="{BB962C8B-B14F-4D97-AF65-F5344CB8AC3E}">
        <p14:creationId xmlns:p14="http://schemas.microsoft.com/office/powerpoint/2010/main" val="324876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7081E126-E4DE-FC49-B6C4-DCC3FEBB085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42EC6A-DD22-A64B-AB1F-712FD376A2D1}" type="slidenum">
              <a:rPr lang="en-US" altLang="en-US" sz="1400"/>
              <a:pPr>
                <a:spcBef>
                  <a:spcPct val="0"/>
                </a:spcBef>
                <a:buClrTx/>
                <a:buSzTx/>
                <a:buFontTx/>
                <a:buNone/>
              </a:pPr>
              <a:t>4</a:t>
            </a:fld>
            <a:endParaRPr lang="en-US" altLang="en-US" sz="1400"/>
          </a:p>
        </p:txBody>
      </p:sp>
      <p:sp>
        <p:nvSpPr>
          <p:cNvPr id="7171" name="Rectangle 2">
            <a:extLst>
              <a:ext uri="{FF2B5EF4-FFF2-40B4-BE49-F238E27FC236}">
                <a16:creationId xmlns:a16="http://schemas.microsoft.com/office/drawing/2014/main" id="{00BF8D72-4E79-394E-AC1F-E35E6A77E261}"/>
              </a:ext>
            </a:extLst>
          </p:cNvPr>
          <p:cNvSpPr>
            <a:spLocks noGrp="1" noChangeArrowheads="1"/>
          </p:cNvSpPr>
          <p:nvPr>
            <p:ph type="title"/>
          </p:nvPr>
        </p:nvSpPr>
        <p:spPr>
          <a:xfrm>
            <a:off x="539750" y="228600"/>
            <a:ext cx="8142288" cy="665163"/>
          </a:xfrm>
        </p:spPr>
        <p:txBody>
          <a:bodyPr/>
          <a:lstStyle/>
          <a:p>
            <a:r>
              <a:rPr lang="en-US" altLang="en-US" sz="4000"/>
              <a:t>Introducing while Loops</a:t>
            </a:r>
          </a:p>
        </p:txBody>
      </p:sp>
      <p:sp>
        <p:nvSpPr>
          <p:cNvPr id="7172" name="Rectangle 3">
            <a:extLst>
              <a:ext uri="{FF2B5EF4-FFF2-40B4-BE49-F238E27FC236}">
                <a16:creationId xmlns:a16="http://schemas.microsoft.com/office/drawing/2014/main" id="{6AF5D5BE-B6C4-F044-9286-11099722B162}"/>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Rectangle 4">
            <a:extLst>
              <a:ext uri="{FF2B5EF4-FFF2-40B4-BE49-F238E27FC236}">
                <a16:creationId xmlns:a16="http://schemas.microsoft.com/office/drawing/2014/main" id="{2C6D32B1-4C08-F441-B146-3CFF518906C2}"/>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4" name="Rectangle 5">
            <a:extLst>
              <a:ext uri="{FF2B5EF4-FFF2-40B4-BE49-F238E27FC236}">
                <a16:creationId xmlns:a16="http://schemas.microsoft.com/office/drawing/2014/main" id="{A433D88C-EBE8-AD48-AF19-D7EA2C0C398F}"/>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Text Box 6">
            <a:extLst>
              <a:ext uri="{FF2B5EF4-FFF2-40B4-BE49-F238E27FC236}">
                <a16:creationId xmlns:a16="http://schemas.microsoft.com/office/drawing/2014/main" id="{8F49F115-3D0D-B148-A1F1-09EE1C1DEBB4}"/>
              </a:ext>
            </a:extLst>
          </p:cNvPr>
          <p:cNvSpPr txBox="1">
            <a:spLocks noChangeArrowheads="1"/>
          </p:cNvSpPr>
          <p:nvPr/>
        </p:nvSpPr>
        <p:spPr bwMode="auto">
          <a:xfrm>
            <a:off x="347663" y="1085850"/>
            <a:ext cx="856456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dirty="0">
                <a:solidFill>
                  <a:schemeClr val="tx2"/>
                </a:solidFill>
                <a:latin typeface="Courier New" panose="02070309020205020404" pitchFamily="49" charset="0"/>
              </a:rPr>
              <a:t># initialization of loop variable</a:t>
            </a:r>
          </a:p>
          <a:p>
            <a:pPr>
              <a:spcBef>
                <a:spcPct val="0"/>
              </a:spcBef>
              <a:buClrTx/>
              <a:buSzTx/>
              <a:buFontTx/>
              <a:buNone/>
            </a:pPr>
            <a:r>
              <a:rPr lang="en-US" altLang="en-US" sz="2400" b="1" dirty="0">
                <a:solidFill>
                  <a:schemeClr val="tx2"/>
                </a:solidFill>
                <a:latin typeface="Courier New" panose="02070309020205020404" pitchFamily="49" charset="0"/>
              </a:rPr>
              <a:t>count = 0</a:t>
            </a:r>
          </a:p>
          <a:p>
            <a:pPr>
              <a:spcBef>
                <a:spcPct val="0"/>
              </a:spcBef>
              <a:buClrTx/>
              <a:buSzTx/>
              <a:buFontTx/>
              <a:buNone/>
            </a:pPr>
            <a:r>
              <a:rPr lang="en-US" altLang="en-US" sz="2400" b="1" dirty="0">
                <a:solidFill>
                  <a:schemeClr val="tx2"/>
                </a:solidFill>
                <a:latin typeface="Courier New" panose="02070309020205020404" pitchFamily="49" charset="0"/>
              </a:rPr>
              <a:t>while (count &lt; 100): #loop condition</a:t>
            </a:r>
          </a:p>
          <a:p>
            <a:pPr>
              <a:spcBef>
                <a:spcPct val="0"/>
              </a:spcBef>
              <a:buClrTx/>
              <a:buSzTx/>
              <a:buFontTx/>
              <a:buNone/>
            </a:pPr>
            <a:r>
              <a:rPr lang="en-US" altLang="en-US" sz="2400" b="1" dirty="0">
                <a:solidFill>
                  <a:schemeClr val="tx2"/>
                </a:solidFill>
                <a:latin typeface="Courier New" panose="02070309020205020404" pitchFamily="49" charset="0"/>
              </a:rPr>
              <a:t>    print("Programming is fun!")</a:t>
            </a:r>
          </a:p>
          <a:p>
            <a:pPr>
              <a:spcBef>
                <a:spcPct val="0"/>
              </a:spcBef>
              <a:buClrTx/>
              <a:buSzTx/>
              <a:buFontTx/>
              <a:buNone/>
            </a:pPr>
            <a:r>
              <a:rPr lang="en-US" altLang="en-US" sz="2400" b="1" dirty="0">
                <a:solidFill>
                  <a:schemeClr val="tx2"/>
                </a:solidFill>
                <a:latin typeface="Courier New" panose="02070309020205020404" pitchFamily="49" charset="0"/>
              </a:rPr>
              <a:t>    count = count + 1 # loop variable change</a:t>
            </a:r>
          </a:p>
          <a:p>
            <a:pPr>
              <a:spcBef>
                <a:spcPct val="0"/>
              </a:spcBef>
              <a:buClrTx/>
              <a:buSzTx/>
              <a:buFontTx/>
              <a:buNone/>
            </a:pPr>
            <a:endParaRPr lang="en-US" altLang="en-US" sz="2400" b="1" dirty="0">
              <a:solidFill>
                <a:schemeClr val="tx2"/>
              </a:solidFill>
              <a:latin typeface="Courier New" panose="02070309020205020404" pitchFamily="49"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C4225A1C-FEE6-0444-BD13-99AEB66F758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1A5EF4-8D00-254A-83E7-554459F4A892}" type="slidenum">
              <a:rPr lang="en-US" altLang="en-US" sz="1400"/>
              <a:pPr>
                <a:spcBef>
                  <a:spcPct val="0"/>
                </a:spcBef>
                <a:buClrTx/>
                <a:buSzTx/>
                <a:buFontTx/>
                <a:buNone/>
              </a:pPr>
              <a:t>40</a:t>
            </a:fld>
            <a:endParaRPr lang="en-US" altLang="en-US" sz="1400"/>
          </a:p>
        </p:txBody>
      </p:sp>
      <p:sp>
        <p:nvSpPr>
          <p:cNvPr id="43011" name="Rectangle 2">
            <a:extLst>
              <a:ext uri="{FF2B5EF4-FFF2-40B4-BE49-F238E27FC236}">
                <a16:creationId xmlns:a16="http://schemas.microsoft.com/office/drawing/2014/main" id="{380199B6-9F07-9D4A-B294-A73ED4B4BC03}"/>
              </a:ext>
            </a:extLst>
          </p:cNvPr>
          <p:cNvSpPr>
            <a:spLocks noGrp="1" noChangeArrowheads="1"/>
          </p:cNvSpPr>
          <p:nvPr>
            <p:ph type="title"/>
          </p:nvPr>
        </p:nvSpPr>
        <p:spPr>
          <a:xfrm>
            <a:off x="76200" y="381000"/>
            <a:ext cx="8915400" cy="762000"/>
          </a:xfrm>
        </p:spPr>
        <p:txBody>
          <a:bodyPr/>
          <a:lstStyle/>
          <a:p>
            <a:r>
              <a:rPr lang="en-US" altLang="en-US"/>
              <a:t>Problem: Displaying Prime Numbers</a:t>
            </a:r>
            <a:endParaRPr lang="en-US" altLang="en-US" sz="5400"/>
          </a:p>
        </p:txBody>
      </p:sp>
      <p:sp>
        <p:nvSpPr>
          <p:cNvPr id="43012" name="Text Box 3">
            <a:extLst>
              <a:ext uri="{FF2B5EF4-FFF2-40B4-BE49-F238E27FC236}">
                <a16:creationId xmlns:a16="http://schemas.microsoft.com/office/drawing/2014/main" id="{4CBA2A29-FB63-414D-BF46-44ACCD5DF054}"/>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3013" name="Text Box 4">
            <a:extLst>
              <a:ext uri="{FF2B5EF4-FFF2-40B4-BE49-F238E27FC236}">
                <a16:creationId xmlns:a16="http://schemas.microsoft.com/office/drawing/2014/main" id="{C309B15D-B9BA-5D49-B73C-23CBF444357A}"/>
              </a:ext>
            </a:extLst>
          </p:cNvPr>
          <p:cNvSpPr txBox="1">
            <a:spLocks noChangeArrowheads="1"/>
          </p:cNvSpPr>
          <p:nvPr/>
        </p:nvSpPr>
        <p:spPr bwMode="auto">
          <a:xfrm>
            <a:off x="193675" y="1508125"/>
            <a:ext cx="8721725"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Problem: Write a program that displays the first 50 prime numbers in five lines, each of which contains 10 numbers. An integer greater than 1 is </a:t>
            </a:r>
            <a:r>
              <a:rPr lang="en-US" altLang="en-US" sz="2400" i="1">
                <a:cs typeface="Times New Roman" panose="02020603050405020304" pitchFamily="18" charset="0"/>
              </a:rPr>
              <a:t>prime</a:t>
            </a:r>
            <a:r>
              <a:rPr lang="en-US" altLang="en-US" sz="2400">
                <a:cs typeface="Times New Roman" panose="02020603050405020304" pitchFamily="18" charset="0"/>
              </a:rPr>
              <a:t> if its only positive divisor is 1 or itself. For example, 2, 3, 5, and 7 are prime numbers, but 4, 6, 8, and 9 are not.</a:t>
            </a:r>
          </a:p>
          <a:p>
            <a:pPr>
              <a:spcBef>
                <a:spcPct val="50000"/>
              </a:spcBef>
              <a:buClrTx/>
              <a:buSzTx/>
              <a:buFontTx/>
              <a:buNone/>
            </a:pPr>
            <a:r>
              <a:rPr lang="en-US" altLang="en-US" sz="2400">
                <a:cs typeface="Times New Roman" panose="02020603050405020304" pitchFamily="18" charset="0"/>
              </a:rPr>
              <a:t>Solution: The problem can be broken into the following tasks:</a:t>
            </a:r>
          </a:p>
          <a:p>
            <a:pPr lvl="1">
              <a:spcBef>
                <a:spcPct val="0"/>
              </a:spcBef>
              <a:buClrTx/>
              <a:buFontTx/>
              <a:buChar char="•"/>
            </a:pPr>
            <a:r>
              <a:rPr lang="en-US" altLang="en-US" sz="2400">
                <a:cs typeface="Times New Roman" panose="02020603050405020304" pitchFamily="18" charset="0"/>
              </a:rPr>
              <a:t>For number = 2, 3, 4, 5, 6, ..., test whether the number is prime.</a:t>
            </a:r>
          </a:p>
          <a:p>
            <a:pPr lvl="1">
              <a:spcBef>
                <a:spcPct val="0"/>
              </a:spcBef>
              <a:buClrTx/>
              <a:buFontTx/>
              <a:buChar char="•"/>
            </a:pPr>
            <a:r>
              <a:rPr lang="en-US" altLang="en-US" sz="2400">
                <a:cs typeface="Times New Roman" panose="02020603050405020304" pitchFamily="18" charset="0"/>
              </a:rPr>
              <a:t>Determine whether a given number is prime.</a:t>
            </a:r>
          </a:p>
          <a:p>
            <a:pPr lvl="1">
              <a:spcBef>
                <a:spcPct val="0"/>
              </a:spcBef>
              <a:buClrTx/>
              <a:buFontTx/>
              <a:buChar char="•"/>
            </a:pPr>
            <a:r>
              <a:rPr lang="en-US" altLang="en-US" sz="2400">
                <a:cs typeface="Times New Roman" panose="02020603050405020304" pitchFamily="18" charset="0"/>
              </a:rPr>
              <a:t>Count the prime numbers.</a:t>
            </a:r>
          </a:p>
          <a:p>
            <a:pPr lvl="1">
              <a:spcBef>
                <a:spcPct val="0"/>
              </a:spcBef>
              <a:buClrTx/>
              <a:buFontTx/>
              <a:buChar char="•"/>
            </a:pPr>
            <a:r>
              <a:rPr lang="en-US" altLang="en-US" sz="2400">
                <a:cs typeface="Times New Roman" panose="02020603050405020304" pitchFamily="18" charset="0"/>
              </a:rPr>
              <a:t>Print each prime number, and print 10 numbers per line. </a:t>
            </a:r>
          </a:p>
        </p:txBody>
      </p:sp>
      <p:sp>
        <p:nvSpPr>
          <p:cNvPr id="43014" name="Rectangle 14">
            <a:hlinkClick r:id="rId2"/>
            <a:extLst>
              <a:ext uri="{FF2B5EF4-FFF2-40B4-BE49-F238E27FC236}">
                <a16:creationId xmlns:a16="http://schemas.microsoft.com/office/drawing/2014/main" id="{36F18393-042D-B943-B1F5-94EAD6C4A317}"/>
              </a:ext>
            </a:extLst>
          </p:cNvPr>
          <p:cNvSpPr>
            <a:spLocks noChangeArrowheads="1"/>
          </p:cNvSpPr>
          <p:nvPr/>
        </p:nvSpPr>
        <p:spPr bwMode="auto">
          <a:xfrm>
            <a:off x="1000336" y="5697538"/>
            <a:ext cx="578622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Listing 5.14 </a:t>
            </a:r>
            <a:r>
              <a:rPr lang="en-US" altLang="en-US" sz="2000" dirty="0" err="1"/>
              <a:t>PrimeNumber</a:t>
            </a:r>
            <a:endParaRPr lang="en-US" alt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7AC6D948-DDF5-3F4D-A5D4-15E4DD3119D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44C6DB-EAA1-A046-A5DC-FE05B987F00F}" type="slidenum">
              <a:rPr lang="en-US" altLang="en-US" sz="1400"/>
              <a:pPr>
                <a:spcBef>
                  <a:spcPct val="0"/>
                </a:spcBef>
                <a:buClrTx/>
                <a:buSzTx/>
                <a:buFontTx/>
                <a:buNone/>
              </a:pPr>
              <a:t>41</a:t>
            </a:fld>
            <a:endParaRPr lang="en-US" altLang="en-US" sz="1400"/>
          </a:p>
        </p:txBody>
      </p:sp>
      <p:sp>
        <p:nvSpPr>
          <p:cNvPr id="44035" name="Rectangle 2">
            <a:extLst>
              <a:ext uri="{FF2B5EF4-FFF2-40B4-BE49-F238E27FC236}">
                <a16:creationId xmlns:a16="http://schemas.microsoft.com/office/drawing/2014/main" id="{1DCDFD33-A4D0-EE4F-BD20-3A41F25A1CD8}"/>
              </a:ext>
            </a:extLst>
          </p:cNvPr>
          <p:cNvSpPr>
            <a:spLocks noGrp="1" noChangeArrowheads="1"/>
          </p:cNvSpPr>
          <p:nvPr>
            <p:ph type="title"/>
          </p:nvPr>
        </p:nvSpPr>
        <p:spPr>
          <a:xfrm>
            <a:off x="685800" y="279400"/>
            <a:ext cx="8188325" cy="1190625"/>
          </a:xfrm>
          <a:noFill/>
        </p:spPr>
        <p:txBody>
          <a:bodyPr/>
          <a:lstStyle/>
          <a:p>
            <a:r>
              <a:rPr lang="en-US" altLang="en-US"/>
              <a:t>Turtle: Random Walk </a:t>
            </a:r>
          </a:p>
        </p:txBody>
      </p:sp>
      <p:pic>
        <p:nvPicPr>
          <p:cNvPr id="44036" name="Picture 13">
            <a:extLst>
              <a:ext uri="{FF2B5EF4-FFF2-40B4-BE49-F238E27FC236}">
                <a16:creationId xmlns:a16="http://schemas.microsoft.com/office/drawing/2014/main" id="{25F656A3-E871-8349-89AC-D45AA3875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2468563"/>
            <a:ext cx="24193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12">
            <a:extLst>
              <a:ext uri="{FF2B5EF4-FFF2-40B4-BE49-F238E27FC236}">
                <a16:creationId xmlns:a16="http://schemas.microsoft.com/office/drawing/2014/main" id="{08D38D34-B040-784F-A530-526DC6DCF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2468563"/>
            <a:ext cx="2419350"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1">
            <a:extLst>
              <a:ext uri="{FF2B5EF4-FFF2-40B4-BE49-F238E27FC236}">
                <a16:creationId xmlns:a16="http://schemas.microsoft.com/office/drawing/2014/main" id="{0F22A8A8-32C7-2547-A833-6AA805E6C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550" y="2468563"/>
            <a:ext cx="2497138"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Rectangle 14">
            <a:extLst>
              <a:ext uri="{FF2B5EF4-FFF2-40B4-BE49-F238E27FC236}">
                <a16:creationId xmlns:a16="http://schemas.microsoft.com/office/drawing/2014/main" id="{9034E3C5-ADA3-8D45-99E1-E36E90674307}"/>
              </a:ext>
            </a:extLst>
          </p:cNvPr>
          <p:cNvSpPr>
            <a:spLocks noChangeArrowheads="1"/>
          </p:cNvSpPr>
          <p:nvPr/>
        </p:nvSpPr>
        <p:spPr bwMode="auto">
          <a:xfrm>
            <a:off x="0" y="827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0" name="Rectangle 15">
            <a:extLst>
              <a:ext uri="{FF2B5EF4-FFF2-40B4-BE49-F238E27FC236}">
                <a16:creationId xmlns:a16="http://schemas.microsoft.com/office/drawing/2014/main" id="{DDC68F79-3A92-8A45-BE15-909007E4A632}"/>
              </a:ext>
            </a:extLst>
          </p:cNvPr>
          <p:cNvSpPr>
            <a:spLocks noChangeArrowheads="1"/>
          </p:cNvSpPr>
          <p:nvPr/>
        </p:nvSpPr>
        <p:spPr bwMode="auto">
          <a:xfrm>
            <a:off x="0" y="2398713"/>
            <a:ext cx="260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4041" name="Rectangle 16">
            <a:extLst>
              <a:ext uri="{FF2B5EF4-FFF2-40B4-BE49-F238E27FC236}">
                <a16:creationId xmlns:a16="http://schemas.microsoft.com/office/drawing/2014/main" id="{64F53D70-C9C8-6D4A-9B95-5F87FC8A0964}"/>
              </a:ext>
            </a:extLst>
          </p:cNvPr>
          <p:cNvSpPr>
            <a:spLocks noChangeArrowheads="1"/>
          </p:cNvSpPr>
          <p:nvPr/>
        </p:nvSpPr>
        <p:spPr bwMode="auto">
          <a:xfrm>
            <a:off x="0" y="4214813"/>
            <a:ext cx="260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4042" name="Rectangle 14">
            <a:hlinkClick r:id="rId5"/>
            <a:extLst>
              <a:ext uri="{FF2B5EF4-FFF2-40B4-BE49-F238E27FC236}">
                <a16:creationId xmlns:a16="http://schemas.microsoft.com/office/drawing/2014/main" id="{3E5B41DE-234D-1B47-87D6-F0374123D0A0}"/>
              </a:ext>
            </a:extLst>
          </p:cNvPr>
          <p:cNvSpPr>
            <a:spLocks noChangeArrowheads="1"/>
          </p:cNvSpPr>
          <p:nvPr/>
        </p:nvSpPr>
        <p:spPr bwMode="auto">
          <a:xfrm>
            <a:off x="4379913" y="5626100"/>
            <a:ext cx="23812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RandomWalk</a:t>
            </a:r>
          </a:p>
          <a:p>
            <a:pPr algn="ctr">
              <a:spcBef>
                <a:spcPct val="0"/>
              </a:spcBef>
              <a:buClrTx/>
              <a:buSzTx/>
              <a:buFontTx/>
              <a:buNone/>
            </a:pPr>
            <a:endParaRPr lang="en-US"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5">
            <a:extLst>
              <a:ext uri="{FF2B5EF4-FFF2-40B4-BE49-F238E27FC236}">
                <a16:creationId xmlns:a16="http://schemas.microsoft.com/office/drawing/2014/main" id="{710CE843-71C6-9846-BC96-06317DCA77AB}"/>
              </a:ext>
            </a:extLst>
          </p:cNvPr>
          <p:cNvSpPr>
            <a:spLocks noGrp="1" noChangeArrowheads="1"/>
          </p:cNvSpPr>
          <p:nvPr>
            <p:ph type="ftr"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 Copyright 2018 by Pearson Education, Inc. All Rights Reserved.</a:t>
            </a:r>
          </a:p>
        </p:txBody>
      </p:sp>
      <p:sp>
        <p:nvSpPr>
          <p:cNvPr id="9219" name="Rectangle 36">
            <a:extLst>
              <a:ext uri="{FF2B5EF4-FFF2-40B4-BE49-F238E27FC236}">
                <a16:creationId xmlns:a16="http://schemas.microsoft.com/office/drawing/2014/main" id="{0E703735-94A4-2F49-BFFA-1D48505CFC23}"/>
              </a:ext>
            </a:extLst>
          </p:cNvPr>
          <p:cNvSpPr>
            <a:spLocks noGrp="1" noChangeArrowheads="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BDFB15-6B87-0C45-8ABD-8A196569AC20}" type="slidenum">
              <a:rPr lang="en-US" altLang="en-US" sz="1400"/>
              <a:pPr>
                <a:spcBef>
                  <a:spcPct val="0"/>
                </a:spcBef>
                <a:buClrTx/>
                <a:buSzTx/>
                <a:buFontTx/>
                <a:buNone/>
              </a:pPr>
              <a:t>5</a:t>
            </a:fld>
            <a:endParaRPr lang="en-US" altLang="en-US" sz="1400"/>
          </a:p>
        </p:txBody>
      </p:sp>
      <p:sp>
        <p:nvSpPr>
          <p:cNvPr id="9220" name="Rectangle 2">
            <a:extLst>
              <a:ext uri="{FF2B5EF4-FFF2-40B4-BE49-F238E27FC236}">
                <a16:creationId xmlns:a16="http://schemas.microsoft.com/office/drawing/2014/main" id="{A1C99F57-01FD-DC42-B108-CF475336D6D5}"/>
              </a:ext>
            </a:extLst>
          </p:cNvPr>
          <p:cNvSpPr>
            <a:spLocks noGrp="1" noChangeArrowheads="1"/>
          </p:cNvSpPr>
          <p:nvPr>
            <p:ph type="ctrTitle"/>
          </p:nvPr>
        </p:nvSpPr>
        <p:spPr>
          <a:xfrm>
            <a:off x="615950" y="0"/>
            <a:ext cx="7772400" cy="665163"/>
          </a:xfrm>
        </p:spPr>
        <p:txBody>
          <a:bodyPr/>
          <a:lstStyle/>
          <a:p>
            <a:r>
              <a:rPr lang="en-US" altLang="en-US" sz="4000"/>
              <a:t>Objectives</a:t>
            </a:r>
          </a:p>
        </p:txBody>
      </p:sp>
      <p:sp>
        <p:nvSpPr>
          <p:cNvPr id="9221" name="Rectangle 3">
            <a:extLst>
              <a:ext uri="{FF2B5EF4-FFF2-40B4-BE49-F238E27FC236}">
                <a16:creationId xmlns:a16="http://schemas.microsoft.com/office/drawing/2014/main" id="{9B79961D-1807-AD4E-AA0F-29BF76CD897F}"/>
              </a:ext>
            </a:extLst>
          </p:cNvPr>
          <p:cNvSpPr>
            <a:spLocks noChangeArrowheads="1"/>
          </p:cNvSpPr>
          <p:nvPr/>
        </p:nvSpPr>
        <p:spPr bwMode="auto">
          <a:xfrm>
            <a:off x="155575" y="779463"/>
            <a:ext cx="8794750" cy="607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960438" indent="-609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r>
              <a:rPr lang="en-US" altLang="en-US" sz="2200"/>
              <a:t>To write programs for executing statements repeatedly by using a </a:t>
            </a:r>
            <a:r>
              <a:rPr lang="en-US" altLang="en-US" sz="2200" b="1"/>
              <a:t>while</a:t>
            </a:r>
            <a:r>
              <a:rPr lang="en-US" altLang="en-US" sz="2200"/>
              <a:t> loop (§5.2).</a:t>
            </a:r>
          </a:p>
          <a:p>
            <a:r>
              <a:rPr lang="en-US" altLang="en-US" sz="2200"/>
              <a:t>To develop loops following the loop design strategy (§§5.2.1-5.2.3).</a:t>
            </a:r>
          </a:p>
          <a:p>
            <a:r>
              <a:rPr lang="en-US" altLang="en-US" sz="2200"/>
              <a:t>To control a loop with the user’s confirmation (§5.2.4).</a:t>
            </a:r>
          </a:p>
          <a:p>
            <a:r>
              <a:rPr lang="en-US" altLang="en-US" sz="2200"/>
              <a:t>To control a loop with a sentinel value (§5.2.5).</a:t>
            </a:r>
          </a:p>
          <a:p>
            <a:r>
              <a:rPr lang="en-US" altLang="en-US" sz="2200"/>
              <a:t>To obtain a large amount of input from a file by using input redirection instead of typing from the keyboard (§5.2.6).</a:t>
            </a:r>
          </a:p>
          <a:p>
            <a:r>
              <a:rPr lang="en-US" altLang="en-US" sz="2200"/>
              <a:t>To use </a:t>
            </a:r>
            <a:r>
              <a:rPr lang="en-US" altLang="en-US" sz="2200" b="1"/>
              <a:t>for</a:t>
            </a:r>
            <a:r>
              <a:rPr lang="en-US" altLang="en-US" sz="2200"/>
              <a:t> loops to implement counter-controlled loops (§5.3).</a:t>
            </a:r>
          </a:p>
          <a:p>
            <a:r>
              <a:rPr lang="en-US" altLang="en-US" sz="2200"/>
              <a:t>To write nested loops (§5.4).</a:t>
            </a:r>
          </a:p>
          <a:p>
            <a:r>
              <a:rPr lang="en-US" altLang="en-US" sz="2200"/>
              <a:t>To learn the techniques for minimizing numerical errors (§5.5).</a:t>
            </a:r>
          </a:p>
          <a:p>
            <a:r>
              <a:rPr lang="en-US" altLang="en-US" sz="2200"/>
              <a:t>To learn loops from a variety of examples (</a:t>
            </a:r>
            <a:r>
              <a:rPr lang="en-US" altLang="en-US" sz="2200" b="1"/>
              <a:t>GCD</a:t>
            </a:r>
            <a:r>
              <a:rPr lang="en-US" altLang="en-US" sz="2200"/>
              <a:t>, </a:t>
            </a:r>
            <a:r>
              <a:rPr lang="en-US" altLang="en-US" sz="2200" b="1"/>
              <a:t>FutureTuition</a:t>
            </a:r>
            <a:r>
              <a:rPr lang="en-US" altLang="en-US" sz="2200"/>
              <a:t>, </a:t>
            </a:r>
            <a:r>
              <a:rPr lang="en-US" altLang="en-US" sz="2200" b="1"/>
              <a:t>MonteCarloSimulation</a:t>
            </a:r>
            <a:r>
              <a:rPr lang="en-US" altLang="en-US" sz="2200"/>
              <a:t>, </a:t>
            </a:r>
            <a:r>
              <a:rPr lang="en-US" altLang="en-US" sz="2200" b="1"/>
              <a:t>PrimeNumber</a:t>
            </a:r>
            <a:r>
              <a:rPr lang="en-US" altLang="en-US" sz="2200"/>
              <a:t>) (§§5.6, 5.8).</a:t>
            </a:r>
          </a:p>
          <a:p>
            <a:r>
              <a:rPr lang="en-US" altLang="en-US" sz="2200"/>
              <a:t>To implement program control with </a:t>
            </a:r>
            <a:r>
              <a:rPr lang="en-US" altLang="en-US" sz="2200" b="1"/>
              <a:t>break</a:t>
            </a:r>
            <a:r>
              <a:rPr lang="en-US" altLang="en-US" sz="2200"/>
              <a:t> and </a:t>
            </a:r>
            <a:r>
              <a:rPr lang="en-US" altLang="en-US" sz="2200" b="1"/>
              <a:t>continue</a:t>
            </a:r>
            <a:r>
              <a:rPr lang="en-US" altLang="en-US" sz="2200"/>
              <a:t> (§5.7).</a:t>
            </a:r>
          </a:p>
          <a:p>
            <a:r>
              <a:rPr lang="en-US" altLang="en-US" sz="2200"/>
              <a:t>To use a loop to control and simulate a random walk (§5.9).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C0C82804-7FC4-5D46-923D-0528202A25D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5414955-06AF-CA4C-93DC-3FAFFC4C75E9}" type="slidenum">
              <a:rPr lang="en-US" altLang="en-US" sz="1400"/>
              <a:pPr>
                <a:spcBef>
                  <a:spcPct val="0"/>
                </a:spcBef>
                <a:buClrTx/>
                <a:buSzTx/>
                <a:buFontTx/>
                <a:buNone/>
              </a:pPr>
              <a:t>6</a:t>
            </a:fld>
            <a:endParaRPr lang="en-US" altLang="en-US" sz="1400"/>
          </a:p>
        </p:txBody>
      </p:sp>
      <p:sp>
        <p:nvSpPr>
          <p:cNvPr id="10243" name="Rectangle 2">
            <a:extLst>
              <a:ext uri="{FF2B5EF4-FFF2-40B4-BE49-F238E27FC236}">
                <a16:creationId xmlns:a16="http://schemas.microsoft.com/office/drawing/2014/main" id="{533DA480-4F1A-BA46-AE61-A5EBA0985BFF}"/>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while</a:t>
            </a:r>
            <a:r>
              <a:rPr lang="en-US" altLang="en-US"/>
              <a:t> Loop Flow Chart</a:t>
            </a:r>
          </a:p>
        </p:txBody>
      </p:sp>
      <p:sp>
        <p:nvSpPr>
          <p:cNvPr id="10244" name="Rectangle 9">
            <a:extLst>
              <a:ext uri="{FF2B5EF4-FFF2-40B4-BE49-F238E27FC236}">
                <a16:creationId xmlns:a16="http://schemas.microsoft.com/office/drawing/2014/main" id="{479DFA96-4D74-F24E-BEE3-DF26916AE4A3}"/>
              </a:ext>
            </a:extLst>
          </p:cNvPr>
          <p:cNvSpPr>
            <a:spLocks noChangeArrowheads="1"/>
          </p:cNvSpPr>
          <p:nvPr/>
        </p:nvSpPr>
        <p:spPr bwMode="auto">
          <a:xfrm>
            <a:off x="228600" y="1447800"/>
            <a:ext cx="4191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chemeClr val="tx2"/>
                </a:solidFill>
              </a:rPr>
              <a:t>while</a:t>
            </a:r>
            <a:r>
              <a:rPr lang="en-US" altLang="en-US" sz="2000">
                <a:solidFill>
                  <a:schemeClr val="tx2"/>
                </a:solidFill>
              </a:rPr>
              <a:t> loop-continuation-condition: </a:t>
            </a:r>
          </a:p>
          <a:p>
            <a:pPr>
              <a:spcBef>
                <a:spcPct val="0"/>
              </a:spcBef>
              <a:buClrTx/>
              <a:buSzTx/>
              <a:buFontTx/>
              <a:buNone/>
            </a:pPr>
            <a:r>
              <a:rPr lang="en-US" altLang="en-US" sz="2000">
                <a:solidFill>
                  <a:schemeClr val="tx2"/>
                </a:solidFill>
              </a:rPr>
              <a:t>      # Loop body</a:t>
            </a:r>
          </a:p>
          <a:p>
            <a:pPr>
              <a:spcBef>
                <a:spcPct val="0"/>
              </a:spcBef>
              <a:buClrTx/>
              <a:buSzTx/>
              <a:buFontTx/>
              <a:buNone/>
            </a:pPr>
            <a:r>
              <a:rPr lang="en-US" altLang="en-US" sz="2000">
                <a:solidFill>
                  <a:schemeClr val="tx2"/>
                </a:solidFill>
              </a:rPr>
              <a:t>      Statement(s)</a:t>
            </a:r>
            <a:endParaRPr lang="en-US" altLang="en-US" sz="1800">
              <a:solidFill>
                <a:schemeClr val="tx2"/>
              </a:solidFill>
            </a:endParaRPr>
          </a:p>
        </p:txBody>
      </p:sp>
      <p:sp>
        <p:nvSpPr>
          <p:cNvPr id="10245" name="Rectangle 11">
            <a:extLst>
              <a:ext uri="{FF2B5EF4-FFF2-40B4-BE49-F238E27FC236}">
                <a16:creationId xmlns:a16="http://schemas.microsoft.com/office/drawing/2014/main" id="{8AD912C1-B496-2243-811E-4B72FCFCF82E}"/>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12">
            <a:extLst>
              <a:ext uri="{FF2B5EF4-FFF2-40B4-BE49-F238E27FC236}">
                <a16:creationId xmlns:a16="http://schemas.microsoft.com/office/drawing/2014/main" id="{FD682542-D612-C748-B485-388C2F71E405}"/>
              </a:ext>
            </a:extLst>
          </p:cNvPr>
          <p:cNvSpPr>
            <a:spLocks noChangeArrowheads="1"/>
          </p:cNvSpPr>
          <p:nvPr/>
        </p:nvSpPr>
        <p:spPr bwMode="auto">
          <a:xfrm>
            <a:off x="4879975" y="1277938"/>
            <a:ext cx="44196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endParaRPr lang="en-US" altLang="en-US" sz="2400" b="1">
              <a:solidFill>
                <a:schemeClr val="tx2"/>
              </a:solidFill>
            </a:endParaRPr>
          </a:p>
          <a:p>
            <a:pPr>
              <a:spcBef>
                <a:spcPct val="0"/>
              </a:spcBef>
              <a:buClrTx/>
              <a:buSzTx/>
              <a:buFontTx/>
              <a:buNone/>
            </a:pPr>
            <a:r>
              <a:rPr lang="en-US" altLang="en-US" sz="2400" b="1">
                <a:solidFill>
                  <a:schemeClr val="tx2"/>
                </a:solidFill>
              </a:rPr>
              <a:t>while</a:t>
            </a:r>
            <a:r>
              <a:rPr lang="en-US" altLang="en-US" sz="2400">
                <a:solidFill>
                  <a:schemeClr val="tx2"/>
                </a:solidFill>
              </a:rPr>
              <a:t> count &lt; 100:</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p:txBody>
      </p:sp>
      <p:sp>
        <p:nvSpPr>
          <p:cNvPr id="10247" name="Line 13">
            <a:extLst>
              <a:ext uri="{FF2B5EF4-FFF2-40B4-BE49-F238E27FC236}">
                <a16:creationId xmlns:a16="http://schemas.microsoft.com/office/drawing/2014/main" id="{ED8E9657-37E3-1E4D-8026-6FCFB1BCD64C}"/>
              </a:ext>
            </a:extLst>
          </p:cNvPr>
          <p:cNvSpPr>
            <a:spLocks noChangeShapeType="1"/>
          </p:cNvSpPr>
          <p:nvPr/>
        </p:nvSpPr>
        <p:spPr bwMode="auto">
          <a:xfrm>
            <a:off x="1981200" y="2514600"/>
            <a:ext cx="3810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Line 14">
            <a:extLst>
              <a:ext uri="{FF2B5EF4-FFF2-40B4-BE49-F238E27FC236}">
                <a16:creationId xmlns:a16="http://schemas.microsoft.com/office/drawing/2014/main" id="{2984C649-B8E7-CA4F-8DA3-60F1A50D2CDF}"/>
              </a:ext>
            </a:extLst>
          </p:cNvPr>
          <p:cNvSpPr>
            <a:spLocks noChangeShapeType="1"/>
          </p:cNvSpPr>
          <p:nvPr/>
        </p:nvSpPr>
        <p:spPr bwMode="auto">
          <a:xfrm flipH="1">
            <a:off x="6629400" y="2590800"/>
            <a:ext cx="5334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Rectangle 16">
            <a:extLst>
              <a:ext uri="{FF2B5EF4-FFF2-40B4-BE49-F238E27FC236}">
                <a16:creationId xmlns:a16="http://schemas.microsoft.com/office/drawing/2014/main" id="{352F5045-305F-D641-B3AF-2065BE951214}"/>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50" name="Object 2">
            <a:extLst>
              <a:ext uri="{FF2B5EF4-FFF2-40B4-BE49-F238E27FC236}">
                <a16:creationId xmlns:a16="http://schemas.microsoft.com/office/drawing/2014/main" id="{AF3D0788-404F-6947-BDB3-638E7390F85D}"/>
              </a:ext>
            </a:extLst>
          </p:cNvPr>
          <p:cNvGraphicFramePr>
            <a:graphicFrameLocks noChangeAspect="1"/>
          </p:cNvGraphicFramePr>
          <p:nvPr/>
        </p:nvGraphicFramePr>
        <p:xfrm>
          <a:off x="695325" y="3084513"/>
          <a:ext cx="7292975" cy="3343275"/>
        </p:xfrm>
        <a:graphic>
          <a:graphicData uri="http://schemas.openxmlformats.org/presentationml/2006/ole">
            <mc:AlternateContent xmlns:mc="http://schemas.openxmlformats.org/markup-compatibility/2006">
              <mc:Choice xmlns:v="urn:schemas-microsoft-com:vml" Requires="v">
                <p:oleObj spid="_x0000_s10253" name="Picture" r:id="rId3" imgW="3962400" imgH="1816100" progId="Word.Picture.8">
                  <p:embed/>
                </p:oleObj>
              </mc:Choice>
              <mc:Fallback>
                <p:oleObj name="Picture" r:id="rId3" imgW="3962400" imgH="181610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3084513"/>
                        <a:ext cx="7292975"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EBD56347-0501-8244-B7C2-4807755881D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1B6683-34CE-8C48-9EDF-41AEA7F4AC18}" type="slidenum">
              <a:rPr lang="en-US" altLang="en-US" sz="1400"/>
              <a:pPr>
                <a:spcBef>
                  <a:spcPct val="0"/>
                </a:spcBef>
                <a:buClrTx/>
                <a:buSzTx/>
                <a:buFontTx/>
                <a:buNone/>
              </a:pPr>
              <a:t>7</a:t>
            </a:fld>
            <a:endParaRPr lang="en-US" altLang="en-US" sz="1400"/>
          </a:p>
        </p:txBody>
      </p:sp>
      <p:sp>
        <p:nvSpPr>
          <p:cNvPr id="11267" name="Rectangle 2">
            <a:extLst>
              <a:ext uri="{FF2B5EF4-FFF2-40B4-BE49-F238E27FC236}">
                <a16:creationId xmlns:a16="http://schemas.microsoft.com/office/drawing/2014/main" id="{80434C7A-F562-E947-A911-ADC6C9390686}"/>
              </a:ext>
            </a:extLst>
          </p:cNvPr>
          <p:cNvSpPr>
            <a:spLocks noGrp="1" noChangeArrowheads="1"/>
          </p:cNvSpPr>
          <p:nvPr>
            <p:ph type="title"/>
          </p:nvPr>
        </p:nvSpPr>
        <p:spPr>
          <a:xfrm>
            <a:off x="685800" y="228600"/>
            <a:ext cx="7772400" cy="762000"/>
          </a:xfrm>
        </p:spPr>
        <p:txBody>
          <a:bodyPr/>
          <a:lstStyle/>
          <a:p>
            <a:r>
              <a:rPr lang="en-US" altLang="en-US"/>
              <a:t>Trace while Loop</a:t>
            </a:r>
          </a:p>
        </p:txBody>
      </p:sp>
      <p:sp>
        <p:nvSpPr>
          <p:cNvPr id="11268" name="Rectangle 4">
            <a:extLst>
              <a:ext uri="{FF2B5EF4-FFF2-40B4-BE49-F238E27FC236}">
                <a16:creationId xmlns:a16="http://schemas.microsoft.com/office/drawing/2014/main" id="{7B1EEB39-96C7-3F46-A1C3-2A0C7182F678}"/>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5">
            <a:extLst>
              <a:ext uri="{FF2B5EF4-FFF2-40B4-BE49-F238E27FC236}">
                <a16:creationId xmlns:a16="http://schemas.microsoft.com/office/drawing/2014/main" id="{51EE4D53-C846-B643-AA6D-82AE3DD7F133}"/>
              </a:ext>
            </a:extLst>
          </p:cNvPr>
          <p:cNvSpPr>
            <a:spLocks noChangeArrowheads="1"/>
          </p:cNvSpPr>
          <p:nvPr/>
        </p:nvSpPr>
        <p:spPr bwMode="auto">
          <a:xfrm>
            <a:off x="228600" y="1447800"/>
            <a:ext cx="53340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cs typeface="Courier New" panose="02070309020205020404" pitchFamily="49" charset="0"/>
              </a:rPr>
              <a:t>count = 0</a:t>
            </a:r>
          </a:p>
          <a:p>
            <a:pPr>
              <a:spcBef>
                <a:spcPct val="0"/>
              </a:spcBef>
              <a:buClrTx/>
              <a:buSzTx/>
              <a:buFontTx/>
              <a:buNone/>
            </a:pPr>
            <a:r>
              <a:rPr lang="en-US" altLang="en-US" sz="2400">
                <a:solidFill>
                  <a:schemeClr val="tx2"/>
                </a:solidFill>
                <a:cs typeface="Courier New" panose="02070309020205020404" pitchFamily="49" charset="0"/>
              </a:rPr>
              <a:t>while count &lt; 2:</a:t>
            </a:r>
          </a:p>
          <a:p>
            <a:pPr>
              <a:spcBef>
                <a:spcPct val="0"/>
              </a:spcBef>
              <a:buClrTx/>
              <a:buSzTx/>
              <a:buFontTx/>
              <a:buNone/>
            </a:pPr>
            <a:r>
              <a:rPr lang="en-US" altLang="en-US" sz="2400">
                <a:solidFill>
                  <a:schemeClr val="tx2"/>
                </a:solidFill>
                <a:cs typeface="Courier New" panose="02070309020205020404" pitchFamily="49" charset="0"/>
              </a:rPr>
              <a:t>      print("Programming is fun!")</a:t>
            </a:r>
          </a:p>
          <a:p>
            <a:pPr>
              <a:spcBef>
                <a:spcPct val="0"/>
              </a:spcBef>
              <a:buClrTx/>
              <a:buSzTx/>
              <a:buFontTx/>
              <a:buNone/>
            </a:pPr>
            <a:r>
              <a:rPr lang="en-US" altLang="en-US" sz="2400">
                <a:solidFill>
                  <a:schemeClr val="tx2"/>
                </a:solidFill>
                <a:cs typeface="Courier New" panose="02070309020205020404" pitchFamily="49" charset="0"/>
              </a:rPr>
              <a:t>      count = count + 1</a:t>
            </a:r>
          </a:p>
          <a:p>
            <a:pPr>
              <a:lnSpc>
                <a:spcPct val="90000"/>
              </a:lnSpc>
              <a:spcBef>
                <a:spcPct val="50000"/>
              </a:spcBef>
              <a:buFont typeface="Monotype Sorts" pitchFamily="2" charset="2"/>
              <a:buNone/>
            </a:pPr>
            <a:endParaRPr lang="en-US" altLang="en-US" sz="2400">
              <a:solidFill>
                <a:schemeClr val="tx2"/>
              </a:solidFill>
              <a:cs typeface="Courier New" panose="02070309020205020404" pitchFamily="49" charset="0"/>
            </a:endParaRPr>
          </a:p>
        </p:txBody>
      </p:sp>
      <p:sp>
        <p:nvSpPr>
          <p:cNvPr id="11270" name="Rectangle 8">
            <a:extLst>
              <a:ext uri="{FF2B5EF4-FFF2-40B4-BE49-F238E27FC236}">
                <a16:creationId xmlns:a16="http://schemas.microsoft.com/office/drawing/2014/main" id="{B6E5A810-E8ED-474B-A4BF-94E5BF078DFC}"/>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Rectangle 10">
            <a:extLst>
              <a:ext uri="{FF2B5EF4-FFF2-40B4-BE49-F238E27FC236}">
                <a16:creationId xmlns:a16="http://schemas.microsoft.com/office/drawing/2014/main" id="{95D5DD4F-75D0-644B-88E4-5FE11C5D215E}"/>
              </a:ext>
            </a:extLst>
          </p:cNvPr>
          <p:cNvSpPr>
            <a:spLocks noChangeArrowheads="1"/>
          </p:cNvSpPr>
          <p:nvPr/>
        </p:nvSpPr>
        <p:spPr bwMode="auto">
          <a:xfrm>
            <a:off x="304800" y="14700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2" name="AutoShape 11">
            <a:extLst>
              <a:ext uri="{FF2B5EF4-FFF2-40B4-BE49-F238E27FC236}">
                <a16:creationId xmlns:a16="http://schemas.microsoft.com/office/drawing/2014/main" id="{2A2CC39E-7A64-E647-BCF1-BD72A7CDF909}"/>
              </a:ext>
            </a:extLst>
          </p:cNvPr>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Initialize count</a:t>
            </a:r>
          </a:p>
        </p:txBody>
      </p:sp>
      <p:sp>
        <p:nvSpPr>
          <p:cNvPr id="11273" name="Rectangle 12">
            <a:extLst>
              <a:ext uri="{FF2B5EF4-FFF2-40B4-BE49-F238E27FC236}">
                <a16:creationId xmlns:a16="http://schemas.microsoft.com/office/drawing/2014/main" id="{34C29B64-D559-984A-B2AE-0A7033D22AE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1CB8AA00-A789-884C-9E03-724BBE96C7E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6728F7-C017-3C46-A69A-5236BDA1E799}" type="slidenum">
              <a:rPr lang="en-US" altLang="en-US" sz="1400"/>
              <a:pPr>
                <a:spcBef>
                  <a:spcPct val="0"/>
                </a:spcBef>
                <a:buClrTx/>
                <a:buSzTx/>
                <a:buFontTx/>
                <a:buNone/>
              </a:pPr>
              <a:t>8</a:t>
            </a:fld>
            <a:endParaRPr lang="en-US" altLang="en-US" sz="1400"/>
          </a:p>
        </p:txBody>
      </p:sp>
      <p:sp>
        <p:nvSpPr>
          <p:cNvPr id="12291" name="Rectangle 2">
            <a:extLst>
              <a:ext uri="{FF2B5EF4-FFF2-40B4-BE49-F238E27FC236}">
                <a16:creationId xmlns:a16="http://schemas.microsoft.com/office/drawing/2014/main" id="{653A6DEE-513E-864C-8A91-821975F2CA28}"/>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2292" name="Rectangle 3">
            <a:extLst>
              <a:ext uri="{FF2B5EF4-FFF2-40B4-BE49-F238E27FC236}">
                <a16:creationId xmlns:a16="http://schemas.microsoft.com/office/drawing/2014/main" id="{D1AF94E6-CDFA-7F4C-B73A-CEBAE33FEF3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Rectangle 4">
            <a:extLst>
              <a:ext uri="{FF2B5EF4-FFF2-40B4-BE49-F238E27FC236}">
                <a16:creationId xmlns:a16="http://schemas.microsoft.com/office/drawing/2014/main" id="{35FE3E25-E028-CE49-A401-83F675BC894C}"/>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p>
          <a:p>
            <a:pPr>
              <a:spcBef>
                <a:spcPct val="0"/>
              </a:spcBef>
              <a:buClrTx/>
              <a:buSzTx/>
              <a:buFontTx/>
              <a:buNone/>
            </a:pPr>
            <a:r>
              <a:rPr lang="en-US" altLang="en-US" sz="2400">
                <a:solidFill>
                  <a:schemeClr val="tx2"/>
                </a:solidFill>
              </a:rPr>
              <a:t>while count &lt; 2:</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p:txBody>
      </p:sp>
      <p:sp>
        <p:nvSpPr>
          <p:cNvPr id="12294" name="Rectangle 5">
            <a:extLst>
              <a:ext uri="{FF2B5EF4-FFF2-40B4-BE49-F238E27FC236}">
                <a16:creationId xmlns:a16="http://schemas.microsoft.com/office/drawing/2014/main" id="{22578932-F562-6D4C-B7F8-189A840FAD0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AutoShape 7">
            <a:extLst>
              <a:ext uri="{FF2B5EF4-FFF2-40B4-BE49-F238E27FC236}">
                <a16:creationId xmlns:a16="http://schemas.microsoft.com/office/drawing/2014/main" id="{CA86B975-8150-944E-BD3D-846BF743ABEF}"/>
              </a:ext>
            </a:extLst>
          </p:cNvPr>
          <p:cNvSpPr>
            <a:spLocks noChangeArrowheads="1"/>
          </p:cNvSpPr>
          <p:nvPr/>
        </p:nvSpPr>
        <p:spPr bwMode="auto">
          <a:xfrm>
            <a:off x="5257800" y="1219200"/>
            <a:ext cx="3533775" cy="384175"/>
          </a:xfrm>
          <a:prstGeom prst="wedgeRoundRectCallout">
            <a:avLst>
              <a:gd name="adj1" fmla="val -114556"/>
              <a:gd name="adj2" fmla="val 20826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true</a:t>
            </a:r>
          </a:p>
        </p:txBody>
      </p:sp>
      <p:sp>
        <p:nvSpPr>
          <p:cNvPr id="12296" name="Rectangle 8">
            <a:extLst>
              <a:ext uri="{FF2B5EF4-FFF2-40B4-BE49-F238E27FC236}">
                <a16:creationId xmlns:a16="http://schemas.microsoft.com/office/drawing/2014/main" id="{9A077D3D-8F16-DD43-8BE2-635E612ECC87}"/>
              </a:ext>
            </a:extLst>
          </p:cNvPr>
          <p:cNvSpPr>
            <a:spLocks noChangeArrowheads="1"/>
          </p:cNvSpPr>
          <p:nvPr/>
        </p:nvSpPr>
        <p:spPr bwMode="auto">
          <a:xfrm>
            <a:off x="309563" y="1854200"/>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7" name="Rectangle 9">
            <a:extLst>
              <a:ext uri="{FF2B5EF4-FFF2-40B4-BE49-F238E27FC236}">
                <a16:creationId xmlns:a16="http://schemas.microsoft.com/office/drawing/2014/main" id="{51403E6A-7413-0F44-BDAA-352FE0E1DF4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A88BC020-30EE-344C-BA20-720B0BBBFF2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007E8B6-188C-B646-9736-FFB450A99503}" type="slidenum">
              <a:rPr lang="en-US" altLang="en-US" sz="1400"/>
              <a:pPr>
                <a:spcBef>
                  <a:spcPct val="0"/>
                </a:spcBef>
                <a:buClrTx/>
                <a:buSzTx/>
                <a:buFontTx/>
                <a:buNone/>
              </a:pPr>
              <a:t>9</a:t>
            </a:fld>
            <a:endParaRPr lang="en-US" altLang="en-US" sz="1400"/>
          </a:p>
        </p:txBody>
      </p:sp>
      <p:sp>
        <p:nvSpPr>
          <p:cNvPr id="13315" name="Rectangle 2">
            <a:extLst>
              <a:ext uri="{FF2B5EF4-FFF2-40B4-BE49-F238E27FC236}">
                <a16:creationId xmlns:a16="http://schemas.microsoft.com/office/drawing/2014/main" id="{9B4DCB1A-B248-254F-9B4A-CEE553F9343B}"/>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3316" name="Rectangle 3">
            <a:extLst>
              <a:ext uri="{FF2B5EF4-FFF2-40B4-BE49-F238E27FC236}">
                <a16:creationId xmlns:a16="http://schemas.microsoft.com/office/drawing/2014/main" id="{200ACB1F-3B2C-E14A-95C3-B5C59192EDC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Rectangle 4">
            <a:extLst>
              <a:ext uri="{FF2B5EF4-FFF2-40B4-BE49-F238E27FC236}">
                <a16:creationId xmlns:a16="http://schemas.microsoft.com/office/drawing/2014/main" id="{921F3031-232B-6B47-BC72-27F90485B96E}"/>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count = 0</a:t>
            </a:r>
          </a:p>
          <a:p>
            <a:pPr>
              <a:spcBef>
                <a:spcPct val="0"/>
              </a:spcBef>
              <a:buClrTx/>
              <a:buSzTx/>
              <a:buFontTx/>
              <a:buNone/>
            </a:pPr>
            <a:r>
              <a:rPr lang="en-US" altLang="en-US" sz="2400">
                <a:solidFill>
                  <a:schemeClr val="tx2"/>
                </a:solidFill>
              </a:rPr>
              <a:t>while count &lt; 2:</a:t>
            </a:r>
          </a:p>
          <a:p>
            <a:pPr>
              <a:spcBef>
                <a:spcPct val="0"/>
              </a:spcBef>
              <a:buClrTx/>
              <a:buSzTx/>
              <a:buFontTx/>
              <a:buNone/>
            </a:pPr>
            <a:r>
              <a:rPr lang="en-US" altLang="en-US" sz="2400">
                <a:solidFill>
                  <a:schemeClr val="tx2"/>
                </a:solidFill>
              </a:rPr>
              <a:t>      print("Programming is fun!")</a:t>
            </a:r>
          </a:p>
          <a:p>
            <a:pPr>
              <a:spcBef>
                <a:spcPct val="0"/>
              </a:spcBef>
              <a:buClrTx/>
              <a:buSzTx/>
              <a:buFontTx/>
              <a:buNone/>
            </a:pPr>
            <a:r>
              <a:rPr lang="en-US" altLang="en-US" sz="2400">
                <a:solidFill>
                  <a:schemeClr val="tx2"/>
                </a:solidFill>
              </a:rPr>
              <a:t>      count = count + 1</a:t>
            </a:r>
          </a:p>
        </p:txBody>
      </p:sp>
      <p:sp>
        <p:nvSpPr>
          <p:cNvPr id="13318" name="Rectangle 5">
            <a:extLst>
              <a:ext uri="{FF2B5EF4-FFF2-40B4-BE49-F238E27FC236}">
                <a16:creationId xmlns:a16="http://schemas.microsoft.com/office/drawing/2014/main" id="{3A498E57-9A05-B248-A94D-8D35E592CB1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AutoShape 6">
            <a:extLst>
              <a:ext uri="{FF2B5EF4-FFF2-40B4-BE49-F238E27FC236}">
                <a16:creationId xmlns:a16="http://schemas.microsoft.com/office/drawing/2014/main" id="{317A74ED-9DD4-0743-86E8-8ADEFB8680A1}"/>
              </a:ext>
            </a:extLst>
          </p:cNvPr>
          <p:cNvSpPr>
            <a:spLocks noChangeArrowheads="1"/>
          </p:cNvSpPr>
          <p:nvPr/>
        </p:nvSpPr>
        <p:spPr bwMode="auto">
          <a:xfrm>
            <a:off x="5257800" y="1219200"/>
            <a:ext cx="3533775" cy="384175"/>
          </a:xfrm>
          <a:prstGeom prst="wedgeRoundRectCallout">
            <a:avLst>
              <a:gd name="adj1" fmla="val -46676"/>
              <a:gd name="adj2" fmla="val 29008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Python</a:t>
            </a:r>
          </a:p>
        </p:txBody>
      </p:sp>
      <p:sp>
        <p:nvSpPr>
          <p:cNvPr id="13320" name="Rectangle 8">
            <a:extLst>
              <a:ext uri="{FF2B5EF4-FFF2-40B4-BE49-F238E27FC236}">
                <a16:creationId xmlns:a16="http://schemas.microsoft.com/office/drawing/2014/main" id="{3BA0DAB7-3A52-5E4D-AC55-B48AED5D7D51}"/>
              </a:ext>
            </a:extLst>
          </p:cNvPr>
          <p:cNvSpPr>
            <a:spLocks noChangeArrowheads="1"/>
          </p:cNvSpPr>
          <p:nvPr/>
        </p:nvSpPr>
        <p:spPr bwMode="auto">
          <a:xfrm>
            <a:off x="309563" y="2276475"/>
            <a:ext cx="5105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1" name="Rectangle 9">
            <a:extLst>
              <a:ext uri="{FF2B5EF4-FFF2-40B4-BE49-F238E27FC236}">
                <a16:creationId xmlns:a16="http://schemas.microsoft.com/office/drawing/2014/main" id="{4EE8CE7E-84C9-EE41-A5BF-1BFFABE0477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7763</TotalTime>
  <Words>2342</Words>
  <Application>Microsoft Macintosh PowerPoint</Application>
  <PresentationFormat>On-screen Show (4:3)</PresentationFormat>
  <Paragraphs>320</Paragraphs>
  <Slides>41</Slides>
  <Notes>2</Notes>
  <HiddenSlides>0</HiddenSlides>
  <MMClips>0</MMClips>
  <ScaleCrop>false</ScaleCrop>
  <HeadingPairs>
    <vt:vector size="10"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41</vt:i4>
      </vt:variant>
      <vt:variant>
        <vt:lpstr>Custom Shows</vt:lpstr>
      </vt:variant>
      <vt:variant>
        <vt:i4>1</vt:i4>
      </vt:variant>
    </vt:vector>
  </HeadingPairs>
  <TitlesOfParts>
    <vt:vector size="52" baseType="lpstr">
      <vt:lpstr>Arial</vt:lpstr>
      <vt:lpstr>Book Antiqua</vt:lpstr>
      <vt:lpstr>Consolas</vt:lpstr>
      <vt:lpstr>Courier New</vt:lpstr>
      <vt:lpstr>Forte</vt:lpstr>
      <vt:lpstr>Monotype Sorts</vt:lpstr>
      <vt:lpstr>Times New Roman</vt:lpstr>
      <vt:lpstr>International</vt:lpstr>
      <vt:lpstr>Picture</vt:lpstr>
      <vt:lpstr>Equation</vt:lpstr>
      <vt:lpstr>Chapter 5 Loops</vt:lpstr>
      <vt:lpstr>Motivations</vt:lpstr>
      <vt:lpstr>Opening Problem</vt:lpstr>
      <vt:lpstr>Introducing while Loops</vt:lpstr>
      <vt:lpstr>Objectives</vt:lpstr>
      <vt:lpstr>while Loop Flow Chart</vt:lpstr>
      <vt:lpstr>Trace while Loop</vt:lpstr>
      <vt:lpstr>Trace while Loop, cont.</vt:lpstr>
      <vt:lpstr>Trace while Loop, cont.</vt:lpstr>
      <vt:lpstr>Trace while Loop, cont.</vt:lpstr>
      <vt:lpstr>Trace while Loop, cont.</vt:lpstr>
      <vt:lpstr>Trace while Loop, cont.</vt:lpstr>
      <vt:lpstr>Trace while Loop, cont.</vt:lpstr>
      <vt:lpstr>Trace while Loop, cont.</vt:lpstr>
      <vt:lpstr>Trace while Loop</vt:lpstr>
      <vt:lpstr>Problem: An Advanced Math Learning Tool </vt:lpstr>
      <vt:lpstr>Problem: Guessing Numbers </vt:lpstr>
      <vt:lpstr>Case Study: Multiple Subtraction Quiz </vt:lpstr>
      <vt:lpstr>Ending a Loop with a Sentinel Value </vt:lpstr>
      <vt:lpstr>Caution</vt:lpstr>
      <vt:lpstr>for Loops</vt:lpstr>
      <vt:lpstr>range(a, b)</vt:lpstr>
      <vt:lpstr>range(b)</vt:lpstr>
      <vt:lpstr>range(a, b, step)</vt:lpstr>
      <vt:lpstr>range(a, b, step)</vt:lpstr>
      <vt:lpstr>Nested Loops </vt:lpstr>
      <vt:lpstr>PowerPoint Presentation</vt:lpstr>
      <vt:lpstr>Minimizing Numerical Errors </vt:lpstr>
      <vt:lpstr>Problem: Finding the Greatest Common Divisor </vt:lpstr>
      <vt:lpstr>Problem:  Predicting the Future Tuition </vt:lpstr>
      <vt:lpstr>Problem:  Predicating the Future Tuition </vt:lpstr>
      <vt:lpstr>Case Study:  Converting Decimals to Hexadecimals</vt:lpstr>
      <vt:lpstr>Problem:  Monte Carlo Simulation </vt:lpstr>
      <vt:lpstr>Using break and continue</vt:lpstr>
      <vt:lpstr>break</vt:lpstr>
      <vt:lpstr>continue</vt:lpstr>
      <vt:lpstr>Guessing Number Problem Revisited </vt:lpstr>
      <vt:lpstr>Problem: Checking Palindrome</vt:lpstr>
      <vt:lpstr>PowerPoint Presentation</vt:lpstr>
      <vt:lpstr>Problem: Displaying Prime Numbers</vt:lpstr>
      <vt:lpstr>Turtle: Random Walk </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yuksel aslandogan</cp:lastModifiedBy>
  <cp:revision>232</cp:revision>
  <cp:lastPrinted>1998-02-04T21:16:15Z</cp:lastPrinted>
  <dcterms:created xsi:type="dcterms:W3CDTF">1995-06-10T17:31:50Z</dcterms:created>
  <dcterms:modified xsi:type="dcterms:W3CDTF">2022-10-13T13:31:41Z</dcterms:modified>
</cp:coreProperties>
</file>