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4"/>
  </p:notesMasterIdLst>
  <p:sldIdLst>
    <p:sldId id="314" r:id="rId2"/>
    <p:sldId id="429" r:id="rId3"/>
    <p:sldId id="430" r:id="rId4"/>
    <p:sldId id="444" r:id="rId5"/>
    <p:sldId id="432" r:id="rId6"/>
    <p:sldId id="361" r:id="rId7"/>
    <p:sldId id="362" r:id="rId8"/>
    <p:sldId id="415" r:id="rId9"/>
    <p:sldId id="416" r:id="rId10"/>
    <p:sldId id="417" r:id="rId11"/>
    <p:sldId id="418" r:id="rId12"/>
    <p:sldId id="317" r:id="rId13"/>
    <p:sldId id="335" r:id="rId14"/>
    <p:sldId id="389" r:id="rId15"/>
    <p:sldId id="445" r:id="rId16"/>
    <p:sldId id="446" r:id="rId17"/>
    <p:sldId id="447" r:id="rId18"/>
    <p:sldId id="448" r:id="rId19"/>
    <p:sldId id="449" r:id="rId20"/>
    <p:sldId id="450" r:id="rId21"/>
    <p:sldId id="452" r:id="rId22"/>
    <p:sldId id="453" r:id="rId23"/>
    <p:sldId id="454" r:id="rId24"/>
    <p:sldId id="455" r:id="rId25"/>
    <p:sldId id="336" r:id="rId26"/>
    <p:sldId id="456" r:id="rId27"/>
    <p:sldId id="343" r:id="rId28"/>
    <p:sldId id="435" r:id="rId29"/>
    <p:sldId id="411" r:id="rId30"/>
    <p:sldId id="436" r:id="rId31"/>
    <p:sldId id="427" r:id="rId32"/>
    <p:sldId id="477" r:id="rId33"/>
    <p:sldId id="457" r:id="rId34"/>
    <p:sldId id="412" r:id="rId35"/>
    <p:sldId id="428" r:id="rId36"/>
    <p:sldId id="342" r:id="rId37"/>
    <p:sldId id="350" r:id="rId38"/>
    <p:sldId id="437" r:id="rId39"/>
    <p:sldId id="438" r:id="rId40"/>
    <p:sldId id="439" r:id="rId41"/>
    <p:sldId id="440" r:id="rId42"/>
    <p:sldId id="478" r:id="rId43"/>
    <p:sldId id="480" r:id="rId44"/>
    <p:sldId id="479" r:id="rId45"/>
    <p:sldId id="322" r:id="rId46"/>
    <p:sldId id="464" r:id="rId47"/>
    <p:sldId id="442" r:id="rId48"/>
    <p:sldId id="465" r:id="rId49"/>
    <p:sldId id="380" r:id="rId50"/>
    <p:sldId id="466" r:id="rId51"/>
    <p:sldId id="467" r:id="rId52"/>
    <p:sldId id="441" r:id="rId53"/>
    <p:sldId id="346" r:id="rId54"/>
    <p:sldId id="325" r:id="rId55"/>
    <p:sldId id="386" r:id="rId56"/>
    <p:sldId id="458" r:id="rId57"/>
    <p:sldId id="459" r:id="rId58"/>
    <p:sldId id="460" r:id="rId59"/>
    <p:sldId id="461" r:id="rId60"/>
    <p:sldId id="462" r:id="rId61"/>
    <p:sldId id="463" r:id="rId62"/>
    <p:sldId id="321" r:id="rId63"/>
    <p:sldId id="474" r:id="rId64"/>
    <p:sldId id="469" r:id="rId65"/>
    <p:sldId id="470" r:id="rId66"/>
    <p:sldId id="471" r:id="rId67"/>
    <p:sldId id="472" r:id="rId68"/>
    <p:sldId id="475" r:id="rId69"/>
    <p:sldId id="473" r:id="rId70"/>
    <p:sldId id="476" r:id="rId71"/>
    <p:sldId id="388" r:id="rId72"/>
    <p:sldId id="443" r:id="rId73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73" autoAdjust="0"/>
    <p:restoredTop sz="94659" autoAdjust="0"/>
  </p:normalViewPr>
  <p:slideViewPr>
    <p:cSldViewPr>
      <p:cViewPr varScale="1">
        <p:scale>
          <a:sx n="110" d="100"/>
          <a:sy n="110" d="100"/>
        </p:scale>
        <p:origin x="792" y="184"/>
      </p:cViewPr>
      <p:guideLst>
        <p:guide orient="horz" pos="864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6972"/>
    </p:cViewPr>
  </p:sorterViewPr>
  <p:notesViewPr>
    <p:cSldViewPr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134FCB1D-C8FC-DE42-BC74-7A3A61272C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15F58E0B-19BA-4A4A-89AB-110EFB0988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3A3BD0D4-F59A-0D43-9380-BD052A3E15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537111F8-080E-594F-974E-E522906A1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EA75CDF1-8A45-114F-87C2-FFC6365919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6CA829DD-6FE8-864A-B487-7DF3051BF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2EE0F6FE-6B94-FE45-B53A-3450234BFD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23533815-679B-D64E-BA9D-94F071D42E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A154FFD1-A650-8D46-A093-82A777D711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88838101-D8BA-1042-BD4F-2F8A51D66E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629FFD28-E621-7146-912F-0A4FEC0FEB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D78B4988-0949-5A46-B145-E970CD7111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B3BC9F1A-FF13-E745-9A37-7ABBB0557E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AA7D4247-45EB-AF4E-B7E6-770BF06900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34C1DE06-CD9F-A049-A145-254EA32590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6EE50535-3140-064A-B453-E1D43C3B1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F29FF55E-CA00-4F40-AD5D-807E82EB9C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2613102F-745A-8A4B-BF13-2F12454001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CA01517B-1D1E-AF45-AA85-B5E3048CDD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A2EE69E4-A285-EB4F-B126-5113D48824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B7557629-6966-4440-8425-0AFCF740E7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02CC500C-C221-144F-9B1E-70DE7B7551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D3B3AA68-E757-C941-87DC-1975DD1C4E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7909F616-397E-C143-BBA9-159D003126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C513CEA9-BB96-7342-B463-93E82A9274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BD1A0DE0-4AC3-D541-A384-3EDD2DC48D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1AFFF883-8213-F343-BEF4-CE13CD13B2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F6418A8E-A76D-4F40-9C2F-19A8360C6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450FE9E0-E7FA-5149-AC80-AB7B8635C8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54D5B00E-0047-1B43-8224-28572E23F4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DE92593E-E1F6-D444-95A8-F6DDCF559B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0FA587C5-16DC-9B40-9B7A-C58F13497D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BF9E4F82-CAB5-D241-8186-6C67254FC1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17F6AAD4-1897-DD4E-B2E6-D99D1F42A4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3B5959CB-958D-DC43-8978-AC272EA10B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D72FB0ED-0304-8D4D-8BBF-7E8A4B09F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272BE312-671A-1741-A10C-0711F2F681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6562" name="Rectangle 3">
            <a:extLst>
              <a:ext uri="{FF2B5EF4-FFF2-40B4-BE49-F238E27FC236}">
                <a16:creationId xmlns:a16="http://schemas.microsoft.com/office/drawing/2014/main" id="{EC1789BD-0F30-AD44-AAC9-4A2063AE6B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E7ADDD6F-C3AD-334E-BD60-0241823E95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DC951AFA-D5B3-004A-8655-9B9028FCC8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>
            <a:extLst>
              <a:ext uri="{FF2B5EF4-FFF2-40B4-BE49-F238E27FC236}">
                <a16:creationId xmlns:a16="http://schemas.microsoft.com/office/drawing/2014/main" id="{D38D8FFA-446F-3E4C-BA6F-177E2268E6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0658" name="Rectangle 3">
            <a:extLst>
              <a:ext uri="{FF2B5EF4-FFF2-40B4-BE49-F238E27FC236}">
                <a16:creationId xmlns:a16="http://schemas.microsoft.com/office/drawing/2014/main" id="{FB19D441-2288-7A43-A5EF-EABC55AB38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16F62A1D-BE32-9A42-9218-EC9241740F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9540873A-B16E-3F45-963F-12DCD11141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26D010B0-F1F7-5F49-B51C-742D92A843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BEE1A462-6171-3441-8D27-7EDBFE726D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385DBA8E-68EB-ED49-B46D-A3C1B454B1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6878066A-14CC-5E46-ACCA-CEF94F5B38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243E9F46-7D13-CD40-BF62-8057E136D7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id="{1778295E-B766-8346-A091-6260AA8AA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CFCF6F8E-D821-B543-AC17-00CB6E3D22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448B854C-434D-6844-9C46-6168815B0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723C63B9-AF35-6B48-B76B-2419C73448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id="{7069BCFD-C57B-084A-B7E5-AD2C050058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45899BFD-45E5-0F41-8DAE-A77B7C1CC4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id="{2F99F132-4D43-A346-92F1-355B6580D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>
            <a:extLst>
              <a:ext uri="{FF2B5EF4-FFF2-40B4-BE49-F238E27FC236}">
                <a16:creationId xmlns:a16="http://schemas.microsoft.com/office/drawing/2014/main" id="{7F7EA4FC-ED6C-F849-A1F0-5F5F061B3B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4994" name="Rectangle 3">
            <a:extLst>
              <a:ext uri="{FF2B5EF4-FFF2-40B4-BE49-F238E27FC236}">
                <a16:creationId xmlns:a16="http://schemas.microsoft.com/office/drawing/2014/main" id="{5364B6F8-96F0-6047-9F39-73D1E4516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122AB2AB-7BD9-AF41-9424-A4F028BF71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7042" name="Rectangle 3">
            <a:extLst>
              <a:ext uri="{FF2B5EF4-FFF2-40B4-BE49-F238E27FC236}">
                <a16:creationId xmlns:a16="http://schemas.microsoft.com/office/drawing/2014/main" id="{AB98CC4E-DBDE-7B4D-86F0-7AEA7E2E53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>
            <a:extLst>
              <a:ext uri="{FF2B5EF4-FFF2-40B4-BE49-F238E27FC236}">
                <a16:creationId xmlns:a16="http://schemas.microsoft.com/office/drawing/2014/main" id="{CB0265FC-E7D0-974A-B977-1F792286BF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9090" name="Rectangle 3">
            <a:extLst>
              <a:ext uri="{FF2B5EF4-FFF2-40B4-BE49-F238E27FC236}">
                <a16:creationId xmlns:a16="http://schemas.microsoft.com/office/drawing/2014/main" id="{EF053ED9-4D24-644D-AB8D-3EFEC5B0B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1DB6809D-8BBD-0B48-A1EC-437BFFB3F2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54AB4953-1AB4-1B4E-8FBD-88F1F1F274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>
            <a:extLst>
              <a:ext uri="{FF2B5EF4-FFF2-40B4-BE49-F238E27FC236}">
                <a16:creationId xmlns:a16="http://schemas.microsoft.com/office/drawing/2014/main" id="{99133237-EF18-7B4B-AEEA-E1586BED04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6" name="Rectangle 3">
            <a:extLst>
              <a:ext uri="{FF2B5EF4-FFF2-40B4-BE49-F238E27FC236}">
                <a16:creationId xmlns:a16="http://schemas.microsoft.com/office/drawing/2014/main" id="{40049464-EFA8-3A49-98C6-49BDCF686B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2767A94F-A325-C842-94DE-4C8B33C98D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DFB93C95-AEDF-234A-A795-2C12932A01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>
            <a:extLst>
              <a:ext uri="{FF2B5EF4-FFF2-40B4-BE49-F238E27FC236}">
                <a16:creationId xmlns:a16="http://schemas.microsoft.com/office/drawing/2014/main" id="{95E06FE7-2C05-9B45-BCE6-A5B12E4857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4" name="Rectangle 3">
            <a:extLst>
              <a:ext uri="{FF2B5EF4-FFF2-40B4-BE49-F238E27FC236}">
                <a16:creationId xmlns:a16="http://schemas.microsoft.com/office/drawing/2014/main" id="{90F27470-7DA6-DD40-B94F-0DB3BB3A65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>
            <a:extLst>
              <a:ext uri="{FF2B5EF4-FFF2-40B4-BE49-F238E27FC236}">
                <a16:creationId xmlns:a16="http://schemas.microsoft.com/office/drawing/2014/main" id="{1B7D2A45-39DF-EF47-8DC0-3F9104A762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7282" name="Rectangle 3">
            <a:extLst>
              <a:ext uri="{FF2B5EF4-FFF2-40B4-BE49-F238E27FC236}">
                <a16:creationId xmlns:a16="http://schemas.microsoft.com/office/drawing/2014/main" id="{0A31D3E3-0643-9542-8E17-DD75B3CFB7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>
            <a:extLst>
              <a:ext uri="{FF2B5EF4-FFF2-40B4-BE49-F238E27FC236}">
                <a16:creationId xmlns:a16="http://schemas.microsoft.com/office/drawing/2014/main" id="{80ABB9B8-FD01-AC45-A27B-711F03DD5A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9330" name="Rectangle 3">
            <a:extLst>
              <a:ext uri="{FF2B5EF4-FFF2-40B4-BE49-F238E27FC236}">
                <a16:creationId xmlns:a16="http://schemas.microsoft.com/office/drawing/2014/main" id="{293A7D59-0506-A747-B4A4-5268285329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Slide Image Placeholder 1">
            <a:extLst>
              <a:ext uri="{FF2B5EF4-FFF2-40B4-BE49-F238E27FC236}">
                <a16:creationId xmlns:a16="http://schemas.microsoft.com/office/drawing/2014/main" id="{ACA1FC67-CEB1-EF42-B6E4-A006369707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8" name="Notes Placeholder 2">
            <a:extLst>
              <a:ext uri="{FF2B5EF4-FFF2-40B4-BE49-F238E27FC236}">
                <a16:creationId xmlns:a16="http://schemas.microsoft.com/office/drawing/2014/main" id="{6114C7DC-F4DE-AC4D-8AC5-CA43061B27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>
            <a:extLst>
              <a:ext uri="{FF2B5EF4-FFF2-40B4-BE49-F238E27FC236}">
                <a16:creationId xmlns:a16="http://schemas.microsoft.com/office/drawing/2014/main" id="{927EB820-C7DA-0D43-9A7D-4F00B16B66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2" name="Rectangle 3">
            <a:extLst>
              <a:ext uri="{FF2B5EF4-FFF2-40B4-BE49-F238E27FC236}">
                <a16:creationId xmlns:a16="http://schemas.microsoft.com/office/drawing/2014/main" id="{358B10FB-E63E-504B-AE43-45A605CA6C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>
            <a:extLst>
              <a:ext uri="{FF2B5EF4-FFF2-40B4-BE49-F238E27FC236}">
                <a16:creationId xmlns:a16="http://schemas.microsoft.com/office/drawing/2014/main" id="{F50C690E-8300-A340-95A3-116DBD8130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4450" name="Rectangle 3">
            <a:extLst>
              <a:ext uri="{FF2B5EF4-FFF2-40B4-BE49-F238E27FC236}">
                <a16:creationId xmlns:a16="http://schemas.microsoft.com/office/drawing/2014/main" id="{E7F2A282-B325-2C4C-8E5C-3BA28A69FC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>
            <a:extLst>
              <a:ext uri="{FF2B5EF4-FFF2-40B4-BE49-F238E27FC236}">
                <a16:creationId xmlns:a16="http://schemas.microsoft.com/office/drawing/2014/main" id="{A6272117-0B4E-F543-976D-83BECA0B27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6498" name="Rectangle 3">
            <a:extLst>
              <a:ext uri="{FF2B5EF4-FFF2-40B4-BE49-F238E27FC236}">
                <a16:creationId xmlns:a16="http://schemas.microsoft.com/office/drawing/2014/main" id="{1AAEDF0A-F7FD-C144-8678-FB673ABB95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>
            <a:extLst>
              <a:ext uri="{FF2B5EF4-FFF2-40B4-BE49-F238E27FC236}">
                <a16:creationId xmlns:a16="http://schemas.microsoft.com/office/drawing/2014/main" id="{D9E28E9C-094A-0347-B3C2-70665F32E1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546" name="Rectangle 3">
            <a:extLst>
              <a:ext uri="{FF2B5EF4-FFF2-40B4-BE49-F238E27FC236}">
                <a16:creationId xmlns:a16="http://schemas.microsoft.com/office/drawing/2014/main" id="{E2C58BA1-DD4F-274C-9F80-20C45D7135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>
            <a:extLst>
              <a:ext uri="{FF2B5EF4-FFF2-40B4-BE49-F238E27FC236}">
                <a16:creationId xmlns:a16="http://schemas.microsoft.com/office/drawing/2014/main" id="{41AB99A3-8581-AD4B-9337-94A6E3AA5A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0594" name="Rectangle 3">
            <a:extLst>
              <a:ext uri="{FF2B5EF4-FFF2-40B4-BE49-F238E27FC236}">
                <a16:creationId xmlns:a16="http://schemas.microsoft.com/office/drawing/2014/main" id="{3848594B-E2D2-9543-830A-5AC4851A11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>
            <a:extLst>
              <a:ext uri="{FF2B5EF4-FFF2-40B4-BE49-F238E27FC236}">
                <a16:creationId xmlns:a16="http://schemas.microsoft.com/office/drawing/2014/main" id="{404AD0A5-E8CE-0D47-8219-67FF6F320F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42" name="Rectangle 3">
            <a:extLst>
              <a:ext uri="{FF2B5EF4-FFF2-40B4-BE49-F238E27FC236}">
                <a16:creationId xmlns:a16="http://schemas.microsoft.com/office/drawing/2014/main" id="{E5C4E70E-0F80-3A4E-8B04-6B646442CD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9E46CA5E-55A9-6741-8488-92A034F731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60CCDF5F-4BF1-C24E-9B57-DCA031ECDA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>
            <a:extLst>
              <a:ext uri="{FF2B5EF4-FFF2-40B4-BE49-F238E27FC236}">
                <a16:creationId xmlns:a16="http://schemas.microsoft.com/office/drawing/2014/main" id="{860277E1-8695-7743-B2DC-7CF839C432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4690" name="Rectangle 3">
            <a:extLst>
              <a:ext uri="{FF2B5EF4-FFF2-40B4-BE49-F238E27FC236}">
                <a16:creationId xmlns:a16="http://schemas.microsoft.com/office/drawing/2014/main" id="{1C3038F5-C3D3-0242-9F99-0169FB4A54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>
            <a:extLst>
              <a:ext uri="{FF2B5EF4-FFF2-40B4-BE49-F238E27FC236}">
                <a16:creationId xmlns:a16="http://schemas.microsoft.com/office/drawing/2014/main" id="{31C7923B-0DD2-F54F-BE01-928D8E153F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6738" name="Rectangle 3">
            <a:extLst>
              <a:ext uri="{FF2B5EF4-FFF2-40B4-BE49-F238E27FC236}">
                <a16:creationId xmlns:a16="http://schemas.microsoft.com/office/drawing/2014/main" id="{5C8976F6-870F-974D-85DB-98D9C843E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>
            <a:extLst>
              <a:ext uri="{FF2B5EF4-FFF2-40B4-BE49-F238E27FC236}">
                <a16:creationId xmlns:a16="http://schemas.microsoft.com/office/drawing/2014/main" id="{7913794E-DE85-1048-A46D-8E261F5D62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8786" name="Rectangle 3">
            <a:extLst>
              <a:ext uri="{FF2B5EF4-FFF2-40B4-BE49-F238E27FC236}">
                <a16:creationId xmlns:a16="http://schemas.microsoft.com/office/drawing/2014/main" id="{B5CDF7F8-A3D9-2B41-88AE-697DEAE3F5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>
            <a:extLst>
              <a:ext uri="{FF2B5EF4-FFF2-40B4-BE49-F238E27FC236}">
                <a16:creationId xmlns:a16="http://schemas.microsoft.com/office/drawing/2014/main" id="{0A71ED18-655C-8A47-B9AF-674F40F2E2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0834" name="Rectangle 3">
            <a:extLst>
              <a:ext uri="{FF2B5EF4-FFF2-40B4-BE49-F238E27FC236}">
                <a16:creationId xmlns:a16="http://schemas.microsoft.com/office/drawing/2014/main" id="{74BADA42-867C-B24A-8850-325ECB534C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>
            <a:extLst>
              <a:ext uri="{FF2B5EF4-FFF2-40B4-BE49-F238E27FC236}">
                <a16:creationId xmlns:a16="http://schemas.microsoft.com/office/drawing/2014/main" id="{1E776050-8848-234C-A2C0-36CF3CA36A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882" name="Rectangle 3">
            <a:extLst>
              <a:ext uri="{FF2B5EF4-FFF2-40B4-BE49-F238E27FC236}">
                <a16:creationId xmlns:a16="http://schemas.microsoft.com/office/drawing/2014/main" id="{61B60B7C-6BC3-4342-9EE9-F0EDCC9C21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>
            <a:extLst>
              <a:ext uri="{FF2B5EF4-FFF2-40B4-BE49-F238E27FC236}">
                <a16:creationId xmlns:a16="http://schemas.microsoft.com/office/drawing/2014/main" id="{22C715EC-AF9A-5043-B8CF-E2E08312EE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4930" name="Rectangle 3">
            <a:extLst>
              <a:ext uri="{FF2B5EF4-FFF2-40B4-BE49-F238E27FC236}">
                <a16:creationId xmlns:a16="http://schemas.microsoft.com/office/drawing/2014/main" id="{12F85B22-D48A-BD47-BF4C-B2A29EF35D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>
            <a:extLst>
              <a:ext uri="{FF2B5EF4-FFF2-40B4-BE49-F238E27FC236}">
                <a16:creationId xmlns:a16="http://schemas.microsoft.com/office/drawing/2014/main" id="{40CFD6D4-3605-D643-9A05-A2148D3C79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6978" name="Rectangle 3">
            <a:extLst>
              <a:ext uri="{FF2B5EF4-FFF2-40B4-BE49-F238E27FC236}">
                <a16:creationId xmlns:a16="http://schemas.microsoft.com/office/drawing/2014/main" id="{4EA0EB78-0F08-FD40-9420-9A14F7661F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F23E680C-2DE0-AF4F-859D-EEA870ACA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8EE41B50-DA62-A049-9050-0A804C3E13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38056584-468A-864B-B0DC-A8BCED8DB8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9B78DD25-D9BD-924E-A054-2094CBDA0B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DBAF72DB-F56E-8E40-AA0E-B8897060CB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E7BB8319-3740-AD4C-96EC-8E11C70CB2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3F8612BC-4F06-AF4B-888C-248A0C781E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617798B2-EAB5-674C-B81A-DF956A2C00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>
            <a:extLst>
              <a:ext uri="{FF2B5EF4-FFF2-40B4-BE49-F238E27FC236}">
                <a16:creationId xmlns:a16="http://schemas.microsoft.com/office/drawing/2014/main" id="{4B5800EE-562E-C748-8569-10876F38E3A3}"/>
              </a:ext>
            </a:extLst>
          </p:cNvPr>
          <p:cNvGrpSpPr>
            <a:grpSpLocks/>
          </p:cNvGrpSpPr>
          <p:nvPr/>
        </p:nvGrpSpPr>
        <p:grpSpPr bwMode="auto"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0AF87AB4-23D6-0744-A527-E21189882CE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grpSp>
          <p:nvGrpSpPr>
            <p:cNvPr id="6" name="Group 30">
              <a:extLst>
                <a:ext uri="{FF2B5EF4-FFF2-40B4-BE49-F238E27FC236}">
                  <a16:creationId xmlns:a16="http://schemas.microsoft.com/office/drawing/2014/main" id="{EA1ECB3C-F37F-324E-8687-C6CD55C1F7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3AAC13AC-A2C2-CD4C-AA6F-C1A023B899B0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8" name="Group 9">
                <a:extLst>
                  <a:ext uri="{FF2B5EF4-FFF2-40B4-BE49-F238E27FC236}">
                    <a16:creationId xmlns:a16="http://schemas.microsoft.com/office/drawing/2014/main" id="{7FC3146E-48BB-9544-9113-1A3D182AA5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9" name="Freeform 4">
                  <a:extLst>
                    <a:ext uri="{FF2B5EF4-FFF2-40B4-BE49-F238E27FC236}">
                      <a16:creationId xmlns:a16="http://schemas.microsoft.com/office/drawing/2014/main" id="{B382BDFD-B5CF-7F4A-85B2-087A7E685703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5">
                  <a:extLst>
                    <a:ext uri="{FF2B5EF4-FFF2-40B4-BE49-F238E27FC236}">
                      <a16:creationId xmlns:a16="http://schemas.microsoft.com/office/drawing/2014/main" id="{9B773718-DCEA-9342-91E8-B405D9808E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">
                  <a:extLst>
                    <a:ext uri="{FF2B5EF4-FFF2-40B4-BE49-F238E27FC236}">
                      <a16:creationId xmlns:a16="http://schemas.microsoft.com/office/drawing/2014/main" id="{2835E477-0280-5944-8D8B-ED8E1380BE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7">
                  <a:extLst>
                    <a:ext uri="{FF2B5EF4-FFF2-40B4-BE49-F238E27FC236}">
                      <a16:creationId xmlns:a16="http://schemas.microsoft.com/office/drawing/2014/main" id="{B081E3A8-7707-DF49-B372-5F5FC3299E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Freeform 8">
                  <a:extLst>
                    <a:ext uri="{FF2B5EF4-FFF2-40B4-BE49-F238E27FC236}">
                      <a16:creationId xmlns:a16="http://schemas.microsoft.com/office/drawing/2014/main" id="{DEF71627-1BE1-BB45-915D-BF6B9BD6FEF2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" name="Oval 10">
                <a:extLst>
                  <a:ext uri="{FF2B5EF4-FFF2-40B4-BE49-F238E27FC236}">
                    <a16:creationId xmlns:a16="http://schemas.microsoft.com/office/drawing/2014/main" id="{45E15381-63F6-6942-83DD-9BC87A608F57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10" name="Group 29">
                <a:extLst>
                  <a:ext uri="{FF2B5EF4-FFF2-40B4-BE49-F238E27FC236}">
                    <a16:creationId xmlns:a16="http://schemas.microsoft.com/office/drawing/2014/main" id="{5F2E38AB-A9E0-0445-A3CF-14E9ACCC5A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ADB86004-EE62-F44B-8569-BD5386D26B8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678351A0-FA05-3F40-97FA-35B8678EA256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Freeform 13">
                  <a:extLst>
                    <a:ext uri="{FF2B5EF4-FFF2-40B4-BE49-F238E27FC236}">
                      <a16:creationId xmlns:a16="http://schemas.microsoft.com/office/drawing/2014/main" id="{9FF487FE-299D-B340-ABFC-8916EF2C295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Freeform 14">
                  <a:extLst>
                    <a:ext uri="{FF2B5EF4-FFF2-40B4-BE49-F238E27FC236}">
                      <a16:creationId xmlns:a16="http://schemas.microsoft.com/office/drawing/2014/main" id="{27C05247-C980-544B-95C1-B287B0A6B3F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Freeform 15">
                  <a:extLst>
                    <a:ext uri="{FF2B5EF4-FFF2-40B4-BE49-F238E27FC236}">
                      <a16:creationId xmlns:a16="http://schemas.microsoft.com/office/drawing/2014/main" id="{8ECE241E-E92B-DB4A-BEB2-AA7559C7D2B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Freeform 16">
                  <a:extLst>
                    <a:ext uri="{FF2B5EF4-FFF2-40B4-BE49-F238E27FC236}">
                      <a16:creationId xmlns:a16="http://schemas.microsoft.com/office/drawing/2014/main" id="{12E7D6E6-30BD-3F44-8158-E9AD041C9FB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Freeform 17">
                  <a:extLst>
                    <a:ext uri="{FF2B5EF4-FFF2-40B4-BE49-F238E27FC236}">
                      <a16:creationId xmlns:a16="http://schemas.microsoft.com/office/drawing/2014/main" id="{49B32D8F-311D-3C41-9FF1-C535B0673CC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Freeform 18">
                  <a:extLst>
                    <a:ext uri="{FF2B5EF4-FFF2-40B4-BE49-F238E27FC236}">
                      <a16:creationId xmlns:a16="http://schemas.microsoft.com/office/drawing/2014/main" id="{AC5780DB-9903-3F4B-8EB3-28A3E3B910D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19">
                  <a:extLst>
                    <a:ext uri="{FF2B5EF4-FFF2-40B4-BE49-F238E27FC236}">
                      <a16:creationId xmlns:a16="http://schemas.microsoft.com/office/drawing/2014/main" id="{4EFB810D-B813-7443-B377-FD7B34699D7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D22E274B-3769-D24D-82F8-5AE535AEE83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4D0540C7-99EA-0543-AD55-72DB7D0C9A3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56A23DC6-8412-894A-8094-D079AE626CE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23">
                  <a:extLst>
                    <a:ext uri="{FF2B5EF4-FFF2-40B4-BE49-F238E27FC236}">
                      <a16:creationId xmlns:a16="http://schemas.microsoft.com/office/drawing/2014/main" id="{14A3D46D-E84F-9A41-82D0-30C0E7862EC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24">
                  <a:extLst>
                    <a:ext uri="{FF2B5EF4-FFF2-40B4-BE49-F238E27FC236}">
                      <a16:creationId xmlns:a16="http://schemas.microsoft.com/office/drawing/2014/main" id="{EB90ACEB-B553-964E-B3D8-07683154F1B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Freeform 25">
                  <a:extLst>
                    <a:ext uri="{FF2B5EF4-FFF2-40B4-BE49-F238E27FC236}">
                      <a16:creationId xmlns:a16="http://schemas.microsoft.com/office/drawing/2014/main" id="{F3A5488F-84E0-EF43-9DCC-B0F516C4F4A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26">
                  <a:extLst>
                    <a:ext uri="{FF2B5EF4-FFF2-40B4-BE49-F238E27FC236}">
                      <a16:creationId xmlns:a16="http://schemas.microsoft.com/office/drawing/2014/main" id="{C9265D06-CE28-A74D-BB07-7FECAEBA0DF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27">
                  <a:extLst>
                    <a:ext uri="{FF2B5EF4-FFF2-40B4-BE49-F238E27FC236}">
                      <a16:creationId xmlns:a16="http://schemas.microsoft.com/office/drawing/2014/main" id="{7F12B233-020A-884C-8C5B-920CD72165B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28">
                  <a:extLst>
                    <a:ext uri="{FF2B5EF4-FFF2-40B4-BE49-F238E27FC236}">
                      <a16:creationId xmlns:a16="http://schemas.microsoft.com/office/drawing/2014/main" id="{8463E68D-3D50-5246-870C-99947D74A91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EF860239-511B-274D-83AB-0AE9611EBF5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A845FD43-B0DB-FF42-9CC3-7A2AB42EC0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© Copyright 2018 by Pearson Education, Inc. All Rights Reserved.</a:t>
            </a: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38B7E288-79E2-2144-9554-ACA479C332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FC22D0-005B-E64D-A27C-E8FC0B9F7C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51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16A6E5B0-1659-314A-A154-6109A1C5EF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E5D7CD99-EBCC-C743-80A6-E4647DA21E3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FBD77-3DFD-E34C-AF0F-BF08734A4E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588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551F9373-B341-EB43-BE9C-90D3A855E9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D3736352-5807-B94B-80AE-B523E34242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AA4784-631E-FB4E-A412-A24FE91EAB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644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63F369B0-4F48-764B-8FE2-A5C1A2D204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113B5A19-F2C6-9A4C-98D3-F4EA611E9B4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3787B-F034-A947-A89A-A591A760D5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174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C6534BE7-2638-C74C-BEA8-1CEC5FDF17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5ADD9AEB-C456-B54D-8D14-81598CFE3D8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98F19-EA4F-D345-B561-7B132398D1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01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1ADB9442-2B84-5945-90BE-ACFD9A11FA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DDE68533-DCE0-FE41-AC11-750DBE02043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BBE73-916B-C04F-9F24-859300087B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05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87D63983-0FDB-FE4A-98EF-E36E5819F2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4">
            <a:extLst>
              <a:ext uri="{FF2B5EF4-FFF2-40B4-BE49-F238E27FC236}">
                <a16:creationId xmlns:a16="http://schemas.microsoft.com/office/drawing/2014/main" id="{947EC8DA-3C68-F149-A46C-AC68A9B852D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9A4B4-606B-F045-A55A-437D92A2E5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326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A8EA0887-80CF-8B49-831A-A41F86529C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5F189044-4856-B442-96C2-7BE2C7182C1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FC2E2-A850-0243-943E-0646733D46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41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>
            <a:extLst>
              <a:ext uri="{FF2B5EF4-FFF2-40B4-BE49-F238E27FC236}">
                <a16:creationId xmlns:a16="http://schemas.microsoft.com/office/drawing/2014/main" id="{D2A35DC8-7636-D548-AF36-8FFF1DD004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4">
            <a:extLst>
              <a:ext uri="{FF2B5EF4-FFF2-40B4-BE49-F238E27FC236}">
                <a16:creationId xmlns:a16="http://schemas.microsoft.com/office/drawing/2014/main" id="{77BEC14C-2B2D-074E-9E1E-30375EBF9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4AD60-4530-7441-A7B8-91C48FAD70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177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C8C3C8DC-8E8D-8045-A1D0-7BCF3022AA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E608417D-9146-D74A-B7DB-57D2778D6DE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AF3C7-D400-D849-94C4-8B2EF11E09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902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87E5F262-84F8-014B-A18E-9EEDE39EB5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7E9F2BEC-5415-9246-B52A-C6C534B568B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903C1-F302-0840-BC1B-0E2A3097D0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166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9">
            <a:extLst>
              <a:ext uri="{FF2B5EF4-FFF2-40B4-BE49-F238E27FC236}">
                <a16:creationId xmlns:a16="http://schemas.microsoft.com/office/drawing/2014/main" id="{72CEE436-D165-D849-8D3D-C4E66D8EABFD}"/>
              </a:ext>
            </a:extLst>
          </p:cNvPr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>
              <a:extLst>
                <a:ext uri="{FF2B5EF4-FFF2-40B4-BE49-F238E27FC236}">
                  <a16:creationId xmlns:a16="http://schemas.microsoft.com/office/drawing/2014/main" id="{FFB1AC50-C94B-1140-A31E-D73B45B4DA8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grpSp>
          <p:nvGrpSpPr>
            <p:cNvPr id="1033" name="Group 28">
              <a:extLst>
                <a:ext uri="{FF2B5EF4-FFF2-40B4-BE49-F238E27FC236}">
                  <a16:creationId xmlns:a16="http://schemas.microsoft.com/office/drawing/2014/main" id="{CF4BC0C3-2DA3-2848-837D-B6AFE8E3FA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>
                <a:extLst>
                  <a:ext uri="{FF2B5EF4-FFF2-40B4-BE49-F238E27FC236}">
                    <a16:creationId xmlns:a16="http://schemas.microsoft.com/office/drawing/2014/main" id="{53B7088D-DE91-9D40-ACEC-DC80FDAA49F0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" name="Line 4">
                <a:extLst>
                  <a:ext uri="{FF2B5EF4-FFF2-40B4-BE49-F238E27FC236}">
                    <a16:creationId xmlns:a16="http://schemas.microsoft.com/office/drawing/2014/main" id="{547C8300-8871-3846-B2A8-E5DCE0B48AC3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" name="Line 5">
                <a:extLst>
                  <a:ext uri="{FF2B5EF4-FFF2-40B4-BE49-F238E27FC236}">
                    <a16:creationId xmlns:a16="http://schemas.microsoft.com/office/drawing/2014/main" id="{E92E4034-A591-AE4C-AF46-811C31257075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">
                <a:extLst>
                  <a:ext uri="{FF2B5EF4-FFF2-40B4-BE49-F238E27FC236}">
                    <a16:creationId xmlns:a16="http://schemas.microsoft.com/office/drawing/2014/main" id="{04AD6976-E2B0-0C44-848B-2A83D62543EB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Freeform 7">
                <a:extLst>
                  <a:ext uri="{FF2B5EF4-FFF2-40B4-BE49-F238E27FC236}">
                    <a16:creationId xmlns:a16="http://schemas.microsoft.com/office/drawing/2014/main" id="{2C42AC68-18CF-6243-A0FA-755995ACCD53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Oval 8">
                <a:extLst>
                  <a:ext uri="{FF2B5EF4-FFF2-40B4-BE49-F238E27FC236}">
                    <a16:creationId xmlns:a16="http://schemas.microsoft.com/office/drawing/2014/main" id="{B8FA978F-2C41-374E-854B-FDAD32C651DE}"/>
                  </a:ext>
                </a:extLst>
              </p:cNvPr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1040" name="Group 27">
                <a:extLst>
                  <a:ext uri="{FF2B5EF4-FFF2-40B4-BE49-F238E27FC236}">
                    <a16:creationId xmlns:a16="http://schemas.microsoft.com/office/drawing/2014/main" id="{EBAF2E1F-E7AF-A544-B5D8-FEFA6A6201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>
                  <a:extLst>
                    <a:ext uri="{FF2B5EF4-FFF2-40B4-BE49-F238E27FC236}">
                      <a16:creationId xmlns:a16="http://schemas.microsoft.com/office/drawing/2014/main" id="{C2311F36-4249-ED4C-8BCF-6A5CAB88EF6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Freeform 10">
                  <a:extLst>
                    <a:ext uri="{FF2B5EF4-FFF2-40B4-BE49-F238E27FC236}">
                      <a16:creationId xmlns:a16="http://schemas.microsoft.com/office/drawing/2014/main" id="{5486ACF2-C4B2-9C4B-9402-B598FDAA0A8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Freeform 11">
                  <a:extLst>
                    <a:ext uri="{FF2B5EF4-FFF2-40B4-BE49-F238E27FC236}">
                      <a16:creationId xmlns:a16="http://schemas.microsoft.com/office/drawing/2014/main" id="{0A20938D-37B5-6E41-96EA-6B541BD2EEE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Freeform 12">
                  <a:extLst>
                    <a:ext uri="{FF2B5EF4-FFF2-40B4-BE49-F238E27FC236}">
                      <a16:creationId xmlns:a16="http://schemas.microsoft.com/office/drawing/2014/main" id="{679FEADC-B27D-4D4F-9764-86A93146962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Freeform 13">
                  <a:extLst>
                    <a:ext uri="{FF2B5EF4-FFF2-40B4-BE49-F238E27FC236}">
                      <a16:creationId xmlns:a16="http://schemas.microsoft.com/office/drawing/2014/main" id="{F4E63486-B0F1-8E4F-92DB-B25D463F5F1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14">
                  <a:extLst>
                    <a:ext uri="{FF2B5EF4-FFF2-40B4-BE49-F238E27FC236}">
                      <a16:creationId xmlns:a16="http://schemas.microsoft.com/office/drawing/2014/main" id="{C07BC9C6-C05B-6048-869A-BD0E76135DC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15">
                  <a:extLst>
                    <a:ext uri="{FF2B5EF4-FFF2-40B4-BE49-F238E27FC236}">
                      <a16:creationId xmlns:a16="http://schemas.microsoft.com/office/drawing/2014/main" id="{34E61A23-13F6-3F4B-9E75-CA9115C2325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Freeform 16">
                  <a:extLst>
                    <a:ext uri="{FF2B5EF4-FFF2-40B4-BE49-F238E27FC236}">
                      <a16:creationId xmlns:a16="http://schemas.microsoft.com/office/drawing/2014/main" id="{F14FA3F3-D2B9-F34B-B678-4FAADA8C23B6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9" name="Freeform 17">
                  <a:extLst>
                    <a:ext uri="{FF2B5EF4-FFF2-40B4-BE49-F238E27FC236}">
                      <a16:creationId xmlns:a16="http://schemas.microsoft.com/office/drawing/2014/main" id="{6C7D053A-42D5-D345-B164-805BF64D2FE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" name="Freeform 18">
                  <a:extLst>
                    <a:ext uri="{FF2B5EF4-FFF2-40B4-BE49-F238E27FC236}">
                      <a16:creationId xmlns:a16="http://schemas.microsoft.com/office/drawing/2014/main" id="{D66C748D-273B-5848-B455-0ABF3364388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1" name="Freeform 19">
                  <a:extLst>
                    <a:ext uri="{FF2B5EF4-FFF2-40B4-BE49-F238E27FC236}">
                      <a16:creationId xmlns:a16="http://schemas.microsoft.com/office/drawing/2014/main" id="{F5A19785-C849-8743-ACEB-E237079AE76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2" name="Freeform 20">
                  <a:extLst>
                    <a:ext uri="{FF2B5EF4-FFF2-40B4-BE49-F238E27FC236}">
                      <a16:creationId xmlns:a16="http://schemas.microsoft.com/office/drawing/2014/main" id="{690BCA36-7BDD-6C44-A5B3-A68E10FE1B01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3" name="Freeform 21">
                  <a:extLst>
                    <a:ext uri="{FF2B5EF4-FFF2-40B4-BE49-F238E27FC236}">
                      <a16:creationId xmlns:a16="http://schemas.microsoft.com/office/drawing/2014/main" id="{1DF683BB-AF51-C24B-ABE6-E625BF20035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4" name="Freeform 22">
                  <a:extLst>
                    <a:ext uri="{FF2B5EF4-FFF2-40B4-BE49-F238E27FC236}">
                      <a16:creationId xmlns:a16="http://schemas.microsoft.com/office/drawing/2014/main" id="{EA57C301-1B6E-234A-94B7-FCBB8829571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5" name="Freeform 23">
                  <a:extLst>
                    <a:ext uri="{FF2B5EF4-FFF2-40B4-BE49-F238E27FC236}">
                      <a16:creationId xmlns:a16="http://schemas.microsoft.com/office/drawing/2014/main" id="{43BAB693-C1F9-1042-BEB4-F793A2D203A4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" name="Freeform 24">
                  <a:extLst>
                    <a:ext uri="{FF2B5EF4-FFF2-40B4-BE49-F238E27FC236}">
                      <a16:creationId xmlns:a16="http://schemas.microsoft.com/office/drawing/2014/main" id="{8FA8B79D-C1DD-3244-9965-6368141DCC94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7" name="Freeform 25">
                  <a:extLst>
                    <a:ext uri="{FF2B5EF4-FFF2-40B4-BE49-F238E27FC236}">
                      <a16:creationId xmlns:a16="http://schemas.microsoft.com/office/drawing/2014/main" id="{E6A88E27-1E9E-B448-BCE7-9A29B4A89B8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" name="Freeform 26">
                  <a:extLst>
                    <a:ext uri="{FF2B5EF4-FFF2-40B4-BE49-F238E27FC236}">
                      <a16:creationId xmlns:a16="http://schemas.microsoft.com/office/drawing/2014/main" id="{3F00E801-7AE7-D14A-A155-423E2CFF12F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27" name="Rectangle 30">
            <a:extLst>
              <a:ext uri="{FF2B5EF4-FFF2-40B4-BE49-F238E27FC236}">
                <a16:creationId xmlns:a16="http://schemas.microsoft.com/office/drawing/2014/main" id="{CFBF6342-E617-B34E-A325-6F37BEDA99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1">
            <a:extLst>
              <a:ext uri="{FF2B5EF4-FFF2-40B4-BE49-F238E27FC236}">
                <a16:creationId xmlns:a16="http://schemas.microsoft.com/office/drawing/2014/main" id="{250E8B3A-9B80-6842-815A-279B48F49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56" name="Rectangle 32">
            <a:extLst>
              <a:ext uri="{FF2B5EF4-FFF2-40B4-BE49-F238E27FC236}">
                <a16:creationId xmlns:a16="http://schemas.microsoft.com/office/drawing/2014/main" id="{92C3E6FC-9E5D-8548-AC49-5E8456390C3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8" name="Rectangle 34">
            <a:extLst>
              <a:ext uri="{FF2B5EF4-FFF2-40B4-BE49-F238E27FC236}">
                <a16:creationId xmlns:a16="http://schemas.microsoft.com/office/drawing/2014/main" id="{C2F480E8-BE11-1543-9FCC-6F60AD1BAEB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4DE22B59-6606-F54C-9E01-6E8789CAB3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35">
            <a:extLst>
              <a:ext uri="{FF2B5EF4-FFF2-40B4-BE49-F238E27FC236}">
                <a16:creationId xmlns:a16="http://schemas.microsoft.com/office/drawing/2014/main" id="{37C57FC8-6383-1B41-85C5-EE85FBA05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dirty="0">
                <a:latin typeface="Arial" pitchFamily="34" charset="0"/>
              </a:rPr>
              <a:t>© Copyright 2018 by Pearson Education, Inc.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TestMax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PrintGradeFunction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angcpp.pearsoncmg.com/pyhtml/ReturnGradeFunction.htm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Increment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0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GCDFunction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angcpp.pearsoncmg.com/pyhtml/PrimeNumberFunction.html" TargetMode="External"/><Relationship Id="rId4" Type="http://schemas.openxmlformats.org/officeDocument/2006/relationships/hyperlink" Target="https://liangcpp.pearsoncmg.com/pyhtml/TestGCDFunction.ht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Dec2Hex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DefaultArgumentDemo.html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MultipleReturnValueDemo.html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TestRandomCharacter.html" TargetMode="External"/><Relationship Id="rId2" Type="http://schemas.openxmlformats.org/officeDocument/2006/relationships/hyperlink" Target="https://liangcpp.pearsoncmg.com/pyhtml/RandomCharacter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1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PrintCalendar.html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2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3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4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5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6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7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PrintCalendarSkeleton.html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UsefulTurtleFunctions.html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angcpp.pearsoncmg.com/pyhtml/UseCustomTurtleFunctions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Number Placeholder 4">
            <a:extLst>
              <a:ext uri="{FF2B5EF4-FFF2-40B4-BE49-F238E27FC236}">
                <a16:creationId xmlns:a16="http://schemas.microsoft.com/office/drawing/2014/main" id="{1CF1F2DA-BF4C-7C48-BD72-3FD8F1D925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EA760A-57A9-FA40-B594-4168BFE9B41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5822AD7E-3BD3-C848-99C9-62AE4BF72B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701675"/>
            <a:ext cx="7772400" cy="1143000"/>
          </a:xfrm>
        </p:spPr>
        <p:txBody>
          <a:bodyPr/>
          <a:lstStyle/>
          <a:p>
            <a:r>
              <a:rPr lang="en-US" altLang="en-US"/>
              <a:t>Chapter 6 Functions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4">
            <a:extLst>
              <a:ext uri="{FF2B5EF4-FFF2-40B4-BE49-F238E27FC236}">
                <a16:creationId xmlns:a16="http://schemas.microsoft.com/office/drawing/2014/main" id="{E0FE313D-225D-254D-8696-E01380792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50EA87-391E-B149-A172-EA4AFFCB540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0093EC28-14CC-1948-98E1-2615DEF0EC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Actual Parameters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69BDDA20-44CE-B345-9C87-313711A92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1277938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When a function is invoked, you pass a value to the parameter. This value is referred to as </a:t>
            </a:r>
            <a:r>
              <a:rPr lang="en-US" altLang="en-US" sz="2400" i="1"/>
              <a:t>actual parameter or argument</a:t>
            </a:r>
            <a:r>
              <a:rPr lang="en-US" altLang="en-US" sz="2400"/>
              <a:t>.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E850F374-668D-2B41-AE5A-254025613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F0397172-72C6-2145-9AEB-800520B42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4CA4052D-3135-6A49-BB61-E35533F9C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C5BBE3FC-CD0D-0A48-96DE-82E9FA938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6" name="Rectangle 8">
            <a:extLst>
              <a:ext uri="{FF2B5EF4-FFF2-40B4-BE49-F238E27FC236}">
                <a16:creationId xmlns:a16="http://schemas.microsoft.com/office/drawing/2014/main" id="{D2A64CF7-4104-DB44-BD14-665105030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7" name="Rectangle 9">
            <a:extLst>
              <a:ext uri="{FF2B5EF4-FFF2-40B4-BE49-F238E27FC236}">
                <a16:creationId xmlns:a16="http://schemas.microsoft.com/office/drawing/2014/main" id="{8961C274-E871-404D-BF5B-CF2CFDD35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8" name="Rectangle 10">
            <a:extLst>
              <a:ext uri="{FF2B5EF4-FFF2-40B4-BE49-F238E27FC236}">
                <a16:creationId xmlns:a16="http://schemas.microsoft.com/office/drawing/2014/main" id="{A12B3E10-5899-C04B-92B8-42D64DE2F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9" name="Rectangle 11">
            <a:extLst>
              <a:ext uri="{FF2B5EF4-FFF2-40B4-BE49-F238E27FC236}">
                <a16:creationId xmlns:a16="http://schemas.microsoft.com/office/drawing/2014/main" id="{097972F2-3A60-6A4B-8278-BC54B9FE3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2780" name="Object 21">
            <a:extLst>
              <a:ext uri="{FF2B5EF4-FFF2-40B4-BE49-F238E27FC236}">
                <a16:creationId xmlns:a16="http://schemas.microsoft.com/office/drawing/2014/main" id="{A8DE8CAD-F67F-3340-8E78-CB2D39341272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69875" y="2430463"/>
          <a:ext cx="8524875" cy="33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6" name="Picture" r:id="rId4" imgW="3124200" imgH="1231900" progId="Word.Picture.8">
                  <p:embed/>
                </p:oleObj>
              </mc:Choice>
              <mc:Fallback>
                <p:oleObj name="Picture" r:id="rId4" imgW="3124200" imgH="1231900" progId="Word.Picture.8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" y="2430463"/>
                        <a:ext cx="8524875" cy="336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1" name="Rectangle 15">
            <a:extLst>
              <a:ext uri="{FF2B5EF4-FFF2-40B4-BE49-F238E27FC236}">
                <a16:creationId xmlns:a16="http://schemas.microsoft.com/office/drawing/2014/main" id="{1686B19C-0121-C64F-BE69-CA1611FD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413" y="3390900"/>
            <a:ext cx="498475" cy="230188"/>
          </a:xfrm>
          <a:prstGeom prst="rect">
            <a:avLst/>
          </a:prstGeom>
          <a:solidFill>
            <a:schemeClr val="accent1">
              <a:alpha val="3803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4">
            <a:extLst>
              <a:ext uri="{FF2B5EF4-FFF2-40B4-BE49-F238E27FC236}">
                <a16:creationId xmlns:a16="http://schemas.microsoft.com/office/drawing/2014/main" id="{08E24DDE-7FB0-1E45-82FE-00A324403E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652392-AEE2-2545-A817-DD77B41F10F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33EC6B3F-BCD3-6A4A-A5AD-39F82BB73A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 Value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672F3819-BAE9-BB46-8866-19D076B0B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1277938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A function may return a value using the return keyword. 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AB4A5E12-8C3A-464A-B0C2-5B22E67B7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19426DA5-1E83-CE4D-A666-CEFF4552C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A0C20B3C-72A7-434C-A211-EC40A62A2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959767C5-22B8-1E4B-9642-24748F3F4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4" name="Rectangle 8">
            <a:extLst>
              <a:ext uri="{FF2B5EF4-FFF2-40B4-BE49-F238E27FC236}">
                <a16:creationId xmlns:a16="http://schemas.microsoft.com/office/drawing/2014/main" id="{E18A83FB-32C6-3A4E-A8FE-65B325D71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5" name="Rectangle 9">
            <a:extLst>
              <a:ext uri="{FF2B5EF4-FFF2-40B4-BE49-F238E27FC236}">
                <a16:creationId xmlns:a16="http://schemas.microsoft.com/office/drawing/2014/main" id="{5B65881A-2D24-AF48-A5CC-F92F5AFFC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6" name="Rectangle 10">
            <a:extLst>
              <a:ext uri="{FF2B5EF4-FFF2-40B4-BE49-F238E27FC236}">
                <a16:creationId xmlns:a16="http://schemas.microsoft.com/office/drawing/2014/main" id="{9A214298-DFF9-054A-AC9A-59870B3FB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827" name="Rectangle 11">
            <a:extLst>
              <a:ext uri="{FF2B5EF4-FFF2-40B4-BE49-F238E27FC236}">
                <a16:creationId xmlns:a16="http://schemas.microsoft.com/office/drawing/2014/main" id="{997B48BB-5EFA-5246-8029-5E10FBB7D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4828" name="Object 23">
            <a:extLst>
              <a:ext uri="{FF2B5EF4-FFF2-40B4-BE49-F238E27FC236}">
                <a16:creationId xmlns:a16="http://schemas.microsoft.com/office/drawing/2014/main" id="{42B4C6F8-D225-CA46-87C1-C76E567C5C63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09563" y="2392363"/>
          <a:ext cx="8680450" cy="342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name="Picture" r:id="rId4" imgW="3124200" imgH="1231900" progId="Word.Picture.8">
                  <p:embed/>
                </p:oleObj>
              </mc:Choice>
              <mc:Fallback>
                <p:oleObj name="Picture" r:id="rId4" imgW="3124200" imgH="1231900" progId="Word.Picture.8">
                  <p:embed/>
                  <p:pic>
                    <p:nvPicPr>
                      <p:cNvPr id="0" name="Object 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2392363"/>
                        <a:ext cx="8680450" cy="342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9" name="Rectangle 15">
            <a:extLst>
              <a:ext uri="{FF2B5EF4-FFF2-40B4-BE49-F238E27FC236}">
                <a16:creationId xmlns:a16="http://schemas.microsoft.com/office/drawing/2014/main" id="{EC993C84-8105-8F4F-8EC5-F6CFB7769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763" y="5003800"/>
            <a:ext cx="1612900" cy="230188"/>
          </a:xfrm>
          <a:prstGeom prst="rect">
            <a:avLst/>
          </a:prstGeom>
          <a:solidFill>
            <a:schemeClr val="accent1">
              <a:alpha val="3803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4">
            <a:extLst>
              <a:ext uri="{FF2B5EF4-FFF2-40B4-BE49-F238E27FC236}">
                <a16:creationId xmlns:a16="http://schemas.microsoft.com/office/drawing/2014/main" id="{D8EE7CCB-F4EB-3845-8878-8E5517E7F3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74CFCA-75AF-8D42-BD30-67DE0189629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C35C1D8C-F864-9C4C-822A-B2127B530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altLang="en-US"/>
              <a:t>Calling Functions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6867" name="Text Box 7">
            <a:extLst>
              <a:ext uri="{FF2B5EF4-FFF2-40B4-BE49-F238E27FC236}">
                <a16:creationId xmlns:a16="http://schemas.microsoft.com/office/drawing/2014/main" id="{1120A9E1-91E0-4746-B046-3BF0B5721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305800" cy="179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Testing the </a:t>
            </a:r>
            <a:r>
              <a:rPr lang="en-US" altLang="en-US">
                <a:latin typeface="Courier New" panose="02070309020205020404" pitchFamily="49" charset="0"/>
              </a:rPr>
              <a:t>max</a:t>
            </a:r>
            <a:r>
              <a:rPr lang="en-US" altLang="en-US"/>
              <a:t> function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This program demonstrates calling a function max to return the largest of the </a:t>
            </a:r>
            <a:r>
              <a:rPr lang="en-US" altLang="en-US" b="1">
                <a:latin typeface="Courier New" panose="02070309020205020404" pitchFamily="49" charset="0"/>
              </a:rPr>
              <a:t>int</a:t>
            </a:r>
            <a:r>
              <a:rPr lang="en-US" altLang="en-US"/>
              <a:t> values</a:t>
            </a:r>
          </a:p>
        </p:txBody>
      </p:sp>
      <p:sp>
        <p:nvSpPr>
          <p:cNvPr id="36868" name="Rectangle 10">
            <a:hlinkClick r:id="rId3"/>
            <a:extLst>
              <a:ext uri="{FF2B5EF4-FFF2-40B4-BE49-F238E27FC236}">
                <a16:creationId xmlns:a16="http://schemas.microsoft.com/office/drawing/2014/main" id="{54F2170C-8823-814F-9A06-4F65260BF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88" y="4724400"/>
            <a:ext cx="1501775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TestMax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>
            <a:extLst>
              <a:ext uri="{FF2B5EF4-FFF2-40B4-BE49-F238E27FC236}">
                <a16:creationId xmlns:a16="http://schemas.microsoft.com/office/drawing/2014/main" id="{6A78A547-0657-3147-966A-FA47EF1DE3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320BA7-D29F-B04B-8FEC-F324515AF36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6789C178-4D61-FC49-8B0C-27E47E007B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Calling Functions, cont.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8915" name="Rectangle 7">
            <a:extLst>
              <a:ext uri="{FF2B5EF4-FFF2-40B4-BE49-F238E27FC236}">
                <a16:creationId xmlns:a16="http://schemas.microsoft.com/office/drawing/2014/main" id="{9DD7EC13-A2D1-854C-B6BD-A9C63253C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8916" name="Rectangle 9">
            <a:extLst>
              <a:ext uri="{FF2B5EF4-FFF2-40B4-BE49-F238E27FC236}">
                <a16:creationId xmlns:a16="http://schemas.microsoft.com/office/drawing/2014/main" id="{466B7FF5-78FD-BD4D-BC0B-3051DA5E4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8917" name="Rectangle 10">
            <a:extLst>
              <a:ext uri="{FF2B5EF4-FFF2-40B4-BE49-F238E27FC236}">
                <a16:creationId xmlns:a16="http://schemas.microsoft.com/office/drawing/2014/main" id="{52D25AF4-709B-AA47-89E6-6F3D9EF54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20F0502020204030204" pitchFamily="34" charset="0"/>
              </a:rPr>
              <a:t>animation</a:t>
            </a:r>
          </a:p>
        </p:txBody>
      </p:sp>
      <p:sp>
        <p:nvSpPr>
          <p:cNvPr id="38918" name="Rectangle 12">
            <a:extLst>
              <a:ext uri="{FF2B5EF4-FFF2-40B4-BE49-F238E27FC236}">
                <a16:creationId xmlns:a16="http://schemas.microsoft.com/office/drawing/2014/main" id="{1346D9C0-4F0D-304A-89A6-A9B19258D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14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8919" name="Rectangle 14">
            <a:extLst>
              <a:ext uri="{FF2B5EF4-FFF2-40B4-BE49-F238E27FC236}">
                <a16:creationId xmlns:a16="http://schemas.microsoft.com/office/drawing/2014/main" id="{9B71EB5B-BE9B-2841-B677-991A82D81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14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8920" name="Object 13">
            <a:extLst>
              <a:ext uri="{FF2B5EF4-FFF2-40B4-BE49-F238E27FC236}">
                <a16:creationId xmlns:a16="http://schemas.microsoft.com/office/drawing/2014/main" id="{4148C87B-50B0-2C49-827B-F1AAFBCF6D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675" y="1662113"/>
          <a:ext cx="8640763" cy="322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Picture" r:id="rId4" imgW="2755900" imgH="1028700" progId="Word.Picture.8">
                  <p:embed/>
                </p:oleObj>
              </mc:Choice>
              <mc:Fallback>
                <p:oleObj name="Picture" r:id="rId4" imgW="2755900" imgH="1028700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1662113"/>
                        <a:ext cx="8640763" cy="322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4">
            <a:extLst>
              <a:ext uri="{FF2B5EF4-FFF2-40B4-BE49-F238E27FC236}">
                <a16:creationId xmlns:a16="http://schemas.microsoft.com/office/drawing/2014/main" id="{39415DF3-5D47-B141-80DF-7C81F2CB68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B8BD07-DCC3-EB40-9B58-FE37D12203E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05AE99B9-0EAF-C147-A456-7AF59AA8A6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4C113EAD-3B96-0544-83DD-74EB8C30A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0964" name="Rectangle 8">
            <a:extLst>
              <a:ext uri="{FF2B5EF4-FFF2-40B4-BE49-F238E27FC236}">
                <a16:creationId xmlns:a16="http://schemas.microsoft.com/office/drawing/2014/main" id="{EF13BCB2-383E-E94B-A2B4-B429953B4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20F0502020204030204" pitchFamily="34" charset="0"/>
              </a:rPr>
              <a:t>animation</a:t>
            </a:r>
          </a:p>
        </p:txBody>
      </p:sp>
      <p:graphicFrame>
        <p:nvGraphicFramePr>
          <p:cNvPr id="40965" name="Object 12">
            <a:extLst>
              <a:ext uri="{FF2B5EF4-FFF2-40B4-BE49-F238E27FC236}">
                <a16:creationId xmlns:a16="http://schemas.microsoft.com/office/drawing/2014/main" id="{E3AF07B5-DC27-C049-B3B3-E01DB16F1963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0" y="2162175"/>
          <a:ext cx="8794750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2" name="Picture" r:id="rId4" imgW="2755900" imgH="1028700" progId="Word.Picture.8">
                  <p:embed/>
                </p:oleObj>
              </mc:Choice>
              <mc:Fallback>
                <p:oleObj name="Picture" r:id="rId4" imgW="2755900" imgH="1028700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2175"/>
                        <a:ext cx="8794750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AutoShape 7">
            <a:extLst>
              <a:ext uri="{FF2B5EF4-FFF2-40B4-BE49-F238E27FC236}">
                <a16:creationId xmlns:a16="http://schemas.microsoft.com/office/drawing/2014/main" id="{3BEB9D08-9D7F-684F-B0A0-B8B6D097D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1393825"/>
            <a:ext cx="3533775" cy="384175"/>
          </a:xfrm>
          <a:prstGeom prst="wedgeRoundRectCallout">
            <a:avLst>
              <a:gd name="adj1" fmla="val -55032"/>
              <a:gd name="adj2" fmla="val 49793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Invoke the main function</a:t>
            </a:r>
          </a:p>
        </p:txBody>
      </p:sp>
      <p:sp>
        <p:nvSpPr>
          <p:cNvPr id="40967" name="Rectangle 6">
            <a:extLst>
              <a:ext uri="{FF2B5EF4-FFF2-40B4-BE49-F238E27FC236}">
                <a16:creationId xmlns:a16="http://schemas.microsoft.com/office/drawing/2014/main" id="{4F203E5F-845D-AC47-9C38-F50ADE18B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" y="3505200"/>
            <a:ext cx="846138" cy="25558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4">
            <a:extLst>
              <a:ext uri="{FF2B5EF4-FFF2-40B4-BE49-F238E27FC236}">
                <a16:creationId xmlns:a16="http://schemas.microsoft.com/office/drawing/2014/main" id="{F9C48762-4B77-9947-B2A5-D6059E02C1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3A10C6-3519-6A4B-866F-D64DA98DC9F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5BA71E56-92C6-5944-A7DA-31FE7B780B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7402BCC-7E2D-CC45-8DA0-9ABABFAE1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9762FDE6-4219-0648-B084-5F28DB239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20F0502020204030204" pitchFamily="34" charset="0"/>
              </a:rPr>
              <a:t>animation</a:t>
            </a:r>
          </a:p>
        </p:txBody>
      </p:sp>
      <p:graphicFrame>
        <p:nvGraphicFramePr>
          <p:cNvPr id="43013" name="Object 5">
            <a:extLst>
              <a:ext uri="{FF2B5EF4-FFF2-40B4-BE49-F238E27FC236}">
                <a16:creationId xmlns:a16="http://schemas.microsoft.com/office/drawing/2014/main" id="{4DD942B8-822E-A84A-800F-05A22F305AF2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0" y="2162175"/>
          <a:ext cx="8794750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name="Picture" r:id="rId4" imgW="2755900" imgH="1028700" progId="Word.Picture.8">
                  <p:embed/>
                </p:oleObj>
              </mc:Choice>
              <mc:Fallback>
                <p:oleObj name="Picture" r:id="rId4" imgW="2755900" imgH="10287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2175"/>
                        <a:ext cx="8794750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AutoShape 6">
            <a:extLst>
              <a:ext uri="{FF2B5EF4-FFF2-40B4-BE49-F238E27FC236}">
                <a16:creationId xmlns:a16="http://schemas.microsoft.com/office/drawing/2014/main" id="{7234C69A-4358-754A-ADCE-D17FC151B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200" y="1470025"/>
            <a:ext cx="3533775" cy="384175"/>
          </a:xfrm>
          <a:prstGeom prst="wedgeRoundRectCallout">
            <a:avLst>
              <a:gd name="adj1" fmla="val -51167"/>
              <a:gd name="adj2" fmla="val 451653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 is now 5</a:t>
            </a:r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B3B1569D-7CBC-C74B-B1B2-434DD8DB8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3352800"/>
            <a:ext cx="998537" cy="2159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4">
            <a:extLst>
              <a:ext uri="{FF2B5EF4-FFF2-40B4-BE49-F238E27FC236}">
                <a16:creationId xmlns:a16="http://schemas.microsoft.com/office/drawing/2014/main" id="{B7AD9162-098D-D341-A827-6F03BC5216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C45E15-9EF4-B34C-9B5B-EB9E823B710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95BDD0B3-7282-CE45-BCFB-8BC2DAF1B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F8BEFE9-8D71-B147-881A-A13428BDD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7F480403-261C-9D48-BA2F-E4E4DB712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20F0502020204030204" pitchFamily="34" charset="0"/>
              </a:rPr>
              <a:t>animation</a:t>
            </a:r>
          </a:p>
        </p:txBody>
      </p:sp>
      <p:graphicFrame>
        <p:nvGraphicFramePr>
          <p:cNvPr id="45061" name="Object 5">
            <a:extLst>
              <a:ext uri="{FF2B5EF4-FFF2-40B4-BE49-F238E27FC236}">
                <a16:creationId xmlns:a16="http://schemas.microsoft.com/office/drawing/2014/main" id="{0A5E62E3-2A41-AA4A-B94E-EFD57CCF9BC3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0" y="2162175"/>
          <a:ext cx="8794750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8" name="Picture" r:id="rId4" imgW="2755900" imgH="1028700" progId="Word.Picture.8">
                  <p:embed/>
                </p:oleObj>
              </mc:Choice>
              <mc:Fallback>
                <p:oleObj name="Picture" r:id="rId4" imgW="2755900" imgH="10287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2175"/>
                        <a:ext cx="8794750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AutoShape 6">
            <a:extLst>
              <a:ext uri="{FF2B5EF4-FFF2-40B4-BE49-F238E27FC236}">
                <a16:creationId xmlns:a16="http://schemas.microsoft.com/office/drawing/2014/main" id="{43A17046-D3D1-7348-B697-562AE0973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200" y="1470025"/>
            <a:ext cx="3533775" cy="384175"/>
          </a:xfrm>
          <a:prstGeom prst="wedgeRoundRectCallout">
            <a:avLst>
              <a:gd name="adj1" fmla="val -52606"/>
              <a:gd name="adj2" fmla="val 49132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j is now 2</a:t>
            </a:r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35D3A70B-9CAC-7144-BD6B-433BCE254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3544888"/>
            <a:ext cx="998537" cy="2159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Number Placeholder 4">
            <a:extLst>
              <a:ext uri="{FF2B5EF4-FFF2-40B4-BE49-F238E27FC236}">
                <a16:creationId xmlns:a16="http://schemas.microsoft.com/office/drawing/2014/main" id="{809DB9F2-D6BE-0745-8FF0-4A72B885A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B8CBA5-3ADE-A149-B280-B33A33CF5D9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985D4752-ACD7-6A43-AB01-438118FDA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6502DDC7-8DF8-0E48-A0A1-D20F999B8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4F44D6E5-D126-2943-9F7D-FE41A9558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20F0502020204030204" pitchFamily="34" charset="0"/>
              </a:rPr>
              <a:t>animation</a:t>
            </a:r>
          </a:p>
        </p:txBody>
      </p:sp>
      <p:graphicFrame>
        <p:nvGraphicFramePr>
          <p:cNvPr id="47109" name="Object 5">
            <a:extLst>
              <a:ext uri="{FF2B5EF4-FFF2-40B4-BE49-F238E27FC236}">
                <a16:creationId xmlns:a16="http://schemas.microsoft.com/office/drawing/2014/main" id="{D862DE91-52E1-9941-9463-4C9135181F83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0" y="2162175"/>
          <a:ext cx="8794750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6" name="Picture" r:id="rId4" imgW="2755900" imgH="1028700" progId="Word.Picture.8">
                  <p:embed/>
                </p:oleObj>
              </mc:Choice>
              <mc:Fallback>
                <p:oleObj name="Picture" r:id="rId4" imgW="2755900" imgH="10287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2175"/>
                        <a:ext cx="8794750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AutoShape 6">
            <a:extLst>
              <a:ext uri="{FF2B5EF4-FFF2-40B4-BE49-F238E27FC236}">
                <a16:creationId xmlns:a16="http://schemas.microsoft.com/office/drawing/2014/main" id="{569584DC-7D96-7B4D-A9DB-D405CCF41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200" y="1470025"/>
            <a:ext cx="3533775" cy="384175"/>
          </a:xfrm>
          <a:prstGeom prst="wedgeRoundRectCallout">
            <a:avLst>
              <a:gd name="adj1" fmla="val -36792"/>
              <a:gd name="adj2" fmla="val 544213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invoke max(i, j)</a:t>
            </a:r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7FB558BE-249C-EC41-9C3D-15F85D198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3775075"/>
            <a:ext cx="1420812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4">
            <a:extLst>
              <a:ext uri="{FF2B5EF4-FFF2-40B4-BE49-F238E27FC236}">
                <a16:creationId xmlns:a16="http://schemas.microsoft.com/office/drawing/2014/main" id="{EFD87BC5-18EF-3745-9EF1-BBDD0A0591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950AF6-D31E-8C49-82ED-9755D3642A7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86C36C04-CE86-C942-9DE5-7E4598B0F2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EB8A299-DE21-464A-ACD8-0A24CF04C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9A270021-0E93-2149-A682-49D031F74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20F0502020204030204" pitchFamily="34" charset="0"/>
              </a:rPr>
              <a:t>animation</a:t>
            </a:r>
          </a:p>
        </p:txBody>
      </p:sp>
      <p:graphicFrame>
        <p:nvGraphicFramePr>
          <p:cNvPr id="49157" name="Object 5">
            <a:extLst>
              <a:ext uri="{FF2B5EF4-FFF2-40B4-BE49-F238E27FC236}">
                <a16:creationId xmlns:a16="http://schemas.microsoft.com/office/drawing/2014/main" id="{D90FA528-8E1D-D84F-AF65-40E98A6F9F5A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0" y="2162175"/>
          <a:ext cx="8794750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4" name="Picture" r:id="rId4" imgW="2755900" imgH="1028700" progId="Word.Picture.8">
                  <p:embed/>
                </p:oleObj>
              </mc:Choice>
              <mc:Fallback>
                <p:oleObj name="Picture" r:id="rId4" imgW="2755900" imgH="10287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2175"/>
                        <a:ext cx="8794750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AutoShape 6">
            <a:extLst>
              <a:ext uri="{FF2B5EF4-FFF2-40B4-BE49-F238E27FC236}">
                <a16:creationId xmlns:a16="http://schemas.microsoft.com/office/drawing/2014/main" id="{DEF32B66-D93D-0148-AC80-10B6D682D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5988" y="1123950"/>
            <a:ext cx="3916362" cy="1230313"/>
          </a:xfrm>
          <a:prstGeom prst="wedgeRoundRectCallout">
            <a:avLst>
              <a:gd name="adj1" fmla="val -829"/>
              <a:gd name="adj2" fmla="val 11000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invoke max(i, j)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Pass the value of i to num1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Pass the value of j to num2</a:t>
            </a:r>
          </a:p>
        </p:txBody>
      </p:sp>
      <p:sp>
        <p:nvSpPr>
          <p:cNvPr id="49159" name="Rectangle 7">
            <a:extLst>
              <a:ext uri="{FF2B5EF4-FFF2-40B4-BE49-F238E27FC236}">
                <a16:creationId xmlns:a16="http://schemas.microsoft.com/office/drawing/2014/main" id="{869DD5C8-AE9E-8149-9B58-6165CFE1C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3775075"/>
            <a:ext cx="1420812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4">
            <a:extLst>
              <a:ext uri="{FF2B5EF4-FFF2-40B4-BE49-F238E27FC236}">
                <a16:creationId xmlns:a16="http://schemas.microsoft.com/office/drawing/2014/main" id="{326EA174-3744-FF43-B2A6-5026E2DDC2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C09109-2BB1-4649-9DEC-C6723EE1028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84803411-B08F-7E41-9390-0A15E89F9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A6F74A3B-4715-FE4F-B903-8638BF725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A2F60218-B900-8144-BAF4-0A4781EA2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20F0502020204030204" pitchFamily="34" charset="0"/>
              </a:rPr>
              <a:t>animation</a:t>
            </a:r>
          </a:p>
        </p:txBody>
      </p:sp>
      <p:graphicFrame>
        <p:nvGraphicFramePr>
          <p:cNvPr id="51205" name="Object 5">
            <a:extLst>
              <a:ext uri="{FF2B5EF4-FFF2-40B4-BE49-F238E27FC236}">
                <a16:creationId xmlns:a16="http://schemas.microsoft.com/office/drawing/2014/main" id="{9CCA0303-A9D3-7646-8DFA-EB3180D30C67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0" y="2162175"/>
          <a:ext cx="8794750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2" name="Picture" r:id="rId4" imgW="2755900" imgH="1028700" progId="Word.Picture.8">
                  <p:embed/>
                </p:oleObj>
              </mc:Choice>
              <mc:Fallback>
                <p:oleObj name="Picture" r:id="rId4" imgW="2755900" imgH="10287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2175"/>
                        <a:ext cx="8794750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AutoShape 6">
            <a:extLst>
              <a:ext uri="{FF2B5EF4-FFF2-40B4-BE49-F238E27FC236}">
                <a16:creationId xmlns:a16="http://schemas.microsoft.com/office/drawing/2014/main" id="{9034CF67-BE3F-F244-B185-2823AA96D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3" y="1123950"/>
            <a:ext cx="3570287" cy="1230313"/>
          </a:xfrm>
          <a:prstGeom prst="wedgeRoundRectCallout">
            <a:avLst>
              <a:gd name="adj1" fmla="val 1356"/>
              <a:gd name="adj2" fmla="val 13064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(num1 &gt; num2) is true since num1 is 5 and num2 is 2</a:t>
            </a:r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559B27CA-AE19-584B-B4D1-9B8E7556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3063" y="3390900"/>
            <a:ext cx="17272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4">
            <a:extLst>
              <a:ext uri="{FF2B5EF4-FFF2-40B4-BE49-F238E27FC236}">
                <a16:creationId xmlns:a16="http://schemas.microsoft.com/office/drawing/2014/main" id="{FE9D799E-88DC-8542-9AA6-78AF5D8C40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CF6C76-7797-3C49-85F4-31487C3615D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DE0F03C6-C431-CC42-9181-DFD218B95E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125413"/>
            <a:ext cx="7880350" cy="500062"/>
          </a:xfrm>
        </p:spPr>
        <p:txBody>
          <a:bodyPr/>
          <a:lstStyle/>
          <a:p>
            <a:r>
              <a:rPr lang="en-US" altLang="en-US" sz="4000"/>
              <a:t>Opening Problem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2781630-DBAF-B844-A765-4211BCE9C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0EEA4B5D-E6C1-1843-AE1F-CCFB5B53F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0E9805FC-CE4B-BB48-ABCD-783E8C2EF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F40604B5-D201-EB4D-8540-E1CC484D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" y="971550"/>
            <a:ext cx="8832850" cy="946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/>
              <a:t>Find the sum of integers from 1 to 10, from 20 to 37, and from 35 to 49, respectively.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Number Placeholder 4">
            <a:extLst>
              <a:ext uri="{FF2B5EF4-FFF2-40B4-BE49-F238E27FC236}">
                <a16:creationId xmlns:a16="http://schemas.microsoft.com/office/drawing/2014/main" id="{25F8E9D8-4C13-8D49-AEED-E85E95FABA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B6EA60-EBB0-E842-9F61-8EB49C1B735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C60BE0FC-4151-D74E-B6DB-1D9EFE88AA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DDCD80D6-B9F5-0A4A-A14C-614F1C37A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DDEE9CC2-E542-2E4C-AB78-ABD93890D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20F0502020204030204" pitchFamily="34" charset="0"/>
              </a:rPr>
              <a:t>animation</a:t>
            </a:r>
          </a:p>
        </p:txBody>
      </p:sp>
      <p:graphicFrame>
        <p:nvGraphicFramePr>
          <p:cNvPr id="53253" name="Object 5">
            <a:extLst>
              <a:ext uri="{FF2B5EF4-FFF2-40B4-BE49-F238E27FC236}">
                <a16:creationId xmlns:a16="http://schemas.microsoft.com/office/drawing/2014/main" id="{D0263203-52E6-0B4B-A9D0-AF0ABC81C8D8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0" y="2162175"/>
          <a:ext cx="8794750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0" name="Picture" r:id="rId4" imgW="2755900" imgH="1028700" progId="Word.Picture.8">
                  <p:embed/>
                </p:oleObj>
              </mc:Choice>
              <mc:Fallback>
                <p:oleObj name="Picture" r:id="rId4" imgW="2755900" imgH="10287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2175"/>
                        <a:ext cx="8794750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AutoShape 6">
            <a:extLst>
              <a:ext uri="{FF2B5EF4-FFF2-40B4-BE49-F238E27FC236}">
                <a16:creationId xmlns:a16="http://schemas.microsoft.com/office/drawing/2014/main" id="{5A7554EE-65B9-F847-BBED-D1A4E6AAA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1316038"/>
            <a:ext cx="3570288" cy="461962"/>
          </a:xfrm>
          <a:prstGeom prst="wedgeRoundRectCallout">
            <a:avLst>
              <a:gd name="adj1" fmla="val -2958"/>
              <a:gd name="adj2" fmla="val 45618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result is now 5</a:t>
            </a:r>
          </a:p>
        </p:txBody>
      </p:sp>
      <p:sp>
        <p:nvSpPr>
          <p:cNvPr id="53255" name="Rectangle 7">
            <a:extLst>
              <a:ext uri="{FF2B5EF4-FFF2-40B4-BE49-F238E27FC236}">
                <a16:creationId xmlns:a16="http://schemas.microsoft.com/office/drawing/2014/main" id="{EEDECD5D-2517-D74B-99FF-12347B7ED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3582988"/>
            <a:ext cx="17272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Number Placeholder 4">
            <a:extLst>
              <a:ext uri="{FF2B5EF4-FFF2-40B4-BE49-F238E27FC236}">
                <a16:creationId xmlns:a16="http://schemas.microsoft.com/office/drawing/2014/main" id="{9EF1495F-4BDE-1345-992D-FDD13D6011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3A622E-F680-BA4D-BD93-E125EB4F77A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4BB4BEF8-0615-6E47-9A0E-C9C7F78528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61AAF032-60CD-E149-9148-483B6064B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8CD55462-FE94-8042-A6B2-20C4B2830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20F0502020204030204" pitchFamily="34" charset="0"/>
              </a:rPr>
              <a:t>animation</a:t>
            </a:r>
          </a:p>
        </p:txBody>
      </p:sp>
      <p:graphicFrame>
        <p:nvGraphicFramePr>
          <p:cNvPr id="55301" name="Object 5">
            <a:extLst>
              <a:ext uri="{FF2B5EF4-FFF2-40B4-BE49-F238E27FC236}">
                <a16:creationId xmlns:a16="http://schemas.microsoft.com/office/drawing/2014/main" id="{AEFE1979-7311-6348-9D90-80E48EAB5EFE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0" y="2162175"/>
          <a:ext cx="8794750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8" name="Picture" r:id="rId4" imgW="2755900" imgH="1028700" progId="Word.Picture.8">
                  <p:embed/>
                </p:oleObj>
              </mc:Choice>
              <mc:Fallback>
                <p:oleObj name="Picture" r:id="rId4" imgW="2755900" imgH="10287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2175"/>
                        <a:ext cx="8794750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AutoShape 6">
            <a:extLst>
              <a:ext uri="{FF2B5EF4-FFF2-40B4-BE49-F238E27FC236}">
                <a16:creationId xmlns:a16="http://schemas.microsoft.com/office/drawing/2014/main" id="{5837955A-C1D4-B140-8FBB-83357A756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1316038"/>
            <a:ext cx="3570288" cy="461962"/>
          </a:xfrm>
          <a:prstGeom prst="wedgeRoundRectCallout">
            <a:avLst>
              <a:gd name="adj1" fmla="val -2245"/>
              <a:gd name="adj2" fmla="val 59089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return result, which is 5</a:t>
            </a:r>
          </a:p>
        </p:txBody>
      </p:sp>
      <p:sp>
        <p:nvSpPr>
          <p:cNvPr id="55303" name="Rectangle 7">
            <a:extLst>
              <a:ext uri="{FF2B5EF4-FFF2-40B4-BE49-F238E27FC236}">
                <a16:creationId xmlns:a16="http://schemas.microsoft.com/office/drawing/2014/main" id="{64D95B88-777C-8F4C-A64F-C06FCD309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163" y="4351338"/>
            <a:ext cx="17272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Number Placeholder 4">
            <a:extLst>
              <a:ext uri="{FF2B5EF4-FFF2-40B4-BE49-F238E27FC236}">
                <a16:creationId xmlns:a16="http://schemas.microsoft.com/office/drawing/2014/main" id="{0B2A5095-99BE-E04E-BF9B-3939D471D8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EAAB9C-66E5-0445-8EEC-86869A75F3D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877DDA95-D0E0-E74F-8D37-46FCF2F843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310E6008-42B2-F14F-B402-DA6BB2AB6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C48BC4A1-06F3-BE4D-B444-73E45E0A5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20F0502020204030204" pitchFamily="34" charset="0"/>
              </a:rPr>
              <a:t>animation</a:t>
            </a:r>
          </a:p>
        </p:txBody>
      </p:sp>
      <p:graphicFrame>
        <p:nvGraphicFramePr>
          <p:cNvPr id="57349" name="Object 5">
            <a:extLst>
              <a:ext uri="{FF2B5EF4-FFF2-40B4-BE49-F238E27FC236}">
                <a16:creationId xmlns:a16="http://schemas.microsoft.com/office/drawing/2014/main" id="{892F932B-4D82-F64D-B652-3B1CCEBBC39E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0" y="2162175"/>
          <a:ext cx="8794750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6" name="Picture" r:id="rId4" imgW="2755900" imgH="1028700" progId="Word.Picture.8">
                  <p:embed/>
                </p:oleObj>
              </mc:Choice>
              <mc:Fallback>
                <p:oleObj name="Picture" r:id="rId4" imgW="2755900" imgH="10287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2175"/>
                        <a:ext cx="8794750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AutoShape 6">
            <a:extLst>
              <a:ext uri="{FF2B5EF4-FFF2-40B4-BE49-F238E27FC236}">
                <a16:creationId xmlns:a16="http://schemas.microsoft.com/office/drawing/2014/main" id="{5CDEFAEB-43F0-4F4D-AD33-796A81A16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275" y="1201738"/>
            <a:ext cx="3916363" cy="882650"/>
          </a:xfrm>
          <a:prstGeom prst="wedgeRoundRectCallout">
            <a:avLst>
              <a:gd name="adj1" fmla="val -89398"/>
              <a:gd name="adj2" fmla="val 23650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return max(i, j) and assign the return value to k</a:t>
            </a:r>
          </a:p>
        </p:txBody>
      </p:sp>
      <p:sp>
        <p:nvSpPr>
          <p:cNvPr id="57351" name="Rectangle 7">
            <a:extLst>
              <a:ext uri="{FF2B5EF4-FFF2-40B4-BE49-F238E27FC236}">
                <a16:creationId xmlns:a16="http://schemas.microsoft.com/office/drawing/2014/main" id="{5653CCC5-ABAD-C54E-BC26-770F2015F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3400" y="3775075"/>
            <a:ext cx="17272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4">
            <a:extLst>
              <a:ext uri="{FF2B5EF4-FFF2-40B4-BE49-F238E27FC236}">
                <a16:creationId xmlns:a16="http://schemas.microsoft.com/office/drawing/2014/main" id="{2E2B65C3-14D4-C34D-A9AB-1E49C8AE42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8C393E-2A70-FD40-9FE6-721F1096C3F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2F2916B3-81C2-764C-9921-6B4B1D427F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A022968-0142-BC4B-BC5C-A9E5041F2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E13EDFA7-7D3A-1048-AE47-13124E2C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20F0502020204030204" pitchFamily="34" charset="0"/>
              </a:rPr>
              <a:t>animation</a:t>
            </a:r>
          </a:p>
        </p:txBody>
      </p:sp>
      <p:graphicFrame>
        <p:nvGraphicFramePr>
          <p:cNvPr id="59397" name="Object 5">
            <a:extLst>
              <a:ext uri="{FF2B5EF4-FFF2-40B4-BE49-F238E27FC236}">
                <a16:creationId xmlns:a16="http://schemas.microsoft.com/office/drawing/2014/main" id="{E242375F-6636-2D40-83F7-1BD4D43FCAA2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0" y="2162175"/>
          <a:ext cx="8794750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4" name="Picture" r:id="rId4" imgW="2755900" imgH="1028700" progId="Word.Picture.8">
                  <p:embed/>
                </p:oleObj>
              </mc:Choice>
              <mc:Fallback>
                <p:oleObj name="Picture" r:id="rId4" imgW="2755900" imgH="10287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2175"/>
                        <a:ext cx="8794750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AutoShape 6">
            <a:extLst>
              <a:ext uri="{FF2B5EF4-FFF2-40B4-BE49-F238E27FC236}">
                <a16:creationId xmlns:a16="http://schemas.microsoft.com/office/drawing/2014/main" id="{CC5308FD-1F0A-C94D-B537-DE24BEBFA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1201738"/>
            <a:ext cx="3570288" cy="882650"/>
          </a:xfrm>
          <a:prstGeom prst="wedgeRoundRectCallout">
            <a:avLst>
              <a:gd name="adj1" fmla="val -111806"/>
              <a:gd name="adj2" fmla="val 28255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Execute the print statement</a:t>
            </a:r>
          </a:p>
        </p:txBody>
      </p:sp>
      <p:sp>
        <p:nvSpPr>
          <p:cNvPr id="59399" name="Rectangle 7">
            <a:extLst>
              <a:ext uri="{FF2B5EF4-FFF2-40B4-BE49-F238E27FC236}">
                <a16:creationId xmlns:a16="http://schemas.microsoft.com/office/drawing/2014/main" id="{5A355512-F9B6-4C43-B9B4-8802D67DD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913" y="4159250"/>
            <a:ext cx="3033712" cy="3841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Number Placeholder 4">
            <a:extLst>
              <a:ext uri="{FF2B5EF4-FFF2-40B4-BE49-F238E27FC236}">
                <a16:creationId xmlns:a16="http://schemas.microsoft.com/office/drawing/2014/main" id="{33C0AA05-7B96-F340-A072-CD70BA1AE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E03ADA-8F1F-B24A-990F-D9FD9C00EE1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69F37659-CA83-224E-B2E7-525309341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A75F4D73-A80D-A04B-BFC7-8E9E5FFC0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E205E952-B493-8C45-A4A6-9AB67CD21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20F0502020204030204" pitchFamily="34" charset="0"/>
              </a:rPr>
              <a:t>animation</a:t>
            </a:r>
          </a:p>
        </p:txBody>
      </p:sp>
      <p:graphicFrame>
        <p:nvGraphicFramePr>
          <p:cNvPr id="61445" name="Object 5">
            <a:extLst>
              <a:ext uri="{FF2B5EF4-FFF2-40B4-BE49-F238E27FC236}">
                <a16:creationId xmlns:a16="http://schemas.microsoft.com/office/drawing/2014/main" id="{7FE8645C-DDF8-CF49-A3C8-0B09B3389C7C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0" y="2162175"/>
          <a:ext cx="8794750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2" name="Picture" r:id="rId4" imgW="2755900" imgH="1028700" progId="Word.Picture.8">
                  <p:embed/>
                </p:oleObj>
              </mc:Choice>
              <mc:Fallback>
                <p:oleObj name="Picture" r:id="rId4" imgW="2755900" imgH="10287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2175"/>
                        <a:ext cx="8794750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6" name="AutoShape 6">
            <a:extLst>
              <a:ext uri="{FF2B5EF4-FFF2-40B4-BE49-F238E27FC236}">
                <a16:creationId xmlns:a16="http://schemas.microsoft.com/office/drawing/2014/main" id="{EDB6A14F-AAE4-B64A-8F79-E51CAA049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1201738"/>
            <a:ext cx="3570288" cy="614362"/>
          </a:xfrm>
          <a:prstGeom prst="wedgeRoundRectCallout">
            <a:avLst>
              <a:gd name="adj1" fmla="val -181171"/>
              <a:gd name="adj2" fmla="val 371963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Return to the caller</a:t>
            </a:r>
          </a:p>
        </p:txBody>
      </p:sp>
      <p:sp>
        <p:nvSpPr>
          <p:cNvPr id="61447" name="Rectangle 7">
            <a:extLst>
              <a:ext uri="{FF2B5EF4-FFF2-40B4-BE49-F238E27FC236}">
                <a16:creationId xmlns:a16="http://schemas.microsoft.com/office/drawing/2014/main" id="{3743E9B1-8FFE-764F-BDD6-BFB1CDD00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75075"/>
            <a:ext cx="1308100" cy="3841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Number Placeholder 4">
            <a:extLst>
              <a:ext uri="{FF2B5EF4-FFF2-40B4-BE49-F238E27FC236}">
                <a16:creationId xmlns:a16="http://schemas.microsoft.com/office/drawing/2014/main" id="{867ABC7A-3AF5-3348-A4C9-1C63D548BC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67AA8B-C0FD-D949-8866-01794FE3D93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2CD77ACF-7F75-F848-AEAC-E691AC92E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 altLang="en-US">
                <a:cs typeface="Courier New" panose="02070309020205020404" pitchFamily="49" charset="0"/>
              </a:rPr>
              <a:t>Call Stacks</a:t>
            </a:r>
            <a:r>
              <a:rPr lang="en-US" altLang="en-US"/>
              <a:t> 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2424F7BE-6989-474A-8721-D99B57FAA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088662CD-FDCA-CC4A-BBA2-399892A9D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2255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3493" name="Rectangle 8">
            <a:extLst>
              <a:ext uri="{FF2B5EF4-FFF2-40B4-BE49-F238E27FC236}">
                <a16:creationId xmlns:a16="http://schemas.microsoft.com/office/drawing/2014/main" id="{1B4C6BB4-067B-4F48-9218-5095B1E97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2255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3494" name="Rectangle 10">
            <a:extLst>
              <a:ext uri="{FF2B5EF4-FFF2-40B4-BE49-F238E27FC236}">
                <a16:creationId xmlns:a16="http://schemas.microsoft.com/office/drawing/2014/main" id="{CAFF1E57-6181-5A41-A468-869B8B186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4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3495" name="Rectangle 12">
            <a:extLst>
              <a:ext uri="{FF2B5EF4-FFF2-40B4-BE49-F238E27FC236}">
                <a16:creationId xmlns:a16="http://schemas.microsoft.com/office/drawing/2014/main" id="{38D6DC7C-5EDB-FA4A-878D-F66ED7C37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57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3496" name="Rectangle 14">
            <a:extLst>
              <a:ext uri="{FF2B5EF4-FFF2-40B4-BE49-F238E27FC236}">
                <a16:creationId xmlns:a16="http://schemas.microsoft.com/office/drawing/2014/main" id="{9BF31327-E9E4-784E-955D-B4159D893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1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63497" name="Object 13">
            <a:extLst>
              <a:ext uri="{FF2B5EF4-FFF2-40B4-BE49-F238E27FC236}">
                <a16:creationId xmlns:a16="http://schemas.microsoft.com/office/drawing/2014/main" id="{44A602B9-A787-9E46-A4B8-1904F355D3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575" y="2276475"/>
          <a:ext cx="8988425" cy="386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2" name="Picture" r:id="rId4" imgW="3543300" imgH="1524000" progId="Word.Picture.8">
                  <p:embed/>
                </p:oleObj>
              </mc:Choice>
              <mc:Fallback>
                <p:oleObj name="Picture" r:id="rId4" imgW="3543300" imgH="1524000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2276475"/>
                        <a:ext cx="8988425" cy="386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4">
            <a:extLst>
              <a:ext uri="{FF2B5EF4-FFF2-40B4-BE49-F238E27FC236}">
                <a16:creationId xmlns:a16="http://schemas.microsoft.com/office/drawing/2014/main" id="{AD6AD98A-4699-F64C-BD83-5D8141A6B2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9E9DAA-F021-1445-BC38-D0070139071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2981C7A7-5F13-AD43-875A-E99681C520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 altLang="en-US">
                <a:cs typeface="Courier New" panose="02070309020205020404" pitchFamily="49" charset="0"/>
              </a:rPr>
              <a:t>Call Stacks</a:t>
            </a:r>
            <a:r>
              <a:rPr lang="en-US" altLang="en-US"/>
              <a:t> 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AAC00BA1-A07B-1848-81AC-625D29DDF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0EADA98D-97E7-F44C-858F-DC99898F0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2255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AFC0CD3E-768F-B845-84D4-4BA7256DC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2255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5542" name="Rectangle 6">
            <a:extLst>
              <a:ext uri="{FF2B5EF4-FFF2-40B4-BE49-F238E27FC236}">
                <a16:creationId xmlns:a16="http://schemas.microsoft.com/office/drawing/2014/main" id="{6614E706-52A9-284E-BE7C-A682ABC71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4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5543" name="Rectangle 7">
            <a:extLst>
              <a:ext uri="{FF2B5EF4-FFF2-40B4-BE49-F238E27FC236}">
                <a16:creationId xmlns:a16="http://schemas.microsoft.com/office/drawing/2014/main" id="{2106B940-E50E-DB49-88A9-918E828C6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57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5544" name="Rectangle 8">
            <a:extLst>
              <a:ext uri="{FF2B5EF4-FFF2-40B4-BE49-F238E27FC236}">
                <a16:creationId xmlns:a16="http://schemas.microsoft.com/office/drawing/2014/main" id="{E71BB7B7-23CA-6845-AB5B-325D7A2B4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1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5545" name="Rectangle 11">
            <a:extLst>
              <a:ext uri="{FF2B5EF4-FFF2-40B4-BE49-F238E27FC236}">
                <a16:creationId xmlns:a16="http://schemas.microsoft.com/office/drawing/2014/main" id="{3442DB8C-AA16-A44B-B8CB-200227DF5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47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65546" name="Object 10">
            <a:extLst>
              <a:ext uri="{FF2B5EF4-FFF2-40B4-BE49-F238E27FC236}">
                <a16:creationId xmlns:a16="http://schemas.microsoft.com/office/drawing/2014/main" id="{2C326DA6-C2B8-F240-90B6-0EB4057F4D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575" y="1739900"/>
          <a:ext cx="8832850" cy="454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1" name="Picture" r:id="rId4" imgW="3048000" imgH="1562100" progId="Word.Picture.8">
                  <p:embed/>
                </p:oleObj>
              </mc:Choice>
              <mc:Fallback>
                <p:oleObj name="Picture" r:id="rId4" imgW="3048000" imgH="1562100" progId="Word.Pictur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1739900"/>
                        <a:ext cx="8832850" cy="454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4">
            <a:extLst>
              <a:ext uri="{FF2B5EF4-FFF2-40B4-BE49-F238E27FC236}">
                <a16:creationId xmlns:a16="http://schemas.microsoft.com/office/drawing/2014/main" id="{0B8946FF-F5CF-884D-B606-BA0D352CB0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C4B1E5-6C7D-6348-8B07-FBAA007AB58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5CECBEBE-EE5C-004D-ACFD-20C7EF00E4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675" y="228600"/>
            <a:ext cx="8756650" cy="609600"/>
          </a:xfrm>
        </p:spPr>
        <p:txBody>
          <a:bodyPr/>
          <a:lstStyle/>
          <a:p>
            <a:r>
              <a:rPr lang="en-US" altLang="en-US" sz="4000"/>
              <a:t>Functions With/Without Return Values</a:t>
            </a:r>
          </a:p>
        </p:txBody>
      </p:sp>
      <p:sp>
        <p:nvSpPr>
          <p:cNvPr id="67587" name="Rectangle 4">
            <a:extLst>
              <a:ext uri="{FF2B5EF4-FFF2-40B4-BE49-F238E27FC236}">
                <a16:creationId xmlns:a16="http://schemas.microsoft.com/office/drawing/2014/main" id="{CAC323CE-20DA-7D48-BFCB-459AFCEC4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1277938"/>
            <a:ext cx="84582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/>
              <a:t>This type of function does not return a value. The function performs some actions.</a:t>
            </a:r>
          </a:p>
        </p:txBody>
      </p:sp>
      <p:sp>
        <p:nvSpPr>
          <p:cNvPr id="67588" name="Rectangle 10">
            <a:hlinkClick r:id="rId3"/>
            <a:extLst>
              <a:ext uri="{FF2B5EF4-FFF2-40B4-BE49-F238E27FC236}">
                <a16:creationId xmlns:a16="http://schemas.microsoft.com/office/drawing/2014/main" id="{2D56592F-1955-0345-A4A1-033D8B0BB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3697288"/>
            <a:ext cx="2727325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PrintGradeFunction</a:t>
            </a:r>
          </a:p>
        </p:txBody>
      </p:sp>
      <p:sp>
        <p:nvSpPr>
          <p:cNvPr id="67589" name="Rectangle 11">
            <a:hlinkClick r:id="rId4"/>
            <a:extLst>
              <a:ext uri="{FF2B5EF4-FFF2-40B4-BE49-F238E27FC236}">
                <a16:creationId xmlns:a16="http://schemas.microsoft.com/office/drawing/2014/main" id="{5C579461-5CC3-B940-BCEE-54AE43C00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4657725"/>
            <a:ext cx="2727325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ReturnGradeFunction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4">
            <a:extLst>
              <a:ext uri="{FF2B5EF4-FFF2-40B4-BE49-F238E27FC236}">
                <a16:creationId xmlns:a16="http://schemas.microsoft.com/office/drawing/2014/main" id="{0BC1408A-64DA-F347-8AF6-87A0DCF176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C206A9-05FC-B64F-A19C-CC95270BE95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CE3FB19F-E109-504D-B168-AEECC2DD2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675" y="228600"/>
            <a:ext cx="8756650" cy="609600"/>
          </a:xfrm>
        </p:spPr>
        <p:txBody>
          <a:bodyPr/>
          <a:lstStyle/>
          <a:p>
            <a:r>
              <a:rPr lang="en-US" altLang="en-US" sz="4000" dirty="0"/>
              <a:t>The None Value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F2606EA2-94EF-1844-9315-45848FAF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1277938"/>
            <a:ext cx="8458200" cy="215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dirty="0"/>
              <a:t>A function that does not return a value is known as a </a:t>
            </a:r>
            <a:r>
              <a:rPr lang="en-US" altLang="en-US" i="1" dirty="0"/>
              <a:t>void</a:t>
            </a:r>
            <a:r>
              <a:rPr lang="en-US" altLang="en-US" dirty="0"/>
              <a:t> function in other programming languages such as Python, C++, and C#.  In Python, such function returns a special value None.</a:t>
            </a:r>
          </a:p>
        </p:txBody>
      </p:sp>
      <p:sp>
        <p:nvSpPr>
          <p:cNvPr id="69636" name="Rectangle 8">
            <a:extLst>
              <a:ext uri="{FF2B5EF4-FFF2-40B4-BE49-F238E27FC236}">
                <a16:creationId xmlns:a16="http://schemas.microsoft.com/office/drawing/2014/main" id="{E89944E7-961B-5745-B6ED-813314B60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3851275"/>
            <a:ext cx="8458200" cy="215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def sum(number1, number2):</a:t>
            </a:r>
          </a:p>
          <a:p>
            <a:pPr>
              <a:buFont typeface="Monotype Sorts" pitchFamily="2" charset="2"/>
              <a:buNone/>
            </a:pP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    total = number1 + number2</a:t>
            </a:r>
          </a:p>
          <a:p>
            <a:pPr>
              <a:buFont typeface="Monotype Sorts" pitchFamily="2" charset="2"/>
              <a:buNone/>
            </a:pP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print(sum(1, 2))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4">
            <a:extLst>
              <a:ext uri="{FF2B5EF4-FFF2-40B4-BE49-F238E27FC236}">
                <a16:creationId xmlns:a16="http://schemas.microsoft.com/office/drawing/2014/main" id="{B8926AED-94BE-9747-B357-D12959A6CF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ECADE3-1D31-C742-8862-0C507F7FC9F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3CFB192B-CCE6-2B48-9195-BE494CB22E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4050" y="241300"/>
            <a:ext cx="7772400" cy="609600"/>
          </a:xfrm>
        </p:spPr>
        <p:txBody>
          <a:bodyPr/>
          <a:lstStyle/>
          <a:p>
            <a:r>
              <a:rPr lang="en-US" altLang="en-US"/>
              <a:t>Passing Arguments by Positions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9F6CB9B6-E454-874F-B115-1258928E0B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1775" y="971550"/>
            <a:ext cx="6835775" cy="13049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 b="1" dirty="0">
                <a:solidFill>
                  <a:schemeClr val="tx2"/>
                </a:solidFill>
                <a:latin typeface="Courier New" panose="02070309020205020404" pitchFamily="49" charset="0"/>
              </a:rPr>
              <a:t>def </a:t>
            </a:r>
            <a:r>
              <a:rPr lang="en-US" altLang="en-US" sz="2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nPrintln</a:t>
            </a:r>
            <a:r>
              <a:rPr lang="en-US" altLang="en-US" sz="2800" b="1" dirty="0">
                <a:solidFill>
                  <a:schemeClr val="tx2"/>
                </a:solidFill>
                <a:latin typeface="Courier New" panose="02070309020205020404" pitchFamily="49" charset="0"/>
              </a:rPr>
              <a:t>(message, n):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for </a:t>
            </a:r>
            <a:r>
              <a:rPr lang="en-US" altLang="en-US" sz="2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chemeClr val="tx2"/>
                </a:solidFill>
                <a:latin typeface="Courier New" panose="02070309020205020404" pitchFamily="49" charset="0"/>
              </a:rPr>
              <a:t> in range(0, n):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    print(message)    </a:t>
            </a:r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A1E7E066-3050-3A43-865C-F992A8E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363" y="2314575"/>
            <a:ext cx="6950075" cy="411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dirty="0"/>
              <a:t>Suppose you invoke the function using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 dirty="0" err="1"/>
              <a:t>nPrintln</a:t>
            </a:r>
            <a:r>
              <a:rPr lang="en-US" altLang="en-US" sz="2400" dirty="0"/>
              <a:t>(“Welcome to Python”, 5)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dirty="0"/>
              <a:t>What is the output?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2800" dirty="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dirty="0"/>
              <a:t>Suppose you invoke the function using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 dirty="0" err="1"/>
              <a:t>nPrintln</a:t>
            </a:r>
            <a:r>
              <a:rPr lang="en-US" altLang="en-US" sz="2400" dirty="0"/>
              <a:t>(“Computer Science”, 15)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dirty="0"/>
              <a:t>What is the output?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2800" dirty="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dirty="0"/>
              <a:t>What is wrong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 dirty="0" err="1"/>
              <a:t>nPrintln</a:t>
            </a:r>
            <a:r>
              <a:rPr lang="en-US" altLang="en-US" sz="2400" dirty="0"/>
              <a:t>(4, “Computer Science”)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>
            <a:extLst>
              <a:ext uri="{FF2B5EF4-FFF2-40B4-BE49-F238E27FC236}">
                <a16:creationId xmlns:a16="http://schemas.microsoft.com/office/drawing/2014/main" id="{4D05C44D-144D-AF4C-8174-C3C8E38E15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F7681E-4ED6-2442-8ED6-36525904D00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C8C8B18C-95F7-D042-9408-8372E774F9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125413"/>
            <a:ext cx="7880350" cy="500062"/>
          </a:xfrm>
        </p:spPr>
        <p:txBody>
          <a:bodyPr/>
          <a:lstStyle/>
          <a:p>
            <a:r>
              <a:rPr lang="en-US" altLang="en-US" sz="4000"/>
              <a:t>Problem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E56523D6-EA86-6C41-A6E5-72FCE0C2C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46FE49A8-2AC1-D447-849E-BAF55C8F6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F6589C33-F59F-E94A-8658-BEED2DB4B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38" name="Text Box 6">
            <a:extLst>
              <a:ext uri="{FF2B5EF4-FFF2-40B4-BE49-F238E27FC236}">
                <a16:creationId xmlns:a16="http://schemas.microsoft.com/office/drawing/2014/main" id="{A0FE8A2A-21A1-1047-AEB8-7A1030BD4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71550"/>
            <a:ext cx="887095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sum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for 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in range(1, 11):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sum += 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 # equivalent to sum= 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sum+i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print("Sum from 1 to 10 is", sum)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sum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for 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in range(20, 38):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sum += 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print("Sum from 20 to 37 is", sum)</a:t>
            </a:r>
            <a:b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</a:b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sum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for 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in range(35, 50):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sum += 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print("Sum from 35 to 49 is", sum)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4">
            <a:extLst>
              <a:ext uri="{FF2B5EF4-FFF2-40B4-BE49-F238E27FC236}">
                <a16:creationId xmlns:a16="http://schemas.microsoft.com/office/drawing/2014/main" id="{B777E92A-9CD8-0C45-8350-8379C332B4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40F9ED-C326-4148-A964-043662BA2BC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D4FE1D81-A7B6-CF4F-B7D6-F8CD97109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4050" y="241300"/>
            <a:ext cx="7772400" cy="609600"/>
          </a:xfrm>
        </p:spPr>
        <p:txBody>
          <a:bodyPr/>
          <a:lstStyle/>
          <a:p>
            <a:r>
              <a:rPr lang="en-US" altLang="en-US"/>
              <a:t>Keyword Arguments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F64C9D29-4157-F44C-A3FD-7C823EF502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1775" y="971550"/>
            <a:ext cx="6835775" cy="13049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  <a:latin typeface="Courier New" panose="02070309020205020404" pitchFamily="49" charset="0"/>
              </a:rPr>
              <a:t>def nPrintln(message, n):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  <a:latin typeface="Courier New" panose="02070309020205020404" pitchFamily="49" charset="0"/>
              </a:rPr>
              <a:t>    for i in range(0, n):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  <a:latin typeface="Courier New" panose="02070309020205020404" pitchFamily="49" charset="0"/>
              </a:rPr>
              <a:t>        print(message)    </a:t>
            </a:r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8F69E761-78CB-F848-A699-5375C9A19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363" y="2314575"/>
            <a:ext cx="6950075" cy="265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2800" dirty="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dirty="0"/>
              <a:t>What is wrong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 dirty="0" err="1"/>
              <a:t>nPrintln</a:t>
            </a:r>
            <a:r>
              <a:rPr lang="en-US" altLang="en-US" sz="2400" dirty="0"/>
              <a:t>(4, “Computer Science”) 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dirty="0"/>
              <a:t>Is this OK?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 dirty="0" err="1"/>
              <a:t>nPrintln</a:t>
            </a:r>
            <a:r>
              <a:rPr lang="en-US" altLang="en-US" sz="2400" dirty="0"/>
              <a:t>(n = 4, message = “Computer Science”)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4">
            <a:extLst>
              <a:ext uri="{FF2B5EF4-FFF2-40B4-BE49-F238E27FC236}">
                <a16:creationId xmlns:a16="http://schemas.microsoft.com/office/drawing/2014/main" id="{28BBAAEB-2E00-744D-BCCF-4510CBBC0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704832-81D2-EB43-84D0-80D322E3A26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72694CED-35E7-F942-BFDD-3AAFF992B0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Pass by Value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75779" name="Text Box 3">
            <a:extLst>
              <a:ext uri="{FF2B5EF4-FFF2-40B4-BE49-F238E27FC236}">
                <a16:creationId xmlns:a16="http://schemas.microsoft.com/office/drawing/2014/main" id="{687C5074-A7E1-9A43-BB26-7B94C4329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1163638"/>
            <a:ext cx="856456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In Python, all data are objects. A variable for an object is actually a reference to the object. When you invoke a function with a parameter, the reference value of the argument is passed to the parameter. This is referred to as </a:t>
            </a:r>
            <a:r>
              <a:rPr lang="en-US" altLang="en-US" sz="2400" i="1"/>
              <a:t>pass-by-value</a:t>
            </a:r>
            <a:r>
              <a:rPr lang="en-US" altLang="en-US" sz="2400"/>
              <a:t>. For simplicity, we say that the value of an argument is passed to a parameter when invoking a function. Precisely, the value is actually a reference value to the object.</a:t>
            </a:r>
          </a:p>
        </p:txBody>
      </p:sp>
      <p:sp>
        <p:nvSpPr>
          <p:cNvPr id="75780" name="Text Box 6">
            <a:extLst>
              <a:ext uri="{FF2B5EF4-FFF2-40B4-BE49-F238E27FC236}">
                <a16:creationId xmlns:a16="http://schemas.microsoft.com/office/drawing/2014/main" id="{E3623DB9-2C90-114C-A76E-8D38BFD55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4159250"/>
            <a:ext cx="85645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If the argument is a number or a string, the argument is not affected, regardless of the changes made to the parameter inside the function. </a:t>
            </a:r>
          </a:p>
        </p:txBody>
      </p:sp>
      <p:sp>
        <p:nvSpPr>
          <p:cNvPr id="75781" name="Rectangle 10">
            <a:hlinkClick r:id="rId3"/>
            <a:extLst>
              <a:ext uri="{FF2B5EF4-FFF2-40B4-BE49-F238E27FC236}">
                <a16:creationId xmlns:a16="http://schemas.microsoft.com/office/drawing/2014/main" id="{6A9D4F3F-35CA-6E42-A904-5232121A7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263" y="5656263"/>
            <a:ext cx="1501775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Increment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B4037-7B34-9B4A-A1C1-C29643C4C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9790"/>
            <a:ext cx="7772400" cy="549236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#Listing or </a:t>
            </a:r>
            <a:r>
              <a:rPr lang="en-US" sz="2400" dirty="0" err="1"/>
              <a:t>LiveExample</a:t>
            </a:r>
            <a:r>
              <a:rPr lang="en-US" sz="2400" dirty="0"/>
              <a:t> 6.4</a:t>
            </a:r>
          </a:p>
          <a:p>
            <a:pPr marL="0" indent="0">
              <a:buNone/>
            </a:pPr>
            <a:r>
              <a:rPr lang="en-US" sz="2400" dirty="0"/>
              <a:t>def main():</a:t>
            </a:r>
          </a:p>
          <a:p>
            <a:pPr marL="0" indent="0">
              <a:buNone/>
            </a:pPr>
            <a:r>
              <a:rPr lang="en-US" sz="2400" dirty="0"/>
              <a:t>    x = 1</a:t>
            </a:r>
          </a:p>
          <a:p>
            <a:pPr marL="0" indent="0">
              <a:buNone/>
            </a:pPr>
            <a:r>
              <a:rPr lang="en-US" sz="2400" dirty="0"/>
              <a:t>    print("Before the call, x is", x)</a:t>
            </a:r>
          </a:p>
          <a:p>
            <a:pPr marL="0" indent="0">
              <a:buNone/>
            </a:pPr>
            <a:r>
              <a:rPr lang="en-US" sz="2400" dirty="0"/>
              <a:t>    increment(x)</a:t>
            </a:r>
          </a:p>
          <a:p>
            <a:pPr marL="0" indent="0">
              <a:buNone/>
            </a:pPr>
            <a:r>
              <a:rPr lang="en-US" sz="2400" dirty="0"/>
              <a:t>    print("After the call, x is", x)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def increment(x):</a:t>
            </a:r>
          </a:p>
          <a:p>
            <a:pPr marL="0" indent="0">
              <a:buNone/>
            </a:pPr>
            <a:r>
              <a:rPr lang="en-US" sz="2400" dirty="0"/>
              <a:t>    x += 1</a:t>
            </a:r>
          </a:p>
          <a:p>
            <a:pPr marL="0" indent="0">
              <a:buNone/>
            </a:pPr>
            <a:r>
              <a:rPr lang="en-US" sz="2400" dirty="0"/>
              <a:t>    print("\</a:t>
            </a:r>
            <a:r>
              <a:rPr lang="en-US" sz="2400" dirty="0" err="1"/>
              <a:t>tn</a:t>
            </a:r>
            <a:r>
              <a:rPr lang="en-US" sz="2400" dirty="0"/>
              <a:t> inside the function is", x)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main() # Call the main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97AA6-D177-6D49-9DCA-49884FE9DE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03787B-F034-A947-A89A-A591A760D5B2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56259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Number Placeholder 4">
            <a:extLst>
              <a:ext uri="{FF2B5EF4-FFF2-40B4-BE49-F238E27FC236}">
                <a16:creationId xmlns:a16="http://schemas.microsoft.com/office/drawing/2014/main" id="{04820A44-DD02-6947-BEEC-07188FC0B7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C90E79-2735-1D47-8EAC-9D76AC278BD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9B811689-9752-DA42-9DAD-1B6049CDDA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Pass by Value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77827" name="Rectangle 8">
            <a:extLst>
              <a:ext uri="{FF2B5EF4-FFF2-40B4-BE49-F238E27FC236}">
                <a16:creationId xmlns:a16="http://schemas.microsoft.com/office/drawing/2014/main" id="{78AD8B70-2E3C-5E45-8A43-518DA798A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77828" name="Object 7">
            <a:extLst>
              <a:ext uri="{FF2B5EF4-FFF2-40B4-BE49-F238E27FC236}">
                <a16:creationId xmlns:a16="http://schemas.microsoft.com/office/drawing/2014/main" id="{00A27B6F-A5C3-CB4C-B928-524DA224D9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875" y="1662113"/>
          <a:ext cx="8874125" cy="26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3" name="Picture" r:id="rId4" imgW="2794000" imgH="825500" progId="Word.Picture.8">
                  <p:embed/>
                </p:oleObj>
              </mc:Choice>
              <mc:Fallback>
                <p:oleObj name="Picture" r:id="rId4" imgW="2794000" imgH="82550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" y="1662113"/>
                        <a:ext cx="8874125" cy="260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Number Placeholder 4">
            <a:extLst>
              <a:ext uri="{FF2B5EF4-FFF2-40B4-BE49-F238E27FC236}">
                <a16:creationId xmlns:a16="http://schemas.microsoft.com/office/drawing/2014/main" id="{991235DB-D6DE-9D45-B7A4-C5D945961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8F3B6F-F46D-4847-B744-A24C650E392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382E558B-ACB1-984C-84E6-6D287976F2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317500"/>
            <a:ext cx="7772400" cy="654050"/>
          </a:xfrm>
        </p:spPr>
        <p:txBody>
          <a:bodyPr/>
          <a:lstStyle/>
          <a:p>
            <a:r>
              <a:rPr lang="en-US" altLang="en-US" sz="4000"/>
              <a:t>Modularizing Code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5056145D-2855-254F-BF79-0E5747790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675" y="1239838"/>
            <a:ext cx="8682038" cy="1865312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Functions can be used to reduce redundant coding and enable code reuse. Functions can also be used to modularize code and improve the quality of the program.</a:t>
            </a:r>
          </a:p>
        </p:txBody>
      </p:sp>
      <p:sp>
        <p:nvSpPr>
          <p:cNvPr id="79876" name="Rectangle 10">
            <a:hlinkClick r:id="rId3"/>
            <a:extLst>
              <a:ext uri="{FF2B5EF4-FFF2-40B4-BE49-F238E27FC236}">
                <a16:creationId xmlns:a16="http://schemas.microsoft.com/office/drawing/2014/main" id="{A4FDEF02-F8B8-7349-BE6B-83AADD24F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3748088"/>
            <a:ext cx="2573337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GCDFunction</a:t>
            </a:r>
          </a:p>
        </p:txBody>
      </p:sp>
      <p:sp>
        <p:nvSpPr>
          <p:cNvPr id="79877" name="Rectangle 10">
            <a:hlinkClick r:id="rId4"/>
            <a:extLst>
              <a:ext uri="{FF2B5EF4-FFF2-40B4-BE49-F238E27FC236}">
                <a16:creationId xmlns:a16="http://schemas.microsoft.com/office/drawing/2014/main" id="{84F37B5F-B090-6648-8DE7-F096F509D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4543425"/>
            <a:ext cx="2581275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TestGCDFunction</a:t>
            </a:r>
          </a:p>
        </p:txBody>
      </p:sp>
      <p:sp>
        <p:nvSpPr>
          <p:cNvPr id="79878" name="Rectangle 10">
            <a:hlinkClick r:id="rId5"/>
            <a:extLst>
              <a:ext uri="{FF2B5EF4-FFF2-40B4-BE49-F238E27FC236}">
                <a16:creationId xmlns:a16="http://schemas.microsoft.com/office/drawing/2014/main" id="{C543DE15-E541-4E48-8DE4-4600017DF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5340350"/>
            <a:ext cx="2573337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PrimeNumberFunction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Number Placeholder 4">
            <a:extLst>
              <a:ext uri="{FF2B5EF4-FFF2-40B4-BE49-F238E27FC236}">
                <a16:creationId xmlns:a16="http://schemas.microsoft.com/office/drawing/2014/main" id="{3A34305F-B59F-494C-AD5E-0330A735D2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0CCD41-4E58-BD47-8865-F9116D9652D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221B4764-2561-DE43-AB6E-F26ED00F05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" y="0"/>
            <a:ext cx="8718550" cy="1355725"/>
          </a:xfrm>
        </p:spPr>
        <p:txBody>
          <a:bodyPr/>
          <a:lstStyle/>
          <a:p>
            <a:r>
              <a:rPr lang="en-US" altLang="en-US" sz="4000"/>
              <a:t>Problem: Converting Decimals to Hexadecimals </a:t>
            </a:r>
          </a:p>
        </p:txBody>
      </p:sp>
      <p:sp>
        <p:nvSpPr>
          <p:cNvPr id="81923" name="Text Box 3">
            <a:extLst>
              <a:ext uri="{FF2B5EF4-FFF2-40B4-BE49-F238E27FC236}">
                <a16:creationId xmlns:a16="http://schemas.microsoft.com/office/drawing/2014/main" id="{A31BF1D7-552E-5447-9351-47835EF60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676400"/>
            <a:ext cx="82581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Write a function that converts a decimal integer to a hexadecimal.</a:t>
            </a:r>
          </a:p>
        </p:txBody>
      </p:sp>
      <p:sp>
        <p:nvSpPr>
          <p:cNvPr id="81924" name="Rectangle 10">
            <a:hlinkClick r:id="rId3"/>
            <a:extLst>
              <a:ext uri="{FF2B5EF4-FFF2-40B4-BE49-F238E27FC236}">
                <a16:creationId xmlns:a16="http://schemas.microsoft.com/office/drawing/2014/main" id="{515B20F8-C9D3-4848-8F18-D968062D6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3748088"/>
            <a:ext cx="2573337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Dec2Hex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4">
            <a:extLst>
              <a:ext uri="{FF2B5EF4-FFF2-40B4-BE49-F238E27FC236}">
                <a16:creationId xmlns:a16="http://schemas.microsoft.com/office/drawing/2014/main" id="{C48B4426-E9DC-C443-B58E-BBD8CCE479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C10763-B8BA-EC42-A17F-47C8E62217A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52097DFE-96A8-BF41-8A21-4339016470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4050" y="317500"/>
            <a:ext cx="7772400" cy="590550"/>
          </a:xfrm>
        </p:spPr>
        <p:txBody>
          <a:bodyPr/>
          <a:lstStyle/>
          <a:p>
            <a:r>
              <a:rPr lang="en-US" altLang="en-US" sz="4000"/>
              <a:t>Scope of Variables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D3CCDF9D-C055-4440-BF4A-0BD265DFE7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9563" y="1085850"/>
            <a:ext cx="8610600" cy="1096963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600"/>
              <a:t>Scope: the part of the program where the variable can be referenced.</a:t>
            </a:r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id="{DC628917-3DB6-604E-B4E3-B1677621E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2354263"/>
            <a:ext cx="8874125" cy="226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A variable created inside a function is referred to as a </a:t>
            </a:r>
            <a:r>
              <a:rPr lang="en-US" altLang="en-US" i="1"/>
              <a:t>local variable</a:t>
            </a:r>
            <a:r>
              <a:rPr lang="en-US" altLang="en-US"/>
              <a:t>. Local variables can only be accessed inside a function. The scope of a local variable starts from its creation and continues to the end of the function that contains the variable. </a:t>
            </a:r>
          </a:p>
        </p:txBody>
      </p:sp>
      <p:sp>
        <p:nvSpPr>
          <p:cNvPr id="83973" name="Rectangle 5">
            <a:extLst>
              <a:ext uri="{FF2B5EF4-FFF2-40B4-BE49-F238E27FC236}">
                <a16:creationId xmlns:a16="http://schemas.microsoft.com/office/drawing/2014/main" id="{E6CC55C6-C663-3740-B5D2-7ACF912FE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4735513"/>
            <a:ext cx="887412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In Python, you can also use </a:t>
            </a:r>
            <a:r>
              <a:rPr lang="en-US" altLang="en-US" i="1"/>
              <a:t>global variables</a:t>
            </a:r>
            <a:r>
              <a:rPr lang="en-US" altLang="en-US"/>
              <a:t>. They are created outside all functions and are accessible to all functions in their scope.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Number Placeholder 4">
            <a:extLst>
              <a:ext uri="{FF2B5EF4-FFF2-40B4-BE49-F238E27FC236}">
                <a16:creationId xmlns:a16="http://schemas.microsoft.com/office/drawing/2014/main" id="{28053398-B04D-3D43-A877-DF0179D96D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CD3465-1D97-F843-890B-EC8347561B2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B760D450-DA80-9E47-A338-6FBADC5A2E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74663"/>
          </a:xfrm>
        </p:spPr>
        <p:txBody>
          <a:bodyPr/>
          <a:lstStyle/>
          <a:p>
            <a:r>
              <a:rPr lang="en-US" altLang="en-US" sz="4000"/>
              <a:t>Example 1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C10AA764-74DF-8647-8732-807B2BE04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16038"/>
            <a:ext cx="8610600" cy="48006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dirty="0" err="1">
                <a:solidFill>
                  <a:schemeClr val="tx2"/>
                </a:solidFill>
              </a:rPr>
              <a:t>globalVar</a:t>
            </a:r>
            <a:r>
              <a:rPr lang="en-US" altLang="en-US" dirty="0">
                <a:solidFill>
                  <a:schemeClr val="tx2"/>
                </a:solidFill>
              </a:rPr>
              <a:t> = 1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</a:rPr>
              <a:t>def f1():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</a:rPr>
              <a:t>    </a:t>
            </a:r>
            <a:r>
              <a:rPr lang="en-US" altLang="en-US" dirty="0" err="1">
                <a:solidFill>
                  <a:schemeClr val="tx2"/>
                </a:solidFill>
              </a:rPr>
              <a:t>localVar</a:t>
            </a:r>
            <a:r>
              <a:rPr lang="en-US" altLang="en-US" dirty="0">
                <a:solidFill>
                  <a:schemeClr val="tx2"/>
                </a:solidFill>
              </a:rPr>
              <a:t> = 2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</a:rPr>
              <a:t>    print(</a:t>
            </a:r>
            <a:r>
              <a:rPr lang="en-US" altLang="en-US" dirty="0" err="1">
                <a:solidFill>
                  <a:schemeClr val="tx2"/>
                </a:solidFill>
              </a:rPr>
              <a:t>globalVar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</a:rPr>
              <a:t>    print(</a:t>
            </a:r>
            <a:r>
              <a:rPr lang="en-US" altLang="en-US" dirty="0" err="1">
                <a:solidFill>
                  <a:schemeClr val="tx2"/>
                </a:solidFill>
              </a:rPr>
              <a:t>localVar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</a:rPr>
              <a:t>f1()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</a:rPr>
              <a:t>print(</a:t>
            </a:r>
            <a:r>
              <a:rPr lang="en-US" altLang="en-US" dirty="0" err="1">
                <a:solidFill>
                  <a:schemeClr val="tx2"/>
                </a:solidFill>
              </a:rPr>
              <a:t>globalVar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</a:rPr>
              <a:t>print(</a:t>
            </a:r>
            <a:r>
              <a:rPr lang="en-US" altLang="en-US" dirty="0" err="1">
                <a:solidFill>
                  <a:schemeClr val="tx2"/>
                </a:solidFill>
              </a:rPr>
              <a:t>localVar</a:t>
            </a:r>
            <a:r>
              <a:rPr lang="en-US" altLang="en-US" dirty="0">
                <a:solidFill>
                  <a:schemeClr val="tx2"/>
                </a:solidFill>
              </a:rPr>
              <a:t>)  # Out of scope. This gives an error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Number Placeholder 4">
            <a:extLst>
              <a:ext uri="{FF2B5EF4-FFF2-40B4-BE49-F238E27FC236}">
                <a16:creationId xmlns:a16="http://schemas.microsoft.com/office/drawing/2014/main" id="{66054C0A-FD17-3D43-B3C5-72FAB8C31F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47C1F8-D3C3-E24C-A047-56198664579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15B180FC-1910-2B4E-83DD-5B7613BE4D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395288"/>
            <a:ext cx="7772400" cy="474662"/>
          </a:xfrm>
        </p:spPr>
        <p:txBody>
          <a:bodyPr/>
          <a:lstStyle/>
          <a:p>
            <a:r>
              <a:rPr lang="en-US" altLang="en-US" sz="4000"/>
              <a:t>Example 2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03B7E23F-801E-8147-A48B-10A4D4D036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16038"/>
            <a:ext cx="8610600" cy="48006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x = 1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def f1():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    x = 2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    print(x) # Displays 2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f1()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print(x) # Displays 1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Number Placeholder 4">
            <a:extLst>
              <a:ext uri="{FF2B5EF4-FFF2-40B4-BE49-F238E27FC236}">
                <a16:creationId xmlns:a16="http://schemas.microsoft.com/office/drawing/2014/main" id="{4B726C53-777D-E346-97FB-3C8BA362B4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C25262-BBA3-0643-9D14-6BEE8C33315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36011D5D-C64E-024A-B446-72D0C23090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395288"/>
            <a:ext cx="7772400" cy="474662"/>
          </a:xfrm>
        </p:spPr>
        <p:txBody>
          <a:bodyPr/>
          <a:lstStyle/>
          <a:p>
            <a:r>
              <a:rPr lang="en-US" altLang="en-US" sz="4000"/>
              <a:t>Example 3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A7D87B83-6516-6A47-8212-CC28C8B177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16038"/>
            <a:ext cx="8610600" cy="48006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x = eval(input("Enter a number: "))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if x &gt; 0: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    y = 4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print(y) # This gives an error if y is not created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4">
            <a:extLst>
              <a:ext uri="{FF2B5EF4-FFF2-40B4-BE49-F238E27FC236}">
                <a16:creationId xmlns:a16="http://schemas.microsoft.com/office/drawing/2014/main" id="{006B795A-60B2-964C-AFF5-36F91A5922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DB2DFF-51EA-5944-847A-C7133A0884F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06617E4-C654-3D44-8E10-74A1D0584E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125413"/>
            <a:ext cx="7880350" cy="500062"/>
          </a:xfrm>
        </p:spPr>
        <p:txBody>
          <a:bodyPr/>
          <a:lstStyle/>
          <a:p>
            <a:r>
              <a:rPr lang="en-US" altLang="en-US" sz="4000"/>
              <a:t>Problem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6D80D55-6817-534F-93BD-807C4488C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F16D0965-2715-DB45-8C1B-4849E2EA3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16B221A5-92AC-BD49-A5BE-BDF8CEF3A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96ED8EC4-F083-5A40-A0B6-996CEA3D4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71550"/>
            <a:ext cx="887095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sum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for i in range(1, 11):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    sum += 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print("Sum from 1 to 10 is", sum)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sum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for i in range(20, 38):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    sum += 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print("Sum from 20 to 37 is", sum)</a:t>
            </a:r>
            <a:b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</a:br>
            <a:endParaRPr lang="en-US" altLang="en-US" sz="24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sum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for i in range(35, 50):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    sum += 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print("Sum from 35 to 49 is", sum)</a:t>
            </a:r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02FDAA01-40B9-D44A-9F38-4EE332FDB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7750"/>
            <a:ext cx="5684838" cy="1036638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8" name="Rectangle 8">
            <a:extLst>
              <a:ext uri="{FF2B5EF4-FFF2-40B4-BE49-F238E27FC236}">
                <a16:creationId xmlns:a16="http://schemas.microsoft.com/office/drawing/2014/main" id="{7FF8A0D9-5E12-4743-BACE-B9A954AEB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8" y="2928938"/>
            <a:ext cx="5646737" cy="1036637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9" name="Rectangle 9">
            <a:extLst>
              <a:ext uri="{FF2B5EF4-FFF2-40B4-BE49-F238E27FC236}">
                <a16:creationId xmlns:a16="http://schemas.microsoft.com/office/drawing/2014/main" id="{14A98C57-A213-8144-AF68-C70FBF46D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" y="4695825"/>
            <a:ext cx="5607050" cy="1036638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Number Placeholder 4">
            <a:extLst>
              <a:ext uri="{FF2B5EF4-FFF2-40B4-BE49-F238E27FC236}">
                <a16:creationId xmlns:a16="http://schemas.microsoft.com/office/drawing/2014/main" id="{22E67A5B-5B62-284C-8C74-B2D772B734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3EF7F2-F71B-734C-8D0D-70654DE5613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DB8954DD-3ADC-B04B-BED2-DB3DCF635C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395288"/>
            <a:ext cx="7772400" cy="474662"/>
          </a:xfrm>
        </p:spPr>
        <p:txBody>
          <a:bodyPr/>
          <a:lstStyle/>
          <a:p>
            <a:r>
              <a:rPr lang="en-US" altLang="en-US" sz="4000"/>
              <a:t>Example 4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24027D47-E577-ED4F-876B-D88BDD9E0D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16038"/>
            <a:ext cx="8610600" cy="48006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sum = 0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for </a:t>
            </a:r>
            <a:r>
              <a:rPr lang="en-US" altLang="en-US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 in range(5):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    sum += </a:t>
            </a:r>
            <a:r>
              <a:rPr lang="en-US" altLang="en-US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endParaRPr lang="en-US" altLang="en-US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print(</a:t>
            </a:r>
            <a:r>
              <a:rPr lang="en-US" altLang="en-US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Number Placeholder 4">
            <a:extLst>
              <a:ext uri="{FF2B5EF4-FFF2-40B4-BE49-F238E27FC236}">
                <a16:creationId xmlns:a16="http://schemas.microsoft.com/office/drawing/2014/main" id="{9114605E-EB48-8A48-87E2-3E963B96CD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62B35E-3B86-6B47-9D87-357AF91EA86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0213CF09-5393-E74B-9841-BC75705E9B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395288"/>
            <a:ext cx="7772400" cy="474662"/>
          </a:xfrm>
        </p:spPr>
        <p:txBody>
          <a:bodyPr/>
          <a:lstStyle/>
          <a:p>
            <a:r>
              <a:rPr lang="en-US" altLang="en-US" sz="4000"/>
              <a:t>Example 5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9AE6072B-072B-7244-A41C-48F283E05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16038"/>
            <a:ext cx="8610600" cy="48006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x = 1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def increase():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    global x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    x = x + 1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    print(x) # Displays 2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increase()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print(x) # Displays 2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0CFCB-06A6-0144-A639-E0EF658F8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1385"/>
            <a:ext cx="7772400" cy="629842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(num):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global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evenCount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oddCount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if (num % 2 == 0):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evenCount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return True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else: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oddCount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+=1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return False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evenCount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oddCount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= 0,0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x = int(input("Please enter an integer, 0 to end:"))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while(x != 0):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if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(x):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print(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x,"is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even.")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else: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print(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x,"is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odd.")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print("Odd count:",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oddCount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,"Even count:",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evenCount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x = int(input("Please enter an integer, 0 to end:"))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F0179-A7A4-C041-99A7-06AEFD90E0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03787B-F034-A947-A89A-A591A760D5B2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03197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0CFCB-06A6-0144-A639-E0EF658F8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1385"/>
            <a:ext cx="7772400" cy="553076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even, odd = 0, 0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(num):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global even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global odd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if (num % 2 == 0):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even += 1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True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odd += 1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False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 = input("Please enter an integer:")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(x):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print(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x,"is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even")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else: print(x, "is odd")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F0179-A7A4-C041-99A7-06AEFD90E0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03787B-F034-A947-A89A-A591A760D5B2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56327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FA2B9-D2E4-C447-9020-84489948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70AA8-5745-544C-B903-94CFA0DF1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856B4-A22C-6340-A1AA-303EF404FE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03787B-F034-A947-A89A-A591A760D5B2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99975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Number Placeholder 4">
            <a:extLst>
              <a:ext uri="{FF2B5EF4-FFF2-40B4-BE49-F238E27FC236}">
                <a16:creationId xmlns:a16="http://schemas.microsoft.com/office/drawing/2014/main" id="{2F078614-1EE5-2A49-A79B-7E52358862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D95DB3-EFDF-D444-BD77-A45867CE8C4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400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A08B1286-E505-144F-B9AF-C9DE0D924D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altLang="en-US"/>
              <a:t>Default Arguments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E328D961-23B8-F041-9EB2-BF04DCEA1D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22098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/>
              <a:t>Python allows you to define functions with default argument values. The default values are passed to the parameters when a function is invoked without the arguments. </a:t>
            </a:r>
          </a:p>
        </p:txBody>
      </p:sp>
      <p:sp>
        <p:nvSpPr>
          <p:cNvPr id="96260" name="Rectangle 8">
            <a:extLst>
              <a:ext uri="{FF2B5EF4-FFF2-40B4-BE49-F238E27FC236}">
                <a16:creationId xmlns:a16="http://schemas.microsoft.com/office/drawing/2014/main" id="{AFE7AE10-15C6-A340-8C39-C3428DB37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925" y="2714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6261" name="Rectangle 10">
            <a:hlinkClick r:id="rId3"/>
            <a:extLst>
              <a:ext uri="{FF2B5EF4-FFF2-40B4-BE49-F238E27FC236}">
                <a16:creationId xmlns:a16="http://schemas.microsoft.com/office/drawing/2014/main" id="{93CE5745-127B-7541-8289-2CE3B0318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657725"/>
            <a:ext cx="2974975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DefaultArgumentDemo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Title 1">
            <a:extLst>
              <a:ext uri="{FF2B5EF4-FFF2-40B4-BE49-F238E27FC236}">
                <a16:creationId xmlns:a16="http://schemas.microsoft.com/office/drawing/2014/main" id="{F147B501-3D19-9549-B242-E2D0D406AD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Live Example 6.8 DefaultArgumentDemo.py</a:t>
            </a:r>
          </a:p>
        </p:txBody>
      </p:sp>
      <p:sp>
        <p:nvSpPr>
          <p:cNvPr id="129026" name="Content Placeholder 2">
            <a:extLst>
              <a:ext uri="{FF2B5EF4-FFF2-40B4-BE49-F238E27FC236}">
                <a16:creationId xmlns:a16="http://schemas.microsoft.com/office/drawing/2014/main" id="{3FA8ABC6-1440-4E40-8202-236A6FE407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57350"/>
            <a:ext cx="8264370" cy="41148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printArea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(width = 1, height = 2):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area = width * height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print("width:", width, "\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theight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:", height, "\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tarea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:", area)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printArea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# Default arguments width = 1 and height = 2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printArea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(4, 2.5) # Positional arguments width = 4 and height = 2.5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printArea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(height = 5, width = 3) # Keyword arguments width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printArea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(width = 1.2) # Default height = 2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printArea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(height = 6.2) # Default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widht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</a:p>
        </p:txBody>
      </p:sp>
      <p:sp>
        <p:nvSpPr>
          <p:cNvPr id="129027" name="Slide Number Placeholder 3">
            <a:extLst>
              <a:ext uri="{FF2B5EF4-FFF2-40B4-BE49-F238E27FC236}">
                <a16:creationId xmlns:a16="http://schemas.microsoft.com/office/drawing/2014/main" id="{A9DF9902-EA6E-2D42-8248-4C48A82122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3E5B3F4-BA8C-0549-A108-3ECA9C679689}" type="slidenum">
              <a:rPr lang="en-US" altLang="en-US" sz="1400"/>
              <a:pPr/>
              <a:t>46</a:t>
            </a:fld>
            <a:endParaRPr lang="en-US" altLang="en-US" sz="1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Number Placeholder 4">
            <a:extLst>
              <a:ext uri="{FF2B5EF4-FFF2-40B4-BE49-F238E27FC236}">
                <a16:creationId xmlns:a16="http://schemas.microsoft.com/office/drawing/2014/main" id="{D90673D4-9479-004B-9329-F45DB8BAE6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38A51E-F2AE-9A4A-B4CB-23910517104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400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59803F98-BA01-6249-B33E-38B31B3F81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altLang="en-US"/>
              <a:t>Returning Multiple Values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22F8E86A-EABE-7641-B333-A22BDC768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22098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/>
              <a:t>Python allows a function to return multiple values. Listing 6.9 defines a function that takes two numbers and returns them in non-descending order.</a:t>
            </a:r>
          </a:p>
        </p:txBody>
      </p:sp>
      <p:sp>
        <p:nvSpPr>
          <p:cNvPr id="98308" name="Rectangle 4">
            <a:extLst>
              <a:ext uri="{FF2B5EF4-FFF2-40B4-BE49-F238E27FC236}">
                <a16:creationId xmlns:a16="http://schemas.microsoft.com/office/drawing/2014/main" id="{26786416-18AD-3F45-BDCB-D36875581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925" y="2714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8309" name="Rectangle 10">
            <a:hlinkClick r:id="rId3"/>
            <a:extLst>
              <a:ext uri="{FF2B5EF4-FFF2-40B4-BE49-F238E27FC236}">
                <a16:creationId xmlns:a16="http://schemas.microsoft.com/office/drawing/2014/main" id="{0B367AD3-E871-204A-9D84-C4F8B900B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425" y="4662488"/>
            <a:ext cx="3067050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MultipleReturnValueDemo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>
            <a:extLst>
              <a:ext uri="{FF2B5EF4-FFF2-40B4-BE49-F238E27FC236}">
                <a16:creationId xmlns:a16="http://schemas.microsoft.com/office/drawing/2014/main" id="{9743640D-DF2A-8F4E-873B-59775C6D6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Live Example 6.9: MultipleReturnValueDemo.py</a:t>
            </a:r>
          </a:p>
        </p:txBody>
      </p:sp>
      <p:sp>
        <p:nvSpPr>
          <p:cNvPr id="130050" name="Content Placeholder 2">
            <a:extLst>
              <a:ext uri="{FF2B5EF4-FFF2-40B4-BE49-F238E27FC236}">
                <a16:creationId xmlns:a16="http://schemas.microsoft.com/office/drawing/2014/main" id="{250F352B-3E4F-FB4D-91D0-542B5F0962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400"/>
              <a:t>def sort(number1, number2):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/>
              <a:t>    if number1 &lt; number2: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/>
              <a:t>        return number1, number2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/>
              <a:t>    else: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/>
              <a:t>        return number2, number1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2400"/>
          </a:p>
          <a:p>
            <a:pPr marL="0" indent="0">
              <a:buFont typeface="Monotype Sorts" pitchFamily="2" charset="2"/>
              <a:buNone/>
            </a:pPr>
            <a:r>
              <a:rPr lang="en-US" altLang="en-US" sz="2400"/>
              <a:t>n1, n2 = sort(3, 2)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/>
              <a:t>print("n1 is", n1)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/>
              <a:t>print("n2 is", n2)</a:t>
            </a:r>
          </a:p>
        </p:txBody>
      </p:sp>
      <p:sp>
        <p:nvSpPr>
          <p:cNvPr id="130051" name="Slide Number Placeholder 3">
            <a:extLst>
              <a:ext uri="{FF2B5EF4-FFF2-40B4-BE49-F238E27FC236}">
                <a16:creationId xmlns:a16="http://schemas.microsoft.com/office/drawing/2014/main" id="{A24AE9E0-FFB7-B243-8C0E-37E5E252EE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C28BA6E-C218-6D49-932E-55838D390152}" type="slidenum">
              <a:rPr lang="en-US" altLang="en-US" sz="1400"/>
              <a:pPr/>
              <a:t>48</a:t>
            </a:fld>
            <a:endParaRPr lang="en-US" altLang="en-US" sz="1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Number Placeholder 4">
            <a:extLst>
              <a:ext uri="{FF2B5EF4-FFF2-40B4-BE49-F238E27FC236}">
                <a16:creationId xmlns:a16="http://schemas.microsoft.com/office/drawing/2014/main" id="{3E78B75A-F931-464D-BFF5-5D94647B01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947E33-C85C-C446-91FC-9F9D307753E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400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AFBB5A56-085C-8546-9560-E3ED61A317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  <a:noFill/>
        </p:spPr>
        <p:txBody>
          <a:bodyPr/>
          <a:lstStyle/>
          <a:p>
            <a:r>
              <a:rPr lang="en-US" altLang="en-US">
                <a:cs typeface="Courier New" panose="02070309020205020404" pitchFamily="49" charset="0"/>
              </a:rPr>
              <a:t>Generating Random Characters</a:t>
            </a:r>
            <a:endParaRPr lang="en-US" altLang="en-US"/>
          </a:p>
        </p:txBody>
      </p:sp>
      <p:sp>
        <p:nvSpPr>
          <p:cNvPr id="100355" name="Rectangle 7">
            <a:extLst>
              <a:ext uri="{FF2B5EF4-FFF2-40B4-BE49-F238E27FC236}">
                <a16:creationId xmlns:a16="http://schemas.microsoft.com/office/drawing/2014/main" id="{9F3B0CA5-3A57-1E43-9406-33B867877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475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0356" name="Rectangle 10">
            <a:extLst>
              <a:ext uri="{FF2B5EF4-FFF2-40B4-BE49-F238E27FC236}">
                <a16:creationId xmlns:a16="http://schemas.microsoft.com/office/drawing/2014/main" id="{1633F4B9-94D7-A440-8052-9CDFF0695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475" y="3228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0357" name="Rectangle 10">
            <a:hlinkClick r:id="rId2"/>
            <a:extLst>
              <a:ext uri="{FF2B5EF4-FFF2-40B4-BE49-F238E27FC236}">
                <a16:creationId xmlns:a16="http://schemas.microsoft.com/office/drawing/2014/main" id="{26103805-A95B-D841-B4D6-076011E84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3748088"/>
            <a:ext cx="2573337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RandomCharacter</a:t>
            </a:r>
          </a:p>
        </p:txBody>
      </p:sp>
      <p:sp>
        <p:nvSpPr>
          <p:cNvPr id="100358" name="Rectangle 11">
            <a:hlinkClick r:id="rId3"/>
            <a:extLst>
              <a:ext uri="{FF2B5EF4-FFF2-40B4-BE49-F238E27FC236}">
                <a16:creationId xmlns:a16="http://schemas.microsoft.com/office/drawing/2014/main" id="{46F97982-9CE7-E545-B76C-ED02E6F11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988" y="4600575"/>
            <a:ext cx="2573337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TestRandomCharacter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>
            <a:extLst>
              <a:ext uri="{FF2B5EF4-FFF2-40B4-BE49-F238E27FC236}">
                <a16:creationId xmlns:a16="http://schemas.microsoft.com/office/drawing/2014/main" id="{69041E62-1649-E147-9147-CACB19B8C6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457D85-B144-4A44-811D-6B8F332B5D8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3DCA8E43-3504-534B-B962-55DFD582CD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0"/>
            <a:ext cx="7872412" cy="701675"/>
          </a:xfrm>
        </p:spPr>
        <p:txBody>
          <a:bodyPr/>
          <a:lstStyle/>
          <a:p>
            <a:r>
              <a:rPr lang="en-US" altLang="en-US" sz="4000"/>
              <a:t>Solution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27769EA-B9E3-5B4B-91A6-A65DEAA38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A8D9BEA9-27EA-C24C-9338-6065EE55E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88D875D4-9AEB-7E4C-99DA-C129DE0AE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4" name="Text Box 6">
            <a:extLst>
              <a:ext uri="{FF2B5EF4-FFF2-40B4-BE49-F238E27FC236}">
                <a16:creationId xmlns:a16="http://schemas.microsoft.com/office/drawing/2014/main" id="{48C937C0-9A5E-F94F-BC39-0A9D66263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" y="855663"/>
            <a:ext cx="87566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def sum(i1, i2):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    result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    for i in range(i1, i2 + 1):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        result += 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    return result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def main():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    print("Sum from 1 to 10 is", sum(1, 10))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    print("Sum from 20 to 37 is", sum(20, 37))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    print("Sum from 35 to 49 is", sum(35, 49))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main() # Call the main function</a:t>
            </a:r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0A1F937B-51DE-FD42-9036-2E0F131A0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893763"/>
            <a:ext cx="5492750" cy="2151062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6" name="Rectangle 8">
            <a:extLst>
              <a:ext uri="{FF2B5EF4-FFF2-40B4-BE49-F238E27FC236}">
                <a16:creationId xmlns:a16="http://schemas.microsoft.com/office/drawing/2014/main" id="{38A075C7-7F70-254D-B9B8-ECD39CC5D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0" y="3467100"/>
            <a:ext cx="1844675" cy="346075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7" name="Rectangle 11">
            <a:extLst>
              <a:ext uri="{FF2B5EF4-FFF2-40B4-BE49-F238E27FC236}">
                <a16:creationId xmlns:a16="http://schemas.microsoft.com/office/drawing/2014/main" id="{561DC5B1-6561-9B41-9E4B-0B06B3AF3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988" y="3851275"/>
            <a:ext cx="1997075" cy="384175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8" name="Rectangle 12">
            <a:extLst>
              <a:ext uri="{FF2B5EF4-FFF2-40B4-BE49-F238E27FC236}">
                <a16:creationId xmlns:a16="http://schemas.microsoft.com/office/drawing/2014/main" id="{5063AC9C-B9B0-EE4B-9F92-A0CB3B713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988" y="4273550"/>
            <a:ext cx="1997075" cy="384175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Content Placeholder 2">
            <a:extLst>
              <a:ext uri="{FF2B5EF4-FFF2-40B4-BE49-F238E27FC236}">
                <a16:creationId xmlns:a16="http://schemas.microsoft.com/office/drawing/2014/main" id="{4D3F28B1-0400-244C-AD0F-4C3876F1CC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79400"/>
            <a:ext cx="7772400" cy="6119813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1800" b="1"/>
              <a:t># Listing 6.10 RandomCharacter.py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from random import randint # import randint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1800"/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# Generate a random character between ch1 and ch2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def getRandomCharacter(ch1, ch2):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return chr(randint(ord(ch1), ord(ch2)))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# Generate a random lowercase letter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def getRandomLowerCaseLetter():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return getRandomCharacter('a', 'z')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# Generate a random uppercase letter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def getRandomUpperCaseLetter():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return getRandomCharacter('A', 'Z')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# Generate a random digit character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def getRandomDigitCharacter():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return getRandomCharacter('0', '9')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# Generate a random character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def getRandomASCIICharacter():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return getRandomCharacter(chr(0), chr(127))</a:t>
            </a:r>
          </a:p>
        </p:txBody>
      </p:sp>
      <p:sp>
        <p:nvSpPr>
          <p:cNvPr id="131074" name="Slide Number Placeholder 3">
            <a:extLst>
              <a:ext uri="{FF2B5EF4-FFF2-40B4-BE49-F238E27FC236}">
                <a16:creationId xmlns:a16="http://schemas.microsoft.com/office/drawing/2014/main" id="{9D750BE3-FD23-4846-8A0E-26C916E3E6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3470F00-5B68-074D-8626-3E836477F511}" type="slidenum">
              <a:rPr lang="en-US" altLang="en-US" sz="1400"/>
              <a:pPr/>
              <a:t>50</a:t>
            </a:fld>
            <a:endParaRPr lang="en-US" altLang="en-US" sz="1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Title 1">
            <a:extLst>
              <a:ext uri="{FF2B5EF4-FFF2-40B4-BE49-F238E27FC236}">
                <a16:creationId xmlns:a16="http://schemas.microsoft.com/office/drawing/2014/main" id="{8A836471-1B99-1D44-B235-0B6413197A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LiveExample 6.11: TestRandomCharacter.py</a:t>
            </a:r>
          </a:p>
        </p:txBody>
      </p:sp>
      <p:sp>
        <p:nvSpPr>
          <p:cNvPr id="133122" name="Content Placeholder 2">
            <a:extLst>
              <a:ext uri="{FF2B5EF4-FFF2-40B4-BE49-F238E27FC236}">
                <a16:creationId xmlns:a16="http://schemas.microsoft.com/office/drawing/2014/main" id="{1136720D-279A-4D47-9B66-97CCA28969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import RandomCharacter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2000"/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NUMBER_OF_CHARS = 175 # Number of characters to generate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CHARS_PER_LINE = 25 # Number of characters to display per line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2000"/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# Print random characters between 'a' and 'z', 25 chars per line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for i in range(NUMBER_OF_CHARS):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print(RandomCharacter.getRandomLowerCaseLetter(), end = "")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if (i + 1) % CHARS_PER_LINE == 0: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    print()  # Jump to the new line</a:t>
            </a:r>
          </a:p>
        </p:txBody>
      </p:sp>
      <p:sp>
        <p:nvSpPr>
          <p:cNvPr id="133123" name="Slide Number Placeholder 3">
            <a:extLst>
              <a:ext uri="{FF2B5EF4-FFF2-40B4-BE49-F238E27FC236}">
                <a16:creationId xmlns:a16="http://schemas.microsoft.com/office/drawing/2014/main" id="{69C5C42F-869D-FF44-9C4F-39B543BC2F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2146D39-DC2D-E74B-A2DC-27FE359A4C98}" type="slidenum">
              <a:rPr lang="en-US" altLang="en-US" sz="1400"/>
              <a:pPr/>
              <a:t>51</a:t>
            </a:fld>
            <a:endParaRPr lang="en-US" altLang="en-US" sz="1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Number Placeholder 4">
            <a:extLst>
              <a:ext uri="{FF2B5EF4-FFF2-40B4-BE49-F238E27FC236}">
                <a16:creationId xmlns:a16="http://schemas.microsoft.com/office/drawing/2014/main" id="{8540DBA4-B1AB-B246-93BE-37F8CA5E75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6E8F00-17ED-9D42-B14A-5FC98EDB60C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400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F0A71BB8-3FBC-D34F-8615-74777DDA1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altLang="en-US"/>
              <a:t>Function Abstraction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A7867E8A-0CB4-E04C-901D-3383125454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675" y="1085850"/>
            <a:ext cx="8756650" cy="173355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/>
              <a:t>You can think of the function body as a black box that contains the detailed implementation for the function.</a:t>
            </a:r>
          </a:p>
        </p:txBody>
      </p:sp>
      <p:sp>
        <p:nvSpPr>
          <p:cNvPr id="101380" name="Rectangle 4">
            <a:extLst>
              <a:ext uri="{FF2B5EF4-FFF2-40B4-BE49-F238E27FC236}">
                <a16:creationId xmlns:a16="http://schemas.microsoft.com/office/drawing/2014/main" id="{2BF73B5B-D47E-7C40-B6E6-023318251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925" y="2714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1381" name="Rectangle 7">
            <a:extLst>
              <a:ext uri="{FF2B5EF4-FFF2-40B4-BE49-F238E27FC236}">
                <a16:creationId xmlns:a16="http://schemas.microsoft.com/office/drawing/2014/main" id="{31E6D397-56AB-8448-9311-12E5C23B6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14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01382" name="Object 6">
            <a:extLst>
              <a:ext uri="{FF2B5EF4-FFF2-40B4-BE49-F238E27FC236}">
                <a16:creationId xmlns:a16="http://schemas.microsoft.com/office/drawing/2014/main" id="{174AD7CF-0869-D744-965D-6370A76E4A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3863" y="3006725"/>
          <a:ext cx="8372475" cy="343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7" name="Picture" r:id="rId4" imgW="5308600" imgH="1816100" progId="Word.Picture.8">
                  <p:embed/>
                </p:oleObj>
              </mc:Choice>
              <mc:Fallback>
                <p:oleObj name="Picture" r:id="rId4" imgW="5308600" imgH="18161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3006725"/>
                        <a:ext cx="8372475" cy="343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Number Placeholder 4">
            <a:extLst>
              <a:ext uri="{FF2B5EF4-FFF2-40B4-BE49-F238E27FC236}">
                <a16:creationId xmlns:a16="http://schemas.microsoft.com/office/drawing/2014/main" id="{CC96CFBC-2238-4045-B731-C559A17767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D9CD03-9855-814E-97FA-5F718309762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1400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2DA3A5A4-8381-114C-8115-4C87AC4DCC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Benefits of Functions</a:t>
            </a:r>
          </a:p>
        </p:txBody>
      </p:sp>
      <p:sp>
        <p:nvSpPr>
          <p:cNvPr id="103427" name="Text Box 4">
            <a:extLst>
              <a:ext uri="{FF2B5EF4-FFF2-40B4-BE49-F238E27FC236}">
                <a16:creationId xmlns:a16="http://schemas.microsoft.com/office/drawing/2014/main" id="{152D1E81-9E4C-F54F-A1C8-05A1E095A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71600"/>
            <a:ext cx="85344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/>
              <a:t>Write a function once and reuse it anywhere.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/>
              <a:t>Information hiding. Hide the implementation from the user.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/>
              <a:t>Reduce complexity.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Number Placeholder 4">
            <a:extLst>
              <a:ext uri="{FF2B5EF4-FFF2-40B4-BE49-F238E27FC236}">
                <a16:creationId xmlns:a16="http://schemas.microsoft.com/office/drawing/2014/main" id="{65FF3AFC-3A66-2142-AD59-BC1BA0AAC9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88726B-C2E8-C84C-93DC-8FDF4057AC1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sz="1400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F5CC5C16-FC83-5B41-8AF2-9EBF3F11B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590550"/>
          </a:xfrm>
        </p:spPr>
        <p:txBody>
          <a:bodyPr/>
          <a:lstStyle/>
          <a:p>
            <a:r>
              <a:rPr lang="en-US" altLang="en-US" sz="4000">
                <a:cs typeface="Courier New" panose="02070309020205020404" pitchFamily="49" charset="0"/>
              </a:rPr>
              <a:t>Stepwise Refinement</a:t>
            </a:r>
            <a:endParaRPr lang="en-US" altLang="en-US"/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300B4B47-8BC5-294E-8579-B0E7315572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32766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cs typeface="Courier New" panose="02070309020205020404" pitchFamily="49" charset="0"/>
              </a:rPr>
              <a:t>The concept of function abstraction can be applied to the process of developing programs. When writing a large program, you can use the “divide and conquer” strategy, also known as </a:t>
            </a:r>
            <a:r>
              <a:rPr lang="en-US" altLang="en-US" i="1">
                <a:cs typeface="Courier New" panose="02070309020205020404" pitchFamily="49" charset="0"/>
              </a:rPr>
              <a:t>stepwise refinement</a:t>
            </a:r>
            <a:r>
              <a:rPr lang="en-US" altLang="en-US">
                <a:cs typeface="Courier New" panose="02070309020205020404" pitchFamily="49" charset="0"/>
              </a:rPr>
              <a:t>, to decompose it into subproblems. The subproblems can be further decomposed into smaller, more manageable problems.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Number Placeholder 4">
            <a:extLst>
              <a:ext uri="{FF2B5EF4-FFF2-40B4-BE49-F238E27FC236}">
                <a16:creationId xmlns:a16="http://schemas.microsoft.com/office/drawing/2014/main" id="{E301C748-C1E4-7B46-83C6-DBA78306B0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389A58-87DF-4F41-B6AE-D1E5A1BA2C4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en-US" sz="1400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12D25FDF-4768-6D42-9B91-890108DA4D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590550"/>
          </a:xfrm>
        </p:spPr>
        <p:txBody>
          <a:bodyPr/>
          <a:lstStyle/>
          <a:p>
            <a:r>
              <a:rPr lang="en-US" altLang="en-US" sz="4000">
                <a:cs typeface="Courier New" panose="02070309020205020404" pitchFamily="49" charset="0"/>
              </a:rPr>
              <a:t>PrintCalender Case Study</a:t>
            </a:r>
            <a:r>
              <a:rPr lang="en-US" altLang="en-US"/>
              <a:t> 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A61656DE-20E1-D346-A0F8-EC08A1BC72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9144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>
                <a:cs typeface="Courier New" panose="02070309020205020404" pitchFamily="49" charset="0"/>
              </a:rPr>
              <a:t>Let us use the PrintCalendar example to demonstrate the stepwise refinement approach. </a:t>
            </a:r>
          </a:p>
        </p:txBody>
      </p:sp>
      <p:sp>
        <p:nvSpPr>
          <p:cNvPr id="107524" name="Rectangle 7">
            <a:extLst>
              <a:ext uri="{FF2B5EF4-FFF2-40B4-BE49-F238E27FC236}">
                <a16:creationId xmlns:a16="http://schemas.microsoft.com/office/drawing/2014/main" id="{CB37CA0B-8560-7B4F-8BBB-6D9792C49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538" y="2852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7525" name="Rectangle 9">
            <a:extLst>
              <a:ext uri="{FF2B5EF4-FFF2-40B4-BE49-F238E27FC236}">
                <a16:creationId xmlns:a16="http://schemas.microsoft.com/office/drawing/2014/main" id="{4B028B0D-A2F0-6745-9667-6B862902C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515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7526" name="Rectangle 11">
            <a:extLst>
              <a:ext uri="{FF2B5EF4-FFF2-40B4-BE49-F238E27FC236}">
                <a16:creationId xmlns:a16="http://schemas.microsoft.com/office/drawing/2014/main" id="{C2347778-BA85-914E-A968-BFF5DE7E7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550" y="2519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7527" name="Rectangle 10">
            <a:hlinkClick r:id="rId3"/>
            <a:extLst>
              <a:ext uri="{FF2B5EF4-FFF2-40B4-BE49-F238E27FC236}">
                <a16:creationId xmlns:a16="http://schemas.microsoft.com/office/drawing/2014/main" id="{3A2171F1-AEBE-2C4D-AF1C-9CAEADA2F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825" y="4926013"/>
            <a:ext cx="2573338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PrintCalender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69" name="Object 6">
            <a:extLst>
              <a:ext uri="{FF2B5EF4-FFF2-40B4-BE49-F238E27FC236}">
                <a16:creationId xmlns:a16="http://schemas.microsoft.com/office/drawing/2014/main" id="{B0C342E2-FDB3-764E-90AA-72BB1DAA3F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9" r:id="rId4" imgW="22974300" imgH="15773400" progId="Word.Picture.8">
                  <p:embed/>
                </p:oleObj>
              </mc:Choice>
              <mc:Fallback>
                <p:oleObj r:id="rId4" imgW="22974300" imgH="157734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0" name="Slide Number Placeholder 4">
            <a:extLst>
              <a:ext uri="{FF2B5EF4-FFF2-40B4-BE49-F238E27FC236}">
                <a16:creationId xmlns:a16="http://schemas.microsoft.com/office/drawing/2014/main" id="{D855FE96-13D9-4348-8ABB-06834BEA55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33E2E3-0CBD-4F46-9AA6-3D70116D374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sz="14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96BB3F84-6FBD-FF4E-B2D1-FA0173CA61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Design Diagram</a:t>
            </a:r>
            <a:endParaRPr lang="en-US" altLang="en-US">
              <a:solidFill>
                <a:schemeClr val="tx1"/>
              </a:solidFill>
            </a:endParaRPr>
          </a:p>
        </p:txBody>
      </p:sp>
      <p:sp useBgFill="1">
        <p:nvSpPr>
          <p:cNvPr id="109572" name="Rectangle 3">
            <a:extLst>
              <a:ext uri="{FF2B5EF4-FFF2-40B4-BE49-F238E27FC236}">
                <a16:creationId xmlns:a16="http://schemas.microsoft.com/office/drawing/2014/main" id="{A2E28666-6EDE-D346-8A6C-9F1D385FA9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7550" y="1624013"/>
            <a:ext cx="7772400" cy="4646612"/>
          </a:xfrm>
        </p:spPr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09573" name="Rectangle 4">
            <a:extLst>
              <a:ext uri="{FF2B5EF4-FFF2-40B4-BE49-F238E27FC236}">
                <a16:creationId xmlns:a16="http://schemas.microsoft.com/office/drawing/2014/main" id="{EAD30F74-B942-0040-AFC3-97DE2E1DE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9574" name="Rectangle 5">
            <a:extLst>
              <a:ext uri="{FF2B5EF4-FFF2-40B4-BE49-F238E27FC236}">
                <a16:creationId xmlns:a16="http://schemas.microsoft.com/office/drawing/2014/main" id="{7D4CBC75-48ED-E54A-B20F-F46171B29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17" name="Object 6">
            <a:extLst>
              <a:ext uri="{FF2B5EF4-FFF2-40B4-BE49-F238E27FC236}">
                <a16:creationId xmlns:a16="http://schemas.microsoft.com/office/drawing/2014/main" id="{06D98030-6401-FC40-8831-1765EE1FD9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8" r:id="rId4" imgW="22974300" imgH="15773400" progId="Word.Picture.8">
                  <p:embed/>
                </p:oleObj>
              </mc:Choice>
              <mc:Fallback>
                <p:oleObj r:id="rId4" imgW="22974300" imgH="157734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Slide Number Placeholder 4">
            <a:extLst>
              <a:ext uri="{FF2B5EF4-FFF2-40B4-BE49-F238E27FC236}">
                <a16:creationId xmlns:a16="http://schemas.microsoft.com/office/drawing/2014/main" id="{B204D81E-F226-B147-B7A7-BCFF1C070D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6A3756-36C8-C947-817B-1E4D35310CC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en-US" sz="1400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58D5F3B9-05A3-2049-9FC6-4EC25ED4D1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Design Diagram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A3AA4748-4B87-5B42-BA6B-22FE4FA6B9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11621" name="Rectangle 4">
            <a:extLst>
              <a:ext uri="{FF2B5EF4-FFF2-40B4-BE49-F238E27FC236}">
                <a16:creationId xmlns:a16="http://schemas.microsoft.com/office/drawing/2014/main" id="{65453A08-1266-5747-B4D8-3F822157E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1622" name="Rectangle 5">
            <a:extLst>
              <a:ext uri="{FF2B5EF4-FFF2-40B4-BE49-F238E27FC236}">
                <a16:creationId xmlns:a16="http://schemas.microsoft.com/office/drawing/2014/main" id="{0CC1D92C-F4FA-754B-8032-0BA74C5D4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 useBgFill="1">
        <p:nvSpPr>
          <p:cNvPr id="111623" name="Rectangle 7">
            <a:extLst>
              <a:ext uri="{FF2B5EF4-FFF2-40B4-BE49-F238E27FC236}">
                <a16:creationId xmlns:a16="http://schemas.microsoft.com/office/drawing/2014/main" id="{5B283B87-7B95-D942-B126-34A8AD41A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288" y="3505200"/>
            <a:ext cx="6951662" cy="2765425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665" name="Object 6">
            <a:extLst>
              <a:ext uri="{FF2B5EF4-FFF2-40B4-BE49-F238E27FC236}">
                <a16:creationId xmlns:a16="http://schemas.microsoft.com/office/drawing/2014/main" id="{7D5AA651-E358-2B49-B78B-B44FE973BE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5" r:id="rId4" imgW="22974300" imgH="15773400" progId="Word.Picture.8">
                  <p:embed/>
                </p:oleObj>
              </mc:Choice>
              <mc:Fallback>
                <p:oleObj r:id="rId4" imgW="22974300" imgH="157734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6" name="Slide Number Placeholder 4">
            <a:extLst>
              <a:ext uri="{FF2B5EF4-FFF2-40B4-BE49-F238E27FC236}">
                <a16:creationId xmlns:a16="http://schemas.microsoft.com/office/drawing/2014/main" id="{F82ADC9E-CA19-6A41-B18B-7A4CE7AD6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1BF044-E638-5D46-BABA-6EC95FEF655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en-US" sz="14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40D59697-A340-2D43-A2F3-B4E134BA70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Design Diagram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13668" name="Rectangle 4">
            <a:extLst>
              <a:ext uri="{FF2B5EF4-FFF2-40B4-BE49-F238E27FC236}">
                <a16:creationId xmlns:a16="http://schemas.microsoft.com/office/drawing/2014/main" id="{16CA7EA0-848D-AF49-B9F7-2865A7C73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3669" name="Rectangle 5">
            <a:extLst>
              <a:ext uri="{FF2B5EF4-FFF2-40B4-BE49-F238E27FC236}">
                <a16:creationId xmlns:a16="http://schemas.microsoft.com/office/drawing/2014/main" id="{75D0EADD-4B6B-DE46-BCB8-2356D2253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 useBgFill="1">
        <p:nvSpPr>
          <p:cNvPr id="113670" name="Rectangle 7">
            <a:extLst>
              <a:ext uri="{FF2B5EF4-FFF2-40B4-BE49-F238E27FC236}">
                <a16:creationId xmlns:a16="http://schemas.microsoft.com/office/drawing/2014/main" id="{D72A7632-0647-7E43-A7B4-E8C699739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13" y="3505200"/>
            <a:ext cx="3878262" cy="2689225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713" name="Object 6">
            <a:extLst>
              <a:ext uri="{FF2B5EF4-FFF2-40B4-BE49-F238E27FC236}">
                <a16:creationId xmlns:a16="http://schemas.microsoft.com/office/drawing/2014/main" id="{0D930914-0417-6845-995D-8907213000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6" r:id="rId4" imgW="22974300" imgH="15773400" progId="Word.Picture.8">
                  <p:embed/>
                </p:oleObj>
              </mc:Choice>
              <mc:Fallback>
                <p:oleObj r:id="rId4" imgW="22974300" imgH="157734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4" name="Slide Number Placeholder 4">
            <a:extLst>
              <a:ext uri="{FF2B5EF4-FFF2-40B4-BE49-F238E27FC236}">
                <a16:creationId xmlns:a16="http://schemas.microsoft.com/office/drawing/2014/main" id="{4C3319AE-52B5-E548-8C17-6EF98590CE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56ECCA-0540-FB42-B2C0-B89745BB2E2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en-US" sz="1400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81E244EA-9296-2F4A-ACBB-EF7A44A3A7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Design Diagram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53F914AA-7E27-E743-A377-16FF0EAF7D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15717" name="Rectangle 4">
            <a:extLst>
              <a:ext uri="{FF2B5EF4-FFF2-40B4-BE49-F238E27FC236}">
                <a16:creationId xmlns:a16="http://schemas.microsoft.com/office/drawing/2014/main" id="{44C2BD1A-128A-8E41-9DCE-0857F4206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5718" name="Rectangle 5">
            <a:extLst>
              <a:ext uri="{FF2B5EF4-FFF2-40B4-BE49-F238E27FC236}">
                <a16:creationId xmlns:a16="http://schemas.microsoft.com/office/drawing/2014/main" id="{F2BAF218-AAA2-C149-B42E-145A2225A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 useBgFill="1">
        <p:nvSpPr>
          <p:cNvPr id="115719" name="Rectangle 7">
            <a:extLst>
              <a:ext uri="{FF2B5EF4-FFF2-40B4-BE49-F238E27FC236}">
                <a16:creationId xmlns:a16="http://schemas.microsoft.com/office/drawing/2014/main" id="{77191371-3F70-7C4C-B615-53D8803AB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13" y="4119563"/>
            <a:ext cx="2497137" cy="884237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 useBgFill="1">
        <p:nvSpPr>
          <p:cNvPr id="115720" name="Rectangle 8">
            <a:extLst>
              <a:ext uri="{FF2B5EF4-FFF2-40B4-BE49-F238E27FC236}">
                <a16:creationId xmlns:a16="http://schemas.microsoft.com/office/drawing/2014/main" id="{3ABBFE27-2FFE-774C-A7D7-EB46424CE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350" y="5003800"/>
            <a:ext cx="2497138" cy="1228725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 useBgFill="1">
        <p:nvSpPr>
          <p:cNvPr id="115721" name="Rectangle 9">
            <a:extLst>
              <a:ext uri="{FF2B5EF4-FFF2-40B4-BE49-F238E27FC236}">
                <a16:creationId xmlns:a16="http://schemas.microsoft.com/office/drawing/2014/main" id="{B65E8AEC-A2A9-DA4A-B9C8-4655BF7D7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900" y="5426075"/>
            <a:ext cx="1651000" cy="8064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4">
            <a:extLst>
              <a:ext uri="{FF2B5EF4-FFF2-40B4-BE49-F238E27FC236}">
                <a16:creationId xmlns:a16="http://schemas.microsoft.com/office/drawing/2014/main" id="{A65A15BF-45E4-FB46-88A3-8F97065648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69ADA8-06B1-774E-A2BA-59E0CC789FA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6F05D1B3-7AD6-594E-BDDB-4551AF63E0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altLang="en-US"/>
              <a:t>Objectives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95878A5-7A9A-234D-A0DA-402DFB8434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1963" y="1009650"/>
            <a:ext cx="8450262" cy="53387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300"/>
              <a:t>To define functions (§6.2).</a:t>
            </a:r>
          </a:p>
          <a:p>
            <a:pPr>
              <a:lnSpc>
                <a:spcPct val="80000"/>
              </a:lnSpc>
            </a:pPr>
            <a:r>
              <a:rPr lang="en-US" altLang="en-US" sz="2300"/>
              <a:t>To invoke value-returning functions (§6.3).</a:t>
            </a:r>
          </a:p>
          <a:p>
            <a:pPr>
              <a:lnSpc>
                <a:spcPct val="80000"/>
              </a:lnSpc>
            </a:pPr>
            <a:r>
              <a:rPr lang="en-US" altLang="en-US" sz="2300"/>
              <a:t>To invoke functions that does not return a value (§6.4).</a:t>
            </a:r>
          </a:p>
          <a:p>
            <a:pPr>
              <a:lnSpc>
                <a:spcPct val="80000"/>
              </a:lnSpc>
            </a:pPr>
            <a:r>
              <a:rPr lang="en-US" altLang="en-US" sz="2300"/>
              <a:t>To pass arguments by values (§6.5).</a:t>
            </a:r>
          </a:p>
          <a:p>
            <a:pPr>
              <a:lnSpc>
                <a:spcPct val="80000"/>
              </a:lnSpc>
            </a:pPr>
            <a:r>
              <a:rPr lang="en-US" altLang="en-US" sz="2300"/>
              <a:t>To pass arguments by values (§6.6).</a:t>
            </a:r>
          </a:p>
          <a:p>
            <a:pPr>
              <a:lnSpc>
                <a:spcPct val="80000"/>
              </a:lnSpc>
            </a:pPr>
            <a:r>
              <a:rPr lang="en-US" altLang="en-US" sz="2300"/>
              <a:t>To develop reusable code that is modular, easy to read, easy to debug, and easy to maintain (§6.7).</a:t>
            </a:r>
          </a:p>
          <a:p>
            <a:pPr>
              <a:lnSpc>
                <a:spcPct val="80000"/>
              </a:lnSpc>
            </a:pPr>
            <a:r>
              <a:rPr lang="en-US" altLang="en-US" sz="2300"/>
              <a:t>To create modules for reusing functions (§§6.7-6.8).</a:t>
            </a:r>
          </a:p>
          <a:p>
            <a:pPr>
              <a:lnSpc>
                <a:spcPct val="80000"/>
              </a:lnSpc>
            </a:pPr>
            <a:r>
              <a:rPr lang="en-US" altLang="en-US" sz="2300"/>
              <a:t>To determine the scope of variables (§6.9).</a:t>
            </a:r>
          </a:p>
          <a:p>
            <a:pPr>
              <a:lnSpc>
                <a:spcPct val="80000"/>
              </a:lnSpc>
            </a:pPr>
            <a:r>
              <a:rPr lang="en-US" altLang="en-US" sz="2300"/>
              <a:t>To define functions with default arguments (§6.10).</a:t>
            </a:r>
          </a:p>
          <a:p>
            <a:pPr>
              <a:lnSpc>
                <a:spcPct val="80000"/>
              </a:lnSpc>
            </a:pPr>
            <a:r>
              <a:rPr lang="en-US" altLang="en-US" sz="2300"/>
              <a:t>To return multiple values from a function (§6.11).</a:t>
            </a:r>
          </a:p>
          <a:p>
            <a:pPr>
              <a:lnSpc>
                <a:spcPct val="80000"/>
              </a:lnSpc>
            </a:pPr>
            <a:r>
              <a:rPr lang="en-US" altLang="en-US" sz="2300"/>
              <a:t>To apply the concept of function abstraction in software development (§6.12).</a:t>
            </a:r>
          </a:p>
          <a:p>
            <a:pPr>
              <a:lnSpc>
                <a:spcPct val="80000"/>
              </a:lnSpc>
            </a:pPr>
            <a:r>
              <a:rPr lang="en-US" altLang="en-US" sz="2300"/>
              <a:t>To design and implement functions using stepwise refinement (§6.13).</a:t>
            </a:r>
          </a:p>
          <a:p>
            <a:pPr>
              <a:lnSpc>
                <a:spcPct val="80000"/>
              </a:lnSpc>
            </a:pPr>
            <a:r>
              <a:rPr lang="en-US" altLang="en-US" sz="2300"/>
              <a:t>To simplify drawing programs using functions (§6.14).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761" name="Object 6">
            <a:extLst>
              <a:ext uri="{FF2B5EF4-FFF2-40B4-BE49-F238E27FC236}">
                <a16:creationId xmlns:a16="http://schemas.microsoft.com/office/drawing/2014/main" id="{8B9EF640-4F1C-7C45-85CC-584FA874A2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3" r:id="rId4" imgW="22974300" imgH="15773400" progId="Word.Picture.8">
                  <p:embed/>
                </p:oleObj>
              </mc:Choice>
              <mc:Fallback>
                <p:oleObj r:id="rId4" imgW="22974300" imgH="157734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2" name="Slide Number Placeholder 4">
            <a:extLst>
              <a:ext uri="{FF2B5EF4-FFF2-40B4-BE49-F238E27FC236}">
                <a16:creationId xmlns:a16="http://schemas.microsoft.com/office/drawing/2014/main" id="{A8265903-106D-604C-A1D9-8EF5362E28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5AA7C5-0977-274D-B769-97D3E096577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en-US" sz="1400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E3DB72DC-1C0C-AA43-8BD3-053A1A60A9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Design Diagram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4D8246F3-61EF-2E49-B442-A6C06BA11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17765" name="Rectangle 4">
            <a:extLst>
              <a:ext uri="{FF2B5EF4-FFF2-40B4-BE49-F238E27FC236}">
                <a16:creationId xmlns:a16="http://schemas.microsoft.com/office/drawing/2014/main" id="{8E661D71-BCB4-E140-99F8-D7D7F5718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7766" name="Rectangle 5">
            <a:extLst>
              <a:ext uri="{FF2B5EF4-FFF2-40B4-BE49-F238E27FC236}">
                <a16:creationId xmlns:a16="http://schemas.microsoft.com/office/drawing/2014/main" id="{4B23E36A-F2C6-2F4B-AF9B-287A4C49F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 useBgFill="1">
        <p:nvSpPr>
          <p:cNvPr id="117767" name="Rectangle 8">
            <a:extLst>
              <a:ext uri="{FF2B5EF4-FFF2-40B4-BE49-F238E27FC236}">
                <a16:creationId xmlns:a16="http://schemas.microsoft.com/office/drawing/2014/main" id="{05FB7F74-127A-0C42-A041-164E67884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650" y="4735513"/>
            <a:ext cx="1728788" cy="1497012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 useBgFill="1">
        <p:nvSpPr>
          <p:cNvPr id="117768" name="Rectangle 10">
            <a:extLst>
              <a:ext uri="{FF2B5EF4-FFF2-40B4-BE49-F238E27FC236}">
                <a16:creationId xmlns:a16="http://schemas.microsoft.com/office/drawing/2014/main" id="{5D90A249-B308-E84C-BC9F-3C4856E2D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4338" y="5426075"/>
            <a:ext cx="1919287" cy="8826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Number Placeholder 4">
            <a:extLst>
              <a:ext uri="{FF2B5EF4-FFF2-40B4-BE49-F238E27FC236}">
                <a16:creationId xmlns:a16="http://schemas.microsoft.com/office/drawing/2014/main" id="{396747C4-25C2-C44E-B84D-B490CEB105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57682B-9FFD-FF45-8924-D61D5104B4A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en-US" sz="1400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021E4D6B-8A88-7D49-850C-67CB6A1C5E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Design Diagram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00E00BA3-D7E7-3A4E-875B-D3235A6B42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19812" name="Rectangle 4">
            <a:extLst>
              <a:ext uri="{FF2B5EF4-FFF2-40B4-BE49-F238E27FC236}">
                <a16:creationId xmlns:a16="http://schemas.microsoft.com/office/drawing/2014/main" id="{7334DFE5-C464-7342-A837-A7DF3AA06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9813" name="Rectangle 5">
            <a:extLst>
              <a:ext uri="{FF2B5EF4-FFF2-40B4-BE49-F238E27FC236}">
                <a16:creationId xmlns:a16="http://schemas.microsoft.com/office/drawing/2014/main" id="{C77949D9-B924-1949-B8B9-10E86EE47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19814" name="Object 6">
            <a:extLst>
              <a:ext uri="{FF2B5EF4-FFF2-40B4-BE49-F238E27FC236}">
                <a16:creationId xmlns:a16="http://schemas.microsoft.com/office/drawing/2014/main" id="{8386622A-3419-704F-9217-408F5D5376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9" r:id="rId4" imgW="22974300" imgH="15773400" progId="Word.Picture.8">
                  <p:embed/>
                </p:oleObj>
              </mc:Choice>
              <mc:Fallback>
                <p:oleObj r:id="rId4" imgW="22974300" imgH="157734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Number Placeholder 4">
            <a:extLst>
              <a:ext uri="{FF2B5EF4-FFF2-40B4-BE49-F238E27FC236}">
                <a16:creationId xmlns:a16="http://schemas.microsoft.com/office/drawing/2014/main" id="{AB7FE074-7340-1447-86BD-07B29AB1C4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32F0C9-B3BB-5944-AB9A-B52F31D34F5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en-US" sz="1400"/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85E61276-4B9B-3341-84A7-55058DD65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Implementation: Top-Down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C87FA77B-2924-BE44-A7B1-3285463B9C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21860" name="Rectangle 10">
            <a:extLst>
              <a:ext uri="{FF2B5EF4-FFF2-40B4-BE49-F238E27FC236}">
                <a16:creationId xmlns:a16="http://schemas.microsoft.com/office/drawing/2014/main" id="{DDD478CB-1276-364A-ADDA-5C461C124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1861" name="Rectangle 12">
            <a:extLst>
              <a:ext uri="{FF2B5EF4-FFF2-40B4-BE49-F238E27FC236}">
                <a16:creationId xmlns:a16="http://schemas.microsoft.com/office/drawing/2014/main" id="{3F6E1B90-2A29-E04D-8F53-8BA579706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1862" name="Text Box 14">
            <a:extLst>
              <a:ext uri="{FF2B5EF4-FFF2-40B4-BE49-F238E27FC236}">
                <a16:creationId xmlns:a16="http://schemas.microsoft.com/office/drawing/2014/main" id="{12640B26-8770-3F4B-99D6-091AA5E96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8534400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cs typeface="Courier New" panose="02070309020205020404" pitchFamily="49" charset="0"/>
              </a:rPr>
              <a:t>Top-down approach is to implement one function in the structure chart at a time from the top to the bottom. Stubs can be used for the functions waiting to be implemented. A stub is a simple but incomplete version of a function. The use of stubs enables you to test invoking the function from a caller. Implement the main function first and then use a stub for the printMonth function. For example, let printMonth display the year and the month in the stub. Thus, your program may begin like this:</a:t>
            </a:r>
          </a:p>
        </p:txBody>
      </p:sp>
      <p:sp>
        <p:nvSpPr>
          <p:cNvPr id="121863" name="Rectangle 10">
            <a:hlinkClick r:id="rId3"/>
            <a:extLst>
              <a:ext uri="{FF2B5EF4-FFF2-40B4-BE49-F238E27FC236}">
                <a16:creationId xmlns:a16="http://schemas.microsoft.com/office/drawing/2014/main" id="{F633174F-C50A-034E-94DA-8B991D3BE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6588" y="5607050"/>
            <a:ext cx="4011612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 Skeleton for PrintCalendar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Number Placeholder 3">
            <a:extLst>
              <a:ext uri="{FF2B5EF4-FFF2-40B4-BE49-F238E27FC236}">
                <a16:creationId xmlns:a16="http://schemas.microsoft.com/office/drawing/2014/main" id="{DDE0720F-5E3A-D542-95B4-2499AE59E0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E0537D0-25BA-2244-8700-20D04A677743}" type="slidenum">
              <a:rPr lang="en-US" altLang="en-US" sz="1400"/>
              <a:pPr/>
              <a:t>63</a:t>
            </a:fld>
            <a:endParaRPr lang="en-US" altLang="en-US" sz="1400"/>
          </a:p>
        </p:txBody>
      </p:sp>
      <p:pic>
        <p:nvPicPr>
          <p:cNvPr id="134146" name="Picture 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84448C5-BE3B-3549-8134-92DD5EF8A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0"/>
            <a:ext cx="6197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Content Placeholder 5">
            <a:extLst>
              <a:ext uri="{FF2B5EF4-FFF2-40B4-BE49-F238E27FC236}">
                <a16:creationId xmlns:a16="http://schemas.microsoft.com/office/drawing/2014/main" id="{42778D0A-4FE3-2248-9273-D420502331D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269875" y="279400"/>
            <a:ext cx="8296275" cy="549275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# LiveExample 6.13: Print the calendar for a month in a year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def printMonth(year, month):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# Print the headings of the calendar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printMonthTitle(year, month)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2000"/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# Print the body of the calendar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printMonthBody(year, month)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# Print the month title, e.g., May, 1999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def printMonthTitle(year, month):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print("         ", getMonthName(month), " ", year)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print("-----------------------------")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print(" Sun Mon Tue Wed Thu Fri Sat")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1200"/>
          </a:p>
          <a:p>
            <a:pPr marL="0" indent="0">
              <a:buFont typeface="Monotype Sorts" pitchFamily="2" charset="2"/>
              <a:buNone/>
            </a:pPr>
            <a:endParaRPr lang="en-US" altLang="en-US" sz="1200"/>
          </a:p>
        </p:txBody>
      </p:sp>
      <p:sp>
        <p:nvSpPr>
          <p:cNvPr id="135170" name="Slide Number Placeholder 3">
            <a:extLst>
              <a:ext uri="{FF2B5EF4-FFF2-40B4-BE49-F238E27FC236}">
                <a16:creationId xmlns:a16="http://schemas.microsoft.com/office/drawing/2014/main" id="{9DAEB7E1-E655-FD4F-BF36-4A42DAFBBD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54999C2-2968-5F40-903D-A1B392CD5409}" type="slidenum">
              <a:rPr lang="en-US" altLang="en-US" sz="1400"/>
              <a:pPr/>
              <a:t>64</a:t>
            </a:fld>
            <a:endParaRPr lang="en-US" altLang="en-US" sz="14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Content Placeholder 5">
            <a:extLst>
              <a:ext uri="{FF2B5EF4-FFF2-40B4-BE49-F238E27FC236}">
                <a16:creationId xmlns:a16="http://schemas.microsoft.com/office/drawing/2014/main" id="{BEE83CD6-2424-7E4F-8AC6-A2289196D1E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47663" y="165100"/>
            <a:ext cx="8186737" cy="6234113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# Print month body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def printMonthBody(year, month):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# Get start day of the week for the first date in the month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startDay = getStartDay(year, month)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1800"/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# Get number of days in the month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numberOfDaysInMonth = getNumberOfDaysInMonth(year, month)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1800"/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# Pad space before the first day of the month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i = 0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for i in range(startDay):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   print("    ", end = "")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1800"/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for i in range(1, numberOfDaysInMonth + 1):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    print(format(i, '4d'), end = "")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1800"/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    if (i + startDay) % 7 == 0: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/>
              <a:t>            print() # Jump to the new line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1200"/>
          </a:p>
        </p:txBody>
      </p:sp>
      <p:sp>
        <p:nvSpPr>
          <p:cNvPr id="136194" name="Slide Number Placeholder 3">
            <a:extLst>
              <a:ext uri="{FF2B5EF4-FFF2-40B4-BE49-F238E27FC236}">
                <a16:creationId xmlns:a16="http://schemas.microsoft.com/office/drawing/2014/main" id="{3302F19D-D670-B840-9482-C5DDF69B83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19DD925-8E51-F542-9D6F-17A30B059378}" type="slidenum">
              <a:rPr lang="en-US" altLang="en-US" sz="1400"/>
              <a:pPr/>
              <a:t>65</a:t>
            </a:fld>
            <a:endParaRPr lang="en-US" altLang="en-US" sz="14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Content Placeholder 5">
            <a:extLst>
              <a:ext uri="{FF2B5EF4-FFF2-40B4-BE49-F238E27FC236}">
                <a16:creationId xmlns:a16="http://schemas.microsoft.com/office/drawing/2014/main" id="{7332353B-0568-BD4D-B162-C1A6BAA33CD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85800" y="279400"/>
            <a:ext cx="3810000" cy="549275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1800" dirty="0"/>
              <a:t># Get the English name for the month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 dirty="0"/>
              <a:t>def </a:t>
            </a:r>
            <a:r>
              <a:rPr lang="en-US" altLang="en-US" sz="1800" dirty="0" err="1"/>
              <a:t>getMonthName</a:t>
            </a:r>
            <a:r>
              <a:rPr lang="en-US" altLang="en-US" sz="1800" dirty="0"/>
              <a:t>(month):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 dirty="0"/>
              <a:t>    if month == 1: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 dirty="0"/>
              <a:t>        </a:t>
            </a:r>
            <a:r>
              <a:rPr lang="en-US" altLang="en-US" sz="1800" dirty="0" err="1"/>
              <a:t>monthName</a:t>
            </a:r>
            <a:r>
              <a:rPr lang="en-US" altLang="en-US" sz="1800" dirty="0"/>
              <a:t> = "January"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 dirty="0"/>
              <a:t>    </a:t>
            </a:r>
            <a:r>
              <a:rPr lang="en-US" altLang="en-US" sz="1800" dirty="0" err="1"/>
              <a:t>elif</a:t>
            </a:r>
            <a:r>
              <a:rPr lang="en-US" altLang="en-US" sz="1800" dirty="0"/>
              <a:t> month == 2: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 dirty="0"/>
              <a:t>        </a:t>
            </a:r>
            <a:r>
              <a:rPr lang="en-US" altLang="en-US" sz="1800" dirty="0" err="1"/>
              <a:t>monthName</a:t>
            </a:r>
            <a:r>
              <a:rPr lang="en-US" altLang="en-US" sz="1800" dirty="0"/>
              <a:t> = "February"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 dirty="0"/>
              <a:t>    </a:t>
            </a:r>
            <a:r>
              <a:rPr lang="en-US" altLang="en-US" sz="1800" dirty="0" err="1"/>
              <a:t>elif</a:t>
            </a:r>
            <a:r>
              <a:rPr lang="en-US" altLang="en-US" sz="1800" dirty="0"/>
              <a:t> month == 3: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 dirty="0"/>
              <a:t>        </a:t>
            </a:r>
            <a:r>
              <a:rPr lang="en-US" altLang="en-US" sz="1800" dirty="0" err="1"/>
              <a:t>monthName</a:t>
            </a:r>
            <a:r>
              <a:rPr lang="en-US" altLang="en-US" sz="1800" dirty="0"/>
              <a:t> = "March"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 dirty="0"/>
              <a:t>    </a:t>
            </a:r>
            <a:r>
              <a:rPr lang="en-US" altLang="en-US" sz="1800" dirty="0" err="1"/>
              <a:t>elif</a:t>
            </a:r>
            <a:r>
              <a:rPr lang="en-US" altLang="en-US" sz="1800" dirty="0"/>
              <a:t> month == 4: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 dirty="0"/>
              <a:t>        </a:t>
            </a:r>
            <a:r>
              <a:rPr lang="en-US" altLang="en-US" sz="1800" dirty="0" err="1"/>
              <a:t>monthName</a:t>
            </a:r>
            <a:r>
              <a:rPr lang="en-US" altLang="en-US" sz="1800" dirty="0"/>
              <a:t> = "April"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 dirty="0"/>
              <a:t>    </a:t>
            </a:r>
            <a:r>
              <a:rPr lang="en-US" altLang="en-US" sz="1800" dirty="0" err="1"/>
              <a:t>elif</a:t>
            </a:r>
            <a:r>
              <a:rPr lang="en-US" altLang="en-US" sz="1800" dirty="0"/>
              <a:t> month == 5: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 dirty="0"/>
              <a:t>        </a:t>
            </a:r>
            <a:r>
              <a:rPr lang="en-US" altLang="en-US" sz="1800" dirty="0" err="1"/>
              <a:t>monthName</a:t>
            </a:r>
            <a:r>
              <a:rPr lang="en-US" altLang="en-US" sz="1800" dirty="0"/>
              <a:t> = "May"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 dirty="0"/>
              <a:t>    </a:t>
            </a:r>
            <a:r>
              <a:rPr lang="en-US" altLang="en-US" sz="1800" dirty="0" err="1"/>
              <a:t>elif</a:t>
            </a:r>
            <a:r>
              <a:rPr lang="en-US" altLang="en-US" sz="1800" dirty="0"/>
              <a:t> month == 6: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 dirty="0"/>
              <a:t>        </a:t>
            </a:r>
            <a:r>
              <a:rPr lang="en-US" altLang="en-US" sz="1800" dirty="0" err="1"/>
              <a:t>monthName</a:t>
            </a:r>
            <a:r>
              <a:rPr lang="en-US" altLang="en-US" sz="1800" dirty="0"/>
              <a:t> = "June"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1200" dirty="0"/>
          </a:p>
          <a:p>
            <a:pPr marL="0" indent="0">
              <a:buFont typeface="Monotype Sorts" pitchFamily="2" charset="2"/>
              <a:buNone/>
            </a:pPr>
            <a:endParaRPr lang="en-US" altLang="en-US" sz="1200" dirty="0"/>
          </a:p>
        </p:txBody>
      </p:sp>
      <p:sp>
        <p:nvSpPr>
          <p:cNvPr id="137218" name="Slide Number Placeholder 3">
            <a:extLst>
              <a:ext uri="{FF2B5EF4-FFF2-40B4-BE49-F238E27FC236}">
                <a16:creationId xmlns:a16="http://schemas.microsoft.com/office/drawing/2014/main" id="{C836258C-D0C0-5F43-8D36-52200406E9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0B70480-EAA8-6040-967F-ACD3D050938A}" type="slidenum">
              <a:rPr lang="en-US" altLang="en-US" sz="1400"/>
              <a:pPr/>
              <a:t>66</a:t>
            </a:fld>
            <a:endParaRPr lang="en-US" altLang="en-US" sz="1400"/>
          </a:p>
        </p:txBody>
      </p:sp>
      <p:sp>
        <p:nvSpPr>
          <p:cNvPr id="137219" name="Content Placeholder 5">
            <a:extLst>
              <a:ext uri="{FF2B5EF4-FFF2-40B4-BE49-F238E27FC236}">
                <a16:creationId xmlns:a16="http://schemas.microsoft.com/office/drawing/2014/main" id="{79E89AC8-6910-7448-B27B-0CDD3046E611}"/>
              </a:ext>
            </a:extLst>
          </p:cNvPr>
          <p:cNvSpPr txBox="1">
            <a:spLocks/>
          </p:cNvSpPr>
          <p:nvPr/>
        </p:nvSpPr>
        <p:spPr bwMode="auto">
          <a:xfrm>
            <a:off x="4495800" y="1739900"/>
            <a:ext cx="3810000" cy="549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dirty="0"/>
              <a:t>    </a:t>
            </a:r>
            <a:r>
              <a:rPr lang="en-US" altLang="en-US" sz="1800" dirty="0" err="1"/>
              <a:t>elif</a:t>
            </a:r>
            <a:r>
              <a:rPr lang="en-US" altLang="en-US" sz="1800" dirty="0"/>
              <a:t> month == 7: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dirty="0"/>
              <a:t>        </a:t>
            </a:r>
            <a:r>
              <a:rPr lang="en-US" altLang="en-US" sz="1800" dirty="0" err="1"/>
              <a:t>monthName</a:t>
            </a:r>
            <a:r>
              <a:rPr lang="en-US" altLang="en-US" sz="1800" dirty="0"/>
              <a:t> = "July"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dirty="0"/>
              <a:t>    </a:t>
            </a:r>
            <a:r>
              <a:rPr lang="en-US" altLang="en-US" sz="1800" dirty="0" err="1"/>
              <a:t>elif</a:t>
            </a:r>
            <a:r>
              <a:rPr lang="en-US" altLang="en-US" sz="1800" dirty="0"/>
              <a:t> month == 8: 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dirty="0"/>
              <a:t>        </a:t>
            </a:r>
            <a:r>
              <a:rPr lang="en-US" altLang="en-US" sz="1800" dirty="0" err="1"/>
              <a:t>monthName</a:t>
            </a:r>
            <a:r>
              <a:rPr lang="en-US" altLang="en-US" sz="1800" dirty="0"/>
              <a:t> = "August"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dirty="0"/>
              <a:t>    </a:t>
            </a:r>
            <a:r>
              <a:rPr lang="en-US" altLang="en-US" sz="1800" dirty="0" err="1"/>
              <a:t>elif</a:t>
            </a:r>
            <a:r>
              <a:rPr lang="en-US" altLang="en-US" sz="1800" dirty="0"/>
              <a:t> month == 9: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dirty="0"/>
              <a:t>        </a:t>
            </a:r>
            <a:r>
              <a:rPr lang="en-US" altLang="en-US" sz="1800" dirty="0" err="1"/>
              <a:t>monthName</a:t>
            </a:r>
            <a:r>
              <a:rPr lang="en-US" altLang="en-US" sz="1800" dirty="0"/>
              <a:t> = "September"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dirty="0"/>
              <a:t>    </a:t>
            </a:r>
            <a:r>
              <a:rPr lang="en-US" altLang="en-US" sz="1800" dirty="0" err="1"/>
              <a:t>elif</a:t>
            </a:r>
            <a:r>
              <a:rPr lang="en-US" altLang="en-US" sz="1800" dirty="0"/>
              <a:t> month == 10: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dirty="0"/>
              <a:t>        </a:t>
            </a:r>
            <a:r>
              <a:rPr lang="en-US" altLang="en-US" sz="1800" dirty="0" err="1"/>
              <a:t>monthName</a:t>
            </a:r>
            <a:r>
              <a:rPr lang="en-US" altLang="en-US" sz="1800" dirty="0"/>
              <a:t> = "October"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dirty="0"/>
              <a:t>    </a:t>
            </a:r>
            <a:r>
              <a:rPr lang="en-US" altLang="en-US" sz="1800" dirty="0" err="1"/>
              <a:t>elif</a:t>
            </a:r>
            <a:r>
              <a:rPr lang="en-US" altLang="en-US" sz="1800" dirty="0"/>
              <a:t> month == 11: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dirty="0"/>
              <a:t>        </a:t>
            </a:r>
            <a:r>
              <a:rPr lang="en-US" altLang="en-US" sz="1800" dirty="0" err="1"/>
              <a:t>monthName</a:t>
            </a:r>
            <a:r>
              <a:rPr lang="en-US" altLang="en-US" sz="1800" dirty="0"/>
              <a:t> = "November"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dirty="0"/>
              <a:t>    else: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dirty="0"/>
              <a:t>        </a:t>
            </a:r>
            <a:r>
              <a:rPr lang="en-US" altLang="en-US" sz="1800" dirty="0" err="1"/>
              <a:t>monthName</a:t>
            </a:r>
            <a:r>
              <a:rPr lang="en-US" altLang="en-US" sz="1800" dirty="0"/>
              <a:t> = "December"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dirty="0"/>
              <a:t>    return </a:t>
            </a:r>
            <a:r>
              <a:rPr lang="en-US" altLang="en-US" sz="1800" dirty="0" err="1"/>
              <a:t>monthName</a:t>
            </a:r>
            <a:endParaRPr lang="en-US" altLang="en-US" sz="1800" dirty="0"/>
          </a:p>
          <a:p>
            <a:pPr>
              <a:buFont typeface="Monotype Sorts" pitchFamily="2" charset="2"/>
              <a:buNone/>
            </a:pPr>
            <a:endParaRPr lang="en-US" altLang="en-US" sz="1200" dirty="0"/>
          </a:p>
          <a:p>
            <a:pPr>
              <a:buFont typeface="Monotype Sorts" pitchFamily="2" charset="2"/>
              <a:buNone/>
            </a:pPr>
            <a:endParaRPr lang="en-US" altLang="en-US" sz="12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Content Placeholder 5">
            <a:extLst>
              <a:ext uri="{FF2B5EF4-FFF2-40B4-BE49-F238E27FC236}">
                <a16:creationId xmlns:a16="http://schemas.microsoft.com/office/drawing/2014/main" id="{C68D6A77-A7C3-A04B-9F5B-01279C5C81A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269875" y="279400"/>
            <a:ext cx="8188325" cy="63373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# Get the start day of month/1/year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def getStartDay(year, month):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START_DAY_FOR_JAN_1_1800 = 3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# Get total number of days from 1/1/1800 to month/1/year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totalNumberOfDays = getTotalNumberOfDays(year, month)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# Return the start day for month/1/year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return (totalNumberOfDays + START_DAY_FOR_JAN_1_1800) % 7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1600"/>
          </a:p>
        </p:txBody>
      </p:sp>
      <p:sp>
        <p:nvSpPr>
          <p:cNvPr id="138242" name="Slide Number Placeholder 3">
            <a:extLst>
              <a:ext uri="{FF2B5EF4-FFF2-40B4-BE49-F238E27FC236}">
                <a16:creationId xmlns:a16="http://schemas.microsoft.com/office/drawing/2014/main" id="{C3EBB4C7-299C-144E-8468-3DF6B3C22A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989D1D9-BE1D-7343-9F2E-E0C6FAFDE5C5}" type="slidenum">
              <a:rPr lang="en-US" altLang="en-US" sz="1400"/>
              <a:pPr/>
              <a:t>67</a:t>
            </a:fld>
            <a:endParaRPr lang="en-US" altLang="en-US" sz="14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Content Placeholder 5">
            <a:extLst>
              <a:ext uri="{FF2B5EF4-FFF2-40B4-BE49-F238E27FC236}">
                <a16:creationId xmlns:a16="http://schemas.microsoft.com/office/drawing/2014/main" id="{0FC9DF35-88F4-1C43-8948-3CEEDC74501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269875" y="279400"/>
            <a:ext cx="8188325" cy="63373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endParaRPr lang="en-US" altLang="en-US" sz="1600"/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# Get the total number of days since January 1, 1800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def getTotalNumberOfDays(year, month):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total = 0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# Get the total days from 1800 to 1/1/year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for i in range(1800, year):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    if isLeapYear(i):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        total = total + 366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    else: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        total = total + 365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# Add days from Jan to the month prior to the calendar month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for i in range(1, month):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    total = total + getNumberOfDaysInMonth(year, i)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return total</a:t>
            </a:r>
          </a:p>
        </p:txBody>
      </p:sp>
      <p:sp>
        <p:nvSpPr>
          <p:cNvPr id="139266" name="Slide Number Placeholder 3">
            <a:extLst>
              <a:ext uri="{FF2B5EF4-FFF2-40B4-BE49-F238E27FC236}">
                <a16:creationId xmlns:a16="http://schemas.microsoft.com/office/drawing/2014/main" id="{70A2856C-2EB5-E747-847E-121ED835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A75264A-2BF2-5445-A06B-0B3617895117}" type="slidenum">
              <a:rPr lang="en-US" altLang="en-US" sz="1400"/>
              <a:pPr/>
              <a:t>68</a:t>
            </a:fld>
            <a:endParaRPr lang="en-US" altLang="en-US" sz="14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Content Placeholder 5">
            <a:extLst>
              <a:ext uri="{FF2B5EF4-FFF2-40B4-BE49-F238E27FC236}">
                <a16:creationId xmlns:a16="http://schemas.microsoft.com/office/drawing/2014/main" id="{9FE5152C-2EFE-D74C-AF02-86CC95B7383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269875" y="279400"/>
            <a:ext cx="8188325" cy="549275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# Get the number of days in a month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def getNumberOfDaysInMonth(year, month):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if (month == 1 or month == 3 or month == 5 or month == 7 or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    month == 8 or month == 10 or month == 12):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    return 31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if month == 4 or month == 6 or month == 9 or month == 11: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    return 30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if month == 2: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    return 29 if isLeapYear(year) else 28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return 0 # If month is incorrect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1400"/>
          </a:p>
          <a:p>
            <a:pPr marL="0" indent="0">
              <a:buFont typeface="Monotype Sorts" pitchFamily="2" charset="2"/>
              <a:buNone/>
            </a:pPr>
            <a:endParaRPr lang="en-US" altLang="en-US" sz="1400"/>
          </a:p>
        </p:txBody>
      </p:sp>
      <p:sp>
        <p:nvSpPr>
          <p:cNvPr id="140290" name="Slide Number Placeholder 3">
            <a:extLst>
              <a:ext uri="{FF2B5EF4-FFF2-40B4-BE49-F238E27FC236}">
                <a16:creationId xmlns:a16="http://schemas.microsoft.com/office/drawing/2014/main" id="{D0EFC132-2835-3D4E-A3A9-A4D3ED52EC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1D164F1-74AE-2542-9142-91FFDA29AD33}" type="slidenum">
              <a:rPr lang="en-US" altLang="en-US" sz="1400"/>
              <a:pPr/>
              <a:t>69</a:t>
            </a:fld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4">
            <a:extLst>
              <a:ext uri="{FF2B5EF4-FFF2-40B4-BE49-F238E27FC236}">
                <a16:creationId xmlns:a16="http://schemas.microsoft.com/office/drawing/2014/main" id="{F001B294-9E43-BF4C-82EA-9E1332D991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16133D-56DB-4E48-A36E-DAE42503F39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0CFE764A-19B7-224E-9387-30144E60E5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Defining Functions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C72C35CD-C87C-D941-9C4C-7793EF381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A function is a collection of statements that are grouped together to perform an operation.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28A90E5E-4C1C-8141-9719-BBC85BCD4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1E12CC34-7516-604B-A5EF-9D0F78802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25AA3A83-44C6-7941-A9B0-EFE83FF4B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2D114E25-8CA4-FA45-8B9E-3D9FE597F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2" name="Rectangle 10">
            <a:extLst>
              <a:ext uri="{FF2B5EF4-FFF2-40B4-BE49-F238E27FC236}">
                <a16:creationId xmlns:a16="http://schemas.microsoft.com/office/drawing/2014/main" id="{631264C3-BEC8-A04F-B1DD-29901D8D8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3" name="Rectangle 12">
            <a:extLst>
              <a:ext uri="{FF2B5EF4-FFF2-40B4-BE49-F238E27FC236}">
                <a16:creationId xmlns:a16="http://schemas.microsoft.com/office/drawing/2014/main" id="{89BD359A-3938-4D4B-8886-8687B4B3D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4" name="Rectangle 14">
            <a:extLst>
              <a:ext uri="{FF2B5EF4-FFF2-40B4-BE49-F238E27FC236}">
                <a16:creationId xmlns:a16="http://schemas.microsoft.com/office/drawing/2014/main" id="{B8D55B9D-FCDD-584C-BBBD-392074FBE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5" name="Rectangle 16">
            <a:extLst>
              <a:ext uri="{FF2B5EF4-FFF2-40B4-BE49-F238E27FC236}">
                <a16:creationId xmlns:a16="http://schemas.microsoft.com/office/drawing/2014/main" id="{A3B6C1AA-FAE6-B349-90B5-FEE8E1BBC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6" name="Rectangle 18">
            <a:extLst>
              <a:ext uri="{FF2B5EF4-FFF2-40B4-BE49-F238E27FC236}">
                <a16:creationId xmlns:a16="http://schemas.microsoft.com/office/drawing/2014/main" id="{C62E6A0B-713B-754E-8DC2-B6FFFD1E7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7" name="Rectangle 20">
            <a:extLst>
              <a:ext uri="{FF2B5EF4-FFF2-40B4-BE49-F238E27FC236}">
                <a16:creationId xmlns:a16="http://schemas.microsoft.com/office/drawing/2014/main" id="{CC8BE40F-5D04-D343-A811-E6F3861EF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8" name="Rectangle 22">
            <a:extLst>
              <a:ext uri="{FF2B5EF4-FFF2-40B4-BE49-F238E27FC236}">
                <a16:creationId xmlns:a16="http://schemas.microsoft.com/office/drawing/2014/main" id="{14B6BF0D-5BA0-6840-95ED-339A63250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9" name="Rectangle 24">
            <a:extLst>
              <a:ext uri="{FF2B5EF4-FFF2-40B4-BE49-F238E27FC236}">
                <a16:creationId xmlns:a16="http://schemas.microsoft.com/office/drawing/2014/main" id="{EB09E7E3-1AB6-A640-8AC6-2894E89A4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6640" name="Object 23">
            <a:extLst>
              <a:ext uri="{FF2B5EF4-FFF2-40B4-BE49-F238E27FC236}">
                <a16:creationId xmlns:a16="http://schemas.microsoft.com/office/drawing/2014/main" id="{4C2413D7-25E3-5E4A-AA50-B5F02AD765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2546350"/>
          <a:ext cx="8642350" cy="341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Picture" r:id="rId4" imgW="3124200" imgH="1231900" progId="Word.Picture.8">
                  <p:embed/>
                </p:oleObj>
              </mc:Choice>
              <mc:Fallback>
                <p:oleObj name="Picture" r:id="rId4" imgW="3124200" imgH="1231900" progId="Word.Picture.8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46350"/>
                        <a:ext cx="8642350" cy="341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Content Placeholder 5">
            <a:extLst>
              <a:ext uri="{FF2B5EF4-FFF2-40B4-BE49-F238E27FC236}">
                <a16:creationId xmlns:a16="http://schemas.microsoft.com/office/drawing/2014/main" id="{81A795E6-A785-7344-AFDC-91B087F4E0D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269875" y="279400"/>
            <a:ext cx="8188325" cy="549275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# Determine if it is a leap year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def isLeapYear(year):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return year % 400 == 0 or (year % 4 == 0 and year % 100 != 0)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2000"/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def main():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# Prompt the user to enter year and month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year = int(input("Enter full year (e.g., 2001): "))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month = int(input(("Enter month as number between 1 and 12: ")))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2000"/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# Print calendar for the month of the year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   printMonth(year, month)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/>
              <a:t>main() # Call the main function</a:t>
            </a:r>
          </a:p>
        </p:txBody>
      </p:sp>
      <p:sp>
        <p:nvSpPr>
          <p:cNvPr id="141314" name="Slide Number Placeholder 3">
            <a:extLst>
              <a:ext uri="{FF2B5EF4-FFF2-40B4-BE49-F238E27FC236}">
                <a16:creationId xmlns:a16="http://schemas.microsoft.com/office/drawing/2014/main" id="{7162A90A-8AC5-D74A-A8A0-61822F04F4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93B9D18-93D4-E143-9C4C-AB88DED6025D}" type="slidenum">
              <a:rPr lang="en-US" altLang="en-US" sz="1400"/>
              <a:pPr/>
              <a:t>70</a:t>
            </a:fld>
            <a:endParaRPr lang="en-US" altLang="en-US" sz="14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Slide Number Placeholder 4">
            <a:extLst>
              <a:ext uri="{FF2B5EF4-FFF2-40B4-BE49-F238E27FC236}">
                <a16:creationId xmlns:a16="http://schemas.microsoft.com/office/drawing/2014/main" id="{1C62CCF4-C1D3-DB41-A34A-50AC2A3B97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462576-EE0D-2046-BDAC-EED91020ECF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US" altLang="en-US" sz="1400"/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A6324DD3-EDE4-274A-A139-6C5795E8C7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Implementation: Bottom-Up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32C5B9FE-B9BD-6D49-B155-F27ADE37B6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23908" name="Rectangle 4">
            <a:extLst>
              <a:ext uri="{FF2B5EF4-FFF2-40B4-BE49-F238E27FC236}">
                <a16:creationId xmlns:a16="http://schemas.microsoft.com/office/drawing/2014/main" id="{9006B55E-DD2E-544B-A1E3-FBC635CF3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3909" name="Rectangle 5">
            <a:extLst>
              <a:ext uri="{FF2B5EF4-FFF2-40B4-BE49-F238E27FC236}">
                <a16:creationId xmlns:a16="http://schemas.microsoft.com/office/drawing/2014/main" id="{46DF496A-BAC1-BB44-9ED6-D6F9D304D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3910" name="Text Box 7">
            <a:extLst>
              <a:ext uri="{FF2B5EF4-FFF2-40B4-BE49-F238E27FC236}">
                <a16:creationId xmlns:a16="http://schemas.microsoft.com/office/drawing/2014/main" id="{DF602EE0-F996-FE4B-9A5D-E212BFCCD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85344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Bottom-up approach is to implement one function in the structure chart at a time from the bottom to the top. For each function implemented, write a test program to test it. Both top-down and bottom-up functions are fine. Both approaches implement the functions incrementally and help to isolate programming errors and makes debugging easy. Sometimes, they can be used together.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Number Placeholder 4">
            <a:extLst>
              <a:ext uri="{FF2B5EF4-FFF2-40B4-BE49-F238E27FC236}">
                <a16:creationId xmlns:a16="http://schemas.microsoft.com/office/drawing/2014/main" id="{84BDA621-CDD4-7440-AE63-EA4C08786A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E4BA2C-834A-4D48-85BF-DD6B9E8A3F5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US" altLang="en-US" sz="1400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C28E8478-FE81-3F44-8FF0-AA2FCD75A2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675" y="395288"/>
            <a:ext cx="8756650" cy="1190625"/>
          </a:xfrm>
        </p:spPr>
        <p:txBody>
          <a:bodyPr/>
          <a:lstStyle/>
          <a:p>
            <a:r>
              <a:rPr lang="en-US" altLang="en-US"/>
              <a:t>Turtle:</a:t>
            </a:r>
            <a:br>
              <a:rPr lang="en-US" altLang="en-US"/>
            </a:br>
            <a:r>
              <a:rPr lang="en-US" altLang="en-US" sz="4000"/>
              <a:t>Developing Reusable Graphics Functions</a:t>
            </a:r>
            <a:r>
              <a:rPr lang="en-US" altLang="en-US"/>
              <a:t> 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BC423E21-38C0-BE49-80CA-89E5C05C2D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25956" name="Rectangle 4">
            <a:extLst>
              <a:ext uri="{FF2B5EF4-FFF2-40B4-BE49-F238E27FC236}">
                <a16:creationId xmlns:a16="http://schemas.microsoft.com/office/drawing/2014/main" id="{A12E3805-D5C3-414F-B4B9-CDF21A359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5957" name="Rectangle 5">
            <a:extLst>
              <a:ext uri="{FF2B5EF4-FFF2-40B4-BE49-F238E27FC236}">
                <a16:creationId xmlns:a16="http://schemas.microsoft.com/office/drawing/2014/main" id="{93CE039D-B9F8-204A-BDF3-87F48E715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5958" name="Text Box 11">
            <a:extLst>
              <a:ext uri="{FF2B5EF4-FFF2-40B4-BE49-F238E27FC236}">
                <a16:creationId xmlns:a16="http://schemas.microsoft.com/office/drawing/2014/main" id="{FDE6E41B-C880-6E45-BB0B-BF0C06FF7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2122488"/>
            <a:ext cx="85344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2400"/>
              <a:t>def drawLine(x1, y1, x2, y2):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fr-FR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def writeString(s, x, y):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def drawPoint(x, y):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2400"/>
              <a:t>def drawCircle(x = 0, y = 0, radius = 10):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fr-FR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def drawRectangle(x = 0, y = 0, width = 10, height = 10): </a:t>
            </a:r>
          </a:p>
        </p:txBody>
      </p:sp>
      <p:sp>
        <p:nvSpPr>
          <p:cNvPr id="125959" name="Rectangle 10">
            <a:hlinkClick r:id="rId3"/>
            <a:extLst>
              <a:ext uri="{FF2B5EF4-FFF2-40B4-BE49-F238E27FC236}">
                <a16:creationId xmlns:a16="http://schemas.microsoft.com/office/drawing/2014/main" id="{AA78D6C0-A302-BF43-A0D0-0E7E3FD42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5" y="5805488"/>
            <a:ext cx="31369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UsefulTurtleFunctions</a:t>
            </a:r>
          </a:p>
        </p:txBody>
      </p:sp>
      <p:sp>
        <p:nvSpPr>
          <p:cNvPr id="125960" name="Rectangle 10">
            <a:hlinkClick r:id="rId4"/>
            <a:extLst>
              <a:ext uri="{FF2B5EF4-FFF2-40B4-BE49-F238E27FC236}">
                <a16:creationId xmlns:a16="http://schemas.microsoft.com/office/drawing/2014/main" id="{6B90FFFE-7651-1C41-81CA-99423BAFC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805488"/>
            <a:ext cx="31369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UseCustomTurtleFunctions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4">
            <a:extLst>
              <a:ext uri="{FF2B5EF4-FFF2-40B4-BE49-F238E27FC236}">
                <a16:creationId xmlns:a16="http://schemas.microsoft.com/office/drawing/2014/main" id="{14DC4F3C-4962-E946-B13E-8497137E37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CA5383-7970-7342-912F-E7F3C557F27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58B930FE-E03A-584D-891C-94FCB7068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Header</a:t>
            </a: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25436BF2-DDEA-6A40-A142-8C83170F7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1239838"/>
            <a:ext cx="8458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A function contains a header and body. The header begins with the </a:t>
            </a:r>
            <a:r>
              <a:rPr lang="en-US" altLang="en-US" sz="2400" b="1"/>
              <a:t>def</a:t>
            </a:r>
            <a:r>
              <a:rPr lang="en-US" altLang="en-US" sz="2400"/>
              <a:t> keyword, followed by function’s name and parameters, followed by a colon. 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11CD3653-7485-5B4F-9CE2-76DADA741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E9B33416-98C3-674E-8816-D5F74F526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792C70F3-EC8D-1243-B44A-3575BE50E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D8B63A12-005C-E14A-836C-52F81226E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80" name="Rectangle 8">
            <a:extLst>
              <a:ext uri="{FF2B5EF4-FFF2-40B4-BE49-F238E27FC236}">
                <a16:creationId xmlns:a16="http://schemas.microsoft.com/office/drawing/2014/main" id="{9E677A24-D0B8-5444-A522-F0673129D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81" name="Rectangle 9">
            <a:extLst>
              <a:ext uri="{FF2B5EF4-FFF2-40B4-BE49-F238E27FC236}">
                <a16:creationId xmlns:a16="http://schemas.microsoft.com/office/drawing/2014/main" id="{C61A911F-F99D-1D4F-B961-7CAF7D5D6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82" name="Rectangle 10">
            <a:extLst>
              <a:ext uri="{FF2B5EF4-FFF2-40B4-BE49-F238E27FC236}">
                <a16:creationId xmlns:a16="http://schemas.microsoft.com/office/drawing/2014/main" id="{FB260375-AD65-2442-ADC6-4DE60359B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83" name="Rectangle 11">
            <a:extLst>
              <a:ext uri="{FF2B5EF4-FFF2-40B4-BE49-F238E27FC236}">
                <a16:creationId xmlns:a16="http://schemas.microsoft.com/office/drawing/2014/main" id="{27151CDA-8FD5-8F4B-9551-372E4B08C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8684" name="Object 23">
            <a:extLst>
              <a:ext uri="{FF2B5EF4-FFF2-40B4-BE49-F238E27FC236}">
                <a16:creationId xmlns:a16="http://schemas.microsoft.com/office/drawing/2014/main" id="{48AD3378-689D-234E-A2BB-355ABEA66B41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501650" y="2660650"/>
          <a:ext cx="8488363" cy="335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name="Picture" r:id="rId4" imgW="3124200" imgH="1231900" progId="Word.Picture.8">
                  <p:embed/>
                </p:oleObj>
              </mc:Choice>
              <mc:Fallback>
                <p:oleObj name="Picture" r:id="rId4" imgW="3124200" imgH="1231900" progId="Word.Picture.8">
                  <p:embed/>
                  <p:pic>
                    <p:nvPicPr>
                      <p:cNvPr id="0" name="Object 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2660650"/>
                        <a:ext cx="8488363" cy="335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Rectangle 13">
            <a:extLst>
              <a:ext uri="{FF2B5EF4-FFF2-40B4-BE49-F238E27FC236}">
                <a16:creationId xmlns:a16="http://schemas.microsoft.com/office/drawing/2014/main" id="{CBAA9A2E-7144-2946-9F54-59621173D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588" y="3544888"/>
            <a:ext cx="2535237" cy="423862"/>
          </a:xfrm>
          <a:prstGeom prst="rect">
            <a:avLst/>
          </a:prstGeom>
          <a:solidFill>
            <a:schemeClr val="accent1">
              <a:alpha val="2901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4">
            <a:extLst>
              <a:ext uri="{FF2B5EF4-FFF2-40B4-BE49-F238E27FC236}">
                <a16:creationId xmlns:a16="http://schemas.microsoft.com/office/drawing/2014/main" id="{7619E360-705D-1D43-804F-78CE3D67F9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C3F467-BAA0-DF41-84DB-ECA0C4F8364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4F42A8DB-5E05-CA47-A1F4-54D77096A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Formal Parameters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C7953284-8ADE-374A-A293-2ACB00109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1470025"/>
            <a:ext cx="8458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/>
              <a:t>The variables defined in the function header are known as </a:t>
            </a:r>
            <a:r>
              <a:rPr lang="en-US" altLang="en-US" sz="2800" i="1"/>
              <a:t>formal parameters</a:t>
            </a:r>
            <a:r>
              <a:rPr lang="en-US" altLang="en-US" sz="2800"/>
              <a:t>. 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074B9EFD-164A-0643-AE5D-8ECABF13C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329B119D-9771-3040-9735-4AF5BA154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E092788E-5C47-D14A-AB10-1B457B9A1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5207227C-9303-3C40-99A2-54C760563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28" name="Rectangle 8">
            <a:extLst>
              <a:ext uri="{FF2B5EF4-FFF2-40B4-BE49-F238E27FC236}">
                <a16:creationId xmlns:a16="http://schemas.microsoft.com/office/drawing/2014/main" id="{FE27085A-183A-4646-8032-B6687F24E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29" name="Rectangle 9">
            <a:extLst>
              <a:ext uri="{FF2B5EF4-FFF2-40B4-BE49-F238E27FC236}">
                <a16:creationId xmlns:a16="http://schemas.microsoft.com/office/drawing/2014/main" id="{217C997C-2773-864F-93A3-BAB1D3276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0" name="Rectangle 10">
            <a:extLst>
              <a:ext uri="{FF2B5EF4-FFF2-40B4-BE49-F238E27FC236}">
                <a16:creationId xmlns:a16="http://schemas.microsoft.com/office/drawing/2014/main" id="{FAAF8038-4479-2344-96F4-F93462FFA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1" name="Rectangle 11">
            <a:extLst>
              <a:ext uri="{FF2B5EF4-FFF2-40B4-BE49-F238E27FC236}">
                <a16:creationId xmlns:a16="http://schemas.microsoft.com/office/drawing/2014/main" id="{A9AE0C01-A600-1A47-A316-C64C53419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0732" name="Object 21">
            <a:extLst>
              <a:ext uri="{FF2B5EF4-FFF2-40B4-BE49-F238E27FC236}">
                <a16:creationId xmlns:a16="http://schemas.microsoft.com/office/drawing/2014/main" id="{B59CD29C-25F8-8846-BEF7-4F7FB4C54E2C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47663" y="2928938"/>
          <a:ext cx="8526462" cy="33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name="Picture" r:id="rId4" imgW="3124200" imgH="1231900" progId="Word.Picture.8">
                  <p:embed/>
                </p:oleObj>
              </mc:Choice>
              <mc:Fallback>
                <p:oleObj name="Picture" r:id="rId4" imgW="3124200" imgH="1231900" progId="Word.Picture.8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3" y="2928938"/>
                        <a:ext cx="8526462" cy="336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3" name="Rectangle 14">
            <a:extLst>
              <a:ext uri="{FF2B5EF4-FFF2-40B4-BE49-F238E27FC236}">
                <a16:creationId xmlns:a16="http://schemas.microsoft.com/office/drawing/2014/main" id="{9C2101D9-1C36-9147-92BD-379CE517B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3889375"/>
            <a:ext cx="461962" cy="306388"/>
          </a:xfrm>
          <a:prstGeom prst="rect">
            <a:avLst/>
          </a:prstGeom>
          <a:solidFill>
            <a:schemeClr val="accent1">
              <a:alpha val="3999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4" name="Rectangle 15">
            <a:extLst>
              <a:ext uri="{FF2B5EF4-FFF2-40B4-BE49-F238E27FC236}">
                <a16:creationId xmlns:a16="http://schemas.microsoft.com/office/drawing/2014/main" id="{E83DA791-3CDE-8B42-B200-21114C986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925" y="3889375"/>
            <a:ext cx="461963" cy="306388"/>
          </a:xfrm>
          <a:prstGeom prst="rect">
            <a:avLst/>
          </a:prstGeom>
          <a:solidFill>
            <a:schemeClr val="accent1">
              <a:alpha val="3999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Designs\International.pot</Template>
  <TotalTime>19139</TotalTime>
  <Words>3245</Words>
  <Application>Microsoft Macintosh PowerPoint</Application>
  <PresentationFormat>On-screen Show (4:3)</PresentationFormat>
  <Paragraphs>505</Paragraphs>
  <Slides>72</Slides>
  <Notes>56</Notes>
  <HiddenSlides>0</HiddenSlides>
  <MMClips>0</MMClips>
  <ScaleCrop>false</ScaleCrop>
  <HeadingPairs>
    <vt:vector size="10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72</vt:i4>
      </vt:variant>
      <vt:variant>
        <vt:lpstr>Custom Shows</vt:lpstr>
      </vt:variant>
      <vt:variant>
        <vt:i4>1</vt:i4>
      </vt:variant>
    </vt:vector>
  </HeadingPairs>
  <TitlesOfParts>
    <vt:vector size="83" baseType="lpstr">
      <vt:lpstr>Arial</vt:lpstr>
      <vt:lpstr>Book Antiqua</vt:lpstr>
      <vt:lpstr>Consolas</vt:lpstr>
      <vt:lpstr>Courier New</vt:lpstr>
      <vt:lpstr>Forte</vt:lpstr>
      <vt:lpstr>Monotype Sorts</vt:lpstr>
      <vt:lpstr>Times New Roman</vt:lpstr>
      <vt:lpstr>International</vt:lpstr>
      <vt:lpstr>Picture</vt:lpstr>
      <vt:lpstr>Word.Picture.8</vt:lpstr>
      <vt:lpstr>Chapter 6 Functions</vt:lpstr>
      <vt:lpstr>Opening Problem</vt:lpstr>
      <vt:lpstr>Problem</vt:lpstr>
      <vt:lpstr>Problem</vt:lpstr>
      <vt:lpstr>Solution</vt:lpstr>
      <vt:lpstr>Objectives</vt:lpstr>
      <vt:lpstr>Defining Functions</vt:lpstr>
      <vt:lpstr>Function Header</vt:lpstr>
      <vt:lpstr>Formal Parameters</vt:lpstr>
      <vt:lpstr>Actual Parameters</vt:lpstr>
      <vt:lpstr>Return Value</vt:lpstr>
      <vt:lpstr>Calling Functions</vt:lpstr>
      <vt:lpstr>Calling Functions, cont.</vt:lpstr>
      <vt:lpstr>Trace Function Invocation</vt:lpstr>
      <vt:lpstr>Trace Function Invocation</vt:lpstr>
      <vt:lpstr>Trace Function Invocation</vt:lpstr>
      <vt:lpstr>Trace Function Invocation</vt:lpstr>
      <vt:lpstr>Trace Function Invocation</vt:lpstr>
      <vt:lpstr>Trace Function Invocation</vt:lpstr>
      <vt:lpstr>Trace Function Invocation</vt:lpstr>
      <vt:lpstr>Trace Function Invocation</vt:lpstr>
      <vt:lpstr>Trace Function Invocation</vt:lpstr>
      <vt:lpstr>Trace Function Invocation</vt:lpstr>
      <vt:lpstr>Trace Function Invocation</vt:lpstr>
      <vt:lpstr>Call Stacks </vt:lpstr>
      <vt:lpstr>Call Stacks </vt:lpstr>
      <vt:lpstr>Functions With/Without Return Values</vt:lpstr>
      <vt:lpstr>The None Value</vt:lpstr>
      <vt:lpstr>Passing Arguments by Positions</vt:lpstr>
      <vt:lpstr>Keyword Arguments</vt:lpstr>
      <vt:lpstr>Pass by Value</vt:lpstr>
      <vt:lpstr>PowerPoint Presentation</vt:lpstr>
      <vt:lpstr>Pass by Value</vt:lpstr>
      <vt:lpstr>Modularizing Code</vt:lpstr>
      <vt:lpstr>Problem: Converting Decimals to Hexadecimals </vt:lpstr>
      <vt:lpstr>Scope of Variables</vt:lpstr>
      <vt:lpstr>Example 1</vt:lpstr>
      <vt:lpstr>Example 2</vt:lpstr>
      <vt:lpstr>Example 3</vt:lpstr>
      <vt:lpstr>Example 4</vt:lpstr>
      <vt:lpstr>Example 5</vt:lpstr>
      <vt:lpstr>PowerPoint Presentation</vt:lpstr>
      <vt:lpstr>PowerPoint Presentation</vt:lpstr>
      <vt:lpstr>PowerPoint Presentation</vt:lpstr>
      <vt:lpstr>Default Arguments</vt:lpstr>
      <vt:lpstr>Live Example 6.8 DefaultArgumentDemo.py</vt:lpstr>
      <vt:lpstr>Returning Multiple Values</vt:lpstr>
      <vt:lpstr>Live Example 6.9: MultipleReturnValueDemo.py</vt:lpstr>
      <vt:lpstr>Generating Random Characters</vt:lpstr>
      <vt:lpstr>PowerPoint Presentation</vt:lpstr>
      <vt:lpstr>LiveExample 6.11: TestRandomCharacter.py</vt:lpstr>
      <vt:lpstr>Function Abstraction</vt:lpstr>
      <vt:lpstr>Benefits of Functions</vt:lpstr>
      <vt:lpstr>Stepwise Refinement</vt:lpstr>
      <vt:lpstr>PrintCalender Case Study </vt:lpstr>
      <vt:lpstr>Design Diagram</vt:lpstr>
      <vt:lpstr>Design Diagram</vt:lpstr>
      <vt:lpstr>Design Diagram</vt:lpstr>
      <vt:lpstr>Design Diagram</vt:lpstr>
      <vt:lpstr>Design Diagram</vt:lpstr>
      <vt:lpstr>Design Diagram</vt:lpstr>
      <vt:lpstr>Implementation: Top-Down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Implementation: Bottom-Up</vt:lpstr>
      <vt:lpstr>Turtle: Developing Reusable Graphics Functions 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Methods</dc:title>
  <dc:creator>Y. Daniel Liang</dc:creator>
  <cp:lastModifiedBy>yuksel aslandogan</cp:lastModifiedBy>
  <cp:revision>208</cp:revision>
  <dcterms:created xsi:type="dcterms:W3CDTF">1995-06-10T17:31:50Z</dcterms:created>
  <dcterms:modified xsi:type="dcterms:W3CDTF">2022-10-27T15:40:48Z</dcterms:modified>
</cp:coreProperties>
</file>