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6"/>
  </p:notesMasterIdLst>
  <p:handoutMasterIdLst>
    <p:handoutMasterId r:id="rId67"/>
  </p:handoutMasterIdLst>
  <p:sldIdLst>
    <p:sldId id="257" r:id="rId2"/>
    <p:sldId id="651" r:id="rId3"/>
    <p:sldId id="530" r:id="rId4"/>
    <p:sldId id="478" r:id="rId5"/>
    <p:sldId id="672" r:id="rId6"/>
    <p:sldId id="260" r:id="rId7"/>
    <p:sldId id="262" r:id="rId8"/>
    <p:sldId id="263" r:id="rId9"/>
    <p:sldId id="673" r:id="rId10"/>
    <p:sldId id="674" r:id="rId11"/>
    <p:sldId id="264" r:id="rId12"/>
    <p:sldId id="675" r:id="rId13"/>
    <p:sldId id="533" r:id="rId14"/>
    <p:sldId id="683" r:id="rId15"/>
    <p:sldId id="687" r:id="rId16"/>
    <p:sldId id="648" r:id="rId17"/>
    <p:sldId id="680" r:id="rId18"/>
    <p:sldId id="681" r:id="rId19"/>
    <p:sldId id="688" r:id="rId20"/>
    <p:sldId id="649" r:id="rId21"/>
    <p:sldId id="512" r:id="rId22"/>
    <p:sldId id="696" r:id="rId23"/>
    <p:sldId id="697" r:id="rId24"/>
    <p:sldId id="487" r:id="rId25"/>
    <p:sldId id="539" r:id="rId26"/>
    <p:sldId id="676" r:id="rId27"/>
    <p:sldId id="677" r:id="rId28"/>
    <p:sldId id="495" r:id="rId29"/>
    <p:sldId id="699" r:id="rId30"/>
    <p:sldId id="698" r:id="rId31"/>
    <p:sldId id="524" r:id="rId32"/>
    <p:sldId id="506" r:id="rId33"/>
    <p:sldId id="689" r:id="rId34"/>
    <p:sldId id="682" r:id="rId35"/>
    <p:sldId id="694" r:id="rId36"/>
    <p:sldId id="695" r:id="rId37"/>
    <p:sldId id="540" r:id="rId38"/>
    <p:sldId id="690" r:id="rId39"/>
    <p:sldId id="691" r:id="rId40"/>
    <p:sldId id="692" r:id="rId41"/>
    <p:sldId id="520" r:id="rId42"/>
    <p:sldId id="503" r:id="rId43"/>
    <p:sldId id="701" r:id="rId44"/>
    <p:sldId id="700" r:id="rId45"/>
    <p:sldId id="599" r:id="rId46"/>
    <p:sldId id="684" r:id="rId47"/>
    <p:sldId id="521" r:id="rId48"/>
    <p:sldId id="504" r:id="rId49"/>
    <p:sldId id="600" r:id="rId50"/>
    <p:sldId id="685" r:id="rId51"/>
    <p:sldId id="519" r:id="rId52"/>
    <p:sldId id="598" r:id="rId53"/>
    <p:sldId id="527" r:id="rId54"/>
    <p:sldId id="528" r:id="rId55"/>
    <p:sldId id="693" r:id="rId56"/>
    <p:sldId id="602" r:id="rId57"/>
    <p:sldId id="653" r:id="rId58"/>
    <p:sldId id="686" r:id="rId59"/>
    <p:sldId id="654" r:id="rId60"/>
    <p:sldId id="655" r:id="rId61"/>
    <p:sldId id="656" r:id="rId62"/>
    <p:sldId id="536" r:id="rId63"/>
    <p:sldId id="702" r:id="rId64"/>
    <p:sldId id="703" r:id="rId6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28">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10" autoAdjust="0"/>
    <p:restoredTop sz="94636" autoAdjust="0"/>
  </p:normalViewPr>
  <p:slideViewPr>
    <p:cSldViewPr>
      <p:cViewPr varScale="1">
        <p:scale>
          <a:sx n="106" d="100"/>
          <a:sy n="106" d="100"/>
        </p:scale>
        <p:origin x="512" y="184"/>
      </p:cViewPr>
      <p:guideLst>
        <p:guide orient="horz" pos="864"/>
        <p:guide pos="5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6794"/>
    </p:cViewPr>
  </p:sorterViewPr>
  <p:notesViewPr>
    <p:cSldViewPr>
      <p:cViewPr varScale="1">
        <p:scale>
          <a:sx n="43" d="100"/>
          <a:sy n="43" d="100"/>
        </p:scale>
        <p:origin x="-1422" y="-84"/>
      </p:cViewPr>
      <p:guideLst>
        <p:guide orient="horz" pos="2160"/>
        <p:guide pos="2880"/>
      </p:guideLst>
    </p:cSldViewPr>
  </p:notesViewPr>
  <p:gridSpacing cx="38405" cy="384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D7060DCC-2E45-4546-9D34-E17163404312}"/>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a:lvl1pPr>
          </a:lstStyle>
          <a:p>
            <a:pPr>
              <a:defRPr/>
            </a:pPr>
            <a:endParaRPr lang="en-US"/>
          </a:p>
        </p:txBody>
      </p:sp>
      <p:sp>
        <p:nvSpPr>
          <p:cNvPr id="2051" name="Rectangle 3">
            <a:extLst>
              <a:ext uri="{FF2B5EF4-FFF2-40B4-BE49-F238E27FC236}">
                <a16:creationId xmlns:a16="http://schemas.microsoft.com/office/drawing/2014/main" id="{75E58867-453F-45E6-84A8-33FE2012BFB1}"/>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a:lvl1pPr>
          </a:lstStyle>
          <a:p>
            <a:pPr>
              <a:defRPr/>
            </a:pPr>
            <a:endParaRPr lang="en-US"/>
          </a:p>
        </p:txBody>
      </p:sp>
      <p:sp>
        <p:nvSpPr>
          <p:cNvPr id="3076" name="Rectangle 4">
            <a:extLst>
              <a:ext uri="{FF2B5EF4-FFF2-40B4-BE49-F238E27FC236}">
                <a16:creationId xmlns:a16="http://schemas.microsoft.com/office/drawing/2014/main" id="{2A326CAF-87AA-DF4B-A042-6FD8625AAAAD}"/>
              </a:ext>
            </a:extLst>
          </p:cNvPr>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a:extLst>
              <a:ext uri="{FF2B5EF4-FFF2-40B4-BE49-F238E27FC236}">
                <a16:creationId xmlns:a16="http://schemas.microsoft.com/office/drawing/2014/main" id="{5C216571-7106-4CF4-85FF-CC574E8D01D6}"/>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a:extLst>
              <a:ext uri="{FF2B5EF4-FFF2-40B4-BE49-F238E27FC236}">
                <a16:creationId xmlns:a16="http://schemas.microsoft.com/office/drawing/2014/main" id="{38281C56-FF19-42C7-A8D5-494CB92ABC8F}"/>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a:lvl1pPr>
          </a:lstStyle>
          <a:p>
            <a:pPr>
              <a:defRPr/>
            </a:pPr>
            <a:endParaRPr lang="en-US"/>
          </a:p>
        </p:txBody>
      </p:sp>
      <p:sp>
        <p:nvSpPr>
          <p:cNvPr id="2055" name="Rectangle 7">
            <a:extLst>
              <a:ext uri="{FF2B5EF4-FFF2-40B4-BE49-F238E27FC236}">
                <a16:creationId xmlns:a16="http://schemas.microsoft.com/office/drawing/2014/main" id="{5672DFDF-64D0-4A1E-9204-0F33CA6E8822}"/>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lvl1pPr>
          </a:lstStyle>
          <a:p>
            <a:fld id="{CEFFC091-E3AA-764A-B05A-EABE021499A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77A6DD5A-5DC9-7F4D-BD2E-1CDCD547B68F}"/>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20BC64D-A95C-E445-BAF7-3FDB5D42B90C}" type="slidenum">
              <a:rPr lang="en-US" altLang="en-US" sz="1000"/>
              <a:pPr/>
              <a:t>6</a:t>
            </a:fld>
            <a:endParaRPr lang="en-US" altLang="en-US" sz="1000"/>
          </a:p>
        </p:txBody>
      </p:sp>
      <p:sp>
        <p:nvSpPr>
          <p:cNvPr id="10243" name="Rectangle 2">
            <a:extLst>
              <a:ext uri="{FF2B5EF4-FFF2-40B4-BE49-F238E27FC236}">
                <a16:creationId xmlns:a16="http://schemas.microsoft.com/office/drawing/2014/main" id="{A5905BAD-9F7C-A34D-9C06-EDF98C0B007C}"/>
              </a:ext>
            </a:extLst>
          </p:cNvPr>
          <p:cNvSpPr>
            <a:spLocks noGrp="1" noRot="1" noChangeAspect="1" noChangeArrowheads="1" noTextEdit="1"/>
          </p:cNvSpPr>
          <p:nvPr>
            <p:ph type="sldImg"/>
          </p:nvPr>
        </p:nvSpPr>
        <p:spPr>
          <a:xfrm>
            <a:off x="1150938" y="692150"/>
            <a:ext cx="4556125" cy="3416300"/>
          </a:xfrm>
          <a:ln cap="flat"/>
        </p:spPr>
      </p:sp>
      <p:sp>
        <p:nvSpPr>
          <p:cNvPr id="10244" name="Rectangle 3">
            <a:extLst>
              <a:ext uri="{FF2B5EF4-FFF2-40B4-BE49-F238E27FC236}">
                <a16:creationId xmlns:a16="http://schemas.microsoft.com/office/drawing/2014/main" id="{BB4D3410-E67E-004A-B6E4-0C2005C25FA6}"/>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FBDF7E94-ACE4-0042-939D-B8D480CC4A12}"/>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218DEB14-B7B3-E245-8AB7-A21265CC2EB5}"/>
                </a:ext>
              </a:extLst>
            </p:cNvPr>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6" name="Group 30">
              <a:extLst>
                <a:ext uri="{FF2B5EF4-FFF2-40B4-BE49-F238E27FC236}">
                  <a16:creationId xmlns:a16="http://schemas.microsoft.com/office/drawing/2014/main" id="{5E9C7D41-DA3D-5249-ADEB-876CAD8BC1E9}"/>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34E32C24-8938-664D-8FF7-B149E0A64D52}"/>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8" name="Group 9">
                <a:extLst>
                  <a:ext uri="{FF2B5EF4-FFF2-40B4-BE49-F238E27FC236}">
                    <a16:creationId xmlns:a16="http://schemas.microsoft.com/office/drawing/2014/main" id="{CBAEC78C-7994-C749-9C1F-8623E8B1CF90}"/>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1464E879-9D9C-724F-AE7F-E0D21650DC66}"/>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a:extLst>
                    <a:ext uri="{FF2B5EF4-FFF2-40B4-BE49-F238E27FC236}">
                      <a16:creationId xmlns:a16="http://schemas.microsoft.com/office/drawing/2014/main" id="{5CEABBBC-91E6-1F4F-8F38-1C6A106317B7}"/>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a:extLst>
                    <a:ext uri="{FF2B5EF4-FFF2-40B4-BE49-F238E27FC236}">
                      <a16:creationId xmlns:a16="http://schemas.microsoft.com/office/drawing/2014/main" id="{0F418746-5E45-1848-931F-842E7332E1AC}"/>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a:extLst>
                    <a:ext uri="{FF2B5EF4-FFF2-40B4-BE49-F238E27FC236}">
                      <a16:creationId xmlns:a16="http://schemas.microsoft.com/office/drawing/2014/main" id="{A59DD3BE-919C-2B41-ADDB-76CC1072D3CB}"/>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a:extLst>
                    <a:ext uri="{FF2B5EF4-FFF2-40B4-BE49-F238E27FC236}">
                      <a16:creationId xmlns:a16="http://schemas.microsoft.com/office/drawing/2014/main" id="{8554F315-A698-F54C-A192-CD58CF6262F0}"/>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a:extLst>
                  <a:ext uri="{FF2B5EF4-FFF2-40B4-BE49-F238E27FC236}">
                    <a16:creationId xmlns:a16="http://schemas.microsoft.com/office/drawing/2014/main" id="{3E0457D1-D663-9F42-BCAB-77F1D909FEDB}"/>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 name="Group 29">
                <a:extLst>
                  <a:ext uri="{FF2B5EF4-FFF2-40B4-BE49-F238E27FC236}">
                    <a16:creationId xmlns:a16="http://schemas.microsoft.com/office/drawing/2014/main" id="{065CF836-A937-5240-BC0B-A9722207F122}"/>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3B9DA5E4-F586-D04B-AEEB-F2BB65C4B7DE}"/>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a:extLst>
                    <a:ext uri="{FF2B5EF4-FFF2-40B4-BE49-F238E27FC236}">
                      <a16:creationId xmlns:a16="http://schemas.microsoft.com/office/drawing/2014/main" id="{36535628-68F5-5F43-9A75-DF0BDA73620F}"/>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a:extLst>
                    <a:ext uri="{FF2B5EF4-FFF2-40B4-BE49-F238E27FC236}">
                      <a16:creationId xmlns:a16="http://schemas.microsoft.com/office/drawing/2014/main" id="{DB0A5DA5-6898-A645-8059-086B0E2F060B}"/>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a:extLst>
                    <a:ext uri="{FF2B5EF4-FFF2-40B4-BE49-F238E27FC236}">
                      <a16:creationId xmlns:a16="http://schemas.microsoft.com/office/drawing/2014/main" id="{5CDCF328-0A77-CB41-BBA3-16308D5D8853}"/>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a:extLst>
                    <a:ext uri="{FF2B5EF4-FFF2-40B4-BE49-F238E27FC236}">
                      <a16:creationId xmlns:a16="http://schemas.microsoft.com/office/drawing/2014/main" id="{B83664BC-2FDE-6E4E-9D6F-D5F45619AD4D}"/>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a:extLst>
                    <a:ext uri="{FF2B5EF4-FFF2-40B4-BE49-F238E27FC236}">
                      <a16:creationId xmlns:a16="http://schemas.microsoft.com/office/drawing/2014/main" id="{47BF1D8A-0179-CE4E-9AAF-08EF12C95668}"/>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a:extLst>
                    <a:ext uri="{FF2B5EF4-FFF2-40B4-BE49-F238E27FC236}">
                      <a16:creationId xmlns:a16="http://schemas.microsoft.com/office/drawing/2014/main" id="{D43F2EBA-7149-F04C-AF23-99E42329770C}"/>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a:extLst>
                    <a:ext uri="{FF2B5EF4-FFF2-40B4-BE49-F238E27FC236}">
                      <a16:creationId xmlns:a16="http://schemas.microsoft.com/office/drawing/2014/main" id="{CCBA2FF3-D2B5-C346-906E-8F97CEAEBE5B}"/>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a:extLst>
                    <a:ext uri="{FF2B5EF4-FFF2-40B4-BE49-F238E27FC236}">
                      <a16:creationId xmlns:a16="http://schemas.microsoft.com/office/drawing/2014/main" id="{0A8DDF2B-2E7F-6B46-AC77-8F8EAA12B524}"/>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a:extLst>
                    <a:ext uri="{FF2B5EF4-FFF2-40B4-BE49-F238E27FC236}">
                      <a16:creationId xmlns:a16="http://schemas.microsoft.com/office/drawing/2014/main" id="{92D421FC-3CB7-5840-BE15-ABF025009DBE}"/>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a:extLst>
                    <a:ext uri="{FF2B5EF4-FFF2-40B4-BE49-F238E27FC236}">
                      <a16:creationId xmlns:a16="http://schemas.microsoft.com/office/drawing/2014/main" id="{D0EEF502-3CAC-CF42-B8EE-D536F65FCC6A}"/>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a:extLst>
                    <a:ext uri="{FF2B5EF4-FFF2-40B4-BE49-F238E27FC236}">
                      <a16:creationId xmlns:a16="http://schemas.microsoft.com/office/drawing/2014/main" id="{6E40C264-CE8B-FE4E-A3AD-697A6485B08B}"/>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a:extLst>
                    <a:ext uri="{FF2B5EF4-FFF2-40B4-BE49-F238E27FC236}">
                      <a16:creationId xmlns:a16="http://schemas.microsoft.com/office/drawing/2014/main" id="{016C1665-E048-514B-B75F-A89780615979}"/>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a:extLst>
                    <a:ext uri="{FF2B5EF4-FFF2-40B4-BE49-F238E27FC236}">
                      <a16:creationId xmlns:a16="http://schemas.microsoft.com/office/drawing/2014/main" id="{3B913987-C9DB-9448-87A5-F7F926EE2292}"/>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a:extLst>
                    <a:ext uri="{FF2B5EF4-FFF2-40B4-BE49-F238E27FC236}">
                      <a16:creationId xmlns:a16="http://schemas.microsoft.com/office/drawing/2014/main" id="{48659BCA-5457-EA40-A991-DFAADC3CBC39}"/>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a:extLst>
                    <a:ext uri="{FF2B5EF4-FFF2-40B4-BE49-F238E27FC236}">
                      <a16:creationId xmlns:a16="http://schemas.microsoft.com/office/drawing/2014/main" id="{E7889F14-577E-A748-B871-86B20EAE2204}"/>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a:extLst>
                    <a:ext uri="{FF2B5EF4-FFF2-40B4-BE49-F238E27FC236}">
                      <a16:creationId xmlns:a16="http://schemas.microsoft.com/office/drawing/2014/main" id="{D617ADC3-9EFC-C64C-9A93-C9081861699F}"/>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a:extLst>
                    <a:ext uri="{FF2B5EF4-FFF2-40B4-BE49-F238E27FC236}">
                      <a16:creationId xmlns:a16="http://schemas.microsoft.com/office/drawing/2014/main" id="{F8F27962-0224-B34F-A531-AA0BC1589A13}"/>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4" name="Rectangle 37">
            <a:extLst>
              <a:ext uri="{FF2B5EF4-FFF2-40B4-BE49-F238E27FC236}">
                <a16:creationId xmlns:a16="http://schemas.microsoft.com/office/drawing/2014/main" id="{E213173F-F04C-EB44-BE6F-78660C359ECF}"/>
              </a:ext>
            </a:extLst>
          </p:cNvPr>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dirty="0">
                <a:latin typeface="Arial" charset="0"/>
              </a:rPr>
              <a:t>© Copyright 2018 by Pearson Education, Inc. All Rights Reserved.</a:t>
            </a:r>
          </a:p>
        </p:txBody>
      </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5" name="Date Placeholder 34">
            <a:extLst>
              <a:ext uri="{FF2B5EF4-FFF2-40B4-BE49-F238E27FC236}">
                <a16:creationId xmlns:a16="http://schemas.microsoft.com/office/drawing/2014/main" id="{4E3B5183-D35D-1041-8F5F-F047CCE4CEC1}"/>
              </a:ext>
            </a:extLst>
          </p:cNvPr>
          <p:cNvSpPr>
            <a:spLocks noGrp="1" noChangeArrowheads="1"/>
          </p:cNvSpPr>
          <p:nvPr>
            <p:ph type="dt" sz="quarter" idx="10"/>
          </p:nvPr>
        </p:nvSpPr>
        <p:spPr/>
        <p:txBody>
          <a:bodyPr/>
          <a:lstStyle>
            <a:lvl1pPr>
              <a:defRPr/>
            </a:lvl1pPr>
          </a:lstStyle>
          <a:p>
            <a:pPr>
              <a:defRPr/>
            </a:pPr>
            <a:endParaRPr lang="en-US"/>
          </a:p>
        </p:txBody>
      </p:sp>
      <p:sp>
        <p:nvSpPr>
          <p:cNvPr id="36" name="Rectangle 36">
            <a:extLst>
              <a:ext uri="{FF2B5EF4-FFF2-40B4-BE49-F238E27FC236}">
                <a16:creationId xmlns:a16="http://schemas.microsoft.com/office/drawing/2014/main" id="{88AC53F5-D798-2F40-91F3-E62707F6B8A3}"/>
              </a:ext>
            </a:extLst>
          </p:cNvPr>
          <p:cNvSpPr>
            <a:spLocks noGrp="1" noChangeArrowheads="1"/>
          </p:cNvSpPr>
          <p:nvPr>
            <p:ph type="sldNum" sz="quarter" idx="11"/>
          </p:nvPr>
        </p:nvSpPr>
        <p:spPr>
          <a:xfrm>
            <a:off x="6553200" y="6400800"/>
            <a:ext cx="1905000" cy="457200"/>
          </a:xfrm>
        </p:spPr>
        <p:txBody>
          <a:bodyPr/>
          <a:lstStyle>
            <a:lvl1pPr>
              <a:defRPr/>
            </a:lvl1pPr>
          </a:lstStyle>
          <a:p>
            <a:fld id="{9CFAB8D0-D6C3-0C4E-9D31-7E3BEB8679CB}" type="slidenum">
              <a:rPr lang="en-US" altLang="en-US"/>
              <a:pPr/>
              <a:t>‹#›</a:t>
            </a:fld>
            <a:endParaRPr lang="en-US" altLang="en-US"/>
          </a:p>
        </p:txBody>
      </p:sp>
    </p:spTree>
    <p:extLst>
      <p:ext uri="{BB962C8B-B14F-4D97-AF65-F5344CB8AC3E}">
        <p14:creationId xmlns:p14="http://schemas.microsoft.com/office/powerpoint/2010/main" val="4176631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C0BBE00A-CB28-2D49-B869-DCEA37B0CCA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FC58311C-E1AD-E94B-800B-B274F48C7E5D}"/>
              </a:ext>
            </a:extLst>
          </p:cNvPr>
          <p:cNvSpPr>
            <a:spLocks noGrp="1" noChangeArrowheads="1"/>
          </p:cNvSpPr>
          <p:nvPr>
            <p:ph type="sldNum" sz="quarter" idx="11"/>
          </p:nvPr>
        </p:nvSpPr>
        <p:spPr>
          <a:ln/>
        </p:spPr>
        <p:txBody>
          <a:bodyPr/>
          <a:lstStyle>
            <a:lvl1pPr>
              <a:defRPr/>
            </a:lvl1pPr>
          </a:lstStyle>
          <a:p>
            <a:fld id="{57D8D8A1-27B9-CE47-8713-306A09B4E8AE}" type="slidenum">
              <a:rPr lang="en-US" altLang="en-US"/>
              <a:pPr/>
              <a:t>‹#›</a:t>
            </a:fld>
            <a:endParaRPr lang="en-US" altLang="en-US"/>
          </a:p>
        </p:txBody>
      </p:sp>
    </p:spTree>
    <p:extLst>
      <p:ext uri="{BB962C8B-B14F-4D97-AF65-F5344CB8AC3E}">
        <p14:creationId xmlns:p14="http://schemas.microsoft.com/office/powerpoint/2010/main" val="1565045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DB933064-1096-EC42-8FCA-0D110E788E8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5E327802-F108-C64E-8A31-FCEF2E85C99B}"/>
              </a:ext>
            </a:extLst>
          </p:cNvPr>
          <p:cNvSpPr>
            <a:spLocks noGrp="1" noChangeArrowheads="1"/>
          </p:cNvSpPr>
          <p:nvPr>
            <p:ph type="sldNum" sz="quarter" idx="11"/>
          </p:nvPr>
        </p:nvSpPr>
        <p:spPr>
          <a:ln/>
        </p:spPr>
        <p:txBody>
          <a:bodyPr/>
          <a:lstStyle>
            <a:lvl1pPr>
              <a:defRPr/>
            </a:lvl1pPr>
          </a:lstStyle>
          <a:p>
            <a:fld id="{14BB1AD3-63F5-C944-A3D0-C8A0220D5548}" type="slidenum">
              <a:rPr lang="en-US" altLang="en-US"/>
              <a:pPr/>
              <a:t>‹#›</a:t>
            </a:fld>
            <a:endParaRPr lang="en-US" altLang="en-US"/>
          </a:p>
        </p:txBody>
      </p:sp>
    </p:spTree>
    <p:extLst>
      <p:ext uri="{BB962C8B-B14F-4D97-AF65-F5344CB8AC3E}">
        <p14:creationId xmlns:p14="http://schemas.microsoft.com/office/powerpoint/2010/main" val="4162281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285750"/>
            <a:ext cx="7772400" cy="1143000"/>
          </a:xfrm>
        </p:spPr>
        <p:txBody>
          <a:bodyPr/>
          <a:lstStyle/>
          <a:p>
            <a:r>
              <a:rPr lang="en-US"/>
              <a:t>Click to edit Master title style</a:t>
            </a:r>
          </a:p>
        </p:txBody>
      </p:sp>
      <p:sp>
        <p:nvSpPr>
          <p:cNvPr id="3" name="Content Placeholder 2"/>
          <p:cNvSpPr>
            <a:spLocks noGrp="1"/>
          </p:cNvSpPr>
          <p:nvPr>
            <p:ph sz="quarter" idx="1"/>
          </p:nvPr>
        </p:nvSpPr>
        <p:spPr>
          <a:xfrm>
            <a:off x="685800" y="16573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573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37909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7909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D8DE35AF-CE34-9742-9091-898E7EE609AA}"/>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34">
            <a:extLst>
              <a:ext uri="{FF2B5EF4-FFF2-40B4-BE49-F238E27FC236}">
                <a16:creationId xmlns:a16="http://schemas.microsoft.com/office/drawing/2014/main" id="{11775F7B-B84D-F04D-8DDC-AF9C43ABD4C8}"/>
              </a:ext>
            </a:extLst>
          </p:cNvPr>
          <p:cNvSpPr>
            <a:spLocks noGrp="1" noChangeArrowheads="1"/>
          </p:cNvSpPr>
          <p:nvPr>
            <p:ph type="sldNum" sz="quarter" idx="11"/>
          </p:nvPr>
        </p:nvSpPr>
        <p:spPr>
          <a:ln/>
        </p:spPr>
        <p:txBody>
          <a:bodyPr/>
          <a:lstStyle>
            <a:lvl1pPr>
              <a:defRPr/>
            </a:lvl1pPr>
          </a:lstStyle>
          <a:p>
            <a:fld id="{CFBF0F1C-FAF9-8B4B-8F8B-B449E232B071}" type="slidenum">
              <a:rPr lang="en-US" altLang="en-US"/>
              <a:pPr/>
              <a:t>‹#›</a:t>
            </a:fld>
            <a:endParaRPr lang="en-US" altLang="en-US"/>
          </a:p>
        </p:txBody>
      </p:sp>
    </p:spTree>
    <p:extLst>
      <p:ext uri="{BB962C8B-B14F-4D97-AF65-F5344CB8AC3E}">
        <p14:creationId xmlns:p14="http://schemas.microsoft.com/office/powerpoint/2010/main" val="2294566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A3DF2B67-6B9D-2144-BD57-E2FF3032EED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8521DFA0-E9EA-1B4E-B34A-4F3EB12261D4}"/>
              </a:ext>
            </a:extLst>
          </p:cNvPr>
          <p:cNvSpPr>
            <a:spLocks noGrp="1" noChangeArrowheads="1"/>
          </p:cNvSpPr>
          <p:nvPr>
            <p:ph type="sldNum" sz="quarter" idx="11"/>
          </p:nvPr>
        </p:nvSpPr>
        <p:spPr>
          <a:ln/>
        </p:spPr>
        <p:txBody>
          <a:bodyPr/>
          <a:lstStyle>
            <a:lvl1pPr>
              <a:defRPr/>
            </a:lvl1pPr>
          </a:lstStyle>
          <a:p>
            <a:fld id="{EEB4AB00-A063-5B45-A299-46253A2DB734}" type="slidenum">
              <a:rPr lang="en-US" altLang="en-US"/>
              <a:pPr/>
              <a:t>‹#›</a:t>
            </a:fld>
            <a:endParaRPr lang="en-US" altLang="en-US"/>
          </a:p>
        </p:txBody>
      </p:sp>
    </p:spTree>
    <p:extLst>
      <p:ext uri="{BB962C8B-B14F-4D97-AF65-F5344CB8AC3E}">
        <p14:creationId xmlns:p14="http://schemas.microsoft.com/office/powerpoint/2010/main" val="4049789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A3EB1CDE-640E-9349-9DD9-D0561838CE8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EF1A555E-19BE-2F43-AABA-636952C1FDFE}"/>
              </a:ext>
            </a:extLst>
          </p:cNvPr>
          <p:cNvSpPr>
            <a:spLocks noGrp="1" noChangeArrowheads="1"/>
          </p:cNvSpPr>
          <p:nvPr>
            <p:ph type="sldNum" sz="quarter" idx="11"/>
          </p:nvPr>
        </p:nvSpPr>
        <p:spPr>
          <a:ln/>
        </p:spPr>
        <p:txBody>
          <a:bodyPr/>
          <a:lstStyle>
            <a:lvl1pPr>
              <a:defRPr/>
            </a:lvl1pPr>
          </a:lstStyle>
          <a:p>
            <a:fld id="{5B8D16F7-200B-AA4A-85C1-A8AC97F94D1B}" type="slidenum">
              <a:rPr lang="en-US" altLang="en-US"/>
              <a:pPr/>
              <a:t>‹#›</a:t>
            </a:fld>
            <a:endParaRPr lang="en-US" altLang="en-US"/>
          </a:p>
        </p:txBody>
      </p:sp>
    </p:spTree>
    <p:extLst>
      <p:ext uri="{BB962C8B-B14F-4D97-AF65-F5344CB8AC3E}">
        <p14:creationId xmlns:p14="http://schemas.microsoft.com/office/powerpoint/2010/main" val="2253504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38242354-839C-2B45-85C3-16C9B25F463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D4EE60D3-8910-114F-AF93-384160363AD2}"/>
              </a:ext>
            </a:extLst>
          </p:cNvPr>
          <p:cNvSpPr>
            <a:spLocks noGrp="1" noChangeArrowheads="1"/>
          </p:cNvSpPr>
          <p:nvPr>
            <p:ph type="sldNum" sz="quarter" idx="11"/>
          </p:nvPr>
        </p:nvSpPr>
        <p:spPr>
          <a:ln/>
        </p:spPr>
        <p:txBody>
          <a:bodyPr/>
          <a:lstStyle>
            <a:lvl1pPr>
              <a:defRPr/>
            </a:lvl1pPr>
          </a:lstStyle>
          <a:p>
            <a:fld id="{CCE12742-D550-524B-92EA-5EA2010EA14C}" type="slidenum">
              <a:rPr lang="en-US" altLang="en-US"/>
              <a:pPr/>
              <a:t>‹#›</a:t>
            </a:fld>
            <a:endParaRPr lang="en-US" altLang="en-US"/>
          </a:p>
        </p:txBody>
      </p:sp>
    </p:spTree>
    <p:extLst>
      <p:ext uri="{BB962C8B-B14F-4D97-AF65-F5344CB8AC3E}">
        <p14:creationId xmlns:p14="http://schemas.microsoft.com/office/powerpoint/2010/main" val="36801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06EA7C7D-0D49-C54F-B70F-24C47FCA3B2D}"/>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34">
            <a:extLst>
              <a:ext uri="{FF2B5EF4-FFF2-40B4-BE49-F238E27FC236}">
                <a16:creationId xmlns:a16="http://schemas.microsoft.com/office/drawing/2014/main" id="{3DDC1689-0767-E34F-B9B6-CF351E9282AA}"/>
              </a:ext>
            </a:extLst>
          </p:cNvPr>
          <p:cNvSpPr>
            <a:spLocks noGrp="1" noChangeArrowheads="1"/>
          </p:cNvSpPr>
          <p:nvPr>
            <p:ph type="sldNum" sz="quarter" idx="11"/>
          </p:nvPr>
        </p:nvSpPr>
        <p:spPr>
          <a:ln/>
        </p:spPr>
        <p:txBody>
          <a:bodyPr/>
          <a:lstStyle>
            <a:lvl1pPr>
              <a:defRPr/>
            </a:lvl1pPr>
          </a:lstStyle>
          <a:p>
            <a:fld id="{3BDAF983-B80C-734C-8CF1-1A17C6F2DF58}" type="slidenum">
              <a:rPr lang="en-US" altLang="en-US"/>
              <a:pPr/>
              <a:t>‹#›</a:t>
            </a:fld>
            <a:endParaRPr lang="en-US" altLang="en-US"/>
          </a:p>
        </p:txBody>
      </p:sp>
    </p:spTree>
    <p:extLst>
      <p:ext uri="{BB962C8B-B14F-4D97-AF65-F5344CB8AC3E}">
        <p14:creationId xmlns:p14="http://schemas.microsoft.com/office/powerpoint/2010/main" val="304702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6C528DE2-1771-4548-8317-934EF2076BC9}"/>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34">
            <a:extLst>
              <a:ext uri="{FF2B5EF4-FFF2-40B4-BE49-F238E27FC236}">
                <a16:creationId xmlns:a16="http://schemas.microsoft.com/office/drawing/2014/main" id="{2670ECDD-9C9A-4E49-B910-E6A8A4E217EC}"/>
              </a:ext>
            </a:extLst>
          </p:cNvPr>
          <p:cNvSpPr>
            <a:spLocks noGrp="1" noChangeArrowheads="1"/>
          </p:cNvSpPr>
          <p:nvPr>
            <p:ph type="sldNum" sz="quarter" idx="11"/>
          </p:nvPr>
        </p:nvSpPr>
        <p:spPr>
          <a:ln/>
        </p:spPr>
        <p:txBody>
          <a:bodyPr/>
          <a:lstStyle>
            <a:lvl1pPr>
              <a:defRPr/>
            </a:lvl1pPr>
          </a:lstStyle>
          <a:p>
            <a:fld id="{E5BBE221-C461-7F4F-81FA-9370BF7310BD}" type="slidenum">
              <a:rPr lang="en-US" altLang="en-US"/>
              <a:pPr/>
              <a:t>‹#›</a:t>
            </a:fld>
            <a:endParaRPr lang="en-US" altLang="en-US"/>
          </a:p>
        </p:txBody>
      </p:sp>
    </p:spTree>
    <p:extLst>
      <p:ext uri="{BB962C8B-B14F-4D97-AF65-F5344CB8AC3E}">
        <p14:creationId xmlns:p14="http://schemas.microsoft.com/office/powerpoint/2010/main" val="4018927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4EA16510-42D8-1E40-B732-998AE3E521F4}"/>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34">
            <a:extLst>
              <a:ext uri="{FF2B5EF4-FFF2-40B4-BE49-F238E27FC236}">
                <a16:creationId xmlns:a16="http://schemas.microsoft.com/office/drawing/2014/main" id="{AC0F7652-C000-004C-BDC1-42F22D146E65}"/>
              </a:ext>
            </a:extLst>
          </p:cNvPr>
          <p:cNvSpPr>
            <a:spLocks noGrp="1" noChangeArrowheads="1"/>
          </p:cNvSpPr>
          <p:nvPr>
            <p:ph type="sldNum" sz="quarter" idx="11"/>
          </p:nvPr>
        </p:nvSpPr>
        <p:spPr>
          <a:ln/>
        </p:spPr>
        <p:txBody>
          <a:bodyPr/>
          <a:lstStyle>
            <a:lvl1pPr>
              <a:defRPr/>
            </a:lvl1pPr>
          </a:lstStyle>
          <a:p>
            <a:fld id="{03E3452F-64C3-234E-8985-589D67782644}" type="slidenum">
              <a:rPr lang="en-US" altLang="en-US"/>
              <a:pPr/>
              <a:t>‹#›</a:t>
            </a:fld>
            <a:endParaRPr lang="en-US" altLang="en-US"/>
          </a:p>
        </p:txBody>
      </p:sp>
    </p:spTree>
    <p:extLst>
      <p:ext uri="{BB962C8B-B14F-4D97-AF65-F5344CB8AC3E}">
        <p14:creationId xmlns:p14="http://schemas.microsoft.com/office/powerpoint/2010/main" val="897649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0D47ADA3-A2B0-E14A-BDA1-86A4409B4E2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07C5F785-65EB-204B-BA7C-4C71C2ABE4B1}"/>
              </a:ext>
            </a:extLst>
          </p:cNvPr>
          <p:cNvSpPr>
            <a:spLocks noGrp="1" noChangeArrowheads="1"/>
          </p:cNvSpPr>
          <p:nvPr>
            <p:ph type="sldNum" sz="quarter" idx="11"/>
          </p:nvPr>
        </p:nvSpPr>
        <p:spPr>
          <a:ln/>
        </p:spPr>
        <p:txBody>
          <a:bodyPr/>
          <a:lstStyle>
            <a:lvl1pPr>
              <a:defRPr/>
            </a:lvl1pPr>
          </a:lstStyle>
          <a:p>
            <a:fld id="{F80DF675-05DA-9D41-8A7B-4E9DA78D2830}" type="slidenum">
              <a:rPr lang="en-US" altLang="en-US"/>
              <a:pPr/>
              <a:t>‹#›</a:t>
            </a:fld>
            <a:endParaRPr lang="en-US" altLang="en-US"/>
          </a:p>
        </p:txBody>
      </p:sp>
    </p:spTree>
    <p:extLst>
      <p:ext uri="{BB962C8B-B14F-4D97-AF65-F5344CB8AC3E}">
        <p14:creationId xmlns:p14="http://schemas.microsoft.com/office/powerpoint/2010/main" val="1272035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7FF534C5-B825-554C-A130-64DB1753EFD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BBBA2473-8211-7241-8B1D-28BDA71C97AB}"/>
              </a:ext>
            </a:extLst>
          </p:cNvPr>
          <p:cNvSpPr>
            <a:spLocks noGrp="1" noChangeArrowheads="1"/>
          </p:cNvSpPr>
          <p:nvPr>
            <p:ph type="sldNum" sz="quarter" idx="11"/>
          </p:nvPr>
        </p:nvSpPr>
        <p:spPr>
          <a:ln/>
        </p:spPr>
        <p:txBody>
          <a:bodyPr/>
          <a:lstStyle>
            <a:lvl1pPr>
              <a:defRPr/>
            </a:lvl1pPr>
          </a:lstStyle>
          <a:p>
            <a:fld id="{DAA6FCFD-7786-C147-AEE1-6B66EB7581BB}" type="slidenum">
              <a:rPr lang="en-US" altLang="en-US"/>
              <a:pPr/>
              <a:t>‹#›</a:t>
            </a:fld>
            <a:endParaRPr lang="en-US" altLang="en-US"/>
          </a:p>
        </p:txBody>
      </p:sp>
    </p:spTree>
    <p:extLst>
      <p:ext uri="{BB962C8B-B14F-4D97-AF65-F5344CB8AC3E}">
        <p14:creationId xmlns:p14="http://schemas.microsoft.com/office/powerpoint/2010/main" val="1526774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3A160B2B-5E95-0643-9B67-B5D5B6C9DA85}"/>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E687CD8D-2F6B-42D9-830F-092115C8AB5E}"/>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33" name="Group 28">
              <a:extLst>
                <a:ext uri="{FF2B5EF4-FFF2-40B4-BE49-F238E27FC236}">
                  <a16:creationId xmlns:a16="http://schemas.microsoft.com/office/drawing/2014/main" id="{9DC10CC4-DCDA-5341-B7B7-679AB99A8062}"/>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DD25D502-EB67-FB46-B8DE-0F698F176201}"/>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a:extLst>
                  <a:ext uri="{FF2B5EF4-FFF2-40B4-BE49-F238E27FC236}">
                    <a16:creationId xmlns:a16="http://schemas.microsoft.com/office/drawing/2014/main" id="{E4C20EF9-5812-1E48-A6F5-81241E9B473F}"/>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a:extLst>
                  <a:ext uri="{FF2B5EF4-FFF2-40B4-BE49-F238E27FC236}">
                    <a16:creationId xmlns:a16="http://schemas.microsoft.com/office/drawing/2014/main" id="{A70524D1-B92A-DE4B-A5D1-603495AA0CB8}"/>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a:extLst>
                  <a:ext uri="{FF2B5EF4-FFF2-40B4-BE49-F238E27FC236}">
                    <a16:creationId xmlns:a16="http://schemas.microsoft.com/office/drawing/2014/main" id="{54C3DA91-2352-4A42-8C13-A2BFE4D4FCC1}"/>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a:extLst>
                  <a:ext uri="{FF2B5EF4-FFF2-40B4-BE49-F238E27FC236}">
                    <a16:creationId xmlns:a16="http://schemas.microsoft.com/office/drawing/2014/main" id="{58A01974-FF2E-1E42-959F-0263D9E57EE0}"/>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3AEB959F-DE86-4726-9E86-0E7051B484F3}"/>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40" name="Group 27">
                <a:extLst>
                  <a:ext uri="{FF2B5EF4-FFF2-40B4-BE49-F238E27FC236}">
                    <a16:creationId xmlns:a16="http://schemas.microsoft.com/office/drawing/2014/main" id="{ECE9599E-8503-8344-A298-269680AFB585}"/>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0C8683A0-62C4-D940-AF24-44131B97D3C4}"/>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a:extLst>
                    <a:ext uri="{FF2B5EF4-FFF2-40B4-BE49-F238E27FC236}">
                      <a16:creationId xmlns:a16="http://schemas.microsoft.com/office/drawing/2014/main" id="{DC672129-049A-7247-83C1-83AE9AD67217}"/>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a:extLst>
                    <a:ext uri="{FF2B5EF4-FFF2-40B4-BE49-F238E27FC236}">
                      <a16:creationId xmlns:a16="http://schemas.microsoft.com/office/drawing/2014/main" id="{2B249D6F-A5D6-D54C-B2BF-2B039AF0E4BD}"/>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a:extLst>
                    <a:ext uri="{FF2B5EF4-FFF2-40B4-BE49-F238E27FC236}">
                      <a16:creationId xmlns:a16="http://schemas.microsoft.com/office/drawing/2014/main" id="{020BA854-B9A2-5945-AB66-2D2FEE7BFFDD}"/>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a:extLst>
                    <a:ext uri="{FF2B5EF4-FFF2-40B4-BE49-F238E27FC236}">
                      <a16:creationId xmlns:a16="http://schemas.microsoft.com/office/drawing/2014/main" id="{0D517872-9679-1140-B169-1CC6D7A30C4F}"/>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a:extLst>
                    <a:ext uri="{FF2B5EF4-FFF2-40B4-BE49-F238E27FC236}">
                      <a16:creationId xmlns:a16="http://schemas.microsoft.com/office/drawing/2014/main" id="{3C075522-64E1-6E4A-85EB-FE76F8D909EF}"/>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a:extLst>
                    <a:ext uri="{FF2B5EF4-FFF2-40B4-BE49-F238E27FC236}">
                      <a16:creationId xmlns:a16="http://schemas.microsoft.com/office/drawing/2014/main" id="{5EA88BA6-45D7-C444-AC2F-F8209FB8C186}"/>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a:extLst>
                    <a:ext uri="{FF2B5EF4-FFF2-40B4-BE49-F238E27FC236}">
                      <a16:creationId xmlns:a16="http://schemas.microsoft.com/office/drawing/2014/main" id="{77682F75-48F6-5446-976F-1AD920AFD73E}"/>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a:extLst>
                    <a:ext uri="{FF2B5EF4-FFF2-40B4-BE49-F238E27FC236}">
                      <a16:creationId xmlns:a16="http://schemas.microsoft.com/office/drawing/2014/main" id="{D609E305-A4EA-7846-97DE-BD9ECC21D1D8}"/>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a:extLst>
                    <a:ext uri="{FF2B5EF4-FFF2-40B4-BE49-F238E27FC236}">
                      <a16:creationId xmlns:a16="http://schemas.microsoft.com/office/drawing/2014/main" id="{DCA16ABB-5169-2841-AE03-6B7B91C19E57}"/>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a:extLst>
                    <a:ext uri="{FF2B5EF4-FFF2-40B4-BE49-F238E27FC236}">
                      <a16:creationId xmlns:a16="http://schemas.microsoft.com/office/drawing/2014/main" id="{CDC50C92-BF2C-8E40-B828-8EC2A6BB98E6}"/>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a:extLst>
                    <a:ext uri="{FF2B5EF4-FFF2-40B4-BE49-F238E27FC236}">
                      <a16:creationId xmlns:a16="http://schemas.microsoft.com/office/drawing/2014/main" id="{0A25A7D6-9CE6-9541-A95F-6E1CB4E9C0D6}"/>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a:extLst>
                    <a:ext uri="{FF2B5EF4-FFF2-40B4-BE49-F238E27FC236}">
                      <a16:creationId xmlns:a16="http://schemas.microsoft.com/office/drawing/2014/main" id="{3295E653-F318-A342-94C4-D9ACBFE880BA}"/>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a:extLst>
                    <a:ext uri="{FF2B5EF4-FFF2-40B4-BE49-F238E27FC236}">
                      <a16:creationId xmlns:a16="http://schemas.microsoft.com/office/drawing/2014/main" id="{76BCF17C-37AC-6740-A161-A8E9B9AB4985}"/>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a:extLst>
                    <a:ext uri="{FF2B5EF4-FFF2-40B4-BE49-F238E27FC236}">
                      <a16:creationId xmlns:a16="http://schemas.microsoft.com/office/drawing/2014/main" id="{7A6A7FA5-2D5D-E64F-ABE7-D6CD57975B5C}"/>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a:extLst>
                    <a:ext uri="{FF2B5EF4-FFF2-40B4-BE49-F238E27FC236}">
                      <a16:creationId xmlns:a16="http://schemas.microsoft.com/office/drawing/2014/main" id="{248D60CE-6888-6549-84E9-E5652FF2757A}"/>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a:extLst>
                    <a:ext uri="{FF2B5EF4-FFF2-40B4-BE49-F238E27FC236}">
                      <a16:creationId xmlns:a16="http://schemas.microsoft.com/office/drawing/2014/main" id="{8DACDC76-D52E-0349-9F99-D97EF23D3898}"/>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a:extLst>
                    <a:ext uri="{FF2B5EF4-FFF2-40B4-BE49-F238E27FC236}">
                      <a16:creationId xmlns:a16="http://schemas.microsoft.com/office/drawing/2014/main" id="{B8C68CA3-FF45-E147-B4E0-3498933888DE}"/>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949941B3-7BB2-D649-9ADB-C258143C49DA}"/>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10144312-8B51-C743-AE55-CC34CA93CB4C}"/>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BFAFEE98-6E96-436F-96B9-66BEA4AFB3FC}"/>
              </a:ext>
            </a:extLst>
          </p:cNvPr>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1058" name="Rectangle 34">
            <a:extLst>
              <a:ext uri="{FF2B5EF4-FFF2-40B4-BE49-F238E27FC236}">
                <a16:creationId xmlns:a16="http://schemas.microsoft.com/office/drawing/2014/main" id="{AE1B60FE-84D9-45FC-AF9E-7B565BC47396}"/>
              </a:ext>
            </a:extLst>
          </p:cNvPr>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fld id="{52466911-7130-D645-B825-E5CA82E76951}" type="slidenum">
              <a:rPr lang="en-US" altLang="en-US"/>
              <a:pPr/>
              <a:t>‹#›</a:t>
            </a:fld>
            <a:endParaRPr lang="en-US" altLang="en-US"/>
          </a:p>
        </p:txBody>
      </p:sp>
      <p:sp>
        <p:nvSpPr>
          <p:cNvPr id="1031" name="Rectangle 35">
            <a:extLst>
              <a:ext uri="{FF2B5EF4-FFF2-40B4-BE49-F238E27FC236}">
                <a16:creationId xmlns:a16="http://schemas.microsoft.com/office/drawing/2014/main" id="{50F69106-EA74-4190-9914-AE239871E50C}"/>
              </a:ext>
            </a:extLst>
          </p:cNvPr>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dirty="0">
                <a:latin typeface="Arial" charset="0"/>
              </a:rPr>
              <a:t>© Copyright 2018 by Pearson Education, Inc. All Rights Reserved.</a:t>
            </a:r>
          </a:p>
        </p:txBody>
      </p:sp>
    </p:spTree>
  </p:cSld>
  <p:clrMap bg1="lt1" tx1="dk1" bg2="lt2" tx2="dk2" accent1="accent1" accent2="accent2" accent3="accent3" accent4="accent4" accent5="accent5" accent6="accent6" hlink="hlink" folHlink="folHlink"/>
  <p:sldLayoutIdLst>
    <p:sldLayoutId id="2147483777"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liangcpp.pearsoncmg.com/pyhtml/AnalyzeNumbers.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liangcpp.pearsoncmg.com/pyhtml/DeckOfCards.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7"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4.emf"/><Relationship Id="rId4"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ml/DeckOfCardsGUI.bat"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8.emf"/><Relationship Id="rId4" Type="http://schemas.openxmlformats.org/officeDocument/2006/relationships/oleObject" Target="../embeddings/oleObject6.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9.emf"/><Relationship Id="rId4" Type="http://schemas.openxmlformats.org/officeDocument/2006/relationships/oleObject" Target="../embeddings/oleObject7.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liangcpp.pearsoncmg.com/pyhtml/DefaultListArgument.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hyperlink" Target="https://liangcpp.pearsoncmg.com/pyhtml/DefaultNoneListArgument.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hyperlink" Target="https://liangcpp.pearsoncmg.com/pyhtml/DeckOfCards.html" TargetMode="External"/><Relationship Id="rId5" Type="http://schemas.openxmlformats.org/officeDocument/2006/relationships/image" Target="../media/image10.emf"/><Relationship Id="rId4" Type="http://schemas.openxmlformats.org/officeDocument/2006/relationships/oleObject" Target="../embeddings/oleObject8.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winword%20TestArrayOfObjects.java" TargetMode="Externa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1.emf"/><Relationship Id="rId4" Type="http://schemas.openxmlformats.org/officeDocument/2006/relationships/oleObject" Target="../embeddings/oleObject9.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hyperlink" Target="https://liveexample.pearsoncmg.com/dsanimation/LinearSearcheBook.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50.xml.rels><?xml version="1.0" encoding="UTF-8" standalone="yes"?>
<Relationships xmlns="http://schemas.openxmlformats.org/package/2006/relationships"><Relationship Id="rId3" Type="http://schemas.openxmlformats.org/officeDocument/2006/relationships/hyperlink" Target="https://liveexample.pearsoncmg.com/dsanimation/BinarySearcheBook.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winword%20TestArrayOfObjects.java" TargetMode="Externa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2.emf"/><Relationship Id="rId4" Type="http://schemas.openxmlformats.org/officeDocument/2006/relationships/oleObject" Target="../embeddings/oleObject10.bin"/></Relationships>
</file>

<file path=ppt/slides/_rels/slide52.xml.rels><?xml version="1.0" encoding="UTF-8" standalone="yes"?>
<Relationships xmlns="http://schemas.openxmlformats.org/package/2006/relationships"><Relationship Id="rId3" Type="http://schemas.openxmlformats.org/officeDocument/2006/relationships/hyperlink" Target="winword%20TestArrayOfObjects.java" TargetMode="Externa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3.emf"/><Relationship Id="rId4" Type="http://schemas.openxmlformats.org/officeDocument/2006/relationships/oleObject" Target="../embeddings/oleObject11.bin"/></Relationships>
</file>

<file path=ppt/slides/_rels/slide53.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4.emf"/><Relationship Id="rId4" Type="http://schemas.openxmlformats.org/officeDocument/2006/relationships/oleObject" Target="../embeddings/oleObject12.bin"/></Relationships>
</file>

<file path=ppt/slides/_rels/slide58.xml.rels><?xml version="1.0" encoding="UTF-8" standalone="yes"?>
<Relationships xmlns="http://schemas.openxmlformats.org/package/2006/relationships"><Relationship Id="rId3" Type="http://schemas.openxmlformats.org/officeDocument/2006/relationships/hyperlink" Target="https://liveexample.pearsoncmg.com/dsanimation/SelectionSortNew.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a:extLst>
              <a:ext uri="{FF2B5EF4-FFF2-40B4-BE49-F238E27FC236}">
                <a16:creationId xmlns:a16="http://schemas.microsoft.com/office/drawing/2014/main" id="{A9C25538-2B34-294D-84C8-A0590042201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E41C16C-6D8A-5244-944E-E86C3FE4B138}" type="slidenum">
              <a:rPr lang="en-US" altLang="en-US" sz="1400"/>
              <a:pPr>
                <a:spcBef>
                  <a:spcPct val="0"/>
                </a:spcBef>
                <a:buClrTx/>
                <a:buSzTx/>
                <a:buFontTx/>
                <a:buNone/>
              </a:pPr>
              <a:t>1</a:t>
            </a:fld>
            <a:endParaRPr lang="en-US" altLang="en-US" sz="1400"/>
          </a:p>
        </p:txBody>
      </p:sp>
      <p:sp>
        <p:nvSpPr>
          <p:cNvPr id="4099" name="Rectangle 2">
            <a:extLst>
              <a:ext uri="{FF2B5EF4-FFF2-40B4-BE49-F238E27FC236}">
                <a16:creationId xmlns:a16="http://schemas.microsoft.com/office/drawing/2014/main" id="{847AEC74-B0DE-0D4D-B3AB-3FC828022846}"/>
              </a:ext>
            </a:extLst>
          </p:cNvPr>
          <p:cNvSpPr>
            <a:spLocks noGrp="1" noChangeArrowheads="1"/>
          </p:cNvSpPr>
          <p:nvPr>
            <p:ph type="title"/>
          </p:nvPr>
        </p:nvSpPr>
        <p:spPr>
          <a:xfrm>
            <a:off x="654050" y="587375"/>
            <a:ext cx="7772400" cy="1143000"/>
          </a:xfrm>
        </p:spPr>
        <p:txBody>
          <a:bodyPr/>
          <a:lstStyle/>
          <a:p>
            <a:r>
              <a:rPr lang="en-US" altLang="en-US"/>
              <a:t>Chapter 7 Lists</a:t>
            </a:r>
          </a:p>
        </p:txBody>
      </p:sp>
      <p:sp>
        <p:nvSpPr>
          <p:cNvPr id="4100" name="Rectangle 12">
            <a:extLst>
              <a:ext uri="{FF2B5EF4-FFF2-40B4-BE49-F238E27FC236}">
                <a16:creationId xmlns:a16="http://schemas.microsoft.com/office/drawing/2014/main" id="{C82DF3AB-B034-EA4E-8CC7-E6F9CCCE717C}"/>
              </a:ext>
            </a:extLst>
          </p:cNvPr>
          <p:cNvSpPr>
            <a:spLocks noChangeArrowheads="1"/>
          </p:cNvSpPr>
          <p:nvPr/>
        </p:nvSpPr>
        <p:spPr bwMode="auto">
          <a:xfrm>
            <a:off x="2181225"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a:extLst>
              <a:ext uri="{FF2B5EF4-FFF2-40B4-BE49-F238E27FC236}">
                <a16:creationId xmlns:a16="http://schemas.microsoft.com/office/drawing/2014/main" id="{6048B19B-AB1E-DF4E-9BA9-A315215A9A5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92AFDAA-D786-EC4D-AECB-774AD5A67894}" type="slidenum">
              <a:rPr lang="en-US" altLang="en-US" sz="1400"/>
              <a:pPr>
                <a:spcBef>
                  <a:spcPct val="0"/>
                </a:spcBef>
                <a:buClrTx/>
                <a:buSzTx/>
                <a:buFontTx/>
                <a:buNone/>
              </a:pPr>
              <a:t>10</a:t>
            </a:fld>
            <a:endParaRPr lang="en-US" altLang="en-US" sz="1400"/>
          </a:p>
        </p:txBody>
      </p:sp>
      <p:sp>
        <p:nvSpPr>
          <p:cNvPr id="14339" name="Rectangle 2">
            <a:extLst>
              <a:ext uri="{FF2B5EF4-FFF2-40B4-BE49-F238E27FC236}">
                <a16:creationId xmlns:a16="http://schemas.microsoft.com/office/drawing/2014/main" id="{DE3738BF-D758-F44B-8156-B6405D0307BF}"/>
              </a:ext>
            </a:extLst>
          </p:cNvPr>
          <p:cNvSpPr>
            <a:spLocks noGrp="1" noChangeArrowheads="1"/>
          </p:cNvSpPr>
          <p:nvPr>
            <p:ph type="title"/>
          </p:nvPr>
        </p:nvSpPr>
        <p:spPr>
          <a:xfrm>
            <a:off x="685800" y="457200"/>
            <a:ext cx="7772400" cy="666750"/>
          </a:xfrm>
        </p:spPr>
        <p:txBody>
          <a:bodyPr/>
          <a:lstStyle/>
          <a:p>
            <a:r>
              <a:rPr lang="en-US" altLang="en-US"/>
              <a:t>off-by-one Error </a:t>
            </a:r>
          </a:p>
        </p:txBody>
      </p:sp>
      <p:sp>
        <p:nvSpPr>
          <p:cNvPr id="14340" name="Rectangle 3">
            <a:extLst>
              <a:ext uri="{FF2B5EF4-FFF2-40B4-BE49-F238E27FC236}">
                <a16:creationId xmlns:a16="http://schemas.microsoft.com/office/drawing/2014/main" id="{9518B9DB-BABB-FD41-9774-3E8299B2E0AE}"/>
              </a:ext>
            </a:extLst>
          </p:cNvPr>
          <p:cNvSpPr>
            <a:spLocks noGrp="1" noChangeArrowheads="1"/>
          </p:cNvSpPr>
          <p:nvPr>
            <p:ph type="body" idx="1"/>
          </p:nvPr>
        </p:nvSpPr>
        <p:spPr>
          <a:xfrm>
            <a:off x="309563" y="1393825"/>
            <a:ext cx="8180387" cy="1997075"/>
          </a:xfrm>
        </p:spPr>
        <p:txBody>
          <a:bodyPr/>
          <a:lstStyle/>
          <a:p>
            <a:pPr>
              <a:lnSpc>
                <a:spcPct val="90000"/>
              </a:lnSpc>
              <a:buFont typeface="Monotype Sorts" pitchFamily="2" charset="2"/>
              <a:buNone/>
            </a:pPr>
            <a:r>
              <a:rPr lang="en-US" altLang="en-US" sz="2800" dirty="0">
                <a:solidFill>
                  <a:schemeClr val="tx2"/>
                </a:solidFill>
                <a:latin typeface="Courier New" panose="02070309020205020404" pitchFamily="49" charset="0"/>
              </a:rPr>
              <a:t>i = 0</a:t>
            </a:r>
            <a:endParaRPr lang="en-US" altLang="en-US" sz="2800" b="1" dirty="0">
              <a:solidFill>
                <a:schemeClr val="tx2"/>
              </a:solidFill>
              <a:latin typeface="Courier New" panose="02070309020205020404" pitchFamily="49" charset="0"/>
            </a:endParaRPr>
          </a:p>
          <a:p>
            <a:pPr>
              <a:lnSpc>
                <a:spcPct val="90000"/>
              </a:lnSpc>
              <a:buFont typeface="Monotype Sorts" pitchFamily="2" charset="2"/>
              <a:buNone/>
            </a:pPr>
            <a:r>
              <a:rPr lang="en-US" altLang="en-US" sz="2800" b="1" dirty="0">
                <a:solidFill>
                  <a:schemeClr val="tx2"/>
                </a:solidFill>
                <a:latin typeface="Courier New" panose="02070309020205020404" pitchFamily="49" charset="0"/>
              </a:rPr>
              <a:t>while</a:t>
            </a:r>
            <a:r>
              <a:rPr lang="en-US" altLang="en-US" sz="2800" dirty="0">
                <a:solidFill>
                  <a:schemeClr val="tx2"/>
                </a:solidFill>
                <a:latin typeface="Courier New" panose="02070309020205020404" pitchFamily="49" charset="0"/>
              </a:rPr>
              <a:t> i &lt;</a:t>
            </a:r>
            <a:r>
              <a:rPr lang="en-US" altLang="en-US" sz="2800" dirty="0">
                <a:solidFill>
                  <a:schemeClr val="tx2"/>
                </a:solidFill>
                <a:highlight>
                  <a:srgbClr val="FF0000"/>
                </a:highlight>
                <a:latin typeface="Courier New" panose="02070309020205020404" pitchFamily="49" charset="0"/>
              </a:rPr>
              <a:t>=</a:t>
            </a:r>
            <a:r>
              <a:rPr lang="en-US" altLang="en-US" sz="2800" dirty="0">
                <a:solidFill>
                  <a:schemeClr val="tx2"/>
                </a:solidFill>
                <a:latin typeface="Courier New" panose="02070309020205020404" pitchFamily="49" charset="0"/>
              </a:rPr>
              <a:t> </a:t>
            </a:r>
            <a:r>
              <a:rPr lang="en-US" altLang="en-US" sz="2800" dirty="0" err="1">
                <a:solidFill>
                  <a:schemeClr val="tx2"/>
                </a:solidFill>
                <a:latin typeface="Courier New" panose="02070309020205020404" pitchFamily="49" charset="0"/>
              </a:rPr>
              <a:t>len</a:t>
            </a:r>
            <a:r>
              <a:rPr lang="en-US" altLang="en-US" sz="2800" dirty="0">
                <a:solidFill>
                  <a:schemeClr val="tx2"/>
                </a:solidFill>
                <a:latin typeface="Courier New" panose="02070309020205020404" pitchFamily="49" charset="0"/>
              </a:rPr>
              <a:t>(</a:t>
            </a:r>
            <a:r>
              <a:rPr lang="en-US" altLang="en-US" sz="2800" dirty="0" err="1">
                <a:solidFill>
                  <a:schemeClr val="tx2"/>
                </a:solidFill>
                <a:latin typeface="Courier New" panose="02070309020205020404" pitchFamily="49" charset="0"/>
              </a:rPr>
              <a:t>lst</a:t>
            </a:r>
            <a:r>
              <a:rPr lang="en-US" altLang="en-US" sz="2800" dirty="0">
                <a:solidFill>
                  <a:schemeClr val="tx2"/>
                </a:solidFill>
                <a:latin typeface="Courier New" panose="02070309020205020404" pitchFamily="49" charset="0"/>
              </a:rPr>
              <a:t>):</a:t>
            </a:r>
          </a:p>
          <a:p>
            <a:pPr>
              <a:lnSpc>
                <a:spcPct val="90000"/>
              </a:lnSpc>
              <a:buFont typeface="Monotype Sorts" pitchFamily="2" charset="2"/>
              <a:buNone/>
            </a:pPr>
            <a:r>
              <a:rPr lang="en-US" altLang="en-US" sz="2800" dirty="0">
                <a:solidFill>
                  <a:schemeClr val="tx2"/>
                </a:solidFill>
                <a:latin typeface="Courier New" panose="02070309020205020404" pitchFamily="49" charset="0"/>
              </a:rPr>
              <a:t>    print(</a:t>
            </a:r>
            <a:r>
              <a:rPr lang="en-US" altLang="en-US" sz="2800" dirty="0" err="1">
                <a:solidFill>
                  <a:schemeClr val="tx2"/>
                </a:solidFill>
                <a:latin typeface="Courier New" panose="02070309020205020404" pitchFamily="49" charset="0"/>
              </a:rPr>
              <a:t>lst</a:t>
            </a:r>
            <a:r>
              <a:rPr lang="en-US" altLang="en-US" sz="2800" dirty="0">
                <a:solidFill>
                  <a:schemeClr val="tx2"/>
                </a:solidFill>
                <a:latin typeface="Courier New" panose="02070309020205020404" pitchFamily="49" charset="0"/>
              </a:rPr>
              <a:t>[i])</a:t>
            </a:r>
          </a:p>
          <a:p>
            <a:pPr>
              <a:lnSpc>
                <a:spcPct val="90000"/>
              </a:lnSpc>
              <a:buFont typeface="Monotype Sorts" pitchFamily="2" charset="2"/>
              <a:buNone/>
            </a:pPr>
            <a:r>
              <a:rPr lang="en-US" altLang="en-US" sz="2800" dirty="0">
                <a:solidFill>
                  <a:schemeClr val="tx2"/>
                </a:solidFill>
                <a:latin typeface="Courier New" panose="02070309020205020404" pitchFamily="49" charset="0"/>
              </a:rPr>
              <a:t>    i += 1</a:t>
            </a:r>
          </a:p>
          <a:p>
            <a:pPr>
              <a:lnSpc>
                <a:spcPct val="90000"/>
              </a:lnSpc>
              <a:buFont typeface="Monotype Sorts" pitchFamily="2" charset="2"/>
              <a:buNone/>
            </a:pPr>
            <a:endParaRPr lang="en-US" altLang="en-US" sz="2800" dirty="0">
              <a:solidFill>
                <a:schemeClr val="tx2"/>
              </a:solidFill>
              <a:latin typeface="Courier New" panose="02070309020205020404" pitchFamily="49" charset="0"/>
            </a:endParaRPr>
          </a:p>
          <a:p>
            <a:pPr>
              <a:lnSpc>
                <a:spcPct val="90000"/>
              </a:lnSpc>
              <a:buFont typeface="Monotype Sorts" pitchFamily="2" charset="2"/>
              <a:buNone/>
            </a:pPr>
            <a:r>
              <a:rPr lang="en-US" altLang="en-US" sz="2800" dirty="0">
                <a:solidFill>
                  <a:schemeClr val="tx2"/>
                </a:solidFill>
                <a:latin typeface="Courier New" panose="02070309020205020404" pitchFamily="49" charset="0"/>
              </a:rPr>
              <a:t>list1 = [1,2,3,4,5]</a:t>
            </a:r>
          </a:p>
          <a:p>
            <a:pPr>
              <a:lnSpc>
                <a:spcPct val="90000"/>
              </a:lnSpc>
              <a:buFont typeface="Monotype Sorts" pitchFamily="2" charset="2"/>
              <a:buNone/>
            </a:pPr>
            <a:r>
              <a:rPr lang="en-US" altLang="en-US" sz="2800" dirty="0">
                <a:solidFill>
                  <a:schemeClr val="tx2"/>
                </a:solidFill>
                <a:latin typeface="Courier New" panose="02070309020205020404" pitchFamily="49" charset="0"/>
              </a:rPr>
              <a:t># index: 0,1,2,3,4</a:t>
            </a:r>
          </a:p>
          <a:p>
            <a:pPr>
              <a:lnSpc>
                <a:spcPct val="90000"/>
              </a:lnSpc>
              <a:buFont typeface="Monotype Sorts" pitchFamily="2" charset="2"/>
              <a:buNone/>
            </a:pPr>
            <a:r>
              <a:rPr lang="en-US" altLang="en-US" sz="2800" dirty="0" err="1">
                <a:solidFill>
                  <a:schemeClr val="tx2"/>
                </a:solidFill>
                <a:latin typeface="Courier New" panose="02070309020205020404" pitchFamily="49" charset="0"/>
              </a:rPr>
              <a:t>len</a:t>
            </a:r>
            <a:r>
              <a:rPr lang="en-US" altLang="en-US" sz="2800" dirty="0">
                <a:solidFill>
                  <a:schemeClr val="tx2"/>
                </a:solidFill>
                <a:latin typeface="Courier New" panose="02070309020205020404" pitchFamily="49" charset="0"/>
              </a:rPr>
              <a:t>(list1) = 5 # number of elements</a:t>
            </a:r>
          </a:p>
          <a:p>
            <a:pPr>
              <a:lnSpc>
                <a:spcPct val="90000"/>
              </a:lnSpc>
              <a:buFont typeface="Monotype Sorts" pitchFamily="2" charset="2"/>
              <a:buNone/>
            </a:pPr>
            <a:r>
              <a:rPr lang="en-US" altLang="en-US" sz="2800" dirty="0">
                <a:solidFill>
                  <a:schemeClr val="tx2"/>
                </a:solidFill>
                <a:latin typeface="Courier New" panose="02070309020205020404" pitchFamily="49" charset="0"/>
              </a:rPr>
              <a:t>list1[</a:t>
            </a:r>
            <a:r>
              <a:rPr lang="en-US" altLang="en-US" sz="2800" dirty="0" err="1">
                <a:solidFill>
                  <a:schemeClr val="tx2"/>
                </a:solidFill>
                <a:latin typeface="Courier New" panose="02070309020205020404" pitchFamily="49" charset="0"/>
              </a:rPr>
              <a:t>len</a:t>
            </a:r>
            <a:r>
              <a:rPr lang="en-US" altLang="en-US" sz="2800" dirty="0">
                <a:solidFill>
                  <a:schemeClr val="tx2"/>
                </a:solidFill>
                <a:latin typeface="Courier New" panose="02070309020205020404" pitchFamily="49" charset="0"/>
              </a:rPr>
              <a:t>(list1)] </a:t>
            </a:r>
            <a:r>
              <a:rPr lang="en-US" altLang="en-US" sz="2800" dirty="0">
                <a:solidFill>
                  <a:schemeClr val="tx2"/>
                </a:solidFill>
                <a:latin typeface="Courier New" panose="02070309020205020404" pitchFamily="49" charset="0"/>
                <a:sym typeface="Wingdings" pitchFamily="2" charset="2"/>
              </a:rPr>
              <a:t> error message</a:t>
            </a:r>
          </a:p>
          <a:p>
            <a:pPr>
              <a:lnSpc>
                <a:spcPct val="90000"/>
              </a:lnSpc>
              <a:buFont typeface="Monotype Sorts" pitchFamily="2" charset="2"/>
              <a:buNone/>
            </a:pPr>
            <a:r>
              <a:rPr lang="en-US" altLang="en-US" sz="2800" dirty="0">
                <a:solidFill>
                  <a:schemeClr val="tx2"/>
                </a:solidFill>
                <a:latin typeface="Courier New" panose="02070309020205020404" pitchFamily="49" charset="0"/>
                <a:sym typeface="Wingdings" pitchFamily="2" charset="2"/>
              </a:rPr>
              <a:t># Because the last element is</a:t>
            </a:r>
          </a:p>
          <a:p>
            <a:pPr>
              <a:lnSpc>
                <a:spcPct val="90000"/>
              </a:lnSpc>
              <a:buFont typeface="Monotype Sorts" pitchFamily="2" charset="2"/>
              <a:buNone/>
            </a:pPr>
            <a:r>
              <a:rPr lang="en-US" altLang="en-US" sz="2800" dirty="0">
                <a:solidFill>
                  <a:schemeClr val="tx2"/>
                </a:solidFill>
                <a:latin typeface="Courier New" panose="02070309020205020404" pitchFamily="49" charset="0"/>
                <a:sym typeface="Wingdings" pitchFamily="2" charset="2"/>
              </a:rPr>
              <a:t># list1[</a:t>
            </a:r>
            <a:r>
              <a:rPr lang="en-US" altLang="en-US" sz="2800" dirty="0" err="1">
                <a:solidFill>
                  <a:schemeClr val="tx2"/>
                </a:solidFill>
                <a:latin typeface="Courier New" panose="02070309020205020404" pitchFamily="49" charset="0"/>
                <a:sym typeface="Wingdings" pitchFamily="2" charset="2"/>
              </a:rPr>
              <a:t>len</a:t>
            </a:r>
            <a:r>
              <a:rPr lang="en-US" altLang="en-US" sz="2800" dirty="0">
                <a:solidFill>
                  <a:schemeClr val="tx2"/>
                </a:solidFill>
                <a:latin typeface="Courier New" panose="02070309020205020404" pitchFamily="49" charset="0"/>
                <a:sym typeface="Wingdings" pitchFamily="2" charset="2"/>
              </a:rPr>
              <a:t>(list1)-1]</a:t>
            </a:r>
            <a:endParaRPr lang="en-US" altLang="en-US" sz="2800" dirty="0">
              <a:solidFill>
                <a:schemeClr val="tx2"/>
              </a:solidFill>
              <a:latin typeface="Courier New" panose="02070309020205020404"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a:extLst>
              <a:ext uri="{FF2B5EF4-FFF2-40B4-BE49-F238E27FC236}">
                <a16:creationId xmlns:a16="http://schemas.microsoft.com/office/drawing/2014/main" id="{C85D2DB2-C3ED-AE45-818F-816CA3A3458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35FF848-6A98-E742-87CE-AB9D3FB1E428}" type="slidenum">
              <a:rPr lang="en-US" altLang="en-US" sz="1400"/>
              <a:pPr>
                <a:spcBef>
                  <a:spcPct val="0"/>
                </a:spcBef>
                <a:buClrTx/>
                <a:buSzTx/>
                <a:buFontTx/>
                <a:buNone/>
              </a:pPr>
              <a:t>11</a:t>
            </a:fld>
            <a:endParaRPr lang="en-US" altLang="en-US" sz="1400"/>
          </a:p>
        </p:txBody>
      </p:sp>
      <p:sp>
        <p:nvSpPr>
          <p:cNvPr id="15363" name="Rectangle 2">
            <a:extLst>
              <a:ext uri="{FF2B5EF4-FFF2-40B4-BE49-F238E27FC236}">
                <a16:creationId xmlns:a16="http://schemas.microsoft.com/office/drawing/2014/main" id="{B140C93E-4A36-9E46-A15B-9694E296CF93}"/>
              </a:ext>
            </a:extLst>
          </p:cNvPr>
          <p:cNvSpPr>
            <a:spLocks noGrp="1" noChangeArrowheads="1"/>
          </p:cNvSpPr>
          <p:nvPr>
            <p:ph type="title"/>
          </p:nvPr>
        </p:nvSpPr>
        <p:spPr>
          <a:xfrm>
            <a:off x="654050" y="241300"/>
            <a:ext cx="7772400" cy="573088"/>
          </a:xfrm>
        </p:spPr>
        <p:txBody>
          <a:bodyPr/>
          <a:lstStyle/>
          <a:p>
            <a:r>
              <a:rPr lang="en-US" altLang="en-US" sz="4000" dirty="0"/>
              <a:t>List Comprehension</a:t>
            </a:r>
          </a:p>
        </p:txBody>
      </p:sp>
      <p:sp>
        <p:nvSpPr>
          <p:cNvPr id="15364" name="Rectangle 3">
            <a:extLst>
              <a:ext uri="{FF2B5EF4-FFF2-40B4-BE49-F238E27FC236}">
                <a16:creationId xmlns:a16="http://schemas.microsoft.com/office/drawing/2014/main" id="{995D27FE-882D-4745-AD20-BB99775BF5DB}"/>
              </a:ext>
            </a:extLst>
          </p:cNvPr>
          <p:cNvSpPr>
            <a:spLocks noGrp="1" noChangeArrowheads="1"/>
          </p:cNvSpPr>
          <p:nvPr>
            <p:ph type="body" idx="1"/>
          </p:nvPr>
        </p:nvSpPr>
        <p:spPr>
          <a:xfrm>
            <a:off x="180683" y="814388"/>
            <a:ext cx="8756650" cy="1961727"/>
          </a:xfrm>
        </p:spPr>
        <p:txBody>
          <a:bodyPr/>
          <a:lstStyle/>
          <a:p>
            <a:pPr marL="0" indent="0">
              <a:lnSpc>
                <a:spcPct val="90000"/>
              </a:lnSpc>
              <a:spcBef>
                <a:spcPct val="0"/>
              </a:spcBef>
              <a:buFont typeface="Monotype Sorts" pitchFamily="2" charset="2"/>
              <a:buNone/>
            </a:pPr>
            <a:r>
              <a:rPr lang="en-US" altLang="en-US" sz="2400" dirty="0"/>
              <a:t>List comprehensions provide a concise way to create items from a sequence. A list comprehension consists of brackets containing an expression followed by a for clause, then zero or more for or if clauses. </a:t>
            </a:r>
            <a:r>
              <a:rPr lang="en-US" altLang="en-US" sz="2400" dirty="0">
                <a:highlight>
                  <a:srgbClr val="FFFF00"/>
                </a:highlight>
              </a:rPr>
              <a:t>The result will be a list resulting from evaluating the expression</a:t>
            </a:r>
            <a:r>
              <a:rPr lang="en-US" altLang="en-US" sz="2400" dirty="0"/>
              <a:t>. Here are some examples:</a:t>
            </a:r>
          </a:p>
        </p:txBody>
      </p:sp>
      <p:sp>
        <p:nvSpPr>
          <p:cNvPr id="15365" name="Rectangle 5">
            <a:extLst>
              <a:ext uri="{FF2B5EF4-FFF2-40B4-BE49-F238E27FC236}">
                <a16:creationId xmlns:a16="http://schemas.microsoft.com/office/drawing/2014/main" id="{28935EFA-DA30-6E4B-8A12-470CC07AE3F5}"/>
              </a:ext>
            </a:extLst>
          </p:cNvPr>
          <p:cNvSpPr>
            <a:spLocks noChangeArrowheads="1"/>
          </p:cNvSpPr>
          <p:nvPr/>
        </p:nvSpPr>
        <p:spPr bwMode="auto">
          <a:xfrm>
            <a:off x="193675" y="2776115"/>
            <a:ext cx="8680450" cy="3648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sz="1800" dirty="0">
                <a:highlight>
                  <a:srgbClr val="FFFF00"/>
                </a:highlight>
                <a:latin typeface="Consolas" panose="020B0609020204030204" pitchFamily="49" charset="0"/>
                <a:cs typeface="Consolas" panose="020B0609020204030204" pitchFamily="49" charset="0"/>
              </a:rPr>
              <a:t>Syntax: List = [expression(i) for i in another_list if filter(i)]</a:t>
            </a:r>
            <a:endParaRPr lang="en-US" altLang="en-US" sz="1800" dirty="0">
              <a:solidFill>
                <a:schemeClr val="tx2"/>
              </a:solidFill>
              <a:highlight>
                <a:srgbClr val="FFFF00"/>
              </a:highlight>
              <a:latin typeface="Consolas" panose="020B0609020204030204" pitchFamily="49" charset="0"/>
              <a:cs typeface="Consolas" panose="020B0609020204030204" pitchFamily="49" charset="0"/>
            </a:endParaRPr>
          </a:p>
          <a:p>
            <a:pPr>
              <a:buFont typeface="Monotype Sorts" pitchFamily="2" charset="2"/>
              <a:buNone/>
            </a:pPr>
            <a:r>
              <a:rPr lang="en-US" altLang="en-US" sz="2000" dirty="0">
                <a:solidFill>
                  <a:schemeClr val="tx2"/>
                </a:solidFill>
              </a:rPr>
              <a:t>&gt;&gt;&gt; list1 = [x for x in range(0, 5)] # Returns a list of 0, 1, 2, 4</a:t>
            </a:r>
          </a:p>
          <a:p>
            <a:pPr>
              <a:buFont typeface="Monotype Sorts" pitchFamily="2" charset="2"/>
              <a:buNone/>
            </a:pPr>
            <a:r>
              <a:rPr lang="en-US" altLang="en-US" sz="2000" dirty="0">
                <a:solidFill>
                  <a:schemeClr val="tx2"/>
                </a:solidFill>
              </a:rPr>
              <a:t>&gt;&gt;&gt; list1 </a:t>
            </a:r>
          </a:p>
          <a:p>
            <a:pPr>
              <a:buFont typeface="Monotype Sorts" pitchFamily="2" charset="2"/>
              <a:buNone/>
            </a:pPr>
            <a:r>
              <a:rPr lang="en-US" altLang="en-US" sz="2000" dirty="0">
                <a:solidFill>
                  <a:schemeClr val="tx2"/>
                </a:solidFill>
              </a:rPr>
              <a:t>[0, 1, 2, 3, 4] </a:t>
            </a:r>
          </a:p>
          <a:p>
            <a:pPr>
              <a:buFont typeface="Monotype Sorts" pitchFamily="2" charset="2"/>
              <a:buNone/>
            </a:pPr>
            <a:r>
              <a:rPr lang="en-US" altLang="en-US" sz="2000" dirty="0">
                <a:solidFill>
                  <a:schemeClr val="tx2"/>
                </a:solidFill>
              </a:rPr>
              <a:t>&gt;&gt;&gt; list2 = [0.5 * x for x in list1] </a:t>
            </a:r>
          </a:p>
          <a:p>
            <a:pPr>
              <a:buFont typeface="Monotype Sorts" pitchFamily="2" charset="2"/>
              <a:buNone/>
            </a:pPr>
            <a:r>
              <a:rPr lang="en-US" altLang="en-US" sz="2000" dirty="0">
                <a:solidFill>
                  <a:schemeClr val="tx2"/>
                </a:solidFill>
              </a:rPr>
              <a:t>&gt;&gt;&gt; list2</a:t>
            </a:r>
          </a:p>
          <a:p>
            <a:pPr>
              <a:buFont typeface="Monotype Sorts" pitchFamily="2" charset="2"/>
              <a:buNone/>
            </a:pPr>
            <a:r>
              <a:rPr lang="en-US" altLang="en-US" sz="2000" dirty="0">
                <a:solidFill>
                  <a:schemeClr val="tx2"/>
                </a:solidFill>
              </a:rPr>
              <a:t>[0.0, 0.5, 1.0, 1.5, 2.0]</a:t>
            </a:r>
          </a:p>
          <a:p>
            <a:pPr>
              <a:buFont typeface="Monotype Sorts" pitchFamily="2" charset="2"/>
              <a:buNone/>
            </a:pPr>
            <a:r>
              <a:rPr lang="en-US" altLang="en-US" sz="2000" dirty="0">
                <a:solidFill>
                  <a:schemeClr val="tx2"/>
                </a:solidFill>
              </a:rPr>
              <a:t>&gt;&gt;&gt; list3 = [x for x in list2 if x &lt; 1.5]</a:t>
            </a:r>
          </a:p>
          <a:p>
            <a:pPr>
              <a:buFont typeface="Monotype Sorts" pitchFamily="2" charset="2"/>
              <a:buNone/>
            </a:pPr>
            <a:r>
              <a:rPr lang="en-US" altLang="en-US" sz="2000" dirty="0">
                <a:solidFill>
                  <a:schemeClr val="tx2"/>
                </a:solidFill>
              </a:rPr>
              <a:t>&gt;&gt;&gt; list3</a:t>
            </a:r>
          </a:p>
          <a:p>
            <a:pPr>
              <a:buFont typeface="Monotype Sorts" pitchFamily="2" charset="2"/>
              <a:buNone/>
            </a:pPr>
            <a:r>
              <a:rPr lang="en-US" altLang="en-US" sz="2000" dirty="0">
                <a:solidFill>
                  <a:schemeClr val="tx2"/>
                </a:solidFill>
              </a:rPr>
              <a:t>[0.0, 0.5,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a:extLst>
              <a:ext uri="{FF2B5EF4-FFF2-40B4-BE49-F238E27FC236}">
                <a16:creationId xmlns:a16="http://schemas.microsoft.com/office/drawing/2014/main" id="{D6DC3B92-6949-8E4A-B690-399067BE654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81F07F9-2C9D-4F4C-BDEA-E514830836C9}" type="slidenum">
              <a:rPr lang="en-US" altLang="en-US" sz="1400"/>
              <a:pPr>
                <a:spcBef>
                  <a:spcPct val="0"/>
                </a:spcBef>
                <a:buClrTx/>
                <a:buSzTx/>
                <a:buFontTx/>
                <a:buNone/>
              </a:pPr>
              <a:t>12</a:t>
            </a:fld>
            <a:endParaRPr lang="en-US" altLang="en-US" sz="1400"/>
          </a:p>
        </p:txBody>
      </p:sp>
      <p:sp>
        <p:nvSpPr>
          <p:cNvPr id="16387" name="Rectangle 2">
            <a:extLst>
              <a:ext uri="{FF2B5EF4-FFF2-40B4-BE49-F238E27FC236}">
                <a16:creationId xmlns:a16="http://schemas.microsoft.com/office/drawing/2014/main" id="{A339607E-B1A2-FE44-855D-6D59EE86E694}"/>
              </a:ext>
            </a:extLst>
          </p:cNvPr>
          <p:cNvSpPr>
            <a:spLocks noGrp="1" noChangeArrowheads="1"/>
          </p:cNvSpPr>
          <p:nvPr>
            <p:ph type="title"/>
          </p:nvPr>
        </p:nvSpPr>
        <p:spPr>
          <a:xfrm>
            <a:off x="654050" y="241300"/>
            <a:ext cx="7772400" cy="573088"/>
          </a:xfrm>
        </p:spPr>
        <p:txBody>
          <a:bodyPr/>
          <a:lstStyle/>
          <a:p>
            <a:r>
              <a:rPr lang="en-US" altLang="en-US" sz="4000"/>
              <a:t>Comparing Lists</a:t>
            </a:r>
          </a:p>
        </p:txBody>
      </p:sp>
      <p:sp>
        <p:nvSpPr>
          <p:cNvPr id="16388" name="Rectangle 4">
            <a:extLst>
              <a:ext uri="{FF2B5EF4-FFF2-40B4-BE49-F238E27FC236}">
                <a16:creationId xmlns:a16="http://schemas.microsoft.com/office/drawing/2014/main" id="{D5BBA02E-C093-5947-AACE-B1F3761F4F73}"/>
              </a:ext>
            </a:extLst>
          </p:cNvPr>
          <p:cNvSpPr>
            <a:spLocks noChangeArrowheads="1"/>
          </p:cNvSpPr>
          <p:nvPr/>
        </p:nvSpPr>
        <p:spPr bwMode="auto">
          <a:xfrm>
            <a:off x="193675" y="971550"/>
            <a:ext cx="8794750" cy="529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000" dirty="0">
                <a:solidFill>
                  <a:schemeClr val="tx2"/>
                </a:solidFill>
              </a:rPr>
              <a:t>&gt;&gt;&gt;list1 = ["green", "red", "blue"] </a:t>
            </a:r>
          </a:p>
          <a:p>
            <a:pPr>
              <a:buNone/>
            </a:pPr>
            <a:r>
              <a:rPr lang="en-US" altLang="en-US" sz="2000" dirty="0">
                <a:solidFill>
                  <a:schemeClr val="tx2"/>
                </a:solidFill>
              </a:rPr>
              <a:t>&gt;&gt;&gt;list2 = ["red", "blue", "green"] </a:t>
            </a:r>
          </a:p>
          <a:p>
            <a:pPr>
              <a:buFont typeface="Monotype Sorts" pitchFamily="2" charset="2"/>
              <a:buNone/>
            </a:pPr>
            <a:r>
              <a:rPr lang="en-US" altLang="en-US" sz="2000" dirty="0">
                <a:solidFill>
                  <a:schemeClr val="tx2"/>
                </a:solidFill>
              </a:rPr>
              <a:t>&gt;&gt;&gt;list2 == list1</a:t>
            </a:r>
          </a:p>
          <a:p>
            <a:pPr>
              <a:buFont typeface="Monotype Sorts" pitchFamily="2" charset="2"/>
              <a:buNone/>
            </a:pPr>
            <a:r>
              <a:rPr lang="en-US" altLang="en-US" sz="2000" dirty="0">
                <a:solidFill>
                  <a:schemeClr val="tx2"/>
                </a:solidFill>
              </a:rPr>
              <a:t>False</a:t>
            </a:r>
          </a:p>
          <a:p>
            <a:pPr>
              <a:buFont typeface="Monotype Sorts" pitchFamily="2" charset="2"/>
              <a:buNone/>
            </a:pPr>
            <a:r>
              <a:rPr lang="en-US" altLang="en-US" sz="2000" dirty="0">
                <a:solidFill>
                  <a:schemeClr val="tx2"/>
                </a:solidFill>
              </a:rPr>
              <a:t>&gt;&gt;&gt;list2 != list1</a:t>
            </a:r>
          </a:p>
          <a:p>
            <a:pPr>
              <a:buFont typeface="Monotype Sorts" pitchFamily="2" charset="2"/>
              <a:buNone/>
            </a:pPr>
            <a:r>
              <a:rPr lang="en-US" altLang="en-US" sz="2000" dirty="0">
                <a:solidFill>
                  <a:schemeClr val="tx2"/>
                </a:solidFill>
              </a:rPr>
              <a:t>True</a:t>
            </a:r>
          </a:p>
          <a:p>
            <a:pPr>
              <a:buFont typeface="Monotype Sorts" pitchFamily="2" charset="2"/>
              <a:buNone/>
            </a:pPr>
            <a:r>
              <a:rPr lang="en-US" altLang="en-US" sz="2000" dirty="0">
                <a:solidFill>
                  <a:schemeClr val="tx2"/>
                </a:solidFill>
              </a:rPr>
              <a:t>&gt;&gt;&gt;list2 &gt;= list1</a:t>
            </a:r>
          </a:p>
          <a:p>
            <a:pPr>
              <a:buFont typeface="Monotype Sorts" pitchFamily="2" charset="2"/>
              <a:buNone/>
            </a:pPr>
            <a:r>
              <a:rPr lang="en-US" altLang="en-US" sz="2000" dirty="0">
                <a:solidFill>
                  <a:schemeClr val="tx2"/>
                </a:solidFill>
              </a:rPr>
              <a:t>True</a:t>
            </a:r>
          </a:p>
          <a:p>
            <a:pPr>
              <a:buFont typeface="Monotype Sorts" pitchFamily="2" charset="2"/>
              <a:buNone/>
            </a:pPr>
            <a:r>
              <a:rPr lang="en-US" altLang="en-US" sz="2000" dirty="0">
                <a:solidFill>
                  <a:schemeClr val="tx2"/>
                </a:solidFill>
              </a:rPr>
              <a:t>&gt;&gt;&gt;list2 &gt; list1</a:t>
            </a:r>
          </a:p>
          <a:p>
            <a:pPr>
              <a:buFont typeface="Monotype Sorts" pitchFamily="2" charset="2"/>
              <a:buNone/>
            </a:pPr>
            <a:r>
              <a:rPr lang="en-US" altLang="en-US" sz="2000" dirty="0">
                <a:solidFill>
                  <a:schemeClr val="tx2"/>
                </a:solidFill>
              </a:rPr>
              <a:t>True</a:t>
            </a:r>
          </a:p>
          <a:p>
            <a:pPr>
              <a:buFont typeface="Monotype Sorts" pitchFamily="2" charset="2"/>
              <a:buNone/>
            </a:pPr>
            <a:r>
              <a:rPr lang="en-US" altLang="en-US" sz="2000" dirty="0">
                <a:solidFill>
                  <a:schemeClr val="tx2"/>
                </a:solidFill>
              </a:rPr>
              <a:t>&gt;&gt;&gt;list2 &lt; list1</a:t>
            </a:r>
          </a:p>
          <a:p>
            <a:pPr>
              <a:buFont typeface="Monotype Sorts" pitchFamily="2" charset="2"/>
              <a:buNone/>
            </a:pPr>
            <a:r>
              <a:rPr lang="en-US" altLang="en-US" sz="2000" dirty="0">
                <a:solidFill>
                  <a:schemeClr val="tx2"/>
                </a:solidFill>
              </a:rPr>
              <a:t>False</a:t>
            </a:r>
          </a:p>
          <a:p>
            <a:pPr>
              <a:buFont typeface="Monotype Sorts" pitchFamily="2" charset="2"/>
              <a:buNone/>
            </a:pPr>
            <a:r>
              <a:rPr lang="en-US" altLang="en-US" sz="2000" dirty="0">
                <a:solidFill>
                  <a:schemeClr val="tx2"/>
                </a:solidFill>
              </a:rPr>
              <a:t>&gt;&gt;&gt;list2 &lt;= list1</a:t>
            </a:r>
          </a:p>
          <a:p>
            <a:pPr>
              <a:buFont typeface="Monotype Sorts" pitchFamily="2" charset="2"/>
              <a:buNone/>
            </a:pPr>
            <a:r>
              <a:rPr lang="en-US" altLang="en-US" sz="2000" dirty="0">
                <a:solidFill>
                  <a:schemeClr val="tx2"/>
                </a:solidFill>
              </a:rPr>
              <a:t>False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a:extLst>
              <a:ext uri="{FF2B5EF4-FFF2-40B4-BE49-F238E27FC236}">
                <a16:creationId xmlns:a16="http://schemas.microsoft.com/office/drawing/2014/main" id="{26154340-9459-A64D-9602-ECF4A806090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5D700BA-103E-0E48-A26C-A0E73C752B40}" type="slidenum">
              <a:rPr lang="en-US" altLang="en-US" sz="1400"/>
              <a:pPr>
                <a:spcBef>
                  <a:spcPct val="0"/>
                </a:spcBef>
                <a:buClrTx/>
                <a:buSzTx/>
                <a:buFontTx/>
                <a:buNone/>
              </a:pPr>
              <a:t>13</a:t>
            </a:fld>
            <a:endParaRPr lang="en-US" altLang="en-US" sz="1400"/>
          </a:p>
        </p:txBody>
      </p:sp>
      <p:sp>
        <p:nvSpPr>
          <p:cNvPr id="17411" name="Rectangle 2">
            <a:extLst>
              <a:ext uri="{FF2B5EF4-FFF2-40B4-BE49-F238E27FC236}">
                <a16:creationId xmlns:a16="http://schemas.microsoft.com/office/drawing/2014/main" id="{94BF19EE-BF35-2B40-A279-0D8A74066378}"/>
              </a:ext>
            </a:extLst>
          </p:cNvPr>
          <p:cNvSpPr>
            <a:spLocks noGrp="1" noChangeArrowheads="1"/>
          </p:cNvSpPr>
          <p:nvPr>
            <p:ph type="title"/>
          </p:nvPr>
        </p:nvSpPr>
        <p:spPr>
          <a:xfrm>
            <a:off x="685800" y="152400"/>
            <a:ext cx="7772400" cy="590550"/>
          </a:xfrm>
        </p:spPr>
        <p:txBody>
          <a:bodyPr/>
          <a:lstStyle/>
          <a:p>
            <a:r>
              <a:rPr lang="en-US" altLang="en-US"/>
              <a:t>Splitting a String to a List</a:t>
            </a:r>
          </a:p>
        </p:txBody>
      </p:sp>
      <p:sp>
        <p:nvSpPr>
          <p:cNvPr id="17412" name="Rectangle 3">
            <a:extLst>
              <a:ext uri="{FF2B5EF4-FFF2-40B4-BE49-F238E27FC236}">
                <a16:creationId xmlns:a16="http://schemas.microsoft.com/office/drawing/2014/main" id="{1BB34002-C234-8E44-BEDD-DE8E1B0DEBD4}"/>
              </a:ext>
            </a:extLst>
          </p:cNvPr>
          <p:cNvSpPr>
            <a:spLocks noGrp="1" noChangeArrowheads="1"/>
          </p:cNvSpPr>
          <p:nvPr>
            <p:ph type="body" idx="1"/>
          </p:nvPr>
        </p:nvSpPr>
        <p:spPr>
          <a:xfrm>
            <a:off x="228600" y="742949"/>
            <a:ext cx="8610600" cy="5873665"/>
          </a:xfrm>
        </p:spPr>
        <p:txBody>
          <a:bodyPr/>
          <a:lstStyle/>
          <a:p>
            <a:pPr marL="0" indent="0" algn="just">
              <a:buFont typeface="Monotype Sorts" pitchFamily="2" charset="2"/>
              <a:buNone/>
            </a:pPr>
            <a:r>
              <a:rPr lang="en-US" altLang="en-US" dirty="0">
                <a:solidFill>
                  <a:schemeClr val="tx2"/>
                </a:solidFill>
              </a:rPr>
              <a:t>items = "Welcome to the </a:t>
            </a:r>
            <a:r>
              <a:rPr lang="en-US" altLang="en-US" dirty="0" err="1">
                <a:solidFill>
                  <a:schemeClr val="tx2"/>
                </a:solidFill>
              </a:rPr>
              <a:t>US".split</a:t>
            </a:r>
            <a:r>
              <a:rPr lang="en-US" altLang="en-US" dirty="0">
                <a:solidFill>
                  <a:schemeClr val="tx2"/>
                </a:solidFill>
              </a:rPr>
              <a:t>() </a:t>
            </a:r>
          </a:p>
          <a:p>
            <a:pPr marL="0" indent="0" algn="just">
              <a:buFont typeface="Monotype Sorts" pitchFamily="2" charset="2"/>
              <a:buNone/>
            </a:pPr>
            <a:r>
              <a:rPr lang="en-US" altLang="en-US" dirty="0">
                <a:solidFill>
                  <a:schemeClr val="tx2"/>
                </a:solidFill>
              </a:rPr>
              <a:t>print(items)</a:t>
            </a:r>
          </a:p>
          <a:p>
            <a:pPr marL="0" indent="0" algn="just">
              <a:buFont typeface="Monotype Sorts" pitchFamily="2" charset="2"/>
              <a:buNone/>
            </a:pPr>
            <a:r>
              <a:rPr lang="en-US" altLang="zh-CN" dirty="0">
                <a:solidFill>
                  <a:schemeClr val="tx2"/>
                </a:solidFill>
                <a:ea typeface="SimSun" panose="02010600030101010101" pitchFamily="2" charset="-122"/>
              </a:rPr>
              <a:t>['Welcome', 'to', 'the', 'US'] </a:t>
            </a:r>
          </a:p>
          <a:p>
            <a:pPr marL="0" indent="0" algn="just">
              <a:buFont typeface="Monotype Sorts" pitchFamily="2" charset="2"/>
              <a:buNone/>
            </a:pPr>
            <a:endParaRPr lang="en-US" altLang="en-US" dirty="0">
              <a:solidFill>
                <a:schemeClr val="tx2"/>
              </a:solidFill>
            </a:endParaRPr>
          </a:p>
          <a:p>
            <a:pPr marL="0" indent="0" algn="just">
              <a:buFont typeface="Monotype Sorts" pitchFamily="2" charset="2"/>
              <a:buNone/>
            </a:pPr>
            <a:r>
              <a:rPr lang="en-US" altLang="en-US" dirty="0">
                <a:solidFill>
                  <a:schemeClr val="tx2"/>
                </a:solidFill>
              </a:rPr>
              <a:t>items = "34#13#78#45".split("#")</a:t>
            </a:r>
          </a:p>
          <a:p>
            <a:pPr marL="0" indent="0" algn="just">
              <a:buFont typeface="Monotype Sorts" pitchFamily="2" charset="2"/>
              <a:buNone/>
            </a:pPr>
            <a:r>
              <a:rPr lang="en-US" altLang="en-US" dirty="0">
                <a:solidFill>
                  <a:schemeClr val="tx2"/>
                </a:solidFill>
              </a:rPr>
              <a:t>print(items)</a:t>
            </a:r>
          </a:p>
          <a:p>
            <a:pPr marL="0" indent="0" algn="just">
              <a:buFont typeface="Monotype Sorts" pitchFamily="2" charset="2"/>
              <a:buNone/>
            </a:pPr>
            <a:r>
              <a:rPr lang="en-US" altLang="zh-CN" dirty="0">
                <a:solidFill>
                  <a:schemeClr val="tx2"/>
                </a:solidFill>
                <a:ea typeface="SimSun" panose="02010600030101010101" pitchFamily="2" charset="-122"/>
              </a:rPr>
              <a:t>['34', '13', '78', '45’] </a:t>
            </a:r>
          </a:p>
          <a:p>
            <a:pPr marL="0" indent="0" algn="just">
              <a:buFont typeface="Monotype Sorts" pitchFamily="2" charset="2"/>
              <a:buNone/>
            </a:pPr>
            <a:endParaRPr lang="en-US" altLang="en-US" dirty="0">
              <a:solidFill>
                <a:schemeClr val="tx2"/>
              </a:solidFill>
              <a:ea typeface="SimSun" panose="02010600030101010101" pitchFamily="2" charset="-122"/>
            </a:endParaRPr>
          </a:p>
          <a:p>
            <a:pPr marL="0" indent="0" algn="just">
              <a:buFont typeface="Monotype Sorts" pitchFamily="2" charset="2"/>
              <a:buNone/>
            </a:pPr>
            <a:r>
              <a:rPr lang="en-US" altLang="en-US" dirty="0" err="1">
                <a:solidFill>
                  <a:schemeClr val="tx2"/>
                </a:solidFill>
                <a:ea typeface="SimSun" panose="02010600030101010101" pitchFamily="2" charset="-122"/>
              </a:rPr>
              <a:t>mystring</a:t>
            </a:r>
            <a:r>
              <a:rPr lang="en-US" altLang="en-US" dirty="0">
                <a:solidFill>
                  <a:schemeClr val="tx2"/>
                </a:solidFill>
                <a:ea typeface="SimSun" panose="02010600030101010101" pitchFamily="2" charset="-122"/>
              </a:rPr>
              <a:t> = “I saw the tree, the bird and the egg”</a:t>
            </a:r>
          </a:p>
          <a:p>
            <a:pPr marL="0" indent="0" algn="just">
              <a:buFont typeface="Monotype Sorts" pitchFamily="2" charset="2"/>
              <a:buNone/>
            </a:pPr>
            <a:r>
              <a:rPr lang="en-US" altLang="en-US" dirty="0" err="1">
                <a:solidFill>
                  <a:schemeClr val="tx2"/>
                </a:solidFill>
                <a:ea typeface="SimSun" panose="02010600030101010101" pitchFamily="2" charset="-122"/>
              </a:rPr>
              <a:t>new_list</a:t>
            </a:r>
            <a:r>
              <a:rPr lang="en-US" altLang="en-US" dirty="0">
                <a:solidFill>
                  <a:schemeClr val="tx2"/>
                </a:solidFill>
                <a:ea typeface="SimSun" panose="02010600030101010101" pitchFamily="2" charset="-122"/>
              </a:rPr>
              <a:t> = </a:t>
            </a:r>
            <a:r>
              <a:rPr lang="en-US" altLang="en-US" dirty="0" err="1">
                <a:solidFill>
                  <a:schemeClr val="tx2"/>
                </a:solidFill>
                <a:ea typeface="SimSun" panose="02010600030101010101" pitchFamily="2" charset="-122"/>
              </a:rPr>
              <a:t>mystring.split</a:t>
            </a:r>
            <a:r>
              <a:rPr lang="en-US" altLang="en-US" dirty="0">
                <a:solidFill>
                  <a:schemeClr val="tx2"/>
                </a:solidFill>
                <a:ea typeface="SimSun" panose="02010600030101010101" pitchFamily="2" charset="-122"/>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a:extLst>
              <a:ext uri="{FF2B5EF4-FFF2-40B4-BE49-F238E27FC236}">
                <a16:creationId xmlns:a16="http://schemas.microsoft.com/office/drawing/2014/main" id="{811A9DC5-710C-6348-B39B-61C2C7B9234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E16EB39-C71C-294E-935F-6121AD21379A}" type="slidenum">
              <a:rPr lang="en-US" altLang="en-US" sz="1400"/>
              <a:pPr>
                <a:spcBef>
                  <a:spcPct val="0"/>
                </a:spcBef>
                <a:buClrTx/>
                <a:buSzTx/>
                <a:buFontTx/>
                <a:buNone/>
              </a:pPr>
              <a:t>14</a:t>
            </a:fld>
            <a:endParaRPr lang="en-US" altLang="en-US" sz="1400"/>
          </a:p>
        </p:txBody>
      </p:sp>
      <p:sp>
        <p:nvSpPr>
          <p:cNvPr id="18435" name="Rectangle 2">
            <a:extLst>
              <a:ext uri="{FF2B5EF4-FFF2-40B4-BE49-F238E27FC236}">
                <a16:creationId xmlns:a16="http://schemas.microsoft.com/office/drawing/2014/main" id="{2C77F8EC-9A6F-5E47-B9AF-D661FD57EF60}"/>
              </a:ext>
            </a:extLst>
          </p:cNvPr>
          <p:cNvSpPr>
            <a:spLocks noGrp="1" noChangeArrowheads="1"/>
          </p:cNvSpPr>
          <p:nvPr>
            <p:ph type="title"/>
          </p:nvPr>
        </p:nvSpPr>
        <p:spPr>
          <a:xfrm>
            <a:off x="152400" y="228600"/>
            <a:ext cx="8763000" cy="473075"/>
          </a:xfrm>
        </p:spPr>
        <p:txBody>
          <a:bodyPr/>
          <a:lstStyle/>
          <a:p>
            <a:r>
              <a:rPr lang="en-US" altLang="en-US" sz="4000"/>
              <a:t>Analyze Numbers</a:t>
            </a:r>
          </a:p>
        </p:txBody>
      </p:sp>
      <p:sp>
        <p:nvSpPr>
          <p:cNvPr id="18436" name="Rectangle 3">
            <a:extLst>
              <a:ext uri="{FF2B5EF4-FFF2-40B4-BE49-F238E27FC236}">
                <a16:creationId xmlns:a16="http://schemas.microsoft.com/office/drawing/2014/main" id="{A66CACC1-85ED-554A-A67D-8B1C26A3AD62}"/>
              </a:ext>
            </a:extLst>
          </p:cNvPr>
          <p:cNvSpPr>
            <a:spLocks noGrp="1" noChangeArrowheads="1"/>
          </p:cNvSpPr>
          <p:nvPr>
            <p:ph type="body" idx="1"/>
          </p:nvPr>
        </p:nvSpPr>
        <p:spPr>
          <a:xfrm>
            <a:off x="231775" y="971550"/>
            <a:ext cx="8642350" cy="5106988"/>
          </a:xfrm>
        </p:spPr>
        <p:txBody>
          <a:bodyPr/>
          <a:lstStyle/>
          <a:p>
            <a:pPr marL="0" indent="0">
              <a:buFont typeface="Monotype Sorts" pitchFamily="2" charset="2"/>
              <a:buNone/>
            </a:pPr>
            <a:r>
              <a:rPr lang="en-US" altLang="en-US" sz="3500" dirty="0"/>
              <a:t>Read some numbers from console, compute their average, and find out how many numbers are above the average. </a:t>
            </a:r>
          </a:p>
        </p:txBody>
      </p:sp>
      <p:sp>
        <p:nvSpPr>
          <p:cNvPr id="18437" name="Rectangle 9">
            <a:hlinkClick r:id="rId2"/>
            <a:extLst>
              <a:ext uri="{FF2B5EF4-FFF2-40B4-BE49-F238E27FC236}">
                <a16:creationId xmlns:a16="http://schemas.microsoft.com/office/drawing/2014/main" id="{8C8F4C5C-8C70-C84C-95BC-15593E0840F5}"/>
              </a:ext>
            </a:extLst>
          </p:cNvPr>
          <p:cNvSpPr>
            <a:spLocks noChangeArrowheads="1"/>
          </p:cNvSpPr>
          <p:nvPr/>
        </p:nvSpPr>
        <p:spPr bwMode="auto">
          <a:xfrm>
            <a:off x="4249738" y="5118100"/>
            <a:ext cx="20669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AnalyzeNumbers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0BD44B-AC59-B144-8963-8059BD7B45FE}"/>
              </a:ext>
            </a:extLst>
          </p:cNvPr>
          <p:cNvSpPr>
            <a:spLocks noGrp="1"/>
          </p:cNvSpPr>
          <p:nvPr>
            <p:ph idx="1"/>
          </p:nvPr>
        </p:nvSpPr>
        <p:spPr>
          <a:xfrm>
            <a:off x="685800" y="202980"/>
            <a:ext cx="7957130" cy="6196233"/>
          </a:xfrm>
        </p:spPr>
        <p:txBody>
          <a:bodyPr/>
          <a:lstStyle/>
          <a:p>
            <a:pPr marL="0" indent="0">
              <a:buNone/>
            </a:pPr>
            <a:r>
              <a:rPr lang="en-US" sz="1800" b="1" dirty="0"/>
              <a:t>#Live Example 7.1 </a:t>
            </a:r>
            <a:r>
              <a:rPr lang="en-US" sz="1800" b="1" dirty="0" err="1"/>
              <a:t>AnalyzeNumber.py</a:t>
            </a:r>
            <a:endParaRPr lang="en-US" sz="1800" b="1" dirty="0"/>
          </a:p>
          <a:p>
            <a:pPr marL="0" indent="0">
              <a:buNone/>
            </a:pPr>
            <a:r>
              <a:rPr lang="en-US" sz="1800" dirty="0"/>
              <a:t>NUMBER_OF_ELEMENTS = int(input(“How many numbers?”))</a:t>
            </a:r>
          </a:p>
          <a:p>
            <a:pPr marL="0" indent="0">
              <a:buNone/>
            </a:pPr>
            <a:r>
              <a:rPr lang="en-US" sz="1800" dirty="0"/>
              <a:t>#3 # For simplicity, use 3 instead of 100</a:t>
            </a:r>
          </a:p>
          <a:p>
            <a:pPr marL="0" indent="0">
              <a:buNone/>
            </a:pPr>
            <a:r>
              <a:rPr lang="en-US" sz="1800" dirty="0"/>
              <a:t>numbers = [] # Create an empty list</a:t>
            </a:r>
          </a:p>
          <a:p>
            <a:pPr marL="0" indent="0">
              <a:buNone/>
            </a:pPr>
            <a:r>
              <a:rPr lang="en-US" sz="1800" dirty="0"/>
              <a:t>sum = 0</a:t>
            </a:r>
          </a:p>
          <a:p>
            <a:pPr marL="0" indent="0">
              <a:buNone/>
            </a:pPr>
            <a:endParaRPr lang="en-US" sz="1800" dirty="0"/>
          </a:p>
          <a:p>
            <a:pPr marL="0" indent="0">
              <a:buNone/>
            </a:pPr>
            <a:r>
              <a:rPr lang="en-US" sz="1800" dirty="0"/>
              <a:t>for i in range(NUMBER_OF_ELEMENTS): </a:t>
            </a:r>
          </a:p>
          <a:p>
            <a:pPr marL="0" indent="0">
              <a:buNone/>
            </a:pPr>
            <a:r>
              <a:rPr lang="en-US" sz="1800" dirty="0"/>
              <a:t>    value = float(input("Enter a new number: "))</a:t>
            </a:r>
          </a:p>
          <a:p>
            <a:pPr marL="0" indent="0">
              <a:buNone/>
            </a:pPr>
            <a:r>
              <a:rPr lang="en-US" sz="1800" dirty="0"/>
              <a:t>    </a:t>
            </a:r>
            <a:r>
              <a:rPr lang="en-US" sz="1800" dirty="0" err="1"/>
              <a:t>numbers.append</a:t>
            </a:r>
            <a:r>
              <a:rPr lang="en-US" sz="1800" dirty="0"/>
              <a:t>(value) # Append value to numbers list</a:t>
            </a:r>
          </a:p>
          <a:p>
            <a:pPr marL="0" indent="0">
              <a:buNone/>
            </a:pPr>
            <a:r>
              <a:rPr lang="en-US" sz="1800" dirty="0"/>
              <a:t>    sum += value</a:t>
            </a:r>
          </a:p>
          <a:p>
            <a:pPr marL="0" indent="0">
              <a:buNone/>
            </a:pPr>
            <a:r>
              <a:rPr lang="en-US" sz="1800" dirty="0"/>
              <a:t>    </a:t>
            </a:r>
          </a:p>
          <a:p>
            <a:pPr marL="0" indent="0">
              <a:buNone/>
            </a:pPr>
            <a:r>
              <a:rPr lang="en-US" sz="1800" dirty="0"/>
              <a:t>average = sum / NUMBER_OF_ELEMENTS</a:t>
            </a:r>
          </a:p>
          <a:p>
            <a:pPr marL="0" indent="0">
              <a:buNone/>
            </a:pPr>
            <a:r>
              <a:rPr lang="en-US" sz="1800" dirty="0"/>
              <a:t>count = 0 # The number of elements above average</a:t>
            </a:r>
          </a:p>
          <a:p>
            <a:pPr marL="0" indent="0">
              <a:buNone/>
            </a:pPr>
            <a:r>
              <a:rPr lang="en-US" sz="1800" dirty="0"/>
              <a:t>for i in range(NUMBER_OF_ELEMENTS): </a:t>
            </a:r>
          </a:p>
          <a:p>
            <a:pPr marL="0" indent="0">
              <a:buNone/>
            </a:pPr>
            <a:r>
              <a:rPr lang="en-US" sz="1800" dirty="0"/>
              <a:t>    if numbers[i] &gt; average:</a:t>
            </a:r>
          </a:p>
          <a:p>
            <a:pPr marL="0" indent="0">
              <a:buNone/>
            </a:pPr>
            <a:r>
              <a:rPr lang="en-US" sz="1800" dirty="0"/>
              <a:t>        count += 1</a:t>
            </a:r>
          </a:p>
          <a:p>
            <a:pPr marL="0" indent="0">
              <a:buNone/>
            </a:pPr>
            <a:endParaRPr lang="en-US" sz="1800" dirty="0"/>
          </a:p>
          <a:p>
            <a:pPr marL="0" indent="0">
              <a:buNone/>
            </a:pPr>
            <a:r>
              <a:rPr lang="en-US" sz="1800" dirty="0"/>
              <a:t>print("Average is", average)</a:t>
            </a:r>
          </a:p>
          <a:p>
            <a:pPr marL="0" indent="0">
              <a:buNone/>
            </a:pPr>
            <a:r>
              <a:rPr lang="en-US" sz="1800" dirty="0"/>
              <a:t>print("Number of elements above the average is", count)</a:t>
            </a:r>
          </a:p>
        </p:txBody>
      </p:sp>
      <p:sp>
        <p:nvSpPr>
          <p:cNvPr id="4" name="Slide Number Placeholder 3">
            <a:extLst>
              <a:ext uri="{FF2B5EF4-FFF2-40B4-BE49-F238E27FC236}">
                <a16:creationId xmlns:a16="http://schemas.microsoft.com/office/drawing/2014/main" id="{28615EC9-4F7D-0C47-8D69-139AFEC3CABD}"/>
              </a:ext>
            </a:extLst>
          </p:cNvPr>
          <p:cNvSpPr>
            <a:spLocks noGrp="1"/>
          </p:cNvSpPr>
          <p:nvPr>
            <p:ph type="sldNum" sz="quarter" idx="11"/>
          </p:nvPr>
        </p:nvSpPr>
        <p:spPr/>
        <p:txBody>
          <a:bodyPr/>
          <a:lstStyle/>
          <a:p>
            <a:fld id="{EEB4AB00-A063-5B45-A299-46253A2DB734}" type="slidenum">
              <a:rPr lang="en-US" altLang="en-US" smtClean="0"/>
              <a:pPr/>
              <a:t>15</a:t>
            </a:fld>
            <a:endParaRPr lang="en-US" altLang="en-US"/>
          </a:p>
        </p:txBody>
      </p:sp>
    </p:spTree>
    <p:extLst>
      <p:ext uri="{BB962C8B-B14F-4D97-AF65-F5344CB8AC3E}">
        <p14:creationId xmlns:p14="http://schemas.microsoft.com/office/powerpoint/2010/main" val="260974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a:extLst>
              <a:ext uri="{FF2B5EF4-FFF2-40B4-BE49-F238E27FC236}">
                <a16:creationId xmlns:a16="http://schemas.microsoft.com/office/drawing/2014/main" id="{01DC5B38-0C8D-1149-BFAF-0CF86BF1EE9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362968B-7522-A249-81AA-B78984437B40}" type="slidenum">
              <a:rPr lang="en-US" altLang="en-US" sz="1400"/>
              <a:pPr>
                <a:spcBef>
                  <a:spcPct val="0"/>
                </a:spcBef>
                <a:buClrTx/>
                <a:buSzTx/>
                <a:buFontTx/>
                <a:buNone/>
              </a:pPr>
              <a:t>16</a:t>
            </a:fld>
            <a:endParaRPr lang="en-US" altLang="en-US" sz="1400"/>
          </a:p>
        </p:txBody>
      </p:sp>
      <p:sp>
        <p:nvSpPr>
          <p:cNvPr id="19459" name="Rectangle 2">
            <a:extLst>
              <a:ext uri="{FF2B5EF4-FFF2-40B4-BE49-F238E27FC236}">
                <a16:creationId xmlns:a16="http://schemas.microsoft.com/office/drawing/2014/main" id="{89EEE306-4BCC-A840-9C04-6064B5CBB799}"/>
              </a:ext>
            </a:extLst>
          </p:cNvPr>
          <p:cNvSpPr>
            <a:spLocks noGrp="1" noChangeArrowheads="1"/>
          </p:cNvSpPr>
          <p:nvPr>
            <p:ph type="title"/>
          </p:nvPr>
        </p:nvSpPr>
        <p:spPr>
          <a:xfrm>
            <a:off x="615950" y="241300"/>
            <a:ext cx="7772400" cy="550863"/>
          </a:xfrm>
        </p:spPr>
        <p:txBody>
          <a:bodyPr/>
          <a:lstStyle/>
          <a:p>
            <a:r>
              <a:rPr lang="en-US" altLang="en-US" sz="4000"/>
              <a:t>Problem: Deck of Cards</a:t>
            </a:r>
            <a:endParaRPr lang="en-US" altLang="en-US" sz="4000">
              <a:solidFill>
                <a:schemeClr val="tx1"/>
              </a:solidFill>
              <a:latin typeface="Book Antiqua" panose="02040602050305030304" pitchFamily="18" charset="0"/>
              <a:hlinkClick r:id="rId2" action="ppaction://program"/>
            </a:endParaRPr>
          </a:p>
        </p:txBody>
      </p:sp>
      <p:sp>
        <p:nvSpPr>
          <p:cNvPr id="19460" name="Rectangle 3">
            <a:extLst>
              <a:ext uri="{FF2B5EF4-FFF2-40B4-BE49-F238E27FC236}">
                <a16:creationId xmlns:a16="http://schemas.microsoft.com/office/drawing/2014/main" id="{6864EC61-BD9C-EB46-9C53-C6A21B64587D}"/>
              </a:ext>
            </a:extLst>
          </p:cNvPr>
          <p:cNvSpPr>
            <a:spLocks noGrp="1" noChangeArrowheads="1"/>
          </p:cNvSpPr>
          <p:nvPr>
            <p:ph type="body" idx="1"/>
          </p:nvPr>
        </p:nvSpPr>
        <p:spPr>
          <a:xfrm>
            <a:off x="269875" y="931863"/>
            <a:ext cx="8680450" cy="4724400"/>
          </a:xfrm>
        </p:spPr>
        <p:txBody>
          <a:bodyPr/>
          <a:lstStyle/>
          <a:p>
            <a:pPr marL="0" indent="0">
              <a:buFont typeface="Monotype Sorts" pitchFamily="2" charset="2"/>
              <a:buNone/>
            </a:pPr>
            <a:r>
              <a:rPr lang="en-US" altLang="en-US" sz="2800" dirty="0"/>
              <a:t>The problem is to write a program that picks four cards randomly from a deck of 52 cards. All the cards can be represented using a list named deck, filled with initial values 0 to 51, as follows:</a:t>
            </a:r>
          </a:p>
          <a:p>
            <a:pPr marL="0" indent="0">
              <a:buFont typeface="Monotype Sorts" pitchFamily="2" charset="2"/>
              <a:buNone/>
            </a:pPr>
            <a:endParaRPr lang="en-US" altLang="en-US" sz="2800" b="1" dirty="0"/>
          </a:p>
          <a:p>
            <a:pPr lvl="1">
              <a:buFontTx/>
              <a:buNone/>
            </a:pPr>
            <a:r>
              <a:rPr lang="en-US" altLang="en-US" dirty="0"/>
              <a:t>deck = [x </a:t>
            </a:r>
            <a:r>
              <a:rPr lang="en-US" altLang="en-US" b="1" dirty="0"/>
              <a:t>for</a:t>
            </a:r>
            <a:r>
              <a:rPr lang="en-US" altLang="en-US" dirty="0"/>
              <a:t> x </a:t>
            </a:r>
            <a:r>
              <a:rPr lang="en-US" altLang="en-US" b="1" dirty="0"/>
              <a:t>in</a:t>
            </a:r>
            <a:r>
              <a:rPr lang="en-US" altLang="en-US" dirty="0"/>
              <a:t> range(0, 52)]</a:t>
            </a:r>
          </a:p>
        </p:txBody>
      </p:sp>
      <p:sp>
        <p:nvSpPr>
          <p:cNvPr id="19461" name="Rectangle 9">
            <a:hlinkClick r:id="rId3"/>
            <a:extLst>
              <a:ext uri="{FF2B5EF4-FFF2-40B4-BE49-F238E27FC236}">
                <a16:creationId xmlns:a16="http://schemas.microsoft.com/office/drawing/2014/main" id="{F53F4E6A-65A8-3A43-81FF-8409CC384CEB}"/>
              </a:ext>
            </a:extLst>
          </p:cNvPr>
          <p:cNvSpPr>
            <a:spLocks noChangeArrowheads="1"/>
          </p:cNvSpPr>
          <p:nvPr/>
        </p:nvSpPr>
        <p:spPr bwMode="auto">
          <a:xfrm>
            <a:off x="4249738" y="5118100"/>
            <a:ext cx="20669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DeckOfCards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a:extLst>
              <a:ext uri="{FF2B5EF4-FFF2-40B4-BE49-F238E27FC236}">
                <a16:creationId xmlns:a16="http://schemas.microsoft.com/office/drawing/2014/main" id="{29058F8A-BA4C-574E-B2B6-1018D12701B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FCF60F5-7B1A-B045-B3B2-7BB178AB7CA4}" type="slidenum">
              <a:rPr lang="en-US" altLang="en-US" sz="1400"/>
              <a:pPr>
                <a:spcBef>
                  <a:spcPct val="0"/>
                </a:spcBef>
                <a:buClrTx/>
                <a:buSzTx/>
                <a:buFontTx/>
                <a:buNone/>
              </a:pPr>
              <a:t>17</a:t>
            </a:fld>
            <a:endParaRPr lang="en-US" altLang="en-US" sz="1400"/>
          </a:p>
        </p:txBody>
      </p:sp>
      <p:sp>
        <p:nvSpPr>
          <p:cNvPr id="20483" name="Rectangle 2">
            <a:extLst>
              <a:ext uri="{FF2B5EF4-FFF2-40B4-BE49-F238E27FC236}">
                <a16:creationId xmlns:a16="http://schemas.microsoft.com/office/drawing/2014/main" id="{B1503D59-D776-2D4F-B06B-521115DC7FD3}"/>
              </a:ext>
            </a:extLst>
          </p:cNvPr>
          <p:cNvSpPr>
            <a:spLocks noGrp="1" noChangeArrowheads="1"/>
          </p:cNvSpPr>
          <p:nvPr>
            <p:ph type="title"/>
          </p:nvPr>
        </p:nvSpPr>
        <p:spPr>
          <a:xfrm>
            <a:off x="615950" y="241300"/>
            <a:ext cx="7772400" cy="550863"/>
          </a:xfrm>
        </p:spPr>
        <p:txBody>
          <a:bodyPr/>
          <a:lstStyle/>
          <a:p>
            <a:r>
              <a:rPr lang="en-US" altLang="en-US" sz="4000"/>
              <a:t>Problem: Deck of Cards, cont.</a:t>
            </a:r>
            <a:endParaRPr lang="en-US" altLang="en-US" sz="4000">
              <a:solidFill>
                <a:schemeClr val="tx1"/>
              </a:solidFill>
              <a:latin typeface="Book Antiqua" panose="02040602050305030304" pitchFamily="18" charset="0"/>
              <a:hlinkClick r:id="rId3" action="ppaction://program"/>
            </a:endParaRPr>
          </a:p>
        </p:txBody>
      </p:sp>
      <p:sp>
        <p:nvSpPr>
          <p:cNvPr id="20484" name="Rectangle 3">
            <a:extLst>
              <a:ext uri="{FF2B5EF4-FFF2-40B4-BE49-F238E27FC236}">
                <a16:creationId xmlns:a16="http://schemas.microsoft.com/office/drawing/2014/main" id="{5D2A6880-4B3F-9441-9ED5-D8F6BAFB500C}"/>
              </a:ext>
            </a:extLst>
          </p:cNvPr>
          <p:cNvSpPr>
            <a:spLocks noChangeArrowheads="1"/>
          </p:cNvSpPr>
          <p:nvPr/>
        </p:nvSpPr>
        <p:spPr bwMode="auto">
          <a:xfrm>
            <a:off x="0" y="2152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5" name="Rectangle 4">
            <a:extLst>
              <a:ext uri="{FF2B5EF4-FFF2-40B4-BE49-F238E27FC236}">
                <a16:creationId xmlns:a16="http://schemas.microsoft.com/office/drawing/2014/main" id="{C37593BE-50FC-A24A-98E3-5C3E74459047}"/>
              </a:ext>
            </a:extLst>
          </p:cNvPr>
          <p:cNvSpPr>
            <a:spLocks noChangeArrowheads="1"/>
          </p:cNvSpPr>
          <p:nvPr/>
        </p:nvSpPr>
        <p:spPr bwMode="auto">
          <a:xfrm>
            <a:off x="0" y="2152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0486" name="Object 5">
            <a:extLst>
              <a:ext uri="{FF2B5EF4-FFF2-40B4-BE49-F238E27FC236}">
                <a16:creationId xmlns:a16="http://schemas.microsoft.com/office/drawing/2014/main" id="{D82129AA-B667-6343-8226-874CA30D9E7A}"/>
              </a:ext>
            </a:extLst>
          </p:cNvPr>
          <p:cNvGraphicFramePr>
            <a:graphicFrameLocks noChangeAspect="1"/>
          </p:cNvGraphicFramePr>
          <p:nvPr/>
        </p:nvGraphicFramePr>
        <p:xfrm>
          <a:off x="0" y="1009650"/>
          <a:ext cx="9144000" cy="4384675"/>
        </p:xfrm>
        <a:graphic>
          <a:graphicData uri="http://schemas.openxmlformats.org/presentationml/2006/ole">
            <mc:AlternateContent xmlns:mc="http://schemas.openxmlformats.org/markup-compatibility/2006">
              <mc:Choice xmlns:v="urn:schemas-microsoft-com:vml" Requires="v">
                <p:oleObj spid="_x0000_s20511" name="Picture" r:id="rId4" imgW="5321300" imgH="2552700" progId="Word.Picture.8">
                  <p:embed/>
                </p:oleObj>
              </mc:Choice>
              <mc:Fallback>
                <p:oleObj name="Picture" r:id="rId4" imgW="5321300" imgH="2552700"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009650"/>
                        <a:ext cx="9144000" cy="438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E77CEA2B-6AC0-F646-B401-2478967CFB6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B1008A6-A493-2F4C-915D-10CBD4F4C32C}" type="slidenum">
              <a:rPr lang="en-US" altLang="en-US" sz="1400"/>
              <a:pPr>
                <a:spcBef>
                  <a:spcPct val="0"/>
                </a:spcBef>
                <a:buClrTx/>
                <a:buSzTx/>
                <a:buFontTx/>
                <a:buNone/>
              </a:pPr>
              <a:t>18</a:t>
            </a:fld>
            <a:endParaRPr lang="en-US" altLang="en-US" sz="1400"/>
          </a:p>
        </p:txBody>
      </p:sp>
      <p:sp>
        <p:nvSpPr>
          <p:cNvPr id="21507" name="Rectangle 2">
            <a:extLst>
              <a:ext uri="{FF2B5EF4-FFF2-40B4-BE49-F238E27FC236}">
                <a16:creationId xmlns:a16="http://schemas.microsoft.com/office/drawing/2014/main" id="{58B7BE79-81E8-FE48-B9BC-F9CB7D7BF039}"/>
              </a:ext>
            </a:extLst>
          </p:cNvPr>
          <p:cNvSpPr>
            <a:spLocks noGrp="1" noChangeArrowheads="1"/>
          </p:cNvSpPr>
          <p:nvPr>
            <p:ph type="title"/>
          </p:nvPr>
        </p:nvSpPr>
        <p:spPr>
          <a:xfrm>
            <a:off x="615950" y="241300"/>
            <a:ext cx="7772400" cy="550863"/>
          </a:xfrm>
        </p:spPr>
        <p:txBody>
          <a:bodyPr/>
          <a:lstStyle/>
          <a:p>
            <a:r>
              <a:rPr lang="en-US" altLang="en-US" sz="4000"/>
              <a:t>Problem: Deck of Cards, cont.</a:t>
            </a:r>
            <a:endParaRPr lang="en-US" altLang="en-US" sz="4000">
              <a:solidFill>
                <a:schemeClr val="tx1"/>
              </a:solidFill>
              <a:latin typeface="Book Antiqua" panose="02040602050305030304" pitchFamily="18" charset="0"/>
              <a:hlinkClick r:id="rId3" action="ppaction://program"/>
            </a:endParaRPr>
          </a:p>
        </p:txBody>
      </p:sp>
      <p:sp>
        <p:nvSpPr>
          <p:cNvPr id="21508" name="Rectangle 3">
            <a:extLst>
              <a:ext uri="{FF2B5EF4-FFF2-40B4-BE49-F238E27FC236}">
                <a16:creationId xmlns:a16="http://schemas.microsoft.com/office/drawing/2014/main" id="{CD45B3F7-5E09-7442-AC85-6E0C537E188D}"/>
              </a:ext>
            </a:extLst>
          </p:cNvPr>
          <p:cNvSpPr>
            <a:spLocks noChangeArrowheads="1"/>
          </p:cNvSpPr>
          <p:nvPr/>
        </p:nvSpPr>
        <p:spPr bwMode="auto">
          <a:xfrm>
            <a:off x="0" y="2152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09" name="Rectangle 7">
            <a:extLst>
              <a:ext uri="{FF2B5EF4-FFF2-40B4-BE49-F238E27FC236}">
                <a16:creationId xmlns:a16="http://schemas.microsoft.com/office/drawing/2014/main" id="{2C3218B9-466F-614E-9AD7-9DD6BD96A11E}"/>
              </a:ext>
            </a:extLst>
          </p:cNvPr>
          <p:cNvSpPr>
            <a:spLocks noChangeArrowheads="1"/>
          </p:cNvSpPr>
          <p:nvPr/>
        </p:nvSpPr>
        <p:spPr bwMode="auto">
          <a:xfrm>
            <a:off x="0" y="2747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1510" name="Object 8">
            <a:extLst>
              <a:ext uri="{FF2B5EF4-FFF2-40B4-BE49-F238E27FC236}">
                <a16:creationId xmlns:a16="http://schemas.microsoft.com/office/drawing/2014/main" id="{2868E5B9-E400-0340-92FD-C066DB23E9CD}"/>
              </a:ext>
            </a:extLst>
          </p:cNvPr>
          <p:cNvGraphicFramePr>
            <a:graphicFrameLocks noChangeAspect="1"/>
          </p:cNvGraphicFramePr>
          <p:nvPr/>
        </p:nvGraphicFramePr>
        <p:xfrm>
          <a:off x="309563" y="1624013"/>
          <a:ext cx="4070350" cy="2247900"/>
        </p:xfrm>
        <a:graphic>
          <a:graphicData uri="http://schemas.openxmlformats.org/presentationml/2006/ole">
            <mc:AlternateContent xmlns:mc="http://schemas.openxmlformats.org/markup-compatibility/2006">
              <mc:Choice xmlns:v="urn:schemas-microsoft-com:vml" Requires="v">
                <p:oleObj spid="_x0000_s21561" name="Picture" r:id="rId4" imgW="1778000" imgH="977900" progId="Word.Picture.8">
                  <p:embed/>
                </p:oleObj>
              </mc:Choice>
              <mc:Fallback>
                <p:oleObj name="Picture" r:id="rId4" imgW="1778000" imgH="977900" progId="Word.Picture.8">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563" y="1624013"/>
                        <a:ext cx="407035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1" name="Rectangle 9">
            <a:extLst>
              <a:ext uri="{FF2B5EF4-FFF2-40B4-BE49-F238E27FC236}">
                <a16:creationId xmlns:a16="http://schemas.microsoft.com/office/drawing/2014/main" id="{7A3BF3B3-110E-AA4A-A351-82CEC20D9EF7}"/>
              </a:ext>
            </a:extLst>
          </p:cNvPr>
          <p:cNvSpPr>
            <a:spLocks noChangeArrowheads="1"/>
          </p:cNvSpPr>
          <p:nvPr/>
        </p:nvSpPr>
        <p:spPr bwMode="auto">
          <a:xfrm>
            <a:off x="0"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1512" name="Object 10">
            <a:extLst>
              <a:ext uri="{FF2B5EF4-FFF2-40B4-BE49-F238E27FC236}">
                <a16:creationId xmlns:a16="http://schemas.microsoft.com/office/drawing/2014/main" id="{C218F7C9-F8CF-FA46-A02E-0375889AC29F}"/>
              </a:ext>
            </a:extLst>
          </p:cNvPr>
          <p:cNvGraphicFramePr>
            <a:graphicFrameLocks noChangeAspect="1"/>
          </p:cNvGraphicFramePr>
          <p:nvPr/>
        </p:nvGraphicFramePr>
        <p:xfrm>
          <a:off x="4495800" y="1239838"/>
          <a:ext cx="4416425" cy="3171825"/>
        </p:xfrm>
        <a:graphic>
          <a:graphicData uri="http://schemas.openxmlformats.org/presentationml/2006/ole">
            <mc:AlternateContent xmlns:mc="http://schemas.openxmlformats.org/markup-compatibility/2006">
              <mc:Choice xmlns:v="urn:schemas-microsoft-com:vml" Requires="v">
                <p:oleObj spid="_x0000_s21562" name="Picture" r:id="rId6" imgW="1778000" imgH="1270000" progId="Word.Picture.8">
                  <p:embed/>
                </p:oleObj>
              </mc:Choice>
              <mc:Fallback>
                <p:oleObj name="Picture" r:id="rId6" imgW="1778000" imgH="1270000" progId="Word.Picture.8">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5800" y="1239838"/>
                        <a:ext cx="4416425"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2796D-D875-7544-A7CA-B0BEAF223D03}"/>
              </a:ext>
            </a:extLst>
          </p:cNvPr>
          <p:cNvSpPr>
            <a:spLocks noGrp="1"/>
          </p:cNvSpPr>
          <p:nvPr>
            <p:ph idx="1"/>
          </p:nvPr>
        </p:nvSpPr>
        <p:spPr>
          <a:xfrm>
            <a:off x="685800" y="241385"/>
            <a:ext cx="7772400" cy="5530765"/>
          </a:xfrm>
        </p:spPr>
        <p:txBody>
          <a:bodyPr/>
          <a:lstStyle/>
          <a:p>
            <a:pPr marL="0" indent="0">
              <a:buNone/>
            </a:pPr>
            <a:r>
              <a:rPr lang="en-US" sz="1800" b="1" dirty="0"/>
              <a:t>#</a:t>
            </a:r>
            <a:r>
              <a:rPr lang="en-US" sz="1800" b="1" dirty="0" err="1"/>
              <a:t>LiveExample</a:t>
            </a:r>
            <a:r>
              <a:rPr lang="en-US" sz="1800" b="1" dirty="0"/>
              <a:t> 7.2 Deck of Cards</a:t>
            </a:r>
          </a:p>
          <a:p>
            <a:pPr marL="0" indent="0">
              <a:buNone/>
            </a:pPr>
            <a:r>
              <a:rPr lang="en-US" sz="1800" dirty="0"/>
              <a:t>deck = [x for x in range(0, 52)]</a:t>
            </a:r>
          </a:p>
          <a:p>
            <a:pPr marL="0" indent="0">
              <a:buNone/>
            </a:pPr>
            <a:endParaRPr lang="en-US" sz="1800" dirty="0"/>
          </a:p>
          <a:p>
            <a:pPr marL="0" indent="0">
              <a:buNone/>
            </a:pPr>
            <a:r>
              <a:rPr lang="en-US" sz="1800" dirty="0"/>
              <a:t># Create suits and ranks lists</a:t>
            </a:r>
          </a:p>
          <a:p>
            <a:pPr marL="0" indent="0">
              <a:buNone/>
            </a:pPr>
            <a:r>
              <a:rPr lang="en-US" sz="1800" dirty="0"/>
              <a:t>suits = ["Spades", "Hearts", "Diamonds", "Clubs"]</a:t>
            </a:r>
          </a:p>
          <a:p>
            <a:pPr marL="0" indent="0">
              <a:buNone/>
            </a:pPr>
            <a:r>
              <a:rPr lang="en-US" sz="1800" dirty="0"/>
              <a:t>ranks = ["Ace", "2", "3", "4", "5", "6", "7", "8", "9",</a:t>
            </a:r>
          </a:p>
          <a:p>
            <a:pPr marL="0" indent="0">
              <a:buNone/>
            </a:pPr>
            <a:r>
              <a:rPr lang="en-US" sz="1800" dirty="0"/>
              <a:t>    "10", "Jack", "Queen", "King"]</a:t>
            </a:r>
          </a:p>
          <a:p>
            <a:pPr marL="0" indent="0">
              <a:buNone/>
            </a:pPr>
            <a:r>
              <a:rPr lang="en-US" sz="1800" dirty="0"/>
              <a:t>        </a:t>
            </a:r>
          </a:p>
          <a:p>
            <a:pPr marL="0" indent="0">
              <a:buNone/>
            </a:pPr>
            <a:r>
              <a:rPr lang="en-US" sz="1800" dirty="0"/>
              <a:t># Shuffle the cards</a:t>
            </a:r>
          </a:p>
          <a:p>
            <a:pPr marL="0" indent="0">
              <a:buNone/>
            </a:pPr>
            <a:r>
              <a:rPr lang="en-US" sz="1800" dirty="0"/>
              <a:t>import random</a:t>
            </a:r>
          </a:p>
          <a:p>
            <a:pPr marL="0" indent="0">
              <a:buNone/>
            </a:pPr>
            <a:r>
              <a:rPr lang="en-US" sz="1800" dirty="0" err="1"/>
              <a:t>random.shuffle</a:t>
            </a:r>
            <a:r>
              <a:rPr lang="en-US" sz="1800" dirty="0"/>
              <a:t>(deck)</a:t>
            </a:r>
          </a:p>
          <a:p>
            <a:pPr marL="0" indent="0">
              <a:buNone/>
            </a:pPr>
            <a:endParaRPr lang="en-US" sz="1800" dirty="0"/>
          </a:p>
          <a:p>
            <a:pPr marL="0" indent="0">
              <a:buNone/>
            </a:pPr>
            <a:r>
              <a:rPr lang="en-US" sz="1800" dirty="0"/>
              <a:t># Display the first four cards</a:t>
            </a:r>
          </a:p>
          <a:p>
            <a:pPr marL="0" indent="0">
              <a:buNone/>
            </a:pPr>
            <a:r>
              <a:rPr lang="en-US" sz="1800" dirty="0"/>
              <a:t>for i in range(4):</a:t>
            </a:r>
          </a:p>
          <a:p>
            <a:pPr marL="0" indent="0">
              <a:buNone/>
            </a:pPr>
            <a:r>
              <a:rPr lang="en-US" sz="1800" dirty="0"/>
              <a:t>    suit = suits[ deck[i] // 13 ]</a:t>
            </a:r>
          </a:p>
          <a:p>
            <a:pPr marL="0" indent="0">
              <a:buNone/>
            </a:pPr>
            <a:r>
              <a:rPr lang="en-US" sz="1800" dirty="0"/>
              <a:t>    rank = ranks[ deck[i]  % 13 ]</a:t>
            </a:r>
          </a:p>
          <a:p>
            <a:pPr marL="0" indent="0">
              <a:buNone/>
            </a:pPr>
            <a:r>
              <a:rPr lang="en-US" sz="1800" dirty="0"/>
              <a:t>    print("Card number", deck[i], "is", rank, "of", suit)</a:t>
            </a:r>
          </a:p>
        </p:txBody>
      </p:sp>
      <p:sp>
        <p:nvSpPr>
          <p:cNvPr id="4" name="Slide Number Placeholder 3">
            <a:extLst>
              <a:ext uri="{FF2B5EF4-FFF2-40B4-BE49-F238E27FC236}">
                <a16:creationId xmlns:a16="http://schemas.microsoft.com/office/drawing/2014/main" id="{70F8F79C-4FC4-4245-8B62-A12E991B4AA8}"/>
              </a:ext>
            </a:extLst>
          </p:cNvPr>
          <p:cNvSpPr>
            <a:spLocks noGrp="1"/>
          </p:cNvSpPr>
          <p:nvPr>
            <p:ph type="sldNum" sz="quarter" idx="11"/>
          </p:nvPr>
        </p:nvSpPr>
        <p:spPr/>
        <p:txBody>
          <a:bodyPr/>
          <a:lstStyle/>
          <a:p>
            <a:fld id="{EEB4AB00-A063-5B45-A299-46253A2DB734}" type="slidenum">
              <a:rPr lang="en-US" altLang="en-US" smtClean="0"/>
              <a:pPr/>
              <a:t>19</a:t>
            </a:fld>
            <a:endParaRPr lang="en-US" altLang="en-US"/>
          </a:p>
        </p:txBody>
      </p:sp>
    </p:spTree>
    <p:extLst>
      <p:ext uri="{BB962C8B-B14F-4D97-AF65-F5344CB8AC3E}">
        <p14:creationId xmlns:p14="http://schemas.microsoft.com/office/powerpoint/2010/main" val="1871083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a:extLst>
              <a:ext uri="{FF2B5EF4-FFF2-40B4-BE49-F238E27FC236}">
                <a16:creationId xmlns:a16="http://schemas.microsoft.com/office/drawing/2014/main" id="{97DD6E2A-779A-FD4A-9E85-8C3461D171A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0FDDD93-6B13-F847-ACE7-9A118EEF8ECF}" type="slidenum">
              <a:rPr lang="en-US" altLang="en-US" sz="1400"/>
              <a:pPr>
                <a:spcBef>
                  <a:spcPct val="0"/>
                </a:spcBef>
                <a:buClrTx/>
                <a:buSzTx/>
                <a:buFontTx/>
                <a:buNone/>
              </a:pPr>
              <a:t>2</a:t>
            </a:fld>
            <a:endParaRPr lang="en-US" altLang="en-US" sz="1400"/>
          </a:p>
        </p:txBody>
      </p:sp>
      <p:sp>
        <p:nvSpPr>
          <p:cNvPr id="5123" name="Rectangle 2">
            <a:extLst>
              <a:ext uri="{FF2B5EF4-FFF2-40B4-BE49-F238E27FC236}">
                <a16:creationId xmlns:a16="http://schemas.microsoft.com/office/drawing/2014/main" id="{BF1505E9-B4E4-094A-A8CE-F5C6537ADDA9}"/>
              </a:ext>
            </a:extLst>
          </p:cNvPr>
          <p:cNvSpPr>
            <a:spLocks noGrp="1" noChangeArrowheads="1"/>
          </p:cNvSpPr>
          <p:nvPr>
            <p:ph type="title"/>
          </p:nvPr>
        </p:nvSpPr>
        <p:spPr>
          <a:xfrm>
            <a:off x="152400" y="228600"/>
            <a:ext cx="8763000" cy="473075"/>
          </a:xfrm>
        </p:spPr>
        <p:txBody>
          <a:bodyPr/>
          <a:lstStyle/>
          <a:p>
            <a:r>
              <a:rPr lang="en-US" altLang="en-US" sz="4000"/>
              <a:t>Opening Problem</a:t>
            </a:r>
          </a:p>
        </p:txBody>
      </p:sp>
      <p:sp>
        <p:nvSpPr>
          <p:cNvPr id="5124" name="Rectangle 3">
            <a:extLst>
              <a:ext uri="{FF2B5EF4-FFF2-40B4-BE49-F238E27FC236}">
                <a16:creationId xmlns:a16="http://schemas.microsoft.com/office/drawing/2014/main" id="{B7A42AF6-C151-AE45-8CCB-B2CCEA8F6C54}"/>
              </a:ext>
            </a:extLst>
          </p:cNvPr>
          <p:cNvSpPr>
            <a:spLocks noGrp="1" noChangeArrowheads="1"/>
          </p:cNvSpPr>
          <p:nvPr>
            <p:ph type="body" idx="1"/>
          </p:nvPr>
        </p:nvSpPr>
        <p:spPr>
          <a:xfrm>
            <a:off x="231775" y="971550"/>
            <a:ext cx="8642350" cy="5106988"/>
          </a:xfrm>
        </p:spPr>
        <p:txBody>
          <a:bodyPr/>
          <a:lstStyle/>
          <a:p>
            <a:pPr marL="0" indent="0">
              <a:buFont typeface="Monotype Sorts" pitchFamily="2" charset="2"/>
              <a:buNone/>
            </a:pPr>
            <a:r>
              <a:rPr lang="en-US" altLang="en-US" sz="3500"/>
              <a:t>Read one hundred numbers, compute their average, and find out how many numbers are above the average.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a:extLst>
              <a:ext uri="{FF2B5EF4-FFF2-40B4-BE49-F238E27FC236}">
                <a16:creationId xmlns:a16="http://schemas.microsoft.com/office/drawing/2014/main" id="{02ACEF1E-9DB2-144B-96B6-82D4CCB74FC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718CC62-D215-9443-8EFE-AA75B19D4AB4}" type="slidenum">
              <a:rPr lang="en-US" altLang="en-US" sz="1400"/>
              <a:pPr>
                <a:spcBef>
                  <a:spcPct val="0"/>
                </a:spcBef>
                <a:buClrTx/>
                <a:buSzTx/>
                <a:buFontTx/>
                <a:buNone/>
              </a:pPr>
              <a:t>20</a:t>
            </a:fld>
            <a:endParaRPr lang="en-US" altLang="en-US" sz="1400"/>
          </a:p>
        </p:txBody>
      </p:sp>
      <p:sp>
        <p:nvSpPr>
          <p:cNvPr id="22531" name="Rectangle 2">
            <a:extLst>
              <a:ext uri="{FF2B5EF4-FFF2-40B4-BE49-F238E27FC236}">
                <a16:creationId xmlns:a16="http://schemas.microsoft.com/office/drawing/2014/main" id="{8EC57DDF-4DE9-4F44-B11A-C99C13C41046}"/>
              </a:ext>
            </a:extLst>
          </p:cNvPr>
          <p:cNvSpPr>
            <a:spLocks noGrp="1" noChangeArrowheads="1"/>
          </p:cNvSpPr>
          <p:nvPr>
            <p:ph type="title"/>
          </p:nvPr>
        </p:nvSpPr>
        <p:spPr>
          <a:xfrm>
            <a:off x="615950" y="241300"/>
            <a:ext cx="7772400" cy="550863"/>
          </a:xfrm>
        </p:spPr>
        <p:txBody>
          <a:bodyPr/>
          <a:lstStyle/>
          <a:p>
            <a:r>
              <a:rPr lang="en-US" altLang="en-US" sz="4000"/>
              <a:t>GUI: Deck of Cards</a:t>
            </a:r>
            <a:endParaRPr lang="en-US" altLang="en-US" sz="4000">
              <a:solidFill>
                <a:schemeClr val="tx1"/>
              </a:solidFill>
              <a:latin typeface="Book Antiqua" panose="02040602050305030304" pitchFamily="18" charset="0"/>
              <a:hlinkClick r:id="rId2" action="ppaction://program"/>
            </a:endParaRPr>
          </a:p>
        </p:txBody>
      </p:sp>
      <p:sp>
        <p:nvSpPr>
          <p:cNvPr id="22532" name="AutoShape 7">
            <a:hlinkClick r:id="rId3" action="ppaction://program" highlightClick="1"/>
            <a:extLst>
              <a:ext uri="{FF2B5EF4-FFF2-40B4-BE49-F238E27FC236}">
                <a16:creationId xmlns:a16="http://schemas.microsoft.com/office/drawing/2014/main" id="{927987D6-98B4-7848-9032-9791C9280470}"/>
              </a:ext>
            </a:extLst>
          </p:cNvPr>
          <p:cNvSpPr>
            <a:spLocks noChangeArrowheads="1"/>
          </p:cNvSpPr>
          <p:nvPr/>
        </p:nvSpPr>
        <p:spPr bwMode="auto">
          <a:xfrm>
            <a:off x="1998663" y="5464175"/>
            <a:ext cx="2420937"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DeckOfCards</a:t>
            </a:r>
            <a:endParaRPr lang="en-US" altLang="en-US" sz="2400"/>
          </a:p>
        </p:txBody>
      </p:sp>
      <p:pic>
        <p:nvPicPr>
          <p:cNvPr id="22533" name="Picture 9">
            <a:extLst>
              <a:ext uri="{FF2B5EF4-FFF2-40B4-BE49-F238E27FC236}">
                <a16:creationId xmlns:a16="http://schemas.microsoft.com/office/drawing/2014/main" id="{F991578E-E816-4C42-962D-149F38F8A7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663" y="1123950"/>
            <a:ext cx="3956050" cy="200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4" name="Picture 10">
            <a:extLst>
              <a:ext uri="{FF2B5EF4-FFF2-40B4-BE49-F238E27FC236}">
                <a16:creationId xmlns:a16="http://schemas.microsoft.com/office/drawing/2014/main" id="{AD36CC2C-AE16-1D46-9FE8-1F6E49C15F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163888"/>
            <a:ext cx="4224338" cy="213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C60D3F3E-84FD-BE43-AC18-DCDE594C133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006524E-BB00-9142-8A8D-B54D98804162}" type="slidenum">
              <a:rPr lang="en-US" altLang="en-US" sz="1400"/>
              <a:pPr>
                <a:spcBef>
                  <a:spcPct val="0"/>
                </a:spcBef>
                <a:buClrTx/>
                <a:buSzTx/>
                <a:buFontTx/>
                <a:buNone/>
              </a:pPr>
              <a:t>21</a:t>
            </a:fld>
            <a:endParaRPr lang="en-US" altLang="en-US" sz="1400"/>
          </a:p>
        </p:txBody>
      </p:sp>
      <p:sp>
        <p:nvSpPr>
          <p:cNvPr id="23555" name="Rectangle 2">
            <a:extLst>
              <a:ext uri="{FF2B5EF4-FFF2-40B4-BE49-F238E27FC236}">
                <a16:creationId xmlns:a16="http://schemas.microsoft.com/office/drawing/2014/main" id="{A84E1C08-E6FD-7A44-951B-3DFD3946E9F7}"/>
              </a:ext>
            </a:extLst>
          </p:cNvPr>
          <p:cNvSpPr>
            <a:spLocks noGrp="1" noChangeArrowheads="1"/>
          </p:cNvSpPr>
          <p:nvPr>
            <p:ph type="title"/>
          </p:nvPr>
        </p:nvSpPr>
        <p:spPr>
          <a:xfrm>
            <a:off x="609600" y="381000"/>
            <a:ext cx="7772400" cy="533400"/>
          </a:xfrm>
        </p:spPr>
        <p:txBody>
          <a:bodyPr/>
          <a:lstStyle/>
          <a:p>
            <a:r>
              <a:rPr lang="en-US" altLang="en-US" sz="4100" dirty="0"/>
              <a:t>Copying Lists</a:t>
            </a:r>
            <a:endParaRPr lang="en-US" altLang="en-US" sz="4100" dirty="0">
              <a:solidFill>
                <a:schemeClr val="tx1"/>
              </a:solidFill>
              <a:latin typeface="Book Antiqua" panose="02040602050305030304" pitchFamily="18" charset="0"/>
              <a:hlinkClick r:id="rId3" action="ppaction://program"/>
            </a:endParaRPr>
          </a:p>
        </p:txBody>
      </p:sp>
      <p:sp>
        <p:nvSpPr>
          <p:cNvPr id="23556" name="Rectangle 3">
            <a:extLst>
              <a:ext uri="{FF2B5EF4-FFF2-40B4-BE49-F238E27FC236}">
                <a16:creationId xmlns:a16="http://schemas.microsoft.com/office/drawing/2014/main" id="{F2D539A8-2CF2-434A-A40F-4B3C80205FCD}"/>
              </a:ext>
            </a:extLst>
          </p:cNvPr>
          <p:cNvSpPr>
            <a:spLocks noGrp="1" noChangeArrowheads="1"/>
          </p:cNvSpPr>
          <p:nvPr>
            <p:ph type="body" idx="1"/>
          </p:nvPr>
        </p:nvSpPr>
        <p:spPr>
          <a:xfrm>
            <a:off x="381000" y="1143000"/>
            <a:ext cx="8534400" cy="2209800"/>
          </a:xfrm>
        </p:spPr>
        <p:txBody>
          <a:bodyPr/>
          <a:lstStyle/>
          <a:p>
            <a:pPr marL="0" indent="0">
              <a:lnSpc>
                <a:spcPct val="80000"/>
              </a:lnSpc>
              <a:buFont typeface="Monotype Sorts" pitchFamily="2" charset="2"/>
              <a:buNone/>
            </a:pPr>
            <a:r>
              <a:rPr lang="en-US" altLang="en-US" sz="2800" dirty="0"/>
              <a:t>Often, in a program, you need to duplicate a list or a part of a list. In such cases you could attempt to use the assignment statement (=), as follows:</a:t>
            </a:r>
          </a:p>
          <a:p>
            <a:pPr marL="0" indent="0">
              <a:lnSpc>
                <a:spcPct val="80000"/>
              </a:lnSpc>
              <a:buFont typeface="Monotype Sorts" pitchFamily="2" charset="2"/>
              <a:buNone/>
            </a:pPr>
            <a:r>
              <a:rPr lang="en-US" altLang="en-US" sz="2100" dirty="0">
                <a:cs typeface="Courier New" panose="02070309020205020404" pitchFamily="49" charset="0"/>
              </a:rPr>
              <a:t> </a:t>
            </a:r>
            <a:endParaRPr lang="en-US" altLang="en-US" sz="2100" dirty="0">
              <a:cs typeface="Times New Roman" panose="02020603050405020304" pitchFamily="18" charset="0"/>
            </a:endParaRPr>
          </a:p>
          <a:p>
            <a:pPr marL="0" indent="0">
              <a:lnSpc>
                <a:spcPct val="80000"/>
              </a:lnSpc>
              <a:buFont typeface="Monotype Sorts" pitchFamily="2" charset="2"/>
              <a:buNone/>
            </a:pPr>
            <a:r>
              <a:rPr lang="en-US" altLang="en-US" sz="2100" dirty="0">
                <a:cs typeface="Courier New" panose="02070309020205020404" pitchFamily="49" charset="0"/>
              </a:rPr>
              <a:t>list2 = list1;</a:t>
            </a:r>
            <a:endParaRPr lang="en-US" altLang="en-US" sz="2100" dirty="0">
              <a:cs typeface="Times New Roman" panose="02020603050405020304" pitchFamily="18" charset="0"/>
            </a:endParaRPr>
          </a:p>
          <a:p>
            <a:pPr marL="0" indent="0">
              <a:lnSpc>
                <a:spcPct val="80000"/>
              </a:lnSpc>
              <a:buFont typeface="Monotype Sorts" pitchFamily="2" charset="2"/>
              <a:buNone/>
            </a:pPr>
            <a:r>
              <a:rPr lang="en-US" altLang="en-US" sz="2100" dirty="0">
                <a:cs typeface="Courier New" panose="02070309020205020404" pitchFamily="49" charset="0"/>
              </a:rPr>
              <a:t> </a:t>
            </a:r>
          </a:p>
        </p:txBody>
      </p:sp>
      <p:graphicFrame>
        <p:nvGraphicFramePr>
          <p:cNvPr id="23557" name="Object 6">
            <a:extLst>
              <a:ext uri="{FF2B5EF4-FFF2-40B4-BE49-F238E27FC236}">
                <a16:creationId xmlns:a16="http://schemas.microsoft.com/office/drawing/2014/main" id="{3E7E748B-F106-6C40-A63A-B0F027CB0F24}"/>
              </a:ext>
            </a:extLst>
          </p:cNvPr>
          <p:cNvGraphicFramePr>
            <a:graphicFrameLocks noChangeAspect="1"/>
          </p:cNvGraphicFramePr>
          <p:nvPr/>
        </p:nvGraphicFramePr>
        <p:xfrm>
          <a:off x="1905000" y="2362200"/>
          <a:ext cx="7239000" cy="3805238"/>
        </p:xfrm>
        <a:graphic>
          <a:graphicData uri="http://schemas.openxmlformats.org/presentationml/2006/ole">
            <mc:AlternateContent xmlns:mc="http://schemas.openxmlformats.org/markup-compatibility/2006">
              <mc:Choice xmlns:v="urn:schemas-microsoft-com:vml" Requires="v">
                <p:oleObj spid="_x0000_s23582" name="Picture" r:id="rId4" imgW="33299400" imgH="17513300" progId="Word.Picture.8">
                  <p:embed/>
                </p:oleObj>
              </mc:Choice>
              <mc:Fallback>
                <p:oleObj name="Picture" r:id="rId4" imgW="33299400" imgH="17513300" progId="Word.Picture.8">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2362200"/>
                        <a:ext cx="7239000" cy="380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BB61F-F2B5-F348-98EA-2F8355036704}"/>
              </a:ext>
            </a:extLst>
          </p:cNvPr>
          <p:cNvSpPr>
            <a:spLocks noGrp="1"/>
          </p:cNvSpPr>
          <p:nvPr>
            <p:ph type="title"/>
          </p:nvPr>
        </p:nvSpPr>
        <p:spPr>
          <a:xfrm>
            <a:off x="685800" y="285750"/>
            <a:ext cx="7772400" cy="800100"/>
          </a:xfrm>
        </p:spPr>
        <p:txBody>
          <a:bodyPr/>
          <a:lstStyle/>
          <a:p>
            <a:r>
              <a:rPr lang="en-US" dirty="0"/>
              <a:t>List Practice</a:t>
            </a:r>
          </a:p>
        </p:txBody>
      </p:sp>
      <p:sp>
        <p:nvSpPr>
          <p:cNvPr id="3" name="Content Placeholder 2">
            <a:extLst>
              <a:ext uri="{FF2B5EF4-FFF2-40B4-BE49-F238E27FC236}">
                <a16:creationId xmlns:a16="http://schemas.microsoft.com/office/drawing/2014/main" id="{169CC262-7A44-BF42-8940-995EDEDABDAC}"/>
              </a:ext>
            </a:extLst>
          </p:cNvPr>
          <p:cNvSpPr>
            <a:spLocks noGrp="1"/>
          </p:cNvSpPr>
          <p:nvPr>
            <p:ph idx="1"/>
          </p:nvPr>
        </p:nvSpPr>
        <p:spPr>
          <a:xfrm>
            <a:off x="685800" y="1085850"/>
            <a:ext cx="7772400" cy="4686300"/>
          </a:xfrm>
        </p:spPr>
        <p:txBody>
          <a:bodyPr/>
          <a:lstStyle/>
          <a:p>
            <a:r>
              <a:rPr lang="en-US" sz="2800" dirty="0">
                <a:latin typeface="Consolas" panose="020B0609020204030204" pitchFamily="49" charset="0"/>
                <a:cs typeface="Consolas" panose="020B0609020204030204" pitchFamily="49" charset="0"/>
              </a:rPr>
              <a:t>Ask for input from the user that has month names and lengths in this form:</a:t>
            </a:r>
          </a:p>
          <a:p>
            <a:r>
              <a:rPr lang="en-US" sz="2800" dirty="0">
                <a:latin typeface="Consolas" panose="020B0609020204030204" pitchFamily="49" charset="0"/>
                <a:cs typeface="Consolas" panose="020B0609020204030204" pitchFamily="49" charset="0"/>
              </a:rPr>
              <a:t>Jan,31;Feb,28;Mar,31;… etc.</a:t>
            </a:r>
          </a:p>
          <a:p>
            <a:r>
              <a:rPr lang="en-US" sz="2800" dirty="0">
                <a:latin typeface="Consolas" panose="020B0609020204030204" pitchFamily="49" charset="0"/>
                <a:cs typeface="Consolas" panose="020B0609020204030204" pitchFamily="49" charset="0"/>
              </a:rPr>
              <a:t>Split the input string into a list of </a:t>
            </a:r>
            <a:r>
              <a:rPr lang="en-US" sz="2800" dirty="0" err="1">
                <a:latin typeface="Consolas" panose="020B0609020204030204" pitchFamily="49" charset="0"/>
                <a:cs typeface="Consolas" panose="020B0609020204030204" pitchFamily="49" charset="0"/>
              </a:rPr>
              <a:t>month,length</a:t>
            </a:r>
            <a:r>
              <a:rPr lang="en-US" sz="2800" dirty="0">
                <a:latin typeface="Consolas" panose="020B0609020204030204" pitchFamily="49" charset="0"/>
                <a:cs typeface="Consolas" panose="020B0609020204030204" pitchFamily="49" charset="0"/>
              </a:rPr>
              <a:t> pairs.</a:t>
            </a:r>
          </a:p>
          <a:p>
            <a:r>
              <a:rPr lang="en-US" sz="2800" dirty="0">
                <a:latin typeface="Consolas" panose="020B0609020204030204" pitchFamily="49" charset="0"/>
                <a:cs typeface="Consolas" panose="020B0609020204030204" pitchFamily="49" charset="0"/>
              </a:rPr>
              <a:t>Print each month and its length in the following format:</a:t>
            </a:r>
          </a:p>
          <a:p>
            <a:r>
              <a:rPr lang="en-US" sz="2800" dirty="0">
                <a:latin typeface="Consolas" panose="020B0609020204030204" pitchFamily="49" charset="0"/>
                <a:cs typeface="Consolas" panose="020B0609020204030204" pitchFamily="49" charset="0"/>
              </a:rPr>
              <a:t>Jan is 31 days long</a:t>
            </a:r>
          </a:p>
          <a:p>
            <a:r>
              <a:rPr lang="en-US" sz="2800" dirty="0">
                <a:latin typeface="Consolas" panose="020B0609020204030204" pitchFamily="49" charset="0"/>
                <a:cs typeface="Consolas" panose="020B0609020204030204" pitchFamily="49" charset="0"/>
              </a:rPr>
              <a:t>Feb is 28 days long</a:t>
            </a:r>
          </a:p>
          <a:p>
            <a:r>
              <a:rPr lang="en-US" sz="2800" dirty="0">
                <a:latin typeface="Consolas" panose="020B0609020204030204" pitchFamily="49" charset="0"/>
                <a:cs typeface="Consolas" panose="020B0609020204030204" pitchFamily="49" charset="0"/>
              </a:rPr>
              <a:t>Etc.</a:t>
            </a:r>
          </a:p>
        </p:txBody>
      </p:sp>
      <p:sp>
        <p:nvSpPr>
          <p:cNvPr id="4" name="Slide Number Placeholder 3">
            <a:extLst>
              <a:ext uri="{FF2B5EF4-FFF2-40B4-BE49-F238E27FC236}">
                <a16:creationId xmlns:a16="http://schemas.microsoft.com/office/drawing/2014/main" id="{A5C8F0A1-4577-4946-A0D5-99E60A135791}"/>
              </a:ext>
            </a:extLst>
          </p:cNvPr>
          <p:cNvSpPr>
            <a:spLocks noGrp="1"/>
          </p:cNvSpPr>
          <p:nvPr>
            <p:ph type="sldNum" sz="quarter" idx="11"/>
          </p:nvPr>
        </p:nvSpPr>
        <p:spPr/>
        <p:txBody>
          <a:bodyPr/>
          <a:lstStyle/>
          <a:p>
            <a:fld id="{EEB4AB00-A063-5B45-A299-46253A2DB734}" type="slidenum">
              <a:rPr lang="en-US" altLang="en-US" smtClean="0"/>
              <a:pPr/>
              <a:t>22</a:t>
            </a:fld>
            <a:endParaRPr lang="en-US" altLang="en-US"/>
          </a:p>
        </p:txBody>
      </p:sp>
    </p:spTree>
    <p:extLst>
      <p:ext uri="{BB962C8B-B14F-4D97-AF65-F5344CB8AC3E}">
        <p14:creationId xmlns:p14="http://schemas.microsoft.com/office/powerpoint/2010/main" val="495820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0EBCAD-87EF-3F4C-8A69-96702D732907}"/>
              </a:ext>
            </a:extLst>
          </p:cNvPr>
          <p:cNvSpPr>
            <a:spLocks noGrp="1"/>
          </p:cNvSpPr>
          <p:nvPr>
            <p:ph idx="1"/>
          </p:nvPr>
        </p:nvSpPr>
        <p:spPr>
          <a:xfrm>
            <a:off x="685800" y="241385"/>
            <a:ext cx="7772400" cy="5530765"/>
          </a:xfrm>
        </p:spPr>
        <p:txBody>
          <a:bodyPr/>
          <a:lstStyle/>
          <a:p>
            <a:pPr marL="0" indent="0">
              <a:buNone/>
            </a:pPr>
            <a:r>
              <a:rPr lang="en-US" sz="2400" dirty="0" err="1">
                <a:latin typeface="Consolas" panose="020B0609020204030204" pitchFamily="49" charset="0"/>
                <a:cs typeface="Consolas" panose="020B0609020204030204" pitchFamily="49" charset="0"/>
              </a:rPr>
              <a:t>inputstring</a:t>
            </a:r>
            <a:r>
              <a:rPr lang="en-US" sz="2400" dirty="0">
                <a:latin typeface="Consolas" panose="020B0609020204030204" pitchFamily="49" charset="0"/>
                <a:cs typeface="Consolas" panose="020B0609020204030204" pitchFamily="49" charset="0"/>
              </a:rPr>
              <a:t> = input(“Please enter </a:t>
            </a:r>
            <a:r>
              <a:rPr lang="en-US" sz="2400" dirty="0" err="1">
                <a:latin typeface="Consolas" panose="020B0609020204030204" pitchFamily="49" charset="0"/>
                <a:cs typeface="Consolas" panose="020B0609020204030204" pitchFamily="49" charset="0"/>
              </a:rPr>
              <a:t>month,day</a:t>
            </a:r>
            <a:r>
              <a:rPr lang="en-US" sz="2400" dirty="0">
                <a:latin typeface="Consolas" panose="020B0609020204030204" pitchFamily="49" charset="0"/>
                <a:cs typeface="Consolas" panose="020B0609020204030204" pitchFamily="49" charset="0"/>
              </a:rPr>
              <a:t> pairs separated by semicolon:”)</a:t>
            </a:r>
          </a:p>
          <a:p>
            <a:pPr marL="0" indent="0">
              <a:buNone/>
            </a:pPr>
            <a:r>
              <a:rPr lang="en-US" sz="2400" dirty="0" err="1">
                <a:latin typeface="Consolas" panose="020B0609020204030204" pitchFamily="49" charset="0"/>
                <a:cs typeface="Consolas" panose="020B0609020204030204" pitchFamily="49" charset="0"/>
              </a:rPr>
              <a:t>monlens</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inputstring.split</a:t>
            </a:r>
            <a:r>
              <a:rPr lang="en-US" sz="2400" dirty="0">
                <a:latin typeface="Consolas" panose="020B0609020204030204" pitchFamily="49" charset="0"/>
                <a:cs typeface="Consolas" panose="020B0609020204030204" pitchFamily="49" charset="0"/>
              </a:rPr>
              <a:t>(“;”)</a:t>
            </a:r>
          </a:p>
          <a:p>
            <a:pPr marL="0" indent="0">
              <a:buNone/>
            </a:pPr>
            <a:r>
              <a:rPr lang="en-US" sz="2400" dirty="0">
                <a:latin typeface="Consolas" panose="020B0609020204030204" pitchFamily="49" charset="0"/>
                <a:cs typeface="Consolas" panose="020B0609020204030204" pitchFamily="49" charset="0"/>
              </a:rPr>
              <a:t>#[“Jan,31” “Feb,28” “Mar,31” …]</a:t>
            </a:r>
          </a:p>
          <a:p>
            <a:pPr marL="0" indent="0">
              <a:buNone/>
            </a:pPr>
            <a:r>
              <a:rPr lang="en-US" sz="2400" dirty="0">
                <a:latin typeface="Consolas" panose="020B0609020204030204" pitchFamily="49" charset="0"/>
                <a:cs typeface="Consolas" panose="020B0609020204030204" pitchFamily="49" charset="0"/>
              </a:rPr>
              <a:t>for </a:t>
            </a:r>
            <a:r>
              <a:rPr lang="en-US" sz="2400" dirty="0" err="1">
                <a:latin typeface="Consolas" panose="020B0609020204030204" pitchFamily="49" charset="0"/>
                <a:cs typeface="Consolas" panose="020B0609020204030204" pitchFamily="49" charset="0"/>
              </a:rPr>
              <a:t>mdpair</a:t>
            </a:r>
            <a:r>
              <a:rPr lang="en-US" sz="2400" dirty="0">
                <a:latin typeface="Consolas" panose="020B0609020204030204" pitchFamily="49" charset="0"/>
                <a:cs typeface="Consolas" panose="020B0609020204030204" pitchFamily="49" charset="0"/>
              </a:rPr>
              <a:t> in </a:t>
            </a:r>
            <a:r>
              <a:rPr lang="en-US" sz="2400" dirty="0" err="1">
                <a:latin typeface="Consolas" panose="020B0609020204030204" pitchFamily="49" charset="0"/>
                <a:cs typeface="Consolas" panose="020B0609020204030204" pitchFamily="49" charset="0"/>
              </a:rPr>
              <a:t>monlens</a:t>
            </a:r>
            <a:r>
              <a:rPr lang="en-US" sz="2400" dirty="0">
                <a:latin typeface="Consolas" panose="020B0609020204030204" pitchFamily="49" charset="0"/>
                <a:cs typeface="Consolas" panose="020B0609020204030204" pitchFamily="49" charset="0"/>
              </a:rPr>
              <a:t>:</a:t>
            </a:r>
          </a:p>
          <a:p>
            <a:pPr marL="0" indent="0">
              <a:buNone/>
            </a:pP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mon,days</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mdpair.split</a:t>
            </a:r>
            <a:r>
              <a:rPr lang="en-US" sz="2400" dirty="0">
                <a:latin typeface="Consolas" panose="020B0609020204030204" pitchFamily="49" charset="0"/>
                <a:cs typeface="Consolas" panose="020B0609020204030204" pitchFamily="49" charset="0"/>
              </a:rPr>
              <a:t>(”,”)</a:t>
            </a:r>
          </a:p>
          <a:p>
            <a:pPr marL="0" indent="0">
              <a:buNone/>
            </a:pPr>
            <a:r>
              <a:rPr lang="en-US" sz="2400" dirty="0">
                <a:latin typeface="Consolas" panose="020B0609020204030204" pitchFamily="49" charset="0"/>
                <a:cs typeface="Consolas" panose="020B0609020204030204" pitchFamily="49" charset="0"/>
              </a:rPr>
              <a:t>   print(</a:t>
            </a:r>
            <a:r>
              <a:rPr lang="en-US" sz="2400" dirty="0" err="1">
                <a:latin typeface="Consolas" panose="020B0609020204030204" pitchFamily="49" charset="0"/>
                <a:cs typeface="Consolas" panose="020B0609020204030204" pitchFamily="49" charset="0"/>
              </a:rPr>
              <a:t>mon,”is”,days,”days</a:t>
            </a:r>
            <a:r>
              <a:rPr lang="en-US" sz="2400" dirty="0">
                <a:latin typeface="Consolas" panose="020B0609020204030204" pitchFamily="49" charset="0"/>
                <a:cs typeface="Consolas" panose="020B0609020204030204" pitchFamily="49" charset="0"/>
              </a:rPr>
              <a:t> long”)</a:t>
            </a:r>
          </a:p>
          <a:p>
            <a:pPr marL="0" indent="0">
              <a:buNone/>
            </a:pPr>
            <a:endParaRPr lang="en-US" sz="2400" dirty="0">
              <a:latin typeface="Consolas" panose="020B0609020204030204" pitchFamily="49" charset="0"/>
              <a:cs typeface="Consolas" panose="020B0609020204030204" pitchFamily="49" charset="0"/>
            </a:endParaRPr>
          </a:p>
          <a:p>
            <a:pPr marL="0" indent="0">
              <a:buNone/>
            </a:pPr>
            <a:r>
              <a:rPr lang="en-US" sz="2400" dirty="0">
                <a:latin typeface="Consolas" panose="020B0609020204030204" pitchFamily="49" charset="0"/>
                <a:cs typeface="Consolas" panose="020B0609020204030204" pitchFamily="49" charset="0"/>
              </a:rPr>
              <a:t>for i in range(1,100):</a:t>
            </a:r>
          </a:p>
          <a:p>
            <a:pPr marL="0" indent="0">
              <a:buNone/>
            </a:pPr>
            <a:endParaRPr lang="en-US" sz="24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AAA77600-049D-C846-A78B-548AB0069FAF}"/>
              </a:ext>
            </a:extLst>
          </p:cNvPr>
          <p:cNvSpPr>
            <a:spLocks noGrp="1"/>
          </p:cNvSpPr>
          <p:nvPr>
            <p:ph type="sldNum" sz="quarter" idx="11"/>
          </p:nvPr>
        </p:nvSpPr>
        <p:spPr/>
        <p:txBody>
          <a:bodyPr/>
          <a:lstStyle/>
          <a:p>
            <a:fld id="{EEB4AB00-A063-5B45-A299-46253A2DB734}" type="slidenum">
              <a:rPr lang="en-US" altLang="en-US" smtClean="0"/>
              <a:pPr/>
              <a:t>23</a:t>
            </a:fld>
            <a:endParaRPr lang="en-US" altLang="en-US"/>
          </a:p>
        </p:txBody>
      </p:sp>
    </p:spTree>
    <p:extLst>
      <p:ext uri="{BB962C8B-B14F-4D97-AF65-F5344CB8AC3E}">
        <p14:creationId xmlns:p14="http://schemas.microsoft.com/office/powerpoint/2010/main" val="1900473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1CFAAC25-573A-BE41-9DF0-C935954AADA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0D29FA3-8BCB-9F4A-AFD2-B8A73C796490}" type="slidenum">
              <a:rPr lang="en-US" altLang="en-US" sz="1400"/>
              <a:pPr>
                <a:spcBef>
                  <a:spcPct val="0"/>
                </a:spcBef>
                <a:buClrTx/>
                <a:buSzTx/>
                <a:buFontTx/>
                <a:buNone/>
              </a:pPr>
              <a:t>24</a:t>
            </a:fld>
            <a:endParaRPr lang="en-US" altLang="en-US" sz="1400"/>
          </a:p>
        </p:txBody>
      </p:sp>
      <p:sp>
        <p:nvSpPr>
          <p:cNvPr id="24579" name="Rectangle 2">
            <a:extLst>
              <a:ext uri="{FF2B5EF4-FFF2-40B4-BE49-F238E27FC236}">
                <a16:creationId xmlns:a16="http://schemas.microsoft.com/office/drawing/2014/main" id="{A6E179BB-86E9-F24F-BFAA-2288017F3161}"/>
              </a:ext>
            </a:extLst>
          </p:cNvPr>
          <p:cNvSpPr>
            <a:spLocks noGrp="1" noChangeArrowheads="1"/>
          </p:cNvSpPr>
          <p:nvPr>
            <p:ph type="title"/>
          </p:nvPr>
        </p:nvSpPr>
        <p:spPr>
          <a:xfrm>
            <a:off x="609600" y="228600"/>
            <a:ext cx="7772400" cy="838200"/>
          </a:xfrm>
        </p:spPr>
        <p:txBody>
          <a:bodyPr/>
          <a:lstStyle/>
          <a:p>
            <a:r>
              <a:rPr lang="en-US" altLang="en-US" dirty="0"/>
              <a:t>Passing Lists to </a:t>
            </a:r>
            <a:r>
              <a:rPr lang="en-US" altLang="en-US" dirty="0" err="1"/>
              <a:t>Functios</a:t>
            </a:r>
            <a:endParaRPr lang="en-US" altLang="en-US" dirty="0">
              <a:solidFill>
                <a:schemeClr val="tx1"/>
              </a:solidFill>
              <a:latin typeface="Book Antiqua" panose="02040602050305030304" pitchFamily="18" charset="0"/>
              <a:hlinkClick r:id="rId2" action="ppaction://program"/>
            </a:endParaRPr>
          </a:p>
        </p:txBody>
      </p:sp>
      <p:sp>
        <p:nvSpPr>
          <p:cNvPr id="24580" name="Rectangle 3">
            <a:extLst>
              <a:ext uri="{FF2B5EF4-FFF2-40B4-BE49-F238E27FC236}">
                <a16:creationId xmlns:a16="http://schemas.microsoft.com/office/drawing/2014/main" id="{BCA1E5AB-E748-494C-BC64-CF93EF5B3433}"/>
              </a:ext>
            </a:extLst>
          </p:cNvPr>
          <p:cNvSpPr>
            <a:spLocks noGrp="1" noChangeArrowheads="1"/>
          </p:cNvSpPr>
          <p:nvPr>
            <p:ph type="body" idx="1"/>
          </p:nvPr>
        </p:nvSpPr>
        <p:spPr>
          <a:xfrm>
            <a:off x="3073400" y="1163638"/>
            <a:ext cx="3763963" cy="1676400"/>
          </a:xfrm>
        </p:spPr>
        <p:txBody>
          <a:bodyPr/>
          <a:lstStyle/>
          <a:p>
            <a:pPr marL="0" indent="0">
              <a:lnSpc>
                <a:spcPct val="80000"/>
              </a:lnSpc>
              <a:buFont typeface="Monotype Sorts" pitchFamily="2" charset="2"/>
              <a:buNone/>
            </a:pPr>
            <a:r>
              <a:rPr lang="en-US" altLang="en-US" b="1" dirty="0"/>
              <a:t>def </a:t>
            </a:r>
            <a:r>
              <a:rPr lang="en-US" altLang="en-US" dirty="0" err="1"/>
              <a:t>printList</a:t>
            </a:r>
            <a:r>
              <a:rPr lang="en-US" altLang="en-US" dirty="0"/>
              <a:t>(</a:t>
            </a:r>
            <a:r>
              <a:rPr lang="en-US" altLang="en-US" dirty="0" err="1"/>
              <a:t>lst</a:t>
            </a:r>
            <a:r>
              <a:rPr lang="en-US" altLang="en-US" dirty="0"/>
              <a:t>):</a:t>
            </a:r>
          </a:p>
          <a:p>
            <a:pPr marL="0" indent="0">
              <a:lnSpc>
                <a:spcPct val="80000"/>
              </a:lnSpc>
              <a:buFont typeface="Monotype Sorts" pitchFamily="2" charset="2"/>
              <a:buNone/>
            </a:pPr>
            <a:r>
              <a:rPr lang="en-US" altLang="en-US" dirty="0"/>
              <a:t>    </a:t>
            </a:r>
            <a:r>
              <a:rPr lang="en-US" altLang="en-US" b="1" dirty="0"/>
              <a:t>for</a:t>
            </a:r>
            <a:r>
              <a:rPr lang="en-US" altLang="en-US" dirty="0"/>
              <a:t> element in </a:t>
            </a:r>
            <a:r>
              <a:rPr lang="en-US" altLang="en-US" dirty="0" err="1"/>
              <a:t>lst</a:t>
            </a:r>
            <a:r>
              <a:rPr lang="en-US" altLang="en-US" dirty="0"/>
              <a:t>: </a:t>
            </a:r>
          </a:p>
          <a:p>
            <a:pPr marL="0" indent="0">
              <a:lnSpc>
                <a:spcPct val="80000"/>
              </a:lnSpc>
              <a:buFont typeface="Monotype Sorts" pitchFamily="2" charset="2"/>
              <a:buNone/>
            </a:pPr>
            <a:r>
              <a:rPr lang="en-US" altLang="en-US" dirty="0"/>
              <a:t>        print(element) </a:t>
            </a:r>
          </a:p>
        </p:txBody>
      </p:sp>
      <p:sp>
        <p:nvSpPr>
          <p:cNvPr id="24581" name="Rectangle 6">
            <a:extLst>
              <a:ext uri="{FF2B5EF4-FFF2-40B4-BE49-F238E27FC236}">
                <a16:creationId xmlns:a16="http://schemas.microsoft.com/office/drawing/2014/main" id="{18009651-7FF8-2240-86F4-D69D23979F89}"/>
              </a:ext>
            </a:extLst>
          </p:cNvPr>
          <p:cNvSpPr>
            <a:spLocks noChangeArrowheads="1"/>
          </p:cNvSpPr>
          <p:nvPr/>
        </p:nvSpPr>
        <p:spPr bwMode="auto">
          <a:xfrm>
            <a:off x="1371600" y="3124200"/>
            <a:ext cx="6934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b="1" dirty="0">
                <a:solidFill>
                  <a:schemeClr val="tx2"/>
                </a:solidFill>
                <a:latin typeface="Courier New" panose="02070309020205020404" pitchFamily="49" charset="0"/>
                <a:cs typeface="Courier New" panose="02070309020205020404" pitchFamily="49" charset="0"/>
              </a:rPr>
              <a:t>Invoke the function</a:t>
            </a:r>
          </a:p>
          <a:p>
            <a:pPr>
              <a:lnSpc>
                <a:spcPct val="90000"/>
              </a:lnSpc>
              <a:buFont typeface="Monotype Sorts" pitchFamily="2" charset="2"/>
              <a:buNone/>
            </a:pPr>
            <a:endParaRPr lang="en-US" altLang="en-US" sz="1800" b="1" dirty="0">
              <a:solidFill>
                <a:schemeClr val="tx2"/>
              </a:solidFill>
              <a:latin typeface="Courier New" panose="02070309020205020404" pitchFamily="49" charset="0"/>
              <a:cs typeface="Courier New" panose="02070309020205020404" pitchFamily="49" charset="0"/>
            </a:endParaRPr>
          </a:p>
          <a:p>
            <a:pPr>
              <a:lnSpc>
                <a:spcPct val="90000"/>
              </a:lnSpc>
              <a:buFont typeface="Monotype Sorts" pitchFamily="2" charset="2"/>
              <a:buNone/>
            </a:pPr>
            <a:r>
              <a:rPr lang="en-US" altLang="en-US" sz="1800" b="1" dirty="0" err="1">
                <a:solidFill>
                  <a:schemeClr val="tx2"/>
                </a:solidFill>
                <a:latin typeface="Courier New" panose="02070309020205020404" pitchFamily="49" charset="0"/>
                <a:cs typeface="Courier New" panose="02070309020205020404" pitchFamily="49" charset="0"/>
              </a:rPr>
              <a:t>lst</a:t>
            </a:r>
            <a:r>
              <a:rPr lang="en-US" altLang="en-US" sz="1800" b="1" dirty="0">
                <a:solidFill>
                  <a:schemeClr val="tx2"/>
                </a:solidFill>
                <a:latin typeface="Courier New" panose="02070309020205020404" pitchFamily="49" charset="0"/>
                <a:cs typeface="Courier New" panose="02070309020205020404" pitchFamily="49" charset="0"/>
              </a:rPr>
              <a:t> = [3, 1, 2, 6, 4, 2]</a:t>
            </a:r>
          </a:p>
          <a:p>
            <a:pPr>
              <a:lnSpc>
                <a:spcPct val="90000"/>
              </a:lnSpc>
              <a:buFont typeface="Monotype Sorts" pitchFamily="2" charset="2"/>
              <a:buNone/>
            </a:pPr>
            <a:r>
              <a:rPr lang="en-US" altLang="en-US" sz="1800" b="1" dirty="0" err="1">
                <a:solidFill>
                  <a:schemeClr val="tx2"/>
                </a:solidFill>
                <a:latin typeface="Courier New" panose="02070309020205020404" pitchFamily="49" charset="0"/>
                <a:cs typeface="Courier New" panose="02070309020205020404" pitchFamily="49" charset="0"/>
              </a:rPr>
              <a:t>printList</a:t>
            </a:r>
            <a:r>
              <a:rPr lang="en-US" altLang="en-US" sz="1800" b="1" dirty="0">
                <a:solidFill>
                  <a:schemeClr val="tx2"/>
                </a:solidFill>
                <a:latin typeface="Courier New" panose="02070309020205020404" pitchFamily="49" charset="0"/>
                <a:cs typeface="Courier New" panose="02070309020205020404" pitchFamily="49" charset="0"/>
              </a:rPr>
              <a:t>(</a:t>
            </a:r>
            <a:r>
              <a:rPr lang="en-US" altLang="en-US" sz="1800" b="1" dirty="0" err="1">
                <a:solidFill>
                  <a:schemeClr val="tx2"/>
                </a:solidFill>
                <a:latin typeface="Courier New" panose="02070309020205020404" pitchFamily="49" charset="0"/>
                <a:cs typeface="Courier New" panose="02070309020205020404" pitchFamily="49" charset="0"/>
              </a:rPr>
              <a:t>lst</a:t>
            </a:r>
            <a:r>
              <a:rPr lang="en-US" altLang="en-US" sz="1800" b="1" dirty="0">
                <a:solidFill>
                  <a:schemeClr val="tx2"/>
                </a:solidFill>
                <a:latin typeface="Courier New" panose="02070309020205020404" pitchFamily="49" charset="0"/>
                <a:cs typeface="Courier New" panose="02070309020205020404" pitchFamily="49" charset="0"/>
              </a:rPr>
              <a:t>)</a:t>
            </a:r>
          </a:p>
        </p:txBody>
      </p:sp>
      <p:sp>
        <p:nvSpPr>
          <p:cNvPr id="24582" name="Line 7">
            <a:extLst>
              <a:ext uri="{FF2B5EF4-FFF2-40B4-BE49-F238E27FC236}">
                <a16:creationId xmlns:a16="http://schemas.microsoft.com/office/drawing/2014/main" id="{404D6C05-71AA-EE42-9B90-2210ADE32FE3}"/>
              </a:ext>
            </a:extLst>
          </p:cNvPr>
          <p:cNvSpPr>
            <a:spLocks noChangeShapeType="1"/>
          </p:cNvSpPr>
          <p:nvPr/>
        </p:nvSpPr>
        <p:spPr bwMode="auto">
          <a:xfrm flipV="1">
            <a:off x="3276600" y="1447800"/>
            <a:ext cx="2286000" cy="2667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3" name="Rectangle 11">
            <a:extLst>
              <a:ext uri="{FF2B5EF4-FFF2-40B4-BE49-F238E27FC236}">
                <a16:creationId xmlns:a16="http://schemas.microsoft.com/office/drawing/2014/main" id="{7166C34D-4139-0D4F-B0DB-A030F47E39B0}"/>
              </a:ext>
            </a:extLst>
          </p:cNvPr>
          <p:cNvSpPr>
            <a:spLocks noChangeArrowheads="1"/>
          </p:cNvSpPr>
          <p:nvPr/>
        </p:nvSpPr>
        <p:spPr bwMode="auto">
          <a:xfrm>
            <a:off x="2420938" y="4735513"/>
            <a:ext cx="6934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b="1" dirty="0">
                <a:solidFill>
                  <a:schemeClr val="tx2"/>
                </a:solidFill>
                <a:latin typeface="Courier New" panose="02070309020205020404" pitchFamily="49" charset="0"/>
                <a:cs typeface="Courier New" panose="02070309020205020404" pitchFamily="49" charset="0"/>
              </a:rPr>
              <a:t>Invoke the function</a:t>
            </a:r>
          </a:p>
          <a:p>
            <a:pPr>
              <a:lnSpc>
                <a:spcPct val="90000"/>
              </a:lnSpc>
              <a:buFont typeface="Monotype Sorts" pitchFamily="2" charset="2"/>
              <a:buNone/>
            </a:pPr>
            <a:r>
              <a:rPr lang="en-US" altLang="en-US" sz="1800" b="1" dirty="0" err="1">
                <a:solidFill>
                  <a:schemeClr val="tx2"/>
                </a:solidFill>
                <a:latin typeface="Courier New" panose="02070309020205020404" pitchFamily="49" charset="0"/>
                <a:cs typeface="Courier New" panose="02070309020205020404" pitchFamily="49" charset="0"/>
              </a:rPr>
              <a:t>printList</a:t>
            </a:r>
            <a:r>
              <a:rPr lang="en-US" altLang="en-US" sz="1800" b="1" dirty="0">
                <a:solidFill>
                  <a:schemeClr val="tx2"/>
                </a:solidFill>
                <a:latin typeface="Courier New" panose="02070309020205020404" pitchFamily="49" charset="0"/>
                <a:cs typeface="Courier New" panose="02070309020205020404" pitchFamily="49" charset="0"/>
              </a:rPr>
              <a:t>([3, 1, 2, 6, 4, 2])</a:t>
            </a:r>
          </a:p>
        </p:txBody>
      </p:sp>
      <p:sp>
        <p:nvSpPr>
          <p:cNvPr id="24584" name="Line 12">
            <a:extLst>
              <a:ext uri="{FF2B5EF4-FFF2-40B4-BE49-F238E27FC236}">
                <a16:creationId xmlns:a16="http://schemas.microsoft.com/office/drawing/2014/main" id="{7BC5C3E5-82F9-CD49-935D-07E3BFB34232}"/>
              </a:ext>
            </a:extLst>
          </p:cNvPr>
          <p:cNvSpPr>
            <a:spLocks noChangeShapeType="1"/>
          </p:cNvSpPr>
          <p:nvPr/>
        </p:nvSpPr>
        <p:spPr bwMode="auto">
          <a:xfrm flipV="1">
            <a:off x="5186363" y="1447800"/>
            <a:ext cx="528637" cy="36703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5" name="Line 14">
            <a:extLst>
              <a:ext uri="{FF2B5EF4-FFF2-40B4-BE49-F238E27FC236}">
                <a16:creationId xmlns:a16="http://schemas.microsoft.com/office/drawing/2014/main" id="{96CF03ED-BA4E-8847-83A0-A324767EFD6E}"/>
              </a:ext>
            </a:extLst>
          </p:cNvPr>
          <p:cNvSpPr>
            <a:spLocks noChangeShapeType="1"/>
          </p:cNvSpPr>
          <p:nvPr/>
        </p:nvSpPr>
        <p:spPr bwMode="auto">
          <a:xfrm flipH="1" flipV="1">
            <a:off x="5943600" y="5410200"/>
            <a:ext cx="0" cy="228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6" name="Line 15">
            <a:extLst>
              <a:ext uri="{FF2B5EF4-FFF2-40B4-BE49-F238E27FC236}">
                <a16:creationId xmlns:a16="http://schemas.microsoft.com/office/drawing/2014/main" id="{22808A6F-B44C-B249-8566-989AF99ADFD6}"/>
              </a:ext>
            </a:extLst>
          </p:cNvPr>
          <p:cNvSpPr>
            <a:spLocks noChangeShapeType="1"/>
          </p:cNvSpPr>
          <p:nvPr/>
        </p:nvSpPr>
        <p:spPr bwMode="auto">
          <a:xfrm>
            <a:off x="4038600" y="5410200"/>
            <a:ext cx="2300288" cy="15875"/>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7" name="Rectangle 16">
            <a:extLst>
              <a:ext uri="{FF2B5EF4-FFF2-40B4-BE49-F238E27FC236}">
                <a16:creationId xmlns:a16="http://schemas.microsoft.com/office/drawing/2014/main" id="{6073D7A5-894E-8A40-9BCC-51D9B49FA855}"/>
              </a:ext>
            </a:extLst>
          </p:cNvPr>
          <p:cNvSpPr>
            <a:spLocks noChangeArrowheads="1"/>
          </p:cNvSpPr>
          <p:nvPr/>
        </p:nvSpPr>
        <p:spPr bwMode="auto">
          <a:xfrm>
            <a:off x="4800600" y="5715000"/>
            <a:ext cx="2362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Anonymous list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8BD7ABF5-763E-7743-9578-704AB298B35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C7A9B87-479B-5E42-B6D4-79C3851BB017}" type="slidenum">
              <a:rPr lang="en-US" altLang="en-US" sz="1400"/>
              <a:pPr>
                <a:spcBef>
                  <a:spcPct val="0"/>
                </a:spcBef>
                <a:buClrTx/>
                <a:buSzTx/>
                <a:buFontTx/>
                <a:buNone/>
              </a:pPr>
              <a:t>25</a:t>
            </a:fld>
            <a:endParaRPr lang="en-US" altLang="en-US" sz="1400"/>
          </a:p>
        </p:txBody>
      </p:sp>
      <p:sp>
        <p:nvSpPr>
          <p:cNvPr id="25603" name="Rectangle 2">
            <a:extLst>
              <a:ext uri="{FF2B5EF4-FFF2-40B4-BE49-F238E27FC236}">
                <a16:creationId xmlns:a16="http://schemas.microsoft.com/office/drawing/2014/main" id="{2353E910-7DEA-CF49-9DB5-783E3A783351}"/>
              </a:ext>
            </a:extLst>
          </p:cNvPr>
          <p:cNvSpPr>
            <a:spLocks noGrp="1" noChangeArrowheads="1"/>
          </p:cNvSpPr>
          <p:nvPr>
            <p:ph type="title"/>
          </p:nvPr>
        </p:nvSpPr>
        <p:spPr>
          <a:xfrm>
            <a:off x="609600" y="228600"/>
            <a:ext cx="7772400" cy="838200"/>
          </a:xfrm>
        </p:spPr>
        <p:txBody>
          <a:bodyPr/>
          <a:lstStyle/>
          <a:p>
            <a:r>
              <a:rPr lang="en-US" altLang="en-US"/>
              <a:t>Pass By Value</a:t>
            </a:r>
            <a:endParaRPr lang="en-US" altLang="en-US">
              <a:solidFill>
                <a:schemeClr val="tx1"/>
              </a:solidFill>
              <a:latin typeface="Book Antiqua" panose="02040602050305030304" pitchFamily="18" charset="0"/>
              <a:hlinkClick r:id="rId2" action="ppaction://program"/>
            </a:endParaRPr>
          </a:p>
        </p:txBody>
      </p:sp>
      <p:sp>
        <p:nvSpPr>
          <p:cNvPr id="25604" name="Rectangle 3">
            <a:extLst>
              <a:ext uri="{FF2B5EF4-FFF2-40B4-BE49-F238E27FC236}">
                <a16:creationId xmlns:a16="http://schemas.microsoft.com/office/drawing/2014/main" id="{E81AC7DA-51FB-C14F-80BD-A112FEDD6317}"/>
              </a:ext>
            </a:extLst>
          </p:cNvPr>
          <p:cNvSpPr>
            <a:spLocks noGrp="1" noChangeArrowheads="1"/>
          </p:cNvSpPr>
          <p:nvPr>
            <p:ph type="body" idx="1"/>
          </p:nvPr>
        </p:nvSpPr>
        <p:spPr>
          <a:xfrm>
            <a:off x="304800" y="1143000"/>
            <a:ext cx="8686800" cy="4052888"/>
          </a:xfrm>
        </p:spPr>
        <p:txBody>
          <a:bodyPr/>
          <a:lstStyle/>
          <a:p>
            <a:pPr marL="0" indent="0">
              <a:buFont typeface="Monotype Sorts" pitchFamily="2" charset="2"/>
              <a:buNone/>
            </a:pPr>
            <a:r>
              <a:rPr lang="en-US" altLang="en-US" dirty="0"/>
              <a:t>Python uses </a:t>
            </a:r>
            <a:r>
              <a:rPr lang="en-US" altLang="en-US" i="1" dirty="0"/>
              <a:t>pass-by-value</a:t>
            </a:r>
            <a:r>
              <a:rPr lang="en-US" altLang="en-US" dirty="0"/>
              <a:t> to pass arguments to a function. There are important differences between passing the values of variables of numbers and strings and passing lists.</a:t>
            </a:r>
          </a:p>
          <a:p>
            <a:pPr marL="0" indent="0">
              <a:buFont typeface="Monotype Sorts" pitchFamily="2" charset="2"/>
              <a:buNone/>
            </a:pPr>
            <a:endParaRPr lang="en-US" altLang="en-US" dirty="0"/>
          </a:p>
          <a:p>
            <a:pPr marL="0" indent="0">
              <a:buFont typeface="Monotype Sorts" pitchFamily="2" charset="2"/>
              <a:buNone/>
            </a:pPr>
            <a:r>
              <a:rPr lang="en-US" altLang="en-US" dirty="0"/>
              <a:t>Immutable (unchangeable) objects </a:t>
            </a:r>
          </a:p>
          <a:p>
            <a:pPr marL="0" indent="0">
              <a:buFont typeface="Monotype Sorts" pitchFamily="2" charset="2"/>
              <a:buNone/>
            </a:pPr>
            <a:r>
              <a:rPr lang="en-US" altLang="en-US" dirty="0"/>
              <a:t>Mutable (changeable) objects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F91A4BBD-8971-5A45-A13A-297CCAA2DDD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435197D-A4F7-274E-A5DA-EDE6AF91E7BC}" type="slidenum">
              <a:rPr lang="en-US" altLang="en-US" sz="1400"/>
              <a:pPr>
                <a:spcBef>
                  <a:spcPct val="0"/>
                </a:spcBef>
                <a:buClrTx/>
                <a:buSzTx/>
                <a:buFontTx/>
                <a:buNone/>
              </a:pPr>
              <a:t>26</a:t>
            </a:fld>
            <a:endParaRPr lang="en-US" altLang="en-US" sz="1400"/>
          </a:p>
        </p:txBody>
      </p:sp>
      <p:sp>
        <p:nvSpPr>
          <p:cNvPr id="26627" name="Rectangle 2">
            <a:extLst>
              <a:ext uri="{FF2B5EF4-FFF2-40B4-BE49-F238E27FC236}">
                <a16:creationId xmlns:a16="http://schemas.microsoft.com/office/drawing/2014/main" id="{ECEE28E7-A415-8A47-ABC1-89122109AB20}"/>
              </a:ext>
            </a:extLst>
          </p:cNvPr>
          <p:cNvSpPr>
            <a:spLocks noGrp="1" noChangeArrowheads="1"/>
          </p:cNvSpPr>
          <p:nvPr>
            <p:ph type="title"/>
          </p:nvPr>
        </p:nvSpPr>
        <p:spPr>
          <a:xfrm>
            <a:off x="609600" y="228600"/>
            <a:ext cx="7772400" cy="838200"/>
          </a:xfrm>
        </p:spPr>
        <p:txBody>
          <a:bodyPr/>
          <a:lstStyle/>
          <a:p>
            <a:r>
              <a:rPr lang="en-US" altLang="en-US" sz="4000"/>
              <a:t>Pass By Value (Immutable objects)</a:t>
            </a:r>
            <a:endParaRPr lang="en-US" altLang="en-US" sz="4000">
              <a:solidFill>
                <a:schemeClr val="tx1"/>
              </a:solidFill>
              <a:latin typeface="Book Antiqua" panose="02040602050305030304" pitchFamily="18" charset="0"/>
              <a:hlinkClick r:id="rId2" action="ppaction://program"/>
            </a:endParaRPr>
          </a:p>
        </p:txBody>
      </p:sp>
      <p:sp>
        <p:nvSpPr>
          <p:cNvPr id="26628" name="Rectangle 3">
            <a:extLst>
              <a:ext uri="{FF2B5EF4-FFF2-40B4-BE49-F238E27FC236}">
                <a16:creationId xmlns:a16="http://schemas.microsoft.com/office/drawing/2014/main" id="{5BBAC4FC-CC64-1748-A5D4-E95460E239AE}"/>
              </a:ext>
            </a:extLst>
          </p:cNvPr>
          <p:cNvSpPr>
            <a:spLocks noGrp="1" noChangeArrowheads="1"/>
          </p:cNvSpPr>
          <p:nvPr>
            <p:ph type="body" idx="1"/>
          </p:nvPr>
        </p:nvSpPr>
        <p:spPr>
          <a:xfrm>
            <a:off x="304800" y="1143000"/>
            <a:ext cx="8686800" cy="4052888"/>
          </a:xfrm>
        </p:spPr>
        <p:txBody>
          <a:bodyPr/>
          <a:lstStyle/>
          <a:p>
            <a:pPr marL="0" indent="0">
              <a:buFont typeface="Symbol" pitchFamily="2" charset="2"/>
              <a:buNone/>
            </a:pPr>
            <a:r>
              <a:rPr lang="en-US" altLang="en-US" dirty="0"/>
              <a:t>For an argument of a number or a string, the original value of the number and string outside the function is not changed, because numbers and strings are immutable in Python.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A9BC3FAD-59CE-ED42-B5A2-392AAEF1775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FE3D6E3-7EC5-AE4D-A5ED-95E792DE9BED}" type="slidenum">
              <a:rPr lang="en-US" altLang="en-US" sz="1400"/>
              <a:pPr>
                <a:spcBef>
                  <a:spcPct val="0"/>
                </a:spcBef>
                <a:buClrTx/>
                <a:buSzTx/>
                <a:buFontTx/>
                <a:buNone/>
              </a:pPr>
              <a:t>27</a:t>
            </a:fld>
            <a:endParaRPr lang="en-US" altLang="en-US" sz="1400"/>
          </a:p>
        </p:txBody>
      </p:sp>
      <p:sp>
        <p:nvSpPr>
          <p:cNvPr id="27651" name="Rectangle 2">
            <a:extLst>
              <a:ext uri="{FF2B5EF4-FFF2-40B4-BE49-F238E27FC236}">
                <a16:creationId xmlns:a16="http://schemas.microsoft.com/office/drawing/2014/main" id="{E14B0FB5-A291-0748-ADE6-1C8ADDF14514}"/>
              </a:ext>
            </a:extLst>
          </p:cNvPr>
          <p:cNvSpPr>
            <a:spLocks noGrp="1" noChangeArrowheads="1"/>
          </p:cNvSpPr>
          <p:nvPr>
            <p:ph type="title"/>
          </p:nvPr>
        </p:nvSpPr>
        <p:spPr>
          <a:xfrm>
            <a:off x="609600" y="228600"/>
            <a:ext cx="7772400" cy="838200"/>
          </a:xfrm>
        </p:spPr>
        <p:txBody>
          <a:bodyPr/>
          <a:lstStyle/>
          <a:p>
            <a:r>
              <a:rPr lang="en-US" altLang="en-US" sz="4000"/>
              <a:t>Pass By Value (changeable objects)</a:t>
            </a:r>
            <a:endParaRPr lang="en-US" altLang="en-US" sz="4000">
              <a:solidFill>
                <a:schemeClr val="tx1"/>
              </a:solidFill>
              <a:latin typeface="Book Antiqua" panose="02040602050305030304" pitchFamily="18" charset="0"/>
              <a:hlinkClick r:id="rId2" action="ppaction://program"/>
            </a:endParaRPr>
          </a:p>
        </p:txBody>
      </p:sp>
      <p:sp>
        <p:nvSpPr>
          <p:cNvPr id="27652" name="Rectangle 3">
            <a:extLst>
              <a:ext uri="{FF2B5EF4-FFF2-40B4-BE49-F238E27FC236}">
                <a16:creationId xmlns:a16="http://schemas.microsoft.com/office/drawing/2014/main" id="{357248EC-495E-4348-A51A-68DCC7E12E3A}"/>
              </a:ext>
            </a:extLst>
          </p:cNvPr>
          <p:cNvSpPr>
            <a:spLocks noGrp="1" noChangeArrowheads="1"/>
          </p:cNvSpPr>
          <p:nvPr>
            <p:ph type="body" idx="1"/>
          </p:nvPr>
        </p:nvSpPr>
        <p:spPr>
          <a:xfrm>
            <a:off x="304800" y="1143000"/>
            <a:ext cx="8686800" cy="4052888"/>
          </a:xfrm>
        </p:spPr>
        <p:txBody>
          <a:bodyPr/>
          <a:lstStyle/>
          <a:p>
            <a:pPr marL="0" indent="0">
              <a:buFont typeface="Symbol" pitchFamily="2" charset="2"/>
              <a:buNone/>
            </a:pPr>
            <a:r>
              <a:rPr lang="en-US" altLang="en-US" dirty="0"/>
              <a:t>For an argument of a list, the value of the argument is a reference to a list; this reference value is passed to the function. </a:t>
            </a:r>
            <a:r>
              <a:rPr lang="en-US" altLang="en-US" dirty="0">
                <a:highlight>
                  <a:srgbClr val="FFFF00"/>
                </a:highlight>
              </a:rPr>
              <a:t>Semantically, it can be best described as </a:t>
            </a:r>
            <a:r>
              <a:rPr lang="en-US" altLang="en-US" i="1" dirty="0">
                <a:highlight>
                  <a:srgbClr val="FFFF00"/>
                </a:highlight>
              </a:rPr>
              <a:t>pass-by-sharing</a:t>
            </a:r>
            <a:r>
              <a:rPr lang="en-US" altLang="en-US" dirty="0">
                <a:highlight>
                  <a:srgbClr val="FFFF00"/>
                </a:highlight>
              </a:rPr>
              <a:t>, i.e., the list in the function is the same as the list being passed</a:t>
            </a:r>
            <a:r>
              <a:rPr lang="en-US" altLang="en-US" dirty="0"/>
              <a:t>. So if you change the list in the function, you will see the change outside the function. </a:t>
            </a:r>
            <a:r>
              <a:rPr lang="en-US" altLang="en-US" dirty="0">
                <a:highlight>
                  <a:srgbClr val="FFFF00"/>
                </a:highlight>
              </a:rPr>
              <a:t>(pass the pointer, or pass the reference to the list)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6AFC6239-3E81-314F-8CAD-81D94FAF145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1F48982-54F9-1649-93D0-4D53B44E0719}" type="slidenum">
              <a:rPr lang="en-US" altLang="en-US" sz="1400"/>
              <a:pPr>
                <a:spcBef>
                  <a:spcPct val="0"/>
                </a:spcBef>
                <a:buClrTx/>
                <a:buSzTx/>
                <a:buFontTx/>
                <a:buNone/>
              </a:pPr>
              <a:t>28</a:t>
            </a:fld>
            <a:endParaRPr lang="en-US" altLang="en-US" sz="1400"/>
          </a:p>
        </p:txBody>
      </p:sp>
      <p:sp>
        <p:nvSpPr>
          <p:cNvPr id="28675" name="Rectangle 3">
            <a:extLst>
              <a:ext uri="{FF2B5EF4-FFF2-40B4-BE49-F238E27FC236}">
                <a16:creationId xmlns:a16="http://schemas.microsoft.com/office/drawing/2014/main" id="{3C03390E-6EB3-A146-AB71-1B4784DFA0A9}"/>
              </a:ext>
            </a:extLst>
          </p:cNvPr>
          <p:cNvSpPr>
            <a:spLocks noGrp="1" noChangeArrowheads="1"/>
          </p:cNvSpPr>
          <p:nvPr>
            <p:ph type="body" idx="1"/>
          </p:nvPr>
        </p:nvSpPr>
        <p:spPr>
          <a:xfrm>
            <a:off x="0" y="1123950"/>
            <a:ext cx="9144000" cy="3803650"/>
          </a:xfrm>
          <a:ln>
            <a:solidFill>
              <a:srgbClr val="FFFFFF"/>
            </a:solidFill>
            <a:miter lim="800000"/>
            <a:headEnd/>
            <a:tailEnd/>
          </a:ln>
        </p:spPr>
        <p:txBody>
          <a:bodyPr/>
          <a:lstStyle/>
          <a:p>
            <a:pPr>
              <a:lnSpc>
                <a:spcPct val="80000"/>
              </a:lnSpc>
              <a:buFont typeface="Monotype Sorts" pitchFamily="2" charset="2"/>
              <a:buNone/>
            </a:pPr>
            <a:r>
              <a:rPr lang="en-US" altLang="en-US" sz="1800" b="1" dirty="0">
                <a:solidFill>
                  <a:schemeClr val="tx2"/>
                </a:solidFill>
                <a:latin typeface="Courier New" panose="02070309020205020404" pitchFamily="49" charset="0"/>
                <a:cs typeface="Times New Roman" panose="02020603050405020304" pitchFamily="18" charset="0"/>
              </a:rPr>
              <a:t>def main():</a:t>
            </a:r>
          </a:p>
          <a:p>
            <a:pPr>
              <a:lnSpc>
                <a:spcPct val="80000"/>
              </a:lnSpc>
              <a:buFont typeface="Monotype Sorts" pitchFamily="2" charset="2"/>
              <a:buNone/>
            </a:pPr>
            <a:r>
              <a:rPr lang="en-US" altLang="en-US" sz="1800" b="1" dirty="0">
                <a:solidFill>
                  <a:schemeClr val="tx2"/>
                </a:solidFill>
                <a:latin typeface="Courier New" panose="02070309020205020404" pitchFamily="49" charset="0"/>
                <a:cs typeface="Times New Roman" panose="02020603050405020304" pitchFamily="18" charset="0"/>
              </a:rPr>
              <a:t>    x = 1 # x represents an int value</a:t>
            </a:r>
          </a:p>
          <a:p>
            <a:pPr>
              <a:lnSpc>
                <a:spcPct val="80000"/>
              </a:lnSpc>
              <a:buFont typeface="Monotype Sorts" pitchFamily="2" charset="2"/>
              <a:buNone/>
            </a:pPr>
            <a:r>
              <a:rPr lang="en-US" altLang="en-US" sz="1800" b="1" dirty="0">
                <a:solidFill>
                  <a:schemeClr val="tx2"/>
                </a:solidFill>
                <a:latin typeface="Courier New" panose="02070309020205020404" pitchFamily="49" charset="0"/>
                <a:cs typeface="Times New Roman" panose="02020603050405020304" pitchFamily="18" charset="0"/>
              </a:rPr>
              <a:t>    y = [1, 2, 3] # y represents a list </a:t>
            </a:r>
          </a:p>
          <a:p>
            <a:pPr>
              <a:lnSpc>
                <a:spcPct val="80000"/>
              </a:lnSpc>
              <a:buFont typeface="Monotype Sorts" pitchFamily="2" charset="2"/>
              <a:buNone/>
            </a:pPr>
            <a:r>
              <a:rPr lang="en-US" altLang="en-US" sz="1800" b="1" dirty="0">
                <a:solidFill>
                  <a:schemeClr val="tx2"/>
                </a:solidFill>
                <a:latin typeface="Courier New" panose="02070309020205020404" pitchFamily="49" charset="0"/>
                <a:cs typeface="Times New Roman" panose="02020603050405020304" pitchFamily="18" charset="0"/>
              </a:rPr>
              <a:t>    modify(x, y) # Invoke f with arguments x and y</a:t>
            </a:r>
          </a:p>
          <a:p>
            <a:pPr>
              <a:lnSpc>
                <a:spcPct val="80000"/>
              </a:lnSpc>
              <a:buFont typeface="Monotype Sorts" pitchFamily="2" charset="2"/>
              <a:buNone/>
            </a:pPr>
            <a:r>
              <a:rPr lang="en-US" altLang="en-US" sz="1800" b="1" dirty="0">
                <a:solidFill>
                  <a:schemeClr val="tx2"/>
                </a:solidFill>
                <a:latin typeface="Courier New" panose="02070309020205020404" pitchFamily="49" charset="0"/>
                <a:cs typeface="Times New Roman" panose="02020603050405020304" pitchFamily="18" charset="0"/>
              </a:rPr>
              <a:t>    print("x is " + str(x))</a:t>
            </a:r>
          </a:p>
          <a:p>
            <a:pPr>
              <a:lnSpc>
                <a:spcPct val="80000"/>
              </a:lnSpc>
              <a:buFont typeface="Monotype Sorts" pitchFamily="2" charset="2"/>
              <a:buNone/>
            </a:pPr>
            <a:r>
              <a:rPr lang="en-US" altLang="en-US" sz="1800" b="1" dirty="0">
                <a:solidFill>
                  <a:schemeClr val="tx2"/>
                </a:solidFill>
                <a:latin typeface="Courier New" panose="02070309020205020404" pitchFamily="49" charset="0"/>
                <a:cs typeface="Times New Roman" panose="02020603050405020304" pitchFamily="18" charset="0"/>
              </a:rPr>
              <a:t>    print("y[0] is " + str(y[0]))</a:t>
            </a:r>
          </a:p>
          <a:p>
            <a:pPr>
              <a:lnSpc>
                <a:spcPct val="80000"/>
              </a:lnSpc>
              <a:buFont typeface="Monotype Sorts" pitchFamily="2" charset="2"/>
              <a:buNone/>
            </a:pPr>
            <a:endParaRPr lang="en-US" altLang="en-US" sz="1800" b="1" dirty="0">
              <a:solidFill>
                <a:schemeClr val="tx2"/>
              </a:solidFill>
              <a:latin typeface="Courier New" panose="02070309020205020404" pitchFamily="49" charset="0"/>
              <a:cs typeface="Times New Roman" panose="02020603050405020304" pitchFamily="18" charset="0"/>
            </a:endParaRPr>
          </a:p>
          <a:p>
            <a:pPr>
              <a:lnSpc>
                <a:spcPct val="80000"/>
              </a:lnSpc>
              <a:buFont typeface="Monotype Sorts" pitchFamily="2" charset="2"/>
              <a:buNone/>
            </a:pPr>
            <a:r>
              <a:rPr lang="en-US" altLang="en-US" sz="1800" b="1" dirty="0">
                <a:solidFill>
                  <a:schemeClr val="tx2"/>
                </a:solidFill>
                <a:latin typeface="Courier New" panose="02070309020205020404" pitchFamily="49" charset="0"/>
                <a:cs typeface="Times New Roman" panose="02020603050405020304" pitchFamily="18" charset="0"/>
              </a:rPr>
              <a:t>def modify(number, </a:t>
            </a:r>
            <a:r>
              <a:rPr lang="en-US" altLang="en-US" sz="1800" b="1" dirty="0" err="1">
                <a:solidFill>
                  <a:schemeClr val="tx2"/>
                </a:solidFill>
                <a:latin typeface="Courier New" panose="02070309020205020404" pitchFamily="49" charset="0"/>
                <a:cs typeface="Times New Roman" panose="02020603050405020304" pitchFamily="18" charset="0"/>
              </a:rPr>
              <a:t>numberList</a:t>
            </a:r>
            <a:r>
              <a:rPr lang="en-US" altLang="en-US" sz="1800" b="1" dirty="0">
                <a:solidFill>
                  <a:schemeClr val="tx2"/>
                </a:solidFill>
                <a:latin typeface="Courier New" panose="02070309020205020404" pitchFamily="49" charset="0"/>
                <a:cs typeface="Times New Roman" panose="02020603050405020304" pitchFamily="18" charset="0"/>
              </a:rPr>
              <a:t>):</a:t>
            </a:r>
          </a:p>
          <a:p>
            <a:pPr>
              <a:lnSpc>
                <a:spcPct val="80000"/>
              </a:lnSpc>
              <a:buFont typeface="Monotype Sorts" pitchFamily="2" charset="2"/>
              <a:buNone/>
            </a:pPr>
            <a:r>
              <a:rPr lang="en-US" altLang="en-US" sz="1800" b="1" dirty="0">
                <a:solidFill>
                  <a:schemeClr val="tx2"/>
                </a:solidFill>
                <a:latin typeface="Courier New" panose="02070309020205020404" pitchFamily="49" charset="0"/>
                <a:cs typeface="Times New Roman" panose="02020603050405020304" pitchFamily="18" charset="0"/>
              </a:rPr>
              <a:t>    number = 1001 # Assign a new value to number</a:t>
            </a:r>
          </a:p>
          <a:p>
            <a:pPr>
              <a:lnSpc>
                <a:spcPct val="80000"/>
              </a:lnSpc>
              <a:buFont typeface="Monotype Sorts" pitchFamily="2" charset="2"/>
              <a:buNone/>
            </a:pPr>
            <a:r>
              <a:rPr lang="en-US" altLang="en-US" sz="1800" b="1" dirty="0">
                <a:solidFill>
                  <a:schemeClr val="tx2"/>
                </a:solidFill>
                <a:latin typeface="Courier New" panose="02070309020205020404" pitchFamily="49" charset="0"/>
                <a:cs typeface="Times New Roman" panose="02020603050405020304" pitchFamily="18" charset="0"/>
              </a:rPr>
              <a:t>    </a:t>
            </a:r>
            <a:r>
              <a:rPr lang="en-US" altLang="en-US" sz="1800" b="1" dirty="0" err="1">
                <a:solidFill>
                  <a:schemeClr val="tx2"/>
                </a:solidFill>
                <a:latin typeface="Courier New" panose="02070309020205020404" pitchFamily="49" charset="0"/>
                <a:cs typeface="Times New Roman" panose="02020603050405020304" pitchFamily="18" charset="0"/>
              </a:rPr>
              <a:t>numberList</a:t>
            </a:r>
            <a:r>
              <a:rPr lang="en-US" altLang="en-US" sz="1800" b="1" dirty="0">
                <a:solidFill>
                  <a:schemeClr val="tx2"/>
                </a:solidFill>
                <a:latin typeface="Courier New" panose="02070309020205020404" pitchFamily="49" charset="0"/>
                <a:cs typeface="Times New Roman" panose="02020603050405020304" pitchFamily="18" charset="0"/>
              </a:rPr>
              <a:t>[0] = 5555 # Assign a new value to </a:t>
            </a:r>
            <a:r>
              <a:rPr lang="en-US" altLang="en-US" sz="1800" b="1" dirty="0" err="1">
                <a:solidFill>
                  <a:schemeClr val="tx2"/>
                </a:solidFill>
                <a:latin typeface="Courier New" panose="02070309020205020404" pitchFamily="49" charset="0"/>
                <a:cs typeface="Times New Roman" panose="02020603050405020304" pitchFamily="18" charset="0"/>
              </a:rPr>
              <a:t>numberList</a:t>
            </a:r>
            <a:r>
              <a:rPr lang="en-US" altLang="en-US" sz="1800" b="1" dirty="0">
                <a:solidFill>
                  <a:schemeClr val="tx2"/>
                </a:solidFill>
                <a:latin typeface="Courier New" panose="02070309020205020404" pitchFamily="49" charset="0"/>
                <a:cs typeface="Times New Roman" panose="02020603050405020304" pitchFamily="18" charset="0"/>
              </a:rPr>
              <a:t>[0]</a:t>
            </a:r>
          </a:p>
          <a:p>
            <a:pPr>
              <a:lnSpc>
                <a:spcPct val="80000"/>
              </a:lnSpc>
              <a:buFont typeface="Monotype Sorts" pitchFamily="2" charset="2"/>
              <a:buNone/>
            </a:pPr>
            <a:endParaRPr lang="en-US" altLang="en-US" sz="1800" b="1" dirty="0">
              <a:solidFill>
                <a:schemeClr val="tx2"/>
              </a:solidFill>
              <a:latin typeface="Courier New" panose="02070309020205020404" pitchFamily="49" charset="0"/>
              <a:cs typeface="Times New Roman" panose="02020603050405020304" pitchFamily="18" charset="0"/>
            </a:endParaRPr>
          </a:p>
          <a:p>
            <a:pPr>
              <a:lnSpc>
                <a:spcPct val="80000"/>
              </a:lnSpc>
              <a:buFont typeface="Monotype Sorts" pitchFamily="2" charset="2"/>
              <a:buNone/>
            </a:pPr>
            <a:r>
              <a:rPr lang="en-US" altLang="en-US" sz="1800" b="1" dirty="0">
                <a:solidFill>
                  <a:schemeClr val="tx2"/>
                </a:solidFill>
                <a:latin typeface="Courier New" panose="02070309020205020404" pitchFamily="49" charset="0"/>
                <a:cs typeface="Times New Roman" panose="02020603050405020304" pitchFamily="18" charset="0"/>
              </a:rPr>
              <a:t>main()</a:t>
            </a:r>
          </a:p>
        </p:txBody>
      </p:sp>
      <p:sp>
        <p:nvSpPr>
          <p:cNvPr id="28676" name="Rectangle 7">
            <a:extLst>
              <a:ext uri="{FF2B5EF4-FFF2-40B4-BE49-F238E27FC236}">
                <a16:creationId xmlns:a16="http://schemas.microsoft.com/office/drawing/2014/main" id="{7D25D9D0-2C8D-AA43-98FC-0FAF1541AEC7}"/>
              </a:ext>
            </a:extLst>
          </p:cNvPr>
          <p:cNvSpPr>
            <a:spLocks noGrp="1" noChangeArrowheads="1"/>
          </p:cNvSpPr>
          <p:nvPr>
            <p:ph type="title"/>
          </p:nvPr>
        </p:nvSpPr>
        <p:spPr>
          <a:xfrm>
            <a:off x="609600" y="152400"/>
            <a:ext cx="7772400" cy="533400"/>
          </a:xfrm>
        </p:spPr>
        <p:txBody>
          <a:bodyPr/>
          <a:lstStyle/>
          <a:p>
            <a:r>
              <a:rPr lang="en-US" altLang="en-US"/>
              <a:t>Simple Example</a:t>
            </a:r>
            <a:endParaRPr lang="en-US" altLang="en-US">
              <a:solidFill>
                <a:schemeClr val="tx1"/>
              </a:solidFill>
              <a:latin typeface="Book Antiqua" panose="02040602050305030304" pitchFamily="18" charset="0"/>
              <a:hlinkClick r:id="rId2" action="ppaction://program"/>
            </a:endParaRPr>
          </a:p>
        </p:txBody>
      </p:sp>
      <p:sp>
        <p:nvSpPr>
          <p:cNvPr id="28677" name="Line 8">
            <a:extLst>
              <a:ext uri="{FF2B5EF4-FFF2-40B4-BE49-F238E27FC236}">
                <a16:creationId xmlns:a16="http://schemas.microsoft.com/office/drawing/2014/main" id="{ED75291A-0A4D-3347-875B-7860BB67AFB5}"/>
              </a:ext>
            </a:extLst>
          </p:cNvPr>
          <p:cNvSpPr>
            <a:spLocks noChangeShapeType="1"/>
          </p:cNvSpPr>
          <p:nvPr/>
        </p:nvSpPr>
        <p:spPr bwMode="auto">
          <a:xfrm>
            <a:off x="1038225" y="2276475"/>
            <a:ext cx="269875" cy="1114425"/>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78" name="Line 9">
            <a:extLst>
              <a:ext uri="{FF2B5EF4-FFF2-40B4-BE49-F238E27FC236}">
                <a16:creationId xmlns:a16="http://schemas.microsoft.com/office/drawing/2014/main" id="{9CFAF299-5911-0F42-AFDB-AEE4A012F35E}"/>
              </a:ext>
            </a:extLst>
          </p:cNvPr>
          <p:cNvSpPr>
            <a:spLocks noChangeShapeType="1"/>
          </p:cNvSpPr>
          <p:nvPr/>
        </p:nvSpPr>
        <p:spPr bwMode="auto">
          <a:xfrm>
            <a:off x="1614488" y="2314575"/>
            <a:ext cx="960437" cy="1038225"/>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6AFC6239-3E81-314F-8CAD-81D94FAF145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1F48982-54F9-1649-93D0-4D53B44E0719}" type="slidenum">
              <a:rPr lang="en-US" altLang="en-US" sz="1400"/>
              <a:pPr>
                <a:spcBef>
                  <a:spcPct val="0"/>
                </a:spcBef>
                <a:buClrTx/>
                <a:buSzTx/>
                <a:buFontTx/>
                <a:buNone/>
              </a:pPr>
              <a:t>29</a:t>
            </a:fld>
            <a:endParaRPr lang="en-US" altLang="en-US" sz="1400"/>
          </a:p>
        </p:txBody>
      </p:sp>
      <p:sp>
        <p:nvSpPr>
          <p:cNvPr id="28677" name="Line 8">
            <a:extLst>
              <a:ext uri="{FF2B5EF4-FFF2-40B4-BE49-F238E27FC236}">
                <a16:creationId xmlns:a16="http://schemas.microsoft.com/office/drawing/2014/main" id="{ED75291A-0A4D-3347-875B-7860BB67AFB5}"/>
              </a:ext>
            </a:extLst>
          </p:cNvPr>
          <p:cNvSpPr>
            <a:spLocks noChangeShapeType="1"/>
          </p:cNvSpPr>
          <p:nvPr/>
        </p:nvSpPr>
        <p:spPr bwMode="auto">
          <a:xfrm>
            <a:off x="1038225" y="2276475"/>
            <a:ext cx="269875" cy="1114425"/>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Content Placeholder 1">
            <a:extLst>
              <a:ext uri="{FF2B5EF4-FFF2-40B4-BE49-F238E27FC236}">
                <a16:creationId xmlns:a16="http://schemas.microsoft.com/office/drawing/2014/main" id="{3E6018EA-771A-9946-9F39-FB1C424CC206}"/>
              </a:ext>
            </a:extLst>
          </p:cNvPr>
          <p:cNvSpPr>
            <a:spLocks noGrp="1"/>
          </p:cNvSpPr>
          <p:nvPr>
            <p:ph idx="1"/>
          </p:nvPr>
        </p:nvSpPr>
        <p:spPr/>
        <p:txBody>
          <a:bodyPr/>
          <a:lstStyle/>
          <a:p>
            <a:pPr marL="0" indent="0">
              <a:buNone/>
            </a:pPr>
            <a:r>
              <a:rPr lang="en-US" sz="1600" dirty="0">
                <a:latin typeface="Consolas" panose="020B0609020204030204" pitchFamily="49" charset="0"/>
                <a:cs typeface="Consolas" panose="020B0609020204030204" pitchFamily="49" charset="0"/>
              </a:rPr>
              <a:t>def main():</a:t>
            </a:r>
          </a:p>
          <a:p>
            <a:pPr marL="0" indent="0">
              <a:buNone/>
            </a:pPr>
            <a:r>
              <a:rPr lang="en-US" sz="1600" dirty="0">
                <a:latin typeface="Consolas" panose="020B0609020204030204" pitchFamily="49" charset="0"/>
                <a:cs typeface="Consolas" panose="020B0609020204030204" pitchFamily="49" charset="0"/>
              </a:rPr>
              <a:t>    person = "Abraham Lincoln"</a:t>
            </a:r>
          </a:p>
          <a:p>
            <a:pPr marL="0" indent="0">
              <a:buNone/>
            </a:pPr>
            <a:r>
              <a:rPr lang="en-US" sz="1600" dirty="0">
                <a:latin typeface="Consolas" panose="020B0609020204030204" pitchFamily="49" charset="0"/>
                <a:cs typeface="Consolas" panose="020B0609020204030204" pitchFamily="49" charset="0"/>
              </a:rPr>
              <a:t>    children = ["</a:t>
            </a:r>
            <a:r>
              <a:rPr lang="en-US" sz="1600" dirty="0" err="1">
                <a:latin typeface="Consolas" panose="020B0609020204030204" pitchFamily="49" charset="0"/>
                <a:cs typeface="Consolas" panose="020B0609020204030204" pitchFamily="49" charset="0"/>
              </a:rPr>
              <a:t>John","Jane</a:t>
            </a:r>
            <a:r>
              <a:rPr lang="en-US" sz="1600" dirty="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modify(person, children) # Invoke f with arguments x and y</a:t>
            </a:r>
          </a:p>
          <a:p>
            <a:pPr marL="0" indent="0">
              <a:buNone/>
            </a:pPr>
            <a:r>
              <a:rPr lang="en-US" sz="1600" dirty="0">
                <a:latin typeface="Consolas" panose="020B0609020204030204" pitchFamily="49" charset="0"/>
                <a:cs typeface="Consolas" panose="020B0609020204030204" pitchFamily="49" charset="0"/>
              </a:rPr>
              <a:t>    print("after modify() </a:t>
            </a:r>
            <a:r>
              <a:rPr lang="en-US" sz="1600" dirty="0" err="1">
                <a:latin typeface="Consolas" panose="020B0609020204030204" pitchFamily="49" charset="0"/>
                <a:cs typeface="Consolas" panose="020B0609020204030204" pitchFamily="49" charset="0"/>
              </a:rPr>
              <a:t>person:",person</a:t>
            </a:r>
            <a:r>
              <a:rPr lang="en-US" sz="1600" dirty="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print("after modify() </a:t>
            </a:r>
            <a:r>
              <a:rPr lang="en-US" sz="1600" dirty="0" err="1">
                <a:latin typeface="Consolas" panose="020B0609020204030204" pitchFamily="49" charset="0"/>
                <a:cs typeface="Consolas" panose="020B0609020204030204" pitchFamily="49" charset="0"/>
              </a:rPr>
              <a:t>children:",children</a:t>
            </a:r>
            <a:r>
              <a:rPr lang="en-US" sz="1600" dirty="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def modify(p, children):</a:t>
            </a:r>
          </a:p>
          <a:p>
            <a:pPr marL="0" indent="0">
              <a:buNone/>
            </a:pPr>
            <a:r>
              <a:rPr lang="en-US" sz="1600" dirty="0">
                <a:latin typeface="Consolas" panose="020B0609020204030204" pitchFamily="49" charset="0"/>
                <a:cs typeface="Consolas" panose="020B0609020204030204" pitchFamily="49" charset="0"/>
              </a:rPr>
              <a:t>    p = "John Doe"</a:t>
            </a:r>
          </a:p>
          <a:p>
            <a:pPr marL="0" indent="0">
              <a:buNone/>
            </a:pPr>
            <a:r>
              <a:rPr lang="en-US" sz="1600" dirty="0">
                <a:latin typeface="Consolas" panose="020B0609020204030204" pitchFamily="49" charset="0"/>
                <a:cs typeface="Consolas" panose="020B0609020204030204" pitchFamily="49" charset="0"/>
              </a:rPr>
              <a:t>    for i in range(</a:t>
            </a:r>
            <a:r>
              <a:rPr lang="en-US" sz="1600" dirty="0" err="1">
                <a:latin typeface="Consolas" panose="020B0609020204030204" pitchFamily="49" charset="0"/>
                <a:cs typeface="Consolas" panose="020B0609020204030204" pitchFamily="49" charset="0"/>
              </a:rPr>
              <a:t>len</a:t>
            </a:r>
            <a:r>
              <a:rPr lang="en-US" sz="1600" dirty="0">
                <a:latin typeface="Consolas" panose="020B0609020204030204" pitchFamily="49" charset="0"/>
                <a:cs typeface="Consolas" panose="020B0609020204030204" pitchFamily="49" charset="0"/>
              </a:rPr>
              <a:t>(children)):</a:t>
            </a:r>
          </a:p>
          <a:p>
            <a:pPr marL="0" indent="0">
              <a:buNone/>
            </a:pPr>
            <a:r>
              <a:rPr lang="en-US" sz="1600" dirty="0">
                <a:latin typeface="Consolas" panose="020B0609020204030204" pitchFamily="49" charset="0"/>
                <a:cs typeface="Consolas" panose="020B0609020204030204" pitchFamily="49" charset="0"/>
              </a:rPr>
              <a:t>       children[i] = 'nobody'    </a:t>
            </a:r>
          </a:p>
          <a:p>
            <a:pPr marL="0" indent="0">
              <a:buNone/>
            </a:pP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main()</a:t>
            </a:r>
          </a:p>
        </p:txBody>
      </p:sp>
    </p:spTree>
    <p:extLst>
      <p:ext uri="{BB962C8B-B14F-4D97-AF65-F5344CB8AC3E}">
        <p14:creationId xmlns:p14="http://schemas.microsoft.com/office/powerpoint/2010/main" val="560927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a:extLst>
              <a:ext uri="{FF2B5EF4-FFF2-40B4-BE49-F238E27FC236}">
                <a16:creationId xmlns:a16="http://schemas.microsoft.com/office/drawing/2014/main" id="{360B7809-E5B2-D045-A212-103F32E85DC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9E5B07E-4EA5-C24F-8BED-9A5C044FA564}" type="slidenum">
              <a:rPr lang="en-US" altLang="en-US" sz="1400"/>
              <a:pPr>
                <a:spcBef>
                  <a:spcPct val="0"/>
                </a:spcBef>
                <a:buClrTx/>
                <a:buSzTx/>
                <a:buFontTx/>
                <a:buNone/>
              </a:pPr>
              <a:t>3</a:t>
            </a:fld>
            <a:endParaRPr lang="en-US" altLang="en-US" sz="1400"/>
          </a:p>
        </p:txBody>
      </p:sp>
      <p:sp>
        <p:nvSpPr>
          <p:cNvPr id="6147" name="Rectangle 2">
            <a:extLst>
              <a:ext uri="{FF2B5EF4-FFF2-40B4-BE49-F238E27FC236}">
                <a16:creationId xmlns:a16="http://schemas.microsoft.com/office/drawing/2014/main" id="{B234E9DE-972D-0142-850B-B4624DB62E09}"/>
              </a:ext>
            </a:extLst>
          </p:cNvPr>
          <p:cNvSpPr>
            <a:spLocks noGrp="1" noChangeArrowheads="1"/>
          </p:cNvSpPr>
          <p:nvPr>
            <p:ph type="title"/>
          </p:nvPr>
        </p:nvSpPr>
        <p:spPr>
          <a:xfrm>
            <a:off x="685800" y="228600"/>
            <a:ext cx="7772400" cy="473075"/>
          </a:xfrm>
        </p:spPr>
        <p:txBody>
          <a:bodyPr/>
          <a:lstStyle/>
          <a:p>
            <a:r>
              <a:rPr lang="en-US" altLang="en-US"/>
              <a:t>Objectives</a:t>
            </a:r>
          </a:p>
        </p:txBody>
      </p:sp>
      <p:sp>
        <p:nvSpPr>
          <p:cNvPr id="6148" name="Rectangle 3">
            <a:extLst>
              <a:ext uri="{FF2B5EF4-FFF2-40B4-BE49-F238E27FC236}">
                <a16:creationId xmlns:a16="http://schemas.microsoft.com/office/drawing/2014/main" id="{A7D61F23-9CA4-C946-BD8F-CB1D5BF47136}"/>
              </a:ext>
            </a:extLst>
          </p:cNvPr>
          <p:cNvSpPr>
            <a:spLocks noGrp="1" noChangeArrowheads="1"/>
          </p:cNvSpPr>
          <p:nvPr>
            <p:ph type="body" idx="1"/>
          </p:nvPr>
        </p:nvSpPr>
        <p:spPr>
          <a:xfrm>
            <a:off x="0" y="779463"/>
            <a:ext cx="8991600" cy="5545137"/>
          </a:xfrm>
        </p:spPr>
        <p:txBody>
          <a:bodyPr/>
          <a:lstStyle/>
          <a:p>
            <a:pPr>
              <a:lnSpc>
                <a:spcPct val="80000"/>
              </a:lnSpc>
            </a:pPr>
            <a:r>
              <a:rPr lang="en-US" altLang="en-US" sz="1800" dirty="0"/>
              <a:t>To describe why lists are useful in programming (§7.1).</a:t>
            </a:r>
          </a:p>
          <a:p>
            <a:pPr>
              <a:lnSpc>
                <a:spcPct val="80000"/>
              </a:lnSpc>
            </a:pPr>
            <a:r>
              <a:rPr lang="en-US" altLang="en-US" sz="1800" dirty="0"/>
              <a:t>To create lists (§7.2.1).</a:t>
            </a:r>
          </a:p>
          <a:p>
            <a:pPr>
              <a:lnSpc>
                <a:spcPct val="80000"/>
              </a:lnSpc>
            </a:pPr>
            <a:r>
              <a:rPr lang="en-US" altLang="en-US" sz="1800" dirty="0"/>
              <a:t>To invoke list’s append, insert, extend, remove, pop, index, count, sort, reverse methods (§7.2.2).</a:t>
            </a:r>
          </a:p>
          <a:p>
            <a:pPr>
              <a:lnSpc>
                <a:spcPct val="80000"/>
              </a:lnSpc>
            </a:pPr>
            <a:r>
              <a:rPr lang="en-US" altLang="en-US" sz="1800" dirty="0"/>
              <a:t>To use the </a:t>
            </a:r>
            <a:r>
              <a:rPr lang="en-US" altLang="en-US" sz="1800" dirty="0" err="1"/>
              <a:t>len</a:t>
            </a:r>
            <a:r>
              <a:rPr lang="en-US" altLang="en-US" sz="1800" dirty="0"/>
              <a:t>, min/max, sum, and </a:t>
            </a:r>
            <a:r>
              <a:rPr lang="en-US" altLang="en-US" sz="1800" dirty="0" err="1"/>
              <a:t>random.shuffle</a:t>
            </a:r>
            <a:r>
              <a:rPr lang="en-US" altLang="en-US" sz="1800" dirty="0"/>
              <a:t> functions for a list (§7.2.3).</a:t>
            </a:r>
          </a:p>
          <a:p>
            <a:pPr>
              <a:lnSpc>
                <a:spcPct val="80000"/>
              </a:lnSpc>
            </a:pPr>
            <a:r>
              <a:rPr lang="en-US" altLang="en-US" sz="1800" dirty="0"/>
              <a:t>To access list elements using indexed variables (§7.2.4).</a:t>
            </a:r>
          </a:p>
          <a:p>
            <a:pPr>
              <a:lnSpc>
                <a:spcPct val="80000"/>
              </a:lnSpc>
            </a:pPr>
            <a:r>
              <a:rPr lang="en-US" altLang="en-US" sz="1800" dirty="0"/>
              <a:t>To obtain a </a:t>
            </a:r>
            <a:r>
              <a:rPr lang="en-US" altLang="en-US" sz="1800" dirty="0" err="1"/>
              <a:t>sublist</a:t>
            </a:r>
            <a:r>
              <a:rPr lang="en-US" altLang="en-US" sz="1800" dirty="0"/>
              <a:t> using the slicing operator [</a:t>
            </a:r>
            <a:r>
              <a:rPr lang="en-US" altLang="en-US" sz="1800" dirty="0" err="1"/>
              <a:t>start:end</a:t>
            </a:r>
            <a:r>
              <a:rPr lang="en-US" altLang="en-US" sz="1800" dirty="0"/>
              <a:t>] (§7.2.5).</a:t>
            </a:r>
          </a:p>
          <a:p>
            <a:pPr>
              <a:lnSpc>
                <a:spcPct val="80000"/>
              </a:lnSpc>
            </a:pPr>
            <a:r>
              <a:rPr lang="en-US" altLang="en-US" sz="1800" dirty="0"/>
              <a:t>To use +, *, and in/not in operators on lists (§7.2.6). </a:t>
            </a:r>
          </a:p>
          <a:p>
            <a:pPr>
              <a:lnSpc>
                <a:spcPct val="80000"/>
              </a:lnSpc>
            </a:pPr>
            <a:r>
              <a:rPr lang="en-US" altLang="en-US" sz="1800" dirty="0"/>
              <a:t>To traverse elements in a list using a for-each loop (§7.2.7).</a:t>
            </a:r>
          </a:p>
          <a:p>
            <a:pPr>
              <a:lnSpc>
                <a:spcPct val="80000"/>
              </a:lnSpc>
            </a:pPr>
            <a:r>
              <a:rPr lang="en-US" altLang="en-US" sz="1800" dirty="0"/>
              <a:t>To create lists using list comprehension (§7.2.8).</a:t>
            </a:r>
          </a:p>
          <a:p>
            <a:pPr>
              <a:lnSpc>
                <a:spcPct val="80000"/>
              </a:lnSpc>
            </a:pPr>
            <a:r>
              <a:rPr lang="en-US" altLang="en-US" sz="1800" dirty="0"/>
              <a:t>To compare lists using comparison operators (§7.2.9).</a:t>
            </a:r>
          </a:p>
          <a:p>
            <a:pPr>
              <a:lnSpc>
                <a:spcPct val="80000"/>
              </a:lnSpc>
            </a:pPr>
            <a:r>
              <a:rPr lang="en-US" altLang="en-US" sz="1800" dirty="0"/>
              <a:t>To split a string to a list using the str’s split method (§7.2.10).</a:t>
            </a:r>
          </a:p>
          <a:p>
            <a:pPr>
              <a:lnSpc>
                <a:spcPct val="80000"/>
              </a:lnSpc>
            </a:pPr>
            <a:r>
              <a:rPr lang="en-US" altLang="en-US" sz="1800" dirty="0"/>
              <a:t>To use lists in the application development (§§7.3–7.5).</a:t>
            </a:r>
          </a:p>
          <a:p>
            <a:pPr>
              <a:lnSpc>
                <a:spcPct val="80000"/>
              </a:lnSpc>
            </a:pPr>
            <a:r>
              <a:rPr lang="en-US" altLang="en-US" sz="1800" dirty="0"/>
              <a:t>To copy contents from one list to another (§7.6).</a:t>
            </a:r>
          </a:p>
          <a:p>
            <a:pPr>
              <a:lnSpc>
                <a:spcPct val="80000"/>
              </a:lnSpc>
            </a:pPr>
            <a:r>
              <a:rPr lang="en-US" altLang="en-US" sz="1800" dirty="0"/>
              <a:t>To develop and invoke functions with list arguments and return value (§7.7–7.9).</a:t>
            </a:r>
          </a:p>
          <a:p>
            <a:pPr>
              <a:lnSpc>
                <a:spcPct val="80000"/>
              </a:lnSpc>
            </a:pPr>
            <a:r>
              <a:rPr lang="en-US" altLang="en-US" sz="1800" dirty="0"/>
              <a:t>To search elements using the linear (§7.7.1) or binary (§7.7.2) search algorithm.</a:t>
            </a:r>
          </a:p>
          <a:p>
            <a:pPr>
              <a:lnSpc>
                <a:spcPct val="80000"/>
              </a:lnSpc>
            </a:pPr>
            <a:r>
              <a:rPr lang="en-US" altLang="en-US" sz="1800" dirty="0"/>
              <a:t>To sort a list using the selection sort (§7.11.1)</a:t>
            </a:r>
          </a:p>
          <a:p>
            <a:pPr>
              <a:lnSpc>
                <a:spcPct val="80000"/>
              </a:lnSpc>
            </a:pPr>
            <a:r>
              <a:rPr lang="en-US" altLang="en-US" sz="1800" dirty="0"/>
              <a:t>To sort a list using the insertion sort (§7.11.2).</a:t>
            </a:r>
          </a:p>
          <a:p>
            <a:pPr>
              <a:lnSpc>
                <a:spcPct val="80000"/>
              </a:lnSpc>
            </a:pPr>
            <a:r>
              <a:rPr lang="en-US" altLang="en-US" sz="1800" dirty="0"/>
              <a:t>To develop the bouncing ball animation using a list (§7.12).</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ACCFE-8730-2349-83BD-FF7BE31419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A71B181-595A-9448-B8BE-78937795A67A}"/>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2998898-98CA-7A48-9F0D-1F0C7823C5AF}"/>
              </a:ext>
            </a:extLst>
          </p:cNvPr>
          <p:cNvSpPr>
            <a:spLocks noGrp="1"/>
          </p:cNvSpPr>
          <p:nvPr>
            <p:ph type="sldNum" sz="quarter" idx="11"/>
          </p:nvPr>
        </p:nvSpPr>
        <p:spPr/>
        <p:txBody>
          <a:bodyPr/>
          <a:lstStyle/>
          <a:p>
            <a:fld id="{EEB4AB00-A063-5B45-A299-46253A2DB734}" type="slidenum">
              <a:rPr lang="en-US" altLang="en-US" smtClean="0"/>
              <a:pPr/>
              <a:t>30</a:t>
            </a:fld>
            <a:endParaRPr lang="en-US" altLang="en-US"/>
          </a:p>
        </p:txBody>
      </p:sp>
    </p:spTree>
    <p:extLst>
      <p:ext uri="{BB962C8B-B14F-4D97-AF65-F5344CB8AC3E}">
        <p14:creationId xmlns:p14="http://schemas.microsoft.com/office/powerpoint/2010/main" val="41858665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C2B68B54-4F16-2747-A1BF-F2EE69C60B3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6991C4D-8577-2142-AA85-61FFDC7D5468}" type="slidenum">
              <a:rPr lang="en-US" altLang="en-US" sz="1400"/>
              <a:pPr>
                <a:spcBef>
                  <a:spcPct val="0"/>
                </a:spcBef>
                <a:buClrTx/>
                <a:buSzTx/>
                <a:buFontTx/>
                <a:buNone/>
              </a:pPr>
              <a:t>31</a:t>
            </a:fld>
            <a:endParaRPr lang="en-US" altLang="en-US" sz="1400"/>
          </a:p>
        </p:txBody>
      </p:sp>
      <p:sp>
        <p:nvSpPr>
          <p:cNvPr id="29699" name="Rectangle 3">
            <a:extLst>
              <a:ext uri="{FF2B5EF4-FFF2-40B4-BE49-F238E27FC236}">
                <a16:creationId xmlns:a16="http://schemas.microsoft.com/office/drawing/2014/main" id="{EA318C30-6AEC-0F46-9115-C6035251BDF5}"/>
              </a:ext>
            </a:extLst>
          </p:cNvPr>
          <p:cNvSpPr>
            <a:spLocks noGrp="1" noChangeArrowheads="1"/>
          </p:cNvSpPr>
          <p:nvPr>
            <p:ph type="title"/>
          </p:nvPr>
        </p:nvSpPr>
        <p:spPr>
          <a:xfrm>
            <a:off x="0" y="203200"/>
            <a:ext cx="9144000" cy="460375"/>
          </a:xfrm>
        </p:spPr>
        <p:txBody>
          <a:bodyPr/>
          <a:lstStyle/>
          <a:p>
            <a:r>
              <a:rPr lang="en-US" altLang="en-US" sz="4000" dirty="0"/>
              <a:t>Subtle Issues Regarding Default Arguments</a:t>
            </a:r>
            <a:endParaRPr lang="en-US" altLang="en-US" sz="4000" dirty="0">
              <a:solidFill>
                <a:schemeClr val="tx1"/>
              </a:solidFill>
              <a:latin typeface="Book Antiqua" panose="02040602050305030304" pitchFamily="18" charset="0"/>
              <a:hlinkClick r:id="rId2" action="ppaction://program"/>
            </a:endParaRPr>
          </a:p>
        </p:txBody>
      </p:sp>
      <p:sp>
        <p:nvSpPr>
          <p:cNvPr id="29700" name="Rectangle 6">
            <a:extLst>
              <a:ext uri="{FF2B5EF4-FFF2-40B4-BE49-F238E27FC236}">
                <a16:creationId xmlns:a16="http://schemas.microsoft.com/office/drawing/2014/main" id="{D1A391EF-2A23-3044-BAF8-C43E3C51FA05}"/>
              </a:ext>
            </a:extLst>
          </p:cNvPr>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1" name="Rectangle 8">
            <a:extLst>
              <a:ext uri="{FF2B5EF4-FFF2-40B4-BE49-F238E27FC236}">
                <a16:creationId xmlns:a16="http://schemas.microsoft.com/office/drawing/2014/main" id="{C9BF5C8A-4638-8945-9804-CEDC817EC302}"/>
              </a:ext>
            </a:extLst>
          </p:cNvPr>
          <p:cNvSpPr>
            <a:spLocks noGrp="1" noChangeArrowheads="1"/>
          </p:cNvSpPr>
          <p:nvPr>
            <p:ph type="body" idx="1"/>
          </p:nvPr>
        </p:nvSpPr>
        <p:spPr>
          <a:xfrm>
            <a:off x="231775" y="817563"/>
            <a:ext cx="3994150" cy="5338762"/>
          </a:xfrm>
        </p:spPr>
        <p:txBody>
          <a:bodyPr/>
          <a:lstStyle/>
          <a:p>
            <a:pPr marL="0" indent="0">
              <a:buFont typeface="Monotype Sorts" pitchFamily="2" charset="2"/>
              <a:buNone/>
            </a:pPr>
            <a:r>
              <a:rPr lang="en-US" altLang="en-US" sz="2400" dirty="0">
                <a:solidFill>
                  <a:schemeClr val="tx2"/>
                </a:solidFill>
              </a:rPr>
              <a:t>def add(x, </a:t>
            </a:r>
            <a:r>
              <a:rPr lang="en-US" altLang="en-US" sz="2400" dirty="0" err="1">
                <a:solidFill>
                  <a:schemeClr val="tx2"/>
                </a:solidFill>
              </a:rPr>
              <a:t>lst</a:t>
            </a:r>
            <a:r>
              <a:rPr lang="en-US" altLang="en-US" sz="2400" dirty="0">
                <a:solidFill>
                  <a:schemeClr val="tx2"/>
                </a:solidFill>
              </a:rPr>
              <a:t> = []):</a:t>
            </a:r>
          </a:p>
          <a:p>
            <a:pPr marL="0" indent="0">
              <a:buFont typeface="Monotype Sorts" pitchFamily="2" charset="2"/>
              <a:buNone/>
            </a:pPr>
            <a:r>
              <a:rPr lang="en-US" altLang="en-US" sz="2400" dirty="0">
                <a:solidFill>
                  <a:schemeClr val="tx2"/>
                </a:solidFill>
              </a:rPr>
              <a:t>    if not(x in </a:t>
            </a:r>
            <a:r>
              <a:rPr lang="en-US" altLang="en-US" sz="2400" dirty="0" err="1">
                <a:solidFill>
                  <a:schemeClr val="tx2"/>
                </a:solidFill>
              </a:rPr>
              <a:t>lst</a:t>
            </a:r>
            <a:r>
              <a:rPr lang="en-US" altLang="en-US" sz="2400" dirty="0">
                <a:solidFill>
                  <a:schemeClr val="tx2"/>
                </a:solidFill>
              </a:rPr>
              <a:t>):</a:t>
            </a:r>
          </a:p>
          <a:p>
            <a:pPr marL="0" indent="0">
              <a:buFont typeface="Monotype Sorts" pitchFamily="2" charset="2"/>
              <a:buNone/>
            </a:pPr>
            <a:r>
              <a:rPr lang="en-US" altLang="en-US" sz="2400" dirty="0">
                <a:solidFill>
                  <a:schemeClr val="tx2"/>
                </a:solidFill>
              </a:rPr>
              <a:t>        </a:t>
            </a:r>
            <a:r>
              <a:rPr lang="en-US" altLang="en-US" sz="2400" dirty="0" err="1">
                <a:solidFill>
                  <a:schemeClr val="tx2"/>
                </a:solidFill>
              </a:rPr>
              <a:t>lst.append</a:t>
            </a:r>
            <a:r>
              <a:rPr lang="en-US" altLang="en-US" sz="2400" dirty="0">
                <a:solidFill>
                  <a:schemeClr val="tx2"/>
                </a:solidFill>
              </a:rPr>
              <a:t>(x)</a:t>
            </a:r>
          </a:p>
          <a:p>
            <a:pPr marL="0" indent="0">
              <a:buFont typeface="Monotype Sorts" pitchFamily="2" charset="2"/>
              <a:buNone/>
            </a:pPr>
            <a:r>
              <a:rPr lang="en-US" altLang="en-US" sz="2400" dirty="0">
                <a:solidFill>
                  <a:schemeClr val="tx2"/>
                </a:solidFill>
              </a:rPr>
              <a:t>    return </a:t>
            </a:r>
            <a:r>
              <a:rPr lang="en-US" altLang="en-US" sz="2400" dirty="0" err="1">
                <a:solidFill>
                  <a:schemeClr val="tx2"/>
                </a:solidFill>
              </a:rPr>
              <a:t>lst</a:t>
            </a:r>
            <a:endParaRPr lang="en-US" altLang="en-US" sz="2400" dirty="0">
              <a:solidFill>
                <a:schemeClr val="tx2"/>
              </a:solidFill>
            </a:endParaRPr>
          </a:p>
          <a:p>
            <a:pPr marL="0" indent="0">
              <a:buFont typeface="Monotype Sorts" pitchFamily="2" charset="2"/>
              <a:buNone/>
            </a:pPr>
            <a:endParaRPr lang="en-US" altLang="en-US" sz="2400" dirty="0">
              <a:solidFill>
                <a:schemeClr val="tx2"/>
              </a:solidFill>
            </a:endParaRPr>
          </a:p>
          <a:p>
            <a:pPr marL="0" indent="0">
              <a:buFont typeface="Monotype Sorts" pitchFamily="2" charset="2"/>
              <a:buNone/>
            </a:pPr>
            <a:r>
              <a:rPr lang="en-US" altLang="en-US" sz="2400" dirty="0">
                <a:solidFill>
                  <a:schemeClr val="tx2"/>
                </a:solidFill>
              </a:rPr>
              <a:t>list1 = add(1)</a:t>
            </a:r>
          </a:p>
          <a:p>
            <a:pPr marL="0" indent="0">
              <a:buFont typeface="Monotype Sorts" pitchFamily="2" charset="2"/>
              <a:buNone/>
            </a:pPr>
            <a:r>
              <a:rPr lang="en-US" altLang="en-US" sz="2400" dirty="0">
                <a:solidFill>
                  <a:schemeClr val="tx2"/>
                </a:solidFill>
              </a:rPr>
              <a:t>print(list1)</a:t>
            </a:r>
          </a:p>
          <a:p>
            <a:pPr marL="0" indent="0">
              <a:buFont typeface="Monotype Sorts" pitchFamily="2" charset="2"/>
              <a:buNone/>
            </a:pPr>
            <a:r>
              <a:rPr lang="en-US" altLang="en-US" sz="2400" dirty="0">
                <a:solidFill>
                  <a:schemeClr val="tx2"/>
                </a:solidFill>
              </a:rPr>
              <a:t>list2 = add(2)</a:t>
            </a:r>
          </a:p>
          <a:p>
            <a:pPr marL="0" indent="0">
              <a:buFont typeface="Monotype Sorts" pitchFamily="2" charset="2"/>
              <a:buNone/>
            </a:pPr>
            <a:r>
              <a:rPr lang="en-US" altLang="en-US" sz="2400" dirty="0">
                <a:solidFill>
                  <a:schemeClr val="tx2"/>
                </a:solidFill>
              </a:rPr>
              <a:t>print(list2)</a:t>
            </a:r>
          </a:p>
          <a:p>
            <a:pPr marL="0" indent="0">
              <a:buFont typeface="Monotype Sorts" pitchFamily="2" charset="2"/>
              <a:buNone/>
            </a:pPr>
            <a:r>
              <a:rPr lang="en-US" altLang="en-US" sz="2400" dirty="0">
                <a:solidFill>
                  <a:schemeClr val="tx2"/>
                </a:solidFill>
              </a:rPr>
              <a:t>list3 = add(3, [11, 12, 13, 14])</a:t>
            </a:r>
          </a:p>
          <a:p>
            <a:pPr marL="0" indent="0">
              <a:buFont typeface="Monotype Sorts" pitchFamily="2" charset="2"/>
              <a:buNone/>
            </a:pPr>
            <a:r>
              <a:rPr lang="en-US" altLang="en-US" sz="2400" dirty="0">
                <a:solidFill>
                  <a:schemeClr val="tx2"/>
                </a:solidFill>
              </a:rPr>
              <a:t>print(list3)</a:t>
            </a:r>
          </a:p>
          <a:p>
            <a:pPr marL="0" indent="0">
              <a:buFont typeface="Monotype Sorts" pitchFamily="2" charset="2"/>
              <a:buNone/>
            </a:pPr>
            <a:r>
              <a:rPr lang="en-US" altLang="en-US" sz="2400" dirty="0">
                <a:solidFill>
                  <a:schemeClr val="tx2"/>
                </a:solidFill>
              </a:rPr>
              <a:t>list4 = add(4)</a:t>
            </a:r>
          </a:p>
          <a:p>
            <a:pPr marL="0" indent="0">
              <a:buFont typeface="Monotype Sorts" pitchFamily="2" charset="2"/>
              <a:buNone/>
            </a:pPr>
            <a:r>
              <a:rPr lang="en-US" altLang="en-US" sz="2400" dirty="0">
                <a:solidFill>
                  <a:schemeClr val="tx2"/>
                </a:solidFill>
              </a:rPr>
              <a:t>print(list4)</a:t>
            </a:r>
          </a:p>
        </p:txBody>
      </p:sp>
      <p:sp>
        <p:nvSpPr>
          <p:cNvPr id="29702" name="Rectangle 10">
            <a:extLst>
              <a:ext uri="{FF2B5EF4-FFF2-40B4-BE49-F238E27FC236}">
                <a16:creationId xmlns:a16="http://schemas.microsoft.com/office/drawing/2014/main" id="{3CD5E5B1-F02D-C84D-ACE4-C380CFFD265A}"/>
              </a:ext>
            </a:extLst>
          </p:cNvPr>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3" name="Rectangle 11">
            <a:extLst>
              <a:ext uri="{FF2B5EF4-FFF2-40B4-BE49-F238E27FC236}">
                <a16:creationId xmlns:a16="http://schemas.microsoft.com/office/drawing/2014/main" id="{BF19328A-8D4E-8540-B780-216E2E2AE2DE}"/>
              </a:ext>
            </a:extLst>
          </p:cNvPr>
          <p:cNvSpPr>
            <a:spLocks noChangeArrowheads="1"/>
          </p:cNvSpPr>
          <p:nvPr/>
        </p:nvSpPr>
        <p:spPr bwMode="auto">
          <a:xfrm>
            <a:off x="4610100" y="4311650"/>
            <a:ext cx="3994150" cy="180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zh-CN" sz="2400" dirty="0">
                <a:solidFill>
                  <a:schemeClr val="tx2"/>
                </a:solidFill>
                <a:ea typeface="SimSun" panose="02010600030101010101" pitchFamily="2" charset="-122"/>
              </a:rPr>
              <a:t>[1]</a:t>
            </a:r>
          </a:p>
          <a:p>
            <a:pPr>
              <a:buFont typeface="Monotype Sorts" pitchFamily="2" charset="2"/>
              <a:buNone/>
            </a:pPr>
            <a:r>
              <a:rPr lang="en-US" altLang="zh-CN" sz="2400" dirty="0">
                <a:solidFill>
                  <a:schemeClr val="tx2"/>
                </a:solidFill>
                <a:ea typeface="SimSun" panose="02010600030101010101" pitchFamily="2" charset="-122"/>
              </a:rPr>
              <a:t>[1, 2]</a:t>
            </a:r>
          </a:p>
          <a:p>
            <a:pPr>
              <a:buFont typeface="Monotype Sorts" pitchFamily="2" charset="2"/>
              <a:buNone/>
            </a:pPr>
            <a:r>
              <a:rPr lang="en-US" altLang="zh-CN" sz="2400" dirty="0">
                <a:solidFill>
                  <a:schemeClr val="tx2"/>
                </a:solidFill>
                <a:ea typeface="SimSun" panose="02010600030101010101" pitchFamily="2" charset="-122"/>
              </a:rPr>
              <a:t>[11, 12, 13, 14, 3]</a:t>
            </a:r>
          </a:p>
          <a:p>
            <a:pPr>
              <a:buFont typeface="Monotype Sorts" pitchFamily="2" charset="2"/>
              <a:buNone/>
            </a:pPr>
            <a:r>
              <a:rPr lang="en-US" altLang="zh-CN" sz="2400" dirty="0">
                <a:solidFill>
                  <a:schemeClr val="tx2"/>
                </a:solidFill>
                <a:ea typeface="SimSun" panose="02010600030101010101" pitchFamily="2" charset="-122"/>
              </a:rPr>
              <a:t>[1, 2, 4]</a:t>
            </a:r>
          </a:p>
        </p:txBody>
      </p:sp>
      <p:sp>
        <p:nvSpPr>
          <p:cNvPr id="29704" name="Rectangle 12">
            <a:extLst>
              <a:ext uri="{FF2B5EF4-FFF2-40B4-BE49-F238E27FC236}">
                <a16:creationId xmlns:a16="http://schemas.microsoft.com/office/drawing/2014/main" id="{7FF7E62D-B1EC-2B42-AE6E-20A5081F0668}"/>
              </a:ext>
            </a:extLst>
          </p:cNvPr>
          <p:cNvSpPr>
            <a:spLocks noChangeArrowheads="1"/>
          </p:cNvSpPr>
          <p:nvPr/>
        </p:nvSpPr>
        <p:spPr bwMode="auto">
          <a:xfrm>
            <a:off x="4610100" y="3467100"/>
            <a:ext cx="2571750"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Symbol" pitchFamily="2" charset="2"/>
              <a:buNone/>
            </a:pPr>
            <a:r>
              <a:rPr lang="en-US" altLang="en-US"/>
              <a:t>Output</a:t>
            </a:r>
          </a:p>
        </p:txBody>
      </p:sp>
      <p:sp>
        <p:nvSpPr>
          <p:cNvPr id="29705" name="Rectangle 13">
            <a:extLst>
              <a:ext uri="{FF2B5EF4-FFF2-40B4-BE49-F238E27FC236}">
                <a16:creationId xmlns:a16="http://schemas.microsoft.com/office/drawing/2014/main" id="{22861CDD-59B8-2D45-B1C8-A98864536B2B}"/>
              </a:ext>
            </a:extLst>
          </p:cNvPr>
          <p:cNvSpPr>
            <a:spLocks noChangeArrowheads="1"/>
          </p:cNvSpPr>
          <p:nvPr/>
        </p:nvSpPr>
        <p:spPr bwMode="auto">
          <a:xfrm>
            <a:off x="4495800" y="1123950"/>
            <a:ext cx="3916363"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Symbol" pitchFamily="2" charset="2"/>
              <a:buNone/>
            </a:pPr>
            <a:r>
              <a:rPr lang="en-US" altLang="en-US"/>
              <a:t>default value is created only once.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198650FE-6099-864A-BD8F-8A41B46A563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DF47778-6342-5841-A60F-2C3799BBD923}" type="slidenum">
              <a:rPr lang="en-US" altLang="en-US" sz="1400"/>
              <a:pPr>
                <a:spcBef>
                  <a:spcPct val="0"/>
                </a:spcBef>
                <a:buClrTx/>
                <a:buSzTx/>
                <a:buFontTx/>
                <a:buNone/>
              </a:pPr>
              <a:t>32</a:t>
            </a:fld>
            <a:endParaRPr lang="en-US" altLang="en-US" sz="1400"/>
          </a:p>
        </p:txBody>
      </p:sp>
      <p:sp>
        <p:nvSpPr>
          <p:cNvPr id="30723" name="Rectangle 2">
            <a:extLst>
              <a:ext uri="{FF2B5EF4-FFF2-40B4-BE49-F238E27FC236}">
                <a16:creationId xmlns:a16="http://schemas.microsoft.com/office/drawing/2014/main" id="{AEDA57E4-DC02-1F47-A419-A9E59DD2441B}"/>
              </a:ext>
            </a:extLst>
          </p:cNvPr>
          <p:cNvSpPr>
            <a:spLocks noGrp="1" noChangeArrowheads="1"/>
          </p:cNvSpPr>
          <p:nvPr>
            <p:ph type="title"/>
          </p:nvPr>
        </p:nvSpPr>
        <p:spPr>
          <a:xfrm>
            <a:off x="609600" y="304800"/>
            <a:ext cx="7772400" cy="533400"/>
          </a:xfrm>
        </p:spPr>
        <p:txBody>
          <a:bodyPr/>
          <a:lstStyle/>
          <a:p>
            <a:r>
              <a:rPr lang="en-US" altLang="en-US" sz="4000" dirty="0"/>
              <a:t>Returning a List from a Function</a:t>
            </a:r>
            <a:endParaRPr lang="en-US" altLang="en-US" sz="3700" dirty="0">
              <a:solidFill>
                <a:schemeClr val="tx1"/>
              </a:solidFill>
              <a:latin typeface="Book Antiqua" panose="02040602050305030304" pitchFamily="18" charset="0"/>
              <a:hlinkClick r:id="rId3" action="ppaction://program"/>
            </a:endParaRPr>
          </a:p>
        </p:txBody>
      </p:sp>
      <p:sp>
        <p:nvSpPr>
          <p:cNvPr id="30724" name="Rectangle 8">
            <a:extLst>
              <a:ext uri="{FF2B5EF4-FFF2-40B4-BE49-F238E27FC236}">
                <a16:creationId xmlns:a16="http://schemas.microsoft.com/office/drawing/2014/main" id="{E9A28818-2625-494E-B321-7F775D5EF8B9}"/>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5" name="Rectangle 9">
            <a:extLst>
              <a:ext uri="{FF2B5EF4-FFF2-40B4-BE49-F238E27FC236}">
                <a16:creationId xmlns:a16="http://schemas.microsoft.com/office/drawing/2014/main" id="{639CDF7C-2539-8947-B867-46897D52956C}"/>
              </a:ext>
            </a:extLst>
          </p:cNvPr>
          <p:cNvSpPr>
            <a:spLocks noGrp="1" noChangeArrowheads="1"/>
          </p:cNvSpPr>
          <p:nvPr>
            <p:ph type="body" idx="1"/>
          </p:nvPr>
        </p:nvSpPr>
        <p:spPr>
          <a:xfrm>
            <a:off x="1538288" y="3505200"/>
            <a:ext cx="5146675" cy="998538"/>
          </a:xfrm>
        </p:spPr>
        <p:txBody>
          <a:bodyPr/>
          <a:lstStyle/>
          <a:p>
            <a:pPr>
              <a:lnSpc>
                <a:spcPct val="80000"/>
              </a:lnSpc>
              <a:buFont typeface="Monotype Sorts" pitchFamily="2" charset="2"/>
              <a:buNone/>
            </a:pPr>
            <a:r>
              <a:rPr lang="en-US" altLang="en-US" dirty="0"/>
              <a:t>list1 = [1, 2, 3, 4, 5, 6]</a:t>
            </a:r>
          </a:p>
          <a:p>
            <a:pPr>
              <a:lnSpc>
                <a:spcPct val="80000"/>
              </a:lnSpc>
              <a:buFont typeface="Monotype Sorts" pitchFamily="2" charset="2"/>
              <a:buNone/>
            </a:pPr>
            <a:r>
              <a:rPr lang="en-US" altLang="en-US" dirty="0"/>
              <a:t>list2 = reverse(list1)</a:t>
            </a:r>
          </a:p>
        </p:txBody>
      </p:sp>
      <p:sp>
        <p:nvSpPr>
          <p:cNvPr id="30726" name="Text Box 12">
            <a:extLst>
              <a:ext uri="{FF2B5EF4-FFF2-40B4-BE49-F238E27FC236}">
                <a16:creationId xmlns:a16="http://schemas.microsoft.com/office/drawing/2014/main" id="{0D41787A-AF3F-4C48-8BDD-ECA1221FF44C}"/>
              </a:ext>
            </a:extLst>
          </p:cNvPr>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30727" name="Rectangle 25">
            <a:extLst>
              <a:ext uri="{FF2B5EF4-FFF2-40B4-BE49-F238E27FC236}">
                <a16:creationId xmlns:a16="http://schemas.microsoft.com/office/drawing/2014/main" id="{A100B5C3-6573-6D4A-8BD5-F7D6688E0B46}"/>
              </a:ext>
            </a:extLst>
          </p:cNvPr>
          <p:cNvSpPr>
            <a:spLocks noChangeArrowheads="1"/>
          </p:cNvSpPr>
          <p:nvPr/>
        </p:nvSpPr>
        <p:spPr bwMode="auto">
          <a:xfrm>
            <a:off x="0" y="2924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0728" name="Object 24">
            <a:extLst>
              <a:ext uri="{FF2B5EF4-FFF2-40B4-BE49-F238E27FC236}">
                <a16:creationId xmlns:a16="http://schemas.microsoft.com/office/drawing/2014/main" id="{962C26D5-87ED-EC43-B40A-85F498568D83}"/>
              </a:ext>
            </a:extLst>
          </p:cNvPr>
          <p:cNvGraphicFramePr>
            <a:graphicFrameLocks noChangeAspect="1"/>
          </p:cNvGraphicFramePr>
          <p:nvPr/>
        </p:nvGraphicFramePr>
        <p:xfrm>
          <a:off x="0" y="1201738"/>
          <a:ext cx="8950325" cy="2071687"/>
        </p:xfrm>
        <a:graphic>
          <a:graphicData uri="http://schemas.openxmlformats.org/presentationml/2006/ole">
            <mc:AlternateContent xmlns:mc="http://schemas.openxmlformats.org/markup-compatibility/2006">
              <mc:Choice xmlns:v="urn:schemas-microsoft-com:vml" Requires="v">
                <p:oleObj spid="_x0000_s30754" name="Picture" r:id="rId4" imgW="3136900" imgH="736600" progId="Word.Picture.8">
                  <p:embed/>
                </p:oleObj>
              </mc:Choice>
              <mc:Fallback>
                <p:oleObj name="Picture" r:id="rId4" imgW="3136900" imgH="736600" progId="Word.Picture.8">
                  <p:embed/>
                  <p:pic>
                    <p:nvPicPr>
                      <p:cNvPr id="0" name="Object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201738"/>
                        <a:ext cx="8950325" cy="20716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9" name="Rectangle 26">
            <a:extLst>
              <a:ext uri="{FF2B5EF4-FFF2-40B4-BE49-F238E27FC236}">
                <a16:creationId xmlns:a16="http://schemas.microsoft.com/office/drawing/2014/main" id="{B04842E8-1ED1-D04D-A28B-B675E55721A7}"/>
              </a:ext>
            </a:extLst>
          </p:cNvPr>
          <p:cNvSpPr>
            <a:spLocks noChangeArrowheads="1"/>
          </p:cNvSpPr>
          <p:nvPr/>
        </p:nvSpPr>
        <p:spPr bwMode="auto">
          <a:xfrm>
            <a:off x="188802" y="4673326"/>
            <a:ext cx="8256588" cy="1879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dirty="0"/>
              <a:t>Note that list already has the reverse method</a:t>
            </a:r>
          </a:p>
          <a:p>
            <a:pPr>
              <a:lnSpc>
                <a:spcPct val="80000"/>
              </a:lnSpc>
              <a:buFont typeface="Monotype Sorts" pitchFamily="2" charset="2"/>
              <a:buNone/>
            </a:pPr>
            <a:r>
              <a:rPr lang="en-US" altLang="en-US" dirty="0" err="1"/>
              <a:t>list.reverse</a:t>
            </a:r>
            <a:r>
              <a:rPr lang="en-US" altLang="en-US" dirty="0"/>
              <a:t>()</a:t>
            </a:r>
          </a:p>
          <a:p>
            <a:pPr>
              <a:lnSpc>
                <a:spcPct val="80000"/>
              </a:lnSpc>
              <a:buNone/>
            </a:pPr>
            <a:r>
              <a:rPr lang="en-US" altLang="en-US" sz="2400" dirty="0"/>
              <a:t>Note2: in </a:t>
            </a:r>
            <a:r>
              <a:rPr lang="en-US" altLang="en-US" sz="2400" dirty="0" err="1"/>
              <a:t>list.insert</a:t>
            </a:r>
            <a:r>
              <a:rPr lang="en-US" altLang="en-US" sz="2400" dirty="0"/>
              <a:t>(index, object), index is the index of the element before which to insert. 0 means insert before the first element, i.e. in reverse order of positions.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7007B-589C-B746-8D72-30248B450588}"/>
              </a:ext>
            </a:extLst>
          </p:cNvPr>
          <p:cNvSpPr>
            <a:spLocks noGrp="1"/>
          </p:cNvSpPr>
          <p:nvPr>
            <p:ph type="title"/>
          </p:nvPr>
        </p:nvSpPr>
        <p:spPr/>
        <p:txBody>
          <a:bodyPr/>
          <a:lstStyle/>
          <a:p>
            <a:r>
              <a:rPr lang="en-US" dirty="0"/>
              <a:t>Cleaner code</a:t>
            </a:r>
          </a:p>
        </p:txBody>
      </p:sp>
      <p:sp>
        <p:nvSpPr>
          <p:cNvPr id="3" name="Content Placeholder 2">
            <a:extLst>
              <a:ext uri="{FF2B5EF4-FFF2-40B4-BE49-F238E27FC236}">
                <a16:creationId xmlns:a16="http://schemas.microsoft.com/office/drawing/2014/main" id="{2069B5B0-8393-6C42-8610-64ECD79BD37F}"/>
              </a:ext>
            </a:extLst>
          </p:cNvPr>
          <p:cNvSpPr>
            <a:spLocks noGrp="1"/>
          </p:cNvSpPr>
          <p:nvPr>
            <p:ph idx="1"/>
          </p:nvPr>
        </p:nvSpPr>
        <p:spPr/>
        <p:txBody>
          <a:bodyPr/>
          <a:lstStyle/>
          <a:p>
            <a:pPr marL="0" indent="0">
              <a:buNone/>
            </a:pPr>
            <a:r>
              <a:rPr lang="en-US" dirty="0"/>
              <a:t>1 </a:t>
            </a:r>
            <a:r>
              <a:rPr lang="en-US" b="1" dirty="0"/>
              <a:t>def</a:t>
            </a:r>
            <a:r>
              <a:rPr lang="en-US" dirty="0"/>
              <a:t> reverse(</a:t>
            </a:r>
            <a:r>
              <a:rPr lang="en-US" dirty="0" err="1"/>
              <a:t>lst</a:t>
            </a:r>
            <a:r>
              <a:rPr lang="en-US" dirty="0"/>
              <a:t>): </a:t>
            </a:r>
          </a:p>
          <a:p>
            <a:pPr marL="0" indent="0">
              <a:buNone/>
            </a:pPr>
            <a:r>
              <a:rPr lang="en-US" dirty="0"/>
              <a:t>2    result = [0] * </a:t>
            </a:r>
            <a:r>
              <a:rPr lang="en-US" dirty="0" err="1"/>
              <a:t>len</a:t>
            </a:r>
            <a:r>
              <a:rPr lang="en-US" dirty="0"/>
              <a:t>(</a:t>
            </a:r>
            <a:r>
              <a:rPr lang="en-US" dirty="0" err="1"/>
              <a:t>lst</a:t>
            </a:r>
            <a:r>
              <a:rPr lang="en-US" dirty="0"/>
              <a:t>) </a:t>
            </a:r>
          </a:p>
          <a:p>
            <a:pPr marL="0" indent="0">
              <a:buNone/>
            </a:pPr>
            <a:r>
              <a:rPr lang="en-US" dirty="0"/>
              <a:t>3 </a:t>
            </a:r>
          </a:p>
          <a:p>
            <a:pPr marL="0" indent="0">
              <a:buNone/>
            </a:pPr>
            <a:r>
              <a:rPr lang="en-US" dirty="0"/>
              <a:t>4    </a:t>
            </a:r>
            <a:r>
              <a:rPr lang="en-US" b="1" dirty="0"/>
              <a:t>for</a:t>
            </a:r>
            <a:r>
              <a:rPr lang="en-US" dirty="0"/>
              <a:t> i </a:t>
            </a:r>
            <a:r>
              <a:rPr lang="en-US" b="1" dirty="0"/>
              <a:t>in</a:t>
            </a:r>
            <a:r>
              <a:rPr lang="en-US" dirty="0"/>
              <a:t> range(0, </a:t>
            </a:r>
            <a:r>
              <a:rPr lang="en-US" dirty="0" err="1"/>
              <a:t>len</a:t>
            </a:r>
            <a:r>
              <a:rPr lang="en-US" dirty="0"/>
              <a:t>(</a:t>
            </a:r>
            <a:r>
              <a:rPr lang="en-US" dirty="0" err="1"/>
              <a:t>lst</a:t>
            </a:r>
            <a:r>
              <a:rPr lang="en-US" dirty="0"/>
              <a:t>)): </a:t>
            </a:r>
          </a:p>
          <a:p>
            <a:pPr marL="0" indent="0">
              <a:buNone/>
            </a:pPr>
            <a:r>
              <a:rPr lang="en-US" dirty="0"/>
              <a:t>5       result[i] = </a:t>
            </a:r>
            <a:r>
              <a:rPr lang="en-US" dirty="0" err="1"/>
              <a:t>lst</a:t>
            </a:r>
            <a:r>
              <a:rPr lang="en-US" dirty="0"/>
              <a:t>[</a:t>
            </a:r>
            <a:r>
              <a:rPr lang="en-US" dirty="0" err="1"/>
              <a:t>len</a:t>
            </a:r>
            <a:r>
              <a:rPr lang="en-US" dirty="0"/>
              <a:t>(</a:t>
            </a:r>
            <a:r>
              <a:rPr lang="en-US" dirty="0" err="1"/>
              <a:t>lst</a:t>
            </a:r>
            <a:r>
              <a:rPr lang="en-US" dirty="0"/>
              <a:t>) - 1 - i] </a:t>
            </a:r>
          </a:p>
          <a:p>
            <a:pPr marL="0" indent="0">
              <a:buNone/>
            </a:pPr>
            <a:r>
              <a:rPr lang="en-US" dirty="0"/>
              <a:t>6 </a:t>
            </a:r>
          </a:p>
          <a:p>
            <a:pPr marL="0" indent="0">
              <a:buNone/>
            </a:pPr>
            <a:r>
              <a:rPr lang="en-US" dirty="0"/>
              <a:t>7    </a:t>
            </a:r>
            <a:r>
              <a:rPr lang="en-US" b="1" dirty="0"/>
              <a:t>return</a:t>
            </a:r>
            <a:r>
              <a:rPr lang="en-US" dirty="0"/>
              <a:t> result</a:t>
            </a:r>
          </a:p>
        </p:txBody>
      </p:sp>
      <p:sp>
        <p:nvSpPr>
          <p:cNvPr id="4" name="Slide Number Placeholder 3">
            <a:extLst>
              <a:ext uri="{FF2B5EF4-FFF2-40B4-BE49-F238E27FC236}">
                <a16:creationId xmlns:a16="http://schemas.microsoft.com/office/drawing/2014/main" id="{A4D1BCB0-D4BF-C944-8A1E-728DFAED0E81}"/>
              </a:ext>
            </a:extLst>
          </p:cNvPr>
          <p:cNvSpPr>
            <a:spLocks noGrp="1"/>
          </p:cNvSpPr>
          <p:nvPr>
            <p:ph type="sldNum" sz="quarter" idx="11"/>
          </p:nvPr>
        </p:nvSpPr>
        <p:spPr/>
        <p:txBody>
          <a:bodyPr/>
          <a:lstStyle/>
          <a:p>
            <a:fld id="{EEB4AB00-A063-5B45-A299-46253A2DB734}" type="slidenum">
              <a:rPr lang="en-US" altLang="en-US" smtClean="0"/>
              <a:pPr/>
              <a:t>33</a:t>
            </a:fld>
            <a:endParaRPr lang="en-US" altLang="en-US"/>
          </a:p>
        </p:txBody>
      </p:sp>
    </p:spTree>
    <p:extLst>
      <p:ext uri="{BB962C8B-B14F-4D97-AF65-F5344CB8AC3E}">
        <p14:creationId xmlns:p14="http://schemas.microsoft.com/office/powerpoint/2010/main" val="7468375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FFD5F6DA-EC19-3941-ABE9-70BA8179290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A84B661-E6F2-E546-BD75-76D18EDD4DF2}" type="slidenum">
              <a:rPr lang="en-US" altLang="en-US" sz="1400"/>
              <a:pPr>
                <a:spcBef>
                  <a:spcPct val="0"/>
                </a:spcBef>
                <a:buClrTx/>
                <a:buSzTx/>
                <a:buFontTx/>
                <a:buNone/>
              </a:pPr>
              <a:t>34</a:t>
            </a:fld>
            <a:endParaRPr lang="en-US" altLang="en-US" sz="1400"/>
          </a:p>
        </p:txBody>
      </p:sp>
      <p:sp>
        <p:nvSpPr>
          <p:cNvPr id="31747" name="Rectangle 2">
            <a:extLst>
              <a:ext uri="{FF2B5EF4-FFF2-40B4-BE49-F238E27FC236}">
                <a16:creationId xmlns:a16="http://schemas.microsoft.com/office/drawing/2014/main" id="{6972F0E8-16BF-534D-9463-5547565EB2B0}"/>
              </a:ext>
            </a:extLst>
          </p:cNvPr>
          <p:cNvSpPr>
            <a:spLocks noGrp="1" noChangeArrowheads="1"/>
          </p:cNvSpPr>
          <p:nvPr>
            <p:ph type="title"/>
          </p:nvPr>
        </p:nvSpPr>
        <p:spPr>
          <a:xfrm>
            <a:off x="609600" y="304800"/>
            <a:ext cx="7772400" cy="533400"/>
          </a:xfrm>
        </p:spPr>
        <p:txBody>
          <a:bodyPr/>
          <a:lstStyle/>
          <a:p>
            <a:r>
              <a:rPr lang="en-US" altLang="en-US" sz="4000"/>
              <a:t>Issues: List as a Default Argument</a:t>
            </a:r>
            <a:endParaRPr lang="en-US" altLang="en-US" sz="3700">
              <a:solidFill>
                <a:schemeClr val="tx1"/>
              </a:solidFill>
              <a:latin typeface="Book Antiqua" panose="02040602050305030304" pitchFamily="18" charset="0"/>
              <a:hlinkClick r:id="rId2" action="ppaction://program"/>
            </a:endParaRPr>
          </a:p>
        </p:txBody>
      </p:sp>
      <p:sp>
        <p:nvSpPr>
          <p:cNvPr id="31748" name="Rectangle 8">
            <a:extLst>
              <a:ext uri="{FF2B5EF4-FFF2-40B4-BE49-F238E27FC236}">
                <a16:creationId xmlns:a16="http://schemas.microsoft.com/office/drawing/2014/main" id="{7A1F1BD8-EC41-B04A-AAC1-5AEE2304EBC2}"/>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49" name="Text Box 12">
            <a:extLst>
              <a:ext uri="{FF2B5EF4-FFF2-40B4-BE49-F238E27FC236}">
                <a16:creationId xmlns:a16="http://schemas.microsoft.com/office/drawing/2014/main" id="{66E4C214-7BEA-3A4C-9F37-CD3EFBE0A4AF}"/>
              </a:ext>
            </a:extLst>
          </p:cNvPr>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31750" name="Rectangle 25">
            <a:extLst>
              <a:ext uri="{FF2B5EF4-FFF2-40B4-BE49-F238E27FC236}">
                <a16:creationId xmlns:a16="http://schemas.microsoft.com/office/drawing/2014/main" id="{3D9B8440-1DC1-4B4B-B8A8-68C4703A4DA4}"/>
              </a:ext>
            </a:extLst>
          </p:cNvPr>
          <p:cNvSpPr>
            <a:spLocks noChangeArrowheads="1"/>
          </p:cNvSpPr>
          <p:nvPr/>
        </p:nvSpPr>
        <p:spPr bwMode="auto">
          <a:xfrm>
            <a:off x="0" y="2924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1" name="Rectangle 9">
            <a:hlinkClick r:id="rId3"/>
            <a:extLst>
              <a:ext uri="{FF2B5EF4-FFF2-40B4-BE49-F238E27FC236}">
                <a16:creationId xmlns:a16="http://schemas.microsoft.com/office/drawing/2014/main" id="{58F5B24C-8989-C04C-ADB7-A78500583FEE}"/>
              </a:ext>
            </a:extLst>
          </p:cNvPr>
          <p:cNvSpPr>
            <a:spLocks noChangeArrowheads="1"/>
          </p:cNvSpPr>
          <p:nvPr/>
        </p:nvSpPr>
        <p:spPr bwMode="auto">
          <a:xfrm>
            <a:off x="2574925" y="2741613"/>
            <a:ext cx="307181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DefaultListArgument</a:t>
            </a:r>
          </a:p>
        </p:txBody>
      </p:sp>
      <p:sp>
        <p:nvSpPr>
          <p:cNvPr id="31752" name="Rectangle 9">
            <a:hlinkClick r:id="rId4"/>
            <a:extLst>
              <a:ext uri="{FF2B5EF4-FFF2-40B4-BE49-F238E27FC236}">
                <a16:creationId xmlns:a16="http://schemas.microsoft.com/office/drawing/2014/main" id="{A0692372-E4E3-754C-A796-FEBFE7DABF89}"/>
              </a:ext>
            </a:extLst>
          </p:cNvPr>
          <p:cNvSpPr>
            <a:spLocks noChangeArrowheads="1"/>
          </p:cNvSpPr>
          <p:nvPr/>
        </p:nvSpPr>
        <p:spPr bwMode="auto">
          <a:xfrm>
            <a:off x="2584450" y="3506788"/>
            <a:ext cx="307181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DefaultNoneListArgument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2796D-D875-7544-A7CA-B0BEAF223D03}"/>
              </a:ext>
            </a:extLst>
          </p:cNvPr>
          <p:cNvSpPr>
            <a:spLocks noGrp="1"/>
          </p:cNvSpPr>
          <p:nvPr>
            <p:ph idx="1"/>
          </p:nvPr>
        </p:nvSpPr>
        <p:spPr>
          <a:xfrm>
            <a:off x="685800" y="241385"/>
            <a:ext cx="7772400" cy="6157828"/>
          </a:xfrm>
        </p:spPr>
        <p:txBody>
          <a:bodyPr/>
          <a:lstStyle/>
          <a:p>
            <a:pPr marL="0" indent="0">
              <a:buNone/>
            </a:pPr>
            <a:r>
              <a:rPr lang="en-US" sz="1800" b="1" dirty="0">
                <a:latin typeface="Consolas" panose="020B0609020204030204" pitchFamily="49" charset="0"/>
                <a:cs typeface="Consolas" panose="020B0609020204030204" pitchFamily="49" charset="0"/>
              </a:rPr>
              <a:t>#</a:t>
            </a:r>
            <a:r>
              <a:rPr lang="en-US" sz="1800" b="1" dirty="0" err="1">
                <a:latin typeface="Consolas" panose="020B0609020204030204" pitchFamily="49" charset="0"/>
                <a:cs typeface="Consolas" panose="020B0609020204030204" pitchFamily="49" charset="0"/>
              </a:rPr>
              <a:t>LiveExample</a:t>
            </a:r>
            <a:r>
              <a:rPr lang="en-US" sz="1800" b="1" dirty="0">
                <a:latin typeface="Consolas" panose="020B0609020204030204" pitchFamily="49" charset="0"/>
                <a:cs typeface="Consolas" panose="020B0609020204030204" pitchFamily="49" charset="0"/>
              </a:rPr>
              <a:t> 7.4 Default List Argument</a:t>
            </a:r>
          </a:p>
          <a:p>
            <a:pPr marL="0" indent="0">
              <a:spcBef>
                <a:spcPts val="0"/>
              </a:spcBef>
              <a:buNone/>
            </a:pPr>
            <a:r>
              <a:rPr lang="en-US" sz="1800" dirty="0">
                <a:latin typeface="Consolas" panose="020B0609020204030204" pitchFamily="49" charset="0"/>
                <a:cs typeface="Consolas" panose="020B0609020204030204" pitchFamily="49" charset="0"/>
              </a:rPr>
              <a:t>def add(x, </a:t>
            </a:r>
            <a:r>
              <a:rPr lang="en-US" sz="1800" dirty="0" err="1">
                <a:latin typeface="Consolas" panose="020B0609020204030204" pitchFamily="49" charset="0"/>
                <a:cs typeface="Consolas" panose="020B0609020204030204" pitchFamily="49" charset="0"/>
              </a:rPr>
              <a:t>lst</a:t>
            </a:r>
            <a:r>
              <a:rPr lang="en-US" sz="1800" dirty="0">
                <a:latin typeface="Consolas" panose="020B0609020204030204" pitchFamily="49" charset="0"/>
                <a:cs typeface="Consolas" panose="020B0609020204030204" pitchFamily="49" charset="0"/>
              </a:rPr>
              <a:t> = []): # </a:t>
            </a:r>
            <a:r>
              <a:rPr lang="en-US" sz="1800" dirty="0" err="1">
                <a:latin typeface="Consolas" panose="020B0609020204030204" pitchFamily="49" charset="0"/>
                <a:cs typeface="Consolas" panose="020B0609020204030204" pitchFamily="49" charset="0"/>
              </a:rPr>
              <a:t>lst</a:t>
            </a:r>
            <a:r>
              <a:rPr lang="en-US" sz="1800" dirty="0">
                <a:latin typeface="Consolas" panose="020B0609020204030204" pitchFamily="49" charset="0"/>
                <a:cs typeface="Consolas" panose="020B0609020204030204" pitchFamily="49" charset="0"/>
              </a:rPr>
              <a:t> is empty by default</a:t>
            </a:r>
          </a:p>
          <a:p>
            <a:pPr marL="0" indent="0">
              <a:spcBef>
                <a:spcPts val="0"/>
              </a:spcBef>
              <a:buNone/>
            </a:pPr>
            <a:r>
              <a:rPr lang="en-US" sz="1800" dirty="0">
                <a:latin typeface="Consolas" panose="020B0609020204030204" pitchFamily="49" charset="0"/>
                <a:cs typeface="Consolas" panose="020B0609020204030204" pitchFamily="49" charset="0"/>
              </a:rPr>
              <a:t>    if x not in </a:t>
            </a:r>
            <a:r>
              <a:rPr lang="en-US" sz="1800" dirty="0" err="1">
                <a:latin typeface="Consolas" panose="020B0609020204030204" pitchFamily="49" charset="0"/>
                <a:cs typeface="Consolas" panose="020B0609020204030204" pitchFamily="49" charset="0"/>
              </a:rPr>
              <a:t>lst</a:t>
            </a:r>
            <a:r>
              <a:rPr lang="en-US" sz="1800" dirty="0">
                <a:latin typeface="Consolas" panose="020B0609020204030204" pitchFamily="49" charset="0"/>
                <a:cs typeface="Consolas" panose="020B0609020204030204" pitchFamily="49" charset="0"/>
              </a:rPr>
              <a:t>:</a:t>
            </a: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lst.append</a:t>
            </a:r>
            <a:r>
              <a:rPr lang="en-US" sz="1800" dirty="0">
                <a:latin typeface="Consolas" panose="020B0609020204030204" pitchFamily="49" charset="0"/>
                <a:cs typeface="Consolas" panose="020B0609020204030204" pitchFamily="49" charset="0"/>
              </a:rPr>
              <a:t>(x)</a:t>
            </a:r>
          </a:p>
          <a:p>
            <a:pPr marL="0" indent="0">
              <a:spcBef>
                <a:spcPts val="0"/>
              </a:spcBef>
              <a:buNone/>
            </a:pPr>
            <a:r>
              <a:rPr lang="en-US" sz="1800" dirty="0">
                <a:latin typeface="Consolas" panose="020B0609020204030204" pitchFamily="49" charset="0"/>
                <a:cs typeface="Consolas" panose="020B0609020204030204" pitchFamily="49" charset="0"/>
              </a:rPr>
              <a:t>        </a:t>
            </a:r>
          </a:p>
          <a:p>
            <a:pPr marL="0" indent="0">
              <a:spcBef>
                <a:spcPts val="0"/>
              </a:spcBef>
              <a:buNone/>
            </a:pPr>
            <a:r>
              <a:rPr lang="en-US" sz="1800" dirty="0">
                <a:latin typeface="Consolas" panose="020B0609020204030204" pitchFamily="49" charset="0"/>
                <a:cs typeface="Consolas" panose="020B0609020204030204" pitchFamily="49" charset="0"/>
              </a:rPr>
              <a:t>    return </a:t>
            </a:r>
            <a:r>
              <a:rPr lang="en-US" sz="1800" dirty="0" err="1">
                <a:latin typeface="Consolas" panose="020B0609020204030204" pitchFamily="49" charset="0"/>
                <a:cs typeface="Consolas" panose="020B0609020204030204" pitchFamily="49" charset="0"/>
              </a:rPr>
              <a:t>lst</a:t>
            </a:r>
            <a:endParaRPr lang="en-US" sz="1800" dirty="0">
              <a:latin typeface="Consolas" panose="020B0609020204030204" pitchFamily="49" charset="0"/>
              <a:cs typeface="Consolas" panose="020B0609020204030204" pitchFamily="49" charset="0"/>
            </a:endParaRPr>
          </a:p>
          <a:p>
            <a:pPr marL="0" indent="0">
              <a:spcBef>
                <a:spcPts val="0"/>
              </a:spcBef>
              <a:buNone/>
            </a:pPr>
            <a:endParaRPr lang="en-US" sz="1800" dirty="0">
              <a:latin typeface="Consolas" panose="020B0609020204030204" pitchFamily="49" charset="0"/>
              <a:cs typeface="Consolas" panose="020B0609020204030204" pitchFamily="49" charset="0"/>
            </a:endParaRPr>
          </a:p>
          <a:p>
            <a:pPr marL="0" indent="0">
              <a:spcBef>
                <a:spcPts val="0"/>
              </a:spcBef>
              <a:buNone/>
            </a:pPr>
            <a:r>
              <a:rPr lang="en-US" sz="1800" dirty="0">
                <a:latin typeface="Consolas" panose="020B0609020204030204" pitchFamily="49" charset="0"/>
                <a:cs typeface="Consolas" panose="020B0609020204030204" pitchFamily="49" charset="0"/>
              </a:rPr>
              <a:t>def main():</a:t>
            </a:r>
          </a:p>
          <a:p>
            <a:pPr marL="0" indent="0">
              <a:spcBef>
                <a:spcPts val="0"/>
              </a:spcBef>
              <a:buNone/>
            </a:pPr>
            <a:r>
              <a:rPr lang="en-US" sz="1800" dirty="0">
                <a:latin typeface="Consolas" panose="020B0609020204030204" pitchFamily="49" charset="0"/>
                <a:cs typeface="Consolas" panose="020B0609020204030204" pitchFamily="49" charset="0"/>
              </a:rPr>
              <a:t>    list1 = add(1)</a:t>
            </a:r>
          </a:p>
          <a:p>
            <a:pPr marL="0" indent="0">
              <a:spcBef>
                <a:spcPts val="0"/>
              </a:spcBef>
              <a:buNone/>
            </a:pPr>
            <a:r>
              <a:rPr lang="en-US" sz="1800" dirty="0">
                <a:latin typeface="Consolas" panose="020B0609020204030204" pitchFamily="49" charset="0"/>
                <a:cs typeface="Consolas" panose="020B0609020204030204" pitchFamily="49" charset="0"/>
              </a:rPr>
              <a:t>    print(list1)</a:t>
            </a:r>
          </a:p>
          <a:p>
            <a:pPr marL="0" indent="0">
              <a:spcBef>
                <a:spcPts val="0"/>
              </a:spcBef>
              <a:buNone/>
            </a:pPr>
            <a:endParaRPr lang="en-US" sz="1800" dirty="0">
              <a:latin typeface="Consolas" panose="020B0609020204030204" pitchFamily="49" charset="0"/>
              <a:cs typeface="Consolas" panose="020B0609020204030204" pitchFamily="49" charset="0"/>
            </a:endParaRPr>
          </a:p>
          <a:p>
            <a:pPr marL="0" indent="0">
              <a:spcBef>
                <a:spcPts val="0"/>
              </a:spcBef>
              <a:buNone/>
            </a:pPr>
            <a:r>
              <a:rPr lang="en-US" sz="1800" dirty="0">
                <a:latin typeface="Consolas" panose="020B0609020204030204" pitchFamily="49" charset="0"/>
                <a:cs typeface="Consolas" panose="020B0609020204030204" pitchFamily="49" charset="0"/>
              </a:rPr>
              <a:t>    list2 = add(2)</a:t>
            </a:r>
          </a:p>
          <a:p>
            <a:pPr marL="0" indent="0">
              <a:spcBef>
                <a:spcPts val="0"/>
              </a:spcBef>
              <a:buNone/>
            </a:pPr>
            <a:r>
              <a:rPr lang="en-US" sz="1800" dirty="0">
                <a:latin typeface="Consolas" panose="020B0609020204030204" pitchFamily="49" charset="0"/>
                <a:cs typeface="Consolas" panose="020B0609020204030204" pitchFamily="49" charset="0"/>
              </a:rPr>
              <a:t>    print(list2)</a:t>
            </a:r>
          </a:p>
          <a:p>
            <a:pPr marL="0" indent="0">
              <a:spcBef>
                <a:spcPts val="0"/>
              </a:spcBef>
              <a:buNone/>
            </a:pPr>
            <a:endParaRPr lang="en-US" sz="1800" dirty="0">
              <a:latin typeface="Consolas" panose="020B0609020204030204" pitchFamily="49" charset="0"/>
              <a:cs typeface="Consolas" panose="020B0609020204030204" pitchFamily="49" charset="0"/>
            </a:endParaRPr>
          </a:p>
          <a:p>
            <a:pPr marL="0" indent="0">
              <a:spcBef>
                <a:spcPts val="0"/>
              </a:spcBef>
              <a:buNone/>
            </a:pPr>
            <a:r>
              <a:rPr lang="en-US" sz="1800" dirty="0">
                <a:latin typeface="Consolas" panose="020B0609020204030204" pitchFamily="49" charset="0"/>
                <a:cs typeface="Consolas" panose="020B0609020204030204" pitchFamily="49" charset="0"/>
              </a:rPr>
              <a:t>    list3 = add(3, [11, 12, 13, 14])</a:t>
            </a:r>
          </a:p>
          <a:p>
            <a:pPr marL="0" indent="0">
              <a:spcBef>
                <a:spcPts val="0"/>
              </a:spcBef>
              <a:buNone/>
            </a:pPr>
            <a:r>
              <a:rPr lang="en-US" sz="1800" dirty="0">
                <a:latin typeface="Consolas" panose="020B0609020204030204" pitchFamily="49" charset="0"/>
                <a:cs typeface="Consolas" panose="020B0609020204030204" pitchFamily="49" charset="0"/>
              </a:rPr>
              <a:t>    print(list3)</a:t>
            </a:r>
          </a:p>
          <a:p>
            <a:pPr marL="0" indent="0">
              <a:spcBef>
                <a:spcPts val="0"/>
              </a:spcBef>
              <a:buNone/>
            </a:pPr>
            <a:endParaRPr lang="en-US" sz="1800" dirty="0">
              <a:latin typeface="Consolas" panose="020B0609020204030204" pitchFamily="49" charset="0"/>
              <a:cs typeface="Consolas" panose="020B0609020204030204" pitchFamily="49" charset="0"/>
            </a:endParaRPr>
          </a:p>
          <a:p>
            <a:pPr marL="0" indent="0">
              <a:spcBef>
                <a:spcPts val="0"/>
              </a:spcBef>
              <a:buNone/>
            </a:pPr>
            <a:r>
              <a:rPr lang="en-US" sz="1800" dirty="0">
                <a:latin typeface="Consolas" panose="020B0609020204030204" pitchFamily="49" charset="0"/>
                <a:cs typeface="Consolas" panose="020B0609020204030204" pitchFamily="49" charset="0"/>
              </a:rPr>
              <a:t>    list4 = add(4)</a:t>
            </a:r>
          </a:p>
          <a:p>
            <a:pPr marL="0" indent="0">
              <a:spcBef>
                <a:spcPts val="0"/>
              </a:spcBef>
              <a:buNone/>
            </a:pPr>
            <a:r>
              <a:rPr lang="en-US" sz="1800" dirty="0">
                <a:latin typeface="Consolas" panose="020B0609020204030204" pitchFamily="49" charset="0"/>
                <a:cs typeface="Consolas" panose="020B0609020204030204" pitchFamily="49" charset="0"/>
              </a:rPr>
              <a:t>    print(list4)</a:t>
            </a:r>
          </a:p>
          <a:p>
            <a:pPr marL="0" indent="0">
              <a:spcBef>
                <a:spcPts val="0"/>
              </a:spcBef>
              <a:buNone/>
            </a:pPr>
            <a:endParaRPr lang="en-US" sz="1800" dirty="0">
              <a:latin typeface="Consolas" panose="020B0609020204030204" pitchFamily="49" charset="0"/>
              <a:cs typeface="Consolas" panose="020B0609020204030204" pitchFamily="49" charset="0"/>
            </a:endParaRPr>
          </a:p>
          <a:p>
            <a:pPr marL="0" indent="0">
              <a:spcBef>
                <a:spcPts val="0"/>
              </a:spcBef>
              <a:buNone/>
            </a:pPr>
            <a:r>
              <a:rPr lang="en-US" sz="1800" dirty="0">
                <a:latin typeface="Consolas" panose="020B0609020204030204" pitchFamily="49" charset="0"/>
                <a:cs typeface="Consolas" panose="020B0609020204030204" pitchFamily="49" charset="0"/>
              </a:rPr>
              <a:t>main()</a:t>
            </a:r>
          </a:p>
        </p:txBody>
      </p:sp>
      <p:sp>
        <p:nvSpPr>
          <p:cNvPr id="4" name="Slide Number Placeholder 3">
            <a:extLst>
              <a:ext uri="{FF2B5EF4-FFF2-40B4-BE49-F238E27FC236}">
                <a16:creationId xmlns:a16="http://schemas.microsoft.com/office/drawing/2014/main" id="{70F8F79C-4FC4-4245-8B62-A12E991B4AA8}"/>
              </a:ext>
            </a:extLst>
          </p:cNvPr>
          <p:cNvSpPr>
            <a:spLocks noGrp="1"/>
          </p:cNvSpPr>
          <p:nvPr>
            <p:ph type="sldNum" sz="quarter" idx="11"/>
          </p:nvPr>
        </p:nvSpPr>
        <p:spPr/>
        <p:txBody>
          <a:bodyPr/>
          <a:lstStyle/>
          <a:p>
            <a:fld id="{EEB4AB00-A063-5B45-A299-46253A2DB734}" type="slidenum">
              <a:rPr lang="en-US" altLang="en-US" smtClean="0"/>
              <a:pPr/>
              <a:t>35</a:t>
            </a:fld>
            <a:endParaRPr lang="en-US" altLang="en-US"/>
          </a:p>
        </p:txBody>
      </p:sp>
    </p:spTree>
    <p:extLst>
      <p:ext uri="{BB962C8B-B14F-4D97-AF65-F5344CB8AC3E}">
        <p14:creationId xmlns:p14="http://schemas.microsoft.com/office/powerpoint/2010/main" val="23531037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2796D-D875-7544-A7CA-B0BEAF223D03}"/>
              </a:ext>
            </a:extLst>
          </p:cNvPr>
          <p:cNvSpPr>
            <a:spLocks noGrp="1"/>
          </p:cNvSpPr>
          <p:nvPr>
            <p:ph idx="1"/>
          </p:nvPr>
        </p:nvSpPr>
        <p:spPr>
          <a:xfrm>
            <a:off x="685800" y="241385"/>
            <a:ext cx="7772400" cy="6157828"/>
          </a:xfrm>
        </p:spPr>
        <p:txBody>
          <a:bodyPr/>
          <a:lstStyle/>
          <a:p>
            <a:pPr marL="0" indent="0">
              <a:buNone/>
            </a:pPr>
            <a:r>
              <a:rPr lang="en-US" sz="1800" b="1" dirty="0">
                <a:latin typeface="Consolas" panose="020B0609020204030204" pitchFamily="49" charset="0"/>
                <a:cs typeface="Consolas" panose="020B0609020204030204" pitchFamily="49" charset="0"/>
              </a:rPr>
              <a:t>#</a:t>
            </a:r>
            <a:r>
              <a:rPr lang="en-US" sz="1800" b="1" dirty="0" err="1">
                <a:latin typeface="Consolas" panose="020B0609020204030204" pitchFamily="49" charset="0"/>
                <a:cs typeface="Consolas" panose="020B0609020204030204" pitchFamily="49" charset="0"/>
              </a:rPr>
              <a:t>LiveExample</a:t>
            </a:r>
            <a:r>
              <a:rPr lang="en-US" sz="1800" b="1" dirty="0">
                <a:latin typeface="Consolas" panose="020B0609020204030204" pitchFamily="49" charset="0"/>
                <a:cs typeface="Consolas" panose="020B0609020204030204" pitchFamily="49" charset="0"/>
              </a:rPr>
              <a:t> 7.4 </a:t>
            </a:r>
            <a:r>
              <a:rPr lang="en-US" sz="1800" b="1" dirty="0" err="1">
                <a:latin typeface="Consolas" panose="020B0609020204030204" pitchFamily="49" charset="0"/>
                <a:cs typeface="Consolas" panose="020B0609020204030204" pitchFamily="49" charset="0"/>
              </a:rPr>
              <a:t>DefaultNoneList</a:t>
            </a:r>
            <a:r>
              <a:rPr lang="en-US" sz="1800" b="1" dirty="0">
                <a:latin typeface="Consolas" panose="020B0609020204030204" pitchFamily="49" charset="0"/>
                <a:cs typeface="Consolas" panose="020B0609020204030204" pitchFamily="49" charset="0"/>
              </a:rPr>
              <a:t> Argument</a:t>
            </a:r>
          </a:p>
          <a:p>
            <a:pPr marL="0" indent="0">
              <a:spcBef>
                <a:spcPts val="0"/>
              </a:spcBef>
              <a:buNone/>
            </a:pPr>
            <a:r>
              <a:rPr lang="en-US" sz="1800" dirty="0">
                <a:latin typeface="Consolas" panose="020B0609020204030204" pitchFamily="49" charset="0"/>
                <a:cs typeface="Consolas" panose="020B0609020204030204" pitchFamily="49" charset="0"/>
              </a:rPr>
              <a:t>def add(x, </a:t>
            </a:r>
            <a:r>
              <a:rPr lang="en-US" sz="1800" dirty="0" err="1">
                <a:latin typeface="Consolas" panose="020B0609020204030204" pitchFamily="49" charset="0"/>
                <a:cs typeface="Consolas" panose="020B0609020204030204" pitchFamily="49" charset="0"/>
              </a:rPr>
              <a:t>lst</a:t>
            </a:r>
            <a:r>
              <a:rPr lang="en-US" sz="1800" dirty="0">
                <a:latin typeface="Consolas" panose="020B0609020204030204" pitchFamily="49" charset="0"/>
                <a:cs typeface="Consolas" panose="020B0609020204030204" pitchFamily="49" charset="0"/>
              </a:rPr>
              <a:t> = None): # </a:t>
            </a:r>
            <a:r>
              <a:rPr lang="en-US" sz="1800" dirty="0" err="1">
                <a:latin typeface="Consolas" panose="020B0609020204030204" pitchFamily="49" charset="0"/>
                <a:cs typeface="Consolas" panose="020B0609020204030204" pitchFamily="49" charset="0"/>
              </a:rPr>
              <a:t>lst</a:t>
            </a:r>
            <a:r>
              <a:rPr lang="en-US" sz="1800" dirty="0">
                <a:latin typeface="Consolas" panose="020B0609020204030204" pitchFamily="49" charset="0"/>
                <a:cs typeface="Consolas" panose="020B0609020204030204" pitchFamily="49" charset="0"/>
              </a:rPr>
              <a:t> is empty by default</a:t>
            </a:r>
          </a:p>
          <a:p>
            <a:pPr marL="0" indent="0">
              <a:spcBef>
                <a:spcPts val="0"/>
              </a:spcBef>
              <a:buNone/>
            </a:pPr>
            <a:r>
              <a:rPr lang="en-US" sz="1800" dirty="0">
                <a:latin typeface="Consolas" panose="020B0609020204030204" pitchFamily="49" charset="0"/>
                <a:cs typeface="Consolas" panose="020B0609020204030204" pitchFamily="49" charset="0"/>
              </a:rPr>
              <a:t>    if </a:t>
            </a:r>
            <a:r>
              <a:rPr lang="en-US" sz="1800" dirty="0" err="1">
                <a:latin typeface="Consolas" panose="020B0609020204030204" pitchFamily="49" charset="0"/>
                <a:cs typeface="Consolas" panose="020B0609020204030204" pitchFamily="49" charset="0"/>
              </a:rPr>
              <a:t>lst</a:t>
            </a:r>
            <a:r>
              <a:rPr lang="en-US" sz="1800" dirty="0">
                <a:latin typeface="Consolas" panose="020B0609020204030204" pitchFamily="49" charset="0"/>
                <a:cs typeface="Consolas" panose="020B0609020204030204" pitchFamily="49" charset="0"/>
              </a:rPr>
              <a:t> == None:</a:t>
            </a: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lst</a:t>
            </a:r>
            <a:r>
              <a:rPr lang="en-US" sz="1800" dirty="0">
                <a:latin typeface="Consolas" panose="020B0609020204030204" pitchFamily="49" charset="0"/>
                <a:cs typeface="Consolas" panose="020B0609020204030204" pitchFamily="49" charset="0"/>
              </a:rPr>
              <a:t> = []</a:t>
            </a:r>
          </a:p>
          <a:p>
            <a:pPr marL="0" indent="0">
              <a:spcBef>
                <a:spcPts val="0"/>
              </a:spcBef>
              <a:buNone/>
            </a:pPr>
            <a:r>
              <a:rPr lang="en-US" sz="1800" dirty="0">
                <a:latin typeface="Consolas" panose="020B0609020204030204" pitchFamily="49" charset="0"/>
                <a:cs typeface="Consolas" panose="020B0609020204030204" pitchFamily="49" charset="0"/>
              </a:rPr>
              <a:t>    if x not in </a:t>
            </a:r>
            <a:r>
              <a:rPr lang="en-US" sz="1800" dirty="0" err="1">
                <a:latin typeface="Consolas" panose="020B0609020204030204" pitchFamily="49" charset="0"/>
                <a:cs typeface="Consolas" panose="020B0609020204030204" pitchFamily="49" charset="0"/>
              </a:rPr>
              <a:t>lst</a:t>
            </a:r>
            <a:r>
              <a:rPr lang="en-US" sz="1800" dirty="0">
                <a:latin typeface="Consolas" panose="020B0609020204030204" pitchFamily="49" charset="0"/>
                <a:cs typeface="Consolas" panose="020B0609020204030204" pitchFamily="49" charset="0"/>
              </a:rPr>
              <a:t>:</a:t>
            </a: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lst.append</a:t>
            </a:r>
            <a:r>
              <a:rPr lang="en-US" sz="1800" dirty="0">
                <a:latin typeface="Consolas" panose="020B0609020204030204" pitchFamily="49" charset="0"/>
                <a:cs typeface="Consolas" panose="020B0609020204030204" pitchFamily="49" charset="0"/>
              </a:rPr>
              <a:t>(x)</a:t>
            </a:r>
          </a:p>
          <a:p>
            <a:pPr marL="0" indent="0">
              <a:spcBef>
                <a:spcPts val="0"/>
              </a:spcBef>
              <a:buNone/>
            </a:pPr>
            <a:r>
              <a:rPr lang="en-US" sz="1800" dirty="0">
                <a:latin typeface="Consolas" panose="020B0609020204030204" pitchFamily="49" charset="0"/>
                <a:cs typeface="Consolas" panose="020B0609020204030204" pitchFamily="49" charset="0"/>
              </a:rPr>
              <a:t>    return </a:t>
            </a:r>
            <a:r>
              <a:rPr lang="en-US" sz="1800" dirty="0" err="1">
                <a:latin typeface="Consolas" panose="020B0609020204030204" pitchFamily="49" charset="0"/>
                <a:cs typeface="Consolas" panose="020B0609020204030204" pitchFamily="49" charset="0"/>
              </a:rPr>
              <a:t>lst</a:t>
            </a:r>
            <a:endParaRPr lang="en-US" sz="1800" dirty="0">
              <a:latin typeface="Consolas" panose="020B0609020204030204" pitchFamily="49" charset="0"/>
              <a:cs typeface="Consolas" panose="020B0609020204030204" pitchFamily="49" charset="0"/>
            </a:endParaRPr>
          </a:p>
          <a:p>
            <a:pPr marL="0" indent="0">
              <a:spcBef>
                <a:spcPts val="0"/>
              </a:spcBef>
              <a:buNone/>
            </a:pPr>
            <a:endParaRPr lang="en-US" sz="1800" dirty="0">
              <a:latin typeface="Consolas" panose="020B0609020204030204" pitchFamily="49" charset="0"/>
              <a:cs typeface="Consolas" panose="020B0609020204030204" pitchFamily="49" charset="0"/>
            </a:endParaRPr>
          </a:p>
          <a:p>
            <a:pPr marL="0" indent="0">
              <a:spcBef>
                <a:spcPts val="0"/>
              </a:spcBef>
              <a:buNone/>
            </a:pPr>
            <a:r>
              <a:rPr lang="en-US" sz="1800" dirty="0">
                <a:latin typeface="Consolas" panose="020B0609020204030204" pitchFamily="49" charset="0"/>
                <a:cs typeface="Consolas" panose="020B0609020204030204" pitchFamily="49" charset="0"/>
              </a:rPr>
              <a:t>def main():</a:t>
            </a:r>
          </a:p>
          <a:p>
            <a:pPr marL="0" indent="0">
              <a:spcBef>
                <a:spcPts val="0"/>
              </a:spcBef>
              <a:buNone/>
            </a:pPr>
            <a:r>
              <a:rPr lang="en-US" sz="1800" dirty="0">
                <a:latin typeface="Consolas" panose="020B0609020204030204" pitchFamily="49" charset="0"/>
                <a:cs typeface="Consolas" panose="020B0609020204030204" pitchFamily="49" charset="0"/>
              </a:rPr>
              <a:t>    list1 = add(1)</a:t>
            </a:r>
          </a:p>
          <a:p>
            <a:pPr marL="0" indent="0">
              <a:spcBef>
                <a:spcPts val="0"/>
              </a:spcBef>
              <a:buNone/>
            </a:pPr>
            <a:r>
              <a:rPr lang="en-US" sz="1800" dirty="0">
                <a:latin typeface="Consolas" panose="020B0609020204030204" pitchFamily="49" charset="0"/>
                <a:cs typeface="Consolas" panose="020B0609020204030204" pitchFamily="49" charset="0"/>
              </a:rPr>
              <a:t>    print(list1)</a:t>
            </a:r>
          </a:p>
          <a:p>
            <a:pPr marL="0" indent="0">
              <a:spcBef>
                <a:spcPts val="0"/>
              </a:spcBef>
              <a:buNone/>
            </a:pPr>
            <a:endParaRPr lang="en-US" sz="1800" dirty="0">
              <a:latin typeface="Consolas" panose="020B0609020204030204" pitchFamily="49" charset="0"/>
              <a:cs typeface="Consolas" panose="020B0609020204030204" pitchFamily="49" charset="0"/>
            </a:endParaRPr>
          </a:p>
          <a:p>
            <a:pPr marL="0" indent="0">
              <a:spcBef>
                <a:spcPts val="0"/>
              </a:spcBef>
              <a:buNone/>
            </a:pPr>
            <a:r>
              <a:rPr lang="en-US" sz="1800" dirty="0">
                <a:latin typeface="Consolas" panose="020B0609020204030204" pitchFamily="49" charset="0"/>
                <a:cs typeface="Consolas" panose="020B0609020204030204" pitchFamily="49" charset="0"/>
              </a:rPr>
              <a:t>    list2 = add(2)</a:t>
            </a:r>
          </a:p>
          <a:p>
            <a:pPr marL="0" indent="0">
              <a:spcBef>
                <a:spcPts val="0"/>
              </a:spcBef>
              <a:buNone/>
            </a:pPr>
            <a:r>
              <a:rPr lang="en-US" sz="1800" dirty="0">
                <a:latin typeface="Consolas" panose="020B0609020204030204" pitchFamily="49" charset="0"/>
                <a:cs typeface="Consolas" panose="020B0609020204030204" pitchFamily="49" charset="0"/>
              </a:rPr>
              <a:t>    print(list2)</a:t>
            </a:r>
          </a:p>
          <a:p>
            <a:pPr marL="0" indent="0">
              <a:spcBef>
                <a:spcPts val="0"/>
              </a:spcBef>
              <a:buNone/>
            </a:pPr>
            <a:endParaRPr lang="en-US" sz="1800" dirty="0">
              <a:latin typeface="Consolas" panose="020B0609020204030204" pitchFamily="49" charset="0"/>
              <a:cs typeface="Consolas" panose="020B0609020204030204" pitchFamily="49" charset="0"/>
            </a:endParaRPr>
          </a:p>
          <a:p>
            <a:pPr marL="0" indent="0">
              <a:spcBef>
                <a:spcPts val="0"/>
              </a:spcBef>
              <a:buNone/>
            </a:pPr>
            <a:r>
              <a:rPr lang="en-US" sz="1800" dirty="0">
                <a:latin typeface="Consolas" panose="020B0609020204030204" pitchFamily="49" charset="0"/>
                <a:cs typeface="Consolas" panose="020B0609020204030204" pitchFamily="49" charset="0"/>
              </a:rPr>
              <a:t>    list3 = add(3, [11, 12, 13, 14])</a:t>
            </a:r>
          </a:p>
          <a:p>
            <a:pPr marL="0" indent="0">
              <a:spcBef>
                <a:spcPts val="0"/>
              </a:spcBef>
              <a:buNone/>
            </a:pPr>
            <a:r>
              <a:rPr lang="en-US" sz="1800" dirty="0">
                <a:latin typeface="Consolas" panose="020B0609020204030204" pitchFamily="49" charset="0"/>
                <a:cs typeface="Consolas" panose="020B0609020204030204" pitchFamily="49" charset="0"/>
              </a:rPr>
              <a:t>    print(list3)</a:t>
            </a:r>
          </a:p>
          <a:p>
            <a:pPr marL="0" indent="0">
              <a:spcBef>
                <a:spcPts val="0"/>
              </a:spcBef>
              <a:buNone/>
            </a:pPr>
            <a:endParaRPr lang="en-US" sz="1800" dirty="0">
              <a:latin typeface="Consolas" panose="020B0609020204030204" pitchFamily="49" charset="0"/>
              <a:cs typeface="Consolas" panose="020B0609020204030204" pitchFamily="49" charset="0"/>
            </a:endParaRPr>
          </a:p>
          <a:p>
            <a:pPr marL="0" indent="0">
              <a:spcBef>
                <a:spcPts val="0"/>
              </a:spcBef>
              <a:buNone/>
            </a:pPr>
            <a:r>
              <a:rPr lang="en-US" sz="1800" dirty="0">
                <a:latin typeface="Consolas" panose="020B0609020204030204" pitchFamily="49" charset="0"/>
                <a:cs typeface="Consolas" panose="020B0609020204030204" pitchFamily="49" charset="0"/>
              </a:rPr>
              <a:t>    list4 = add(4)</a:t>
            </a:r>
          </a:p>
          <a:p>
            <a:pPr marL="0" indent="0">
              <a:spcBef>
                <a:spcPts val="0"/>
              </a:spcBef>
              <a:buNone/>
            </a:pPr>
            <a:r>
              <a:rPr lang="en-US" sz="1800" dirty="0">
                <a:latin typeface="Consolas" panose="020B0609020204030204" pitchFamily="49" charset="0"/>
                <a:cs typeface="Consolas" panose="020B0609020204030204" pitchFamily="49" charset="0"/>
              </a:rPr>
              <a:t>    print(list4)</a:t>
            </a:r>
          </a:p>
          <a:p>
            <a:pPr marL="0" indent="0">
              <a:spcBef>
                <a:spcPts val="0"/>
              </a:spcBef>
              <a:buNone/>
            </a:pPr>
            <a:endParaRPr lang="en-US" sz="1800" dirty="0">
              <a:latin typeface="Consolas" panose="020B0609020204030204" pitchFamily="49" charset="0"/>
              <a:cs typeface="Consolas" panose="020B0609020204030204" pitchFamily="49" charset="0"/>
            </a:endParaRPr>
          </a:p>
          <a:p>
            <a:pPr marL="0" indent="0">
              <a:spcBef>
                <a:spcPts val="0"/>
              </a:spcBef>
              <a:buNone/>
            </a:pPr>
            <a:r>
              <a:rPr lang="en-US" sz="1800" dirty="0">
                <a:latin typeface="Consolas" panose="020B0609020204030204" pitchFamily="49" charset="0"/>
                <a:cs typeface="Consolas" panose="020B0609020204030204" pitchFamily="49" charset="0"/>
              </a:rPr>
              <a:t>main()</a:t>
            </a:r>
          </a:p>
        </p:txBody>
      </p:sp>
      <p:sp>
        <p:nvSpPr>
          <p:cNvPr id="4" name="Slide Number Placeholder 3">
            <a:extLst>
              <a:ext uri="{FF2B5EF4-FFF2-40B4-BE49-F238E27FC236}">
                <a16:creationId xmlns:a16="http://schemas.microsoft.com/office/drawing/2014/main" id="{70F8F79C-4FC4-4245-8B62-A12E991B4AA8}"/>
              </a:ext>
            </a:extLst>
          </p:cNvPr>
          <p:cNvSpPr>
            <a:spLocks noGrp="1"/>
          </p:cNvSpPr>
          <p:nvPr>
            <p:ph type="sldNum" sz="quarter" idx="11"/>
          </p:nvPr>
        </p:nvSpPr>
        <p:spPr/>
        <p:txBody>
          <a:bodyPr/>
          <a:lstStyle/>
          <a:p>
            <a:fld id="{EEB4AB00-A063-5B45-A299-46253A2DB734}" type="slidenum">
              <a:rPr lang="en-US" altLang="en-US" smtClean="0"/>
              <a:pPr/>
              <a:t>36</a:t>
            </a:fld>
            <a:endParaRPr lang="en-US" altLang="en-US"/>
          </a:p>
        </p:txBody>
      </p:sp>
    </p:spTree>
    <p:extLst>
      <p:ext uri="{BB962C8B-B14F-4D97-AF65-F5344CB8AC3E}">
        <p14:creationId xmlns:p14="http://schemas.microsoft.com/office/powerpoint/2010/main" val="16752897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542EE2EB-8D71-B848-A8FB-66164295696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21BBEA3-A8DD-0645-A16C-E8E5B2DFF63F}" type="slidenum">
              <a:rPr lang="en-US" altLang="en-US" sz="1400"/>
              <a:pPr>
                <a:spcBef>
                  <a:spcPct val="0"/>
                </a:spcBef>
                <a:buClrTx/>
                <a:buSzTx/>
                <a:buFontTx/>
                <a:buNone/>
              </a:pPr>
              <a:t>37</a:t>
            </a:fld>
            <a:endParaRPr lang="en-US" altLang="en-US" sz="1400"/>
          </a:p>
        </p:txBody>
      </p:sp>
      <p:sp>
        <p:nvSpPr>
          <p:cNvPr id="32771" name="Rectangle 2">
            <a:extLst>
              <a:ext uri="{FF2B5EF4-FFF2-40B4-BE49-F238E27FC236}">
                <a16:creationId xmlns:a16="http://schemas.microsoft.com/office/drawing/2014/main" id="{C54B5DEE-2CD2-8C4F-9B39-C259C5018AEE}"/>
              </a:ext>
            </a:extLst>
          </p:cNvPr>
          <p:cNvSpPr>
            <a:spLocks noGrp="1" noChangeArrowheads="1"/>
          </p:cNvSpPr>
          <p:nvPr>
            <p:ph type="title"/>
          </p:nvPr>
        </p:nvSpPr>
        <p:spPr>
          <a:xfrm>
            <a:off x="0" y="279400"/>
            <a:ext cx="9144000" cy="550863"/>
          </a:xfrm>
        </p:spPr>
        <p:txBody>
          <a:bodyPr/>
          <a:lstStyle/>
          <a:p>
            <a:r>
              <a:rPr lang="en-US" altLang="en-US" sz="4000" dirty="0"/>
              <a:t>Problem: </a:t>
            </a:r>
            <a:r>
              <a:rPr lang="en-US" altLang="en-US" sz="3700" dirty="0"/>
              <a:t>Counting Occurrence of Each Letter</a:t>
            </a:r>
            <a:endParaRPr lang="en-US" altLang="en-US" sz="3700" dirty="0">
              <a:solidFill>
                <a:schemeClr val="tx1"/>
              </a:solidFill>
              <a:latin typeface="Book Antiqua" panose="02040602050305030304" pitchFamily="18" charset="0"/>
              <a:hlinkClick r:id="rId3" action="ppaction://program"/>
            </a:endParaRPr>
          </a:p>
        </p:txBody>
      </p:sp>
      <p:sp>
        <p:nvSpPr>
          <p:cNvPr id="32772" name="Rectangle 3">
            <a:extLst>
              <a:ext uri="{FF2B5EF4-FFF2-40B4-BE49-F238E27FC236}">
                <a16:creationId xmlns:a16="http://schemas.microsoft.com/office/drawing/2014/main" id="{5DE391F0-917B-8243-9AA3-8B23095F1F66}"/>
              </a:ext>
            </a:extLst>
          </p:cNvPr>
          <p:cNvSpPr>
            <a:spLocks noGrp="1" noChangeArrowheads="1"/>
          </p:cNvSpPr>
          <p:nvPr>
            <p:ph type="body" idx="1"/>
          </p:nvPr>
        </p:nvSpPr>
        <p:spPr>
          <a:xfrm>
            <a:off x="0" y="1009650"/>
            <a:ext cx="3962400" cy="2057400"/>
          </a:xfrm>
        </p:spPr>
        <p:txBody>
          <a:bodyPr/>
          <a:lstStyle/>
          <a:p>
            <a:r>
              <a:rPr lang="en-US" altLang="en-US" sz="2300" dirty="0">
                <a:cs typeface="Times New Roman" panose="02020603050405020304" pitchFamily="18" charset="0"/>
              </a:rPr>
              <a:t>Generate 100 lowercase letters randomly and assign to a list of characters.</a:t>
            </a:r>
          </a:p>
          <a:p>
            <a:r>
              <a:rPr lang="en-US" altLang="en-US" sz="2300" dirty="0">
                <a:cs typeface="Times New Roman" panose="02020603050405020304" pitchFamily="18" charset="0"/>
              </a:rPr>
              <a:t>Count the occurrence of each letter in the list.</a:t>
            </a:r>
            <a:r>
              <a:rPr lang="en-US" altLang="en-US" sz="2300" dirty="0"/>
              <a:t> </a:t>
            </a:r>
          </a:p>
        </p:txBody>
      </p:sp>
      <p:sp>
        <p:nvSpPr>
          <p:cNvPr id="32773" name="Rectangle 7">
            <a:extLst>
              <a:ext uri="{FF2B5EF4-FFF2-40B4-BE49-F238E27FC236}">
                <a16:creationId xmlns:a16="http://schemas.microsoft.com/office/drawing/2014/main" id="{43494394-1F9D-9241-9890-15A8C0FD6C52}"/>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4" name="Rectangle 11">
            <a:extLst>
              <a:ext uri="{FF2B5EF4-FFF2-40B4-BE49-F238E27FC236}">
                <a16:creationId xmlns:a16="http://schemas.microsoft.com/office/drawing/2014/main" id="{B808E1D3-76DC-8A43-9811-07E7EAE393C9}"/>
              </a:ext>
            </a:extLst>
          </p:cNvPr>
          <p:cNvSpPr>
            <a:spLocks noChangeArrowheads="1"/>
          </p:cNvSpPr>
          <p:nvPr/>
        </p:nvSpPr>
        <p:spPr bwMode="auto">
          <a:xfrm>
            <a:off x="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2775" name="Object 10">
            <a:extLst>
              <a:ext uri="{FF2B5EF4-FFF2-40B4-BE49-F238E27FC236}">
                <a16:creationId xmlns:a16="http://schemas.microsoft.com/office/drawing/2014/main" id="{38FD8B0B-34CC-4444-BB03-B7E1E3ED36D8}"/>
              </a:ext>
            </a:extLst>
          </p:cNvPr>
          <p:cNvGraphicFramePr>
            <a:graphicFrameLocks noChangeAspect="1"/>
          </p:cNvGraphicFramePr>
          <p:nvPr/>
        </p:nvGraphicFramePr>
        <p:xfrm>
          <a:off x="4033838" y="1662113"/>
          <a:ext cx="5110162" cy="2044700"/>
        </p:xfrm>
        <a:graphic>
          <a:graphicData uri="http://schemas.openxmlformats.org/presentationml/2006/ole">
            <mc:AlternateContent xmlns:mc="http://schemas.openxmlformats.org/markup-compatibility/2006">
              <mc:Choice xmlns:v="urn:schemas-microsoft-com:vml" Requires="v">
                <p:oleObj spid="_x0000_s32801" name="Picture" r:id="rId4" imgW="12026900" imgH="4800600" progId="Word.Picture.8">
                  <p:embed/>
                </p:oleObj>
              </mc:Choice>
              <mc:Fallback>
                <p:oleObj name="Picture" r:id="rId4" imgW="12026900" imgH="4800600" progId="Word.Picture.8">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3838" y="1662113"/>
                        <a:ext cx="5110162" cy="204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6" name="Rectangle 9">
            <a:hlinkClick r:id="rId6"/>
            <a:extLst>
              <a:ext uri="{FF2B5EF4-FFF2-40B4-BE49-F238E27FC236}">
                <a16:creationId xmlns:a16="http://schemas.microsoft.com/office/drawing/2014/main" id="{7BC99B90-B11E-B041-A053-749231A79FE9}"/>
              </a:ext>
            </a:extLst>
          </p:cNvPr>
          <p:cNvSpPr>
            <a:spLocks noChangeArrowheads="1"/>
          </p:cNvSpPr>
          <p:nvPr/>
        </p:nvSpPr>
        <p:spPr bwMode="auto">
          <a:xfrm>
            <a:off x="4249738" y="5118100"/>
            <a:ext cx="235743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err="1"/>
              <a:t>CountLettersInList</a:t>
            </a:r>
            <a:endParaRPr lang="en-US" altLang="en-US"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FF0894-1BC7-5C4D-84E6-9104700B7B15}"/>
              </a:ext>
            </a:extLst>
          </p:cNvPr>
          <p:cNvSpPr>
            <a:spLocks noGrp="1"/>
          </p:cNvSpPr>
          <p:nvPr>
            <p:ph idx="1"/>
          </p:nvPr>
        </p:nvSpPr>
        <p:spPr>
          <a:xfrm>
            <a:off x="685800" y="395005"/>
            <a:ext cx="7772400" cy="5377145"/>
          </a:xfrm>
        </p:spPr>
        <p:txBody>
          <a:bodyPr/>
          <a:lstStyle/>
          <a:p>
            <a:pPr marL="0" indent="0">
              <a:buNone/>
            </a:pPr>
            <a:r>
              <a:rPr lang="en-US" sz="2000" b="1" dirty="0"/>
              <a:t>#</a:t>
            </a:r>
            <a:r>
              <a:rPr lang="en-US" sz="2000" b="1" dirty="0" err="1"/>
              <a:t>LiveExample</a:t>
            </a:r>
            <a:r>
              <a:rPr lang="en-US" sz="2000" b="1" dirty="0"/>
              <a:t> 7.6 </a:t>
            </a:r>
            <a:r>
              <a:rPr lang="en-US" sz="2000" b="1" dirty="0" err="1"/>
              <a:t>CountLettersInList.py</a:t>
            </a:r>
            <a:endParaRPr lang="en-US" sz="2000" b="1" dirty="0"/>
          </a:p>
          <a:p>
            <a:pPr marL="0" indent="0">
              <a:buNone/>
            </a:pPr>
            <a:r>
              <a:rPr lang="en-US" sz="2000" dirty="0"/>
              <a:t>import </a:t>
            </a:r>
            <a:r>
              <a:rPr lang="en-US" sz="2000" dirty="0" err="1"/>
              <a:t>RandomCharacter</a:t>
            </a:r>
            <a:r>
              <a:rPr lang="en-US" sz="2000" dirty="0"/>
              <a:t> # Defined in Listing 6.9</a:t>
            </a:r>
          </a:p>
          <a:p>
            <a:pPr marL="0" indent="0">
              <a:buNone/>
            </a:pPr>
            <a:r>
              <a:rPr lang="en-US" sz="2000" dirty="0"/>
              <a:t>def main():</a:t>
            </a:r>
          </a:p>
          <a:p>
            <a:pPr marL="0" indent="0">
              <a:buNone/>
            </a:pPr>
            <a:r>
              <a:rPr lang="en-US" sz="2000" dirty="0"/>
              <a:t>    # Create a list of characters</a:t>
            </a:r>
          </a:p>
          <a:p>
            <a:pPr marL="0" indent="0">
              <a:buNone/>
            </a:pPr>
            <a:r>
              <a:rPr lang="en-US" sz="2000" dirty="0"/>
              <a:t>    chars = </a:t>
            </a:r>
            <a:r>
              <a:rPr lang="en-US" sz="2000" dirty="0" err="1"/>
              <a:t>createList</a:t>
            </a:r>
            <a:r>
              <a:rPr lang="en-US" sz="2000" dirty="0"/>
              <a:t>()   </a:t>
            </a:r>
          </a:p>
          <a:p>
            <a:pPr marL="0" indent="0">
              <a:buNone/>
            </a:pPr>
            <a:r>
              <a:rPr lang="en-US" sz="2000" dirty="0"/>
              <a:t>    # Display the list</a:t>
            </a:r>
          </a:p>
          <a:p>
            <a:pPr marL="0" indent="0">
              <a:buNone/>
            </a:pPr>
            <a:r>
              <a:rPr lang="en-US" sz="2000" dirty="0"/>
              <a:t>    print("The lowercase letters are:")</a:t>
            </a:r>
          </a:p>
          <a:p>
            <a:pPr marL="0" indent="0">
              <a:buNone/>
            </a:pPr>
            <a:r>
              <a:rPr lang="en-US" sz="2000" dirty="0"/>
              <a:t>    </a:t>
            </a:r>
            <a:r>
              <a:rPr lang="en-US" sz="2000" dirty="0" err="1"/>
              <a:t>displayList</a:t>
            </a:r>
            <a:r>
              <a:rPr lang="en-US" sz="2000" dirty="0"/>
              <a:t>(chars)</a:t>
            </a:r>
          </a:p>
          <a:p>
            <a:pPr marL="0" indent="0">
              <a:buNone/>
            </a:pPr>
            <a:r>
              <a:rPr lang="en-US" sz="2000" dirty="0"/>
              <a:t>    # Count the occurrences of each letter</a:t>
            </a:r>
          </a:p>
          <a:p>
            <a:pPr marL="0" indent="0">
              <a:buNone/>
            </a:pPr>
            <a:r>
              <a:rPr lang="en-US" sz="2000" dirty="0"/>
              <a:t>    counts = </a:t>
            </a:r>
            <a:r>
              <a:rPr lang="en-US" sz="2000" dirty="0" err="1"/>
              <a:t>countLetters</a:t>
            </a:r>
            <a:r>
              <a:rPr lang="en-US" sz="2000" dirty="0"/>
              <a:t>(chars)</a:t>
            </a:r>
          </a:p>
          <a:p>
            <a:pPr marL="0" indent="0">
              <a:buNone/>
            </a:pPr>
            <a:r>
              <a:rPr lang="en-US" sz="2000" dirty="0"/>
              <a:t>    # Display counts</a:t>
            </a:r>
          </a:p>
          <a:p>
            <a:pPr marL="0" indent="0">
              <a:buNone/>
            </a:pPr>
            <a:r>
              <a:rPr lang="en-US" sz="2000" dirty="0"/>
              <a:t>    print("The occurrences of each letter are:")</a:t>
            </a:r>
          </a:p>
          <a:p>
            <a:pPr marL="0" indent="0">
              <a:buNone/>
            </a:pPr>
            <a:r>
              <a:rPr lang="en-US" sz="2000" dirty="0"/>
              <a:t>    </a:t>
            </a:r>
            <a:r>
              <a:rPr lang="en-US" sz="2000" dirty="0" err="1"/>
              <a:t>displayCounts</a:t>
            </a:r>
            <a:r>
              <a:rPr lang="en-US" sz="2000" dirty="0"/>
              <a:t>(counts)</a:t>
            </a:r>
          </a:p>
          <a:p>
            <a:pPr marL="0" indent="0">
              <a:buNone/>
            </a:pPr>
            <a:r>
              <a:rPr lang="en-US" sz="2000" dirty="0"/>
              <a:t>  </a:t>
            </a:r>
          </a:p>
        </p:txBody>
      </p:sp>
      <p:sp>
        <p:nvSpPr>
          <p:cNvPr id="4" name="Slide Number Placeholder 3">
            <a:extLst>
              <a:ext uri="{FF2B5EF4-FFF2-40B4-BE49-F238E27FC236}">
                <a16:creationId xmlns:a16="http://schemas.microsoft.com/office/drawing/2014/main" id="{60F87719-B87F-F54F-8E5E-A7C0C99ACBA7}"/>
              </a:ext>
            </a:extLst>
          </p:cNvPr>
          <p:cNvSpPr>
            <a:spLocks noGrp="1"/>
          </p:cNvSpPr>
          <p:nvPr>
            <p:ph type="sldNum" sz="quarter" idx="11"/>
          </p:nvPr>
        </p:nvSpPr>
        <p:spPr/>
        <p:txBody>
          <a:bodyPr/>
          <a:lstStyle/>
          <a:p>
            <a:fld id="{EEB4AB00-A063-5B45-A299-46253A2DB734}" type="slidenum">
              <a:rPr lang="en-US" altLang="en-US" smtClean="0"/>
              <a:pPr/>
              <a:t>38</a:t>
            </a:fld>
            <a:endParaRPr lang="en-US" altLang="en-US"/>
          </a:p>
        </p:txBody>
      </p:sp>
    </p:spTree>
    <p:extLst>
      <p:ext uri="{BB962C8B-B14F-4D97-AF65-F5344CB8AC3E}">
        <p14:creationId xmlns:p14="http://schemas.microsoft.com/office/powerpoint/2010/main" val="701600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FF0894-1BC7-5C4D-84E6-9104700B7B15}"/>
              </a:ext>
            </a:extLst>
          </p:cNvPr>
          <p:cNvSpPr>
            <a:spLocks noGrp="1"/>
          </p:cNvSpPr>
          <p:nvPr>
            <p:ph idx="1"/>
          </p:nvPr>
        </p:nvSpPr>
        <p:spPr>
          <a:xfrm>
            <a:off x="385855" y="202981"/>
            <a:ext cx="8072345" cy="5569170"/>
          </a:xfrm>
        </p:spPr>
        <p:txBody>
          <a:bodyPr/>
          <a:lstStyle/>
          <a:p>
            <a:pPr marL="0" indent="0">
              <a:buNone/>
            </a:pPr>
            <a:r>
              <a:rPr lang="en-US" sz="2000" dirty="0"/>
              <a:t># Create a list of characters </a:t>
            </a:r>
          </a:p>
          <a:p>
            <a:pPr marL="0" indent="0">
              <a:buNone/>
            </a:pPr>
            <a:r>
              <a:rPr lang="en-US" sz="2000" dirty="0"/>
              <a:t>def </a:t>
            </a:r>
            <a:r>
              <a:rPr lang="en-US" sz="2000" dirty="0" err="1"/>
              <a:t>createList</a:t>
            </a:r>
            <a:r>
              <a:rPr lang="en-US" sz="2000" dirty="0"/>
              <a:t>():</a:t>
            </a:r>
          </a:p>
          <a:p>
            <a:pPr marL="0" indent="0">
              <a:buNone/>
            </a:pPr>
            <a:r>
              <a:rPr lang="en-US" sz="2000" dirty="0"/>
              <a:t>    # Create an empty list</a:t>
            </a:r>
          </a:p>
          <a:p>
            <a:pPr marL="0" indent="0">
              <a:buNone/>
            </a:pPr>
            <a:r>
              <a:rPr lang="en-US" sz="2000" dirty="0"/>
              <a:t>    chars = []</a:t>
            </a:r>
          </a:p>
          <a:p>
            <a:pPr marL="0" indent="0">
              <a:buNone/>
            </a:pPr>
            <a:r>
              <a:rPr lang="en-US" sz="2000" dirty="0"/>
              <a:t>    # Create lowercase letters randomly and add them to the list</a:t>
            </a:r>
          </a:p>
          <a:p>
            <a:pPr marL="0" indent="0">
              <a:buNone/>
            </a:pPr>
            <a:r>
              <a:rPr lang="en-US" sz="2000" dirty="0"/>
              <a:t>    for i in range(100):</a:t>
            </a:r>
          </a:p>
          <a:p>
            <a:pPr marL="0" indent="0">
              <a:buNone/>
            </a:pPr>
            <a:r>
              <a:rPr lang="en-US" sz="2000" dirty="0"/>
              <a:t>        </a:t>
            </a:r>
            <a:r>
              <a:rPr lang="en-US" sz="2000" dirty="0" err="1"/>
              <a:t>chars.append</a:t>
            </a:r>
            <a:r>
              <a:rPr lang="en-US" sz="2000" dirty="0"/>
              <a:t>(</a:t>
            </a:r>
            <a:r>
              <a:rPr lang="en-US" sz="2000" dirty="0" err="1"/>
              <a:t>RandomCharacter.getRandomLowerCaseLetter</a:t>
            </a:r>
            <a:r>
              <a:rPr lang="en-US" sz="2000" dirty="0"/>
              <a:t>())  </a:t>
            </a:r>
          </a:p>
          <a:p>
            <a:pPr marL="0" indent="0">
              <a:buNone/>
            </a:pPr>
            <a:r>
              <a:rPr lang="en-US" sz="2000" dirty="0"/>
              <a:t>    # Return the list</a:t>
            </a:r>
          </a:p>
          <a:p>
            <a:pPr marL="0" indent="0">
              <a:buNone/>
            </a:pPr>
            <a:r>
              <a:rPr lang="en-US" sz="2000" dirty="0"/>
              <a:t>    return chars</a:t>
            </a:r>
          </a:p>
          <a:p>
            <a:pPr marL="0" indent="0">
              <a:buNone/>
            </a:pPr>
            <a:r>
              <a:rPr lang="en-US" sz="2000" dirty="0"/>
              <a:t># Display the list of characters </a:t>
            </a:r>
          </a:p>
          <a:p>
            <a:pPr marL="0" indent="0">
              <a:buNone/>
            </a:pPr>
            <a:r>
              <a:rPr lang="en-US" sz="2000" dirty="0"/>
              <a:t>def </a:t>
            </a:r>
            <a:r>
              <a:rPr lang="en-US" sz="2000" dirty="0" err="1"/>
              <a:t>displayList</a:t>
            </a:r>
            <a:r>
              <a:rPr lang="en-US" sz="2000" dirty="0"/>
              <a:t>(chars):</a:t>
            </a:r>
          </a:p>
          <a:p>
            <a:pPr marL="0" indent="0">
              <a:buNone/>
            </a:pPr>
            <a:r>
              <a:rPr lang="en-US" sz="2000" dirty="0"/>
              <a:t>    # Display the characters in the list 20 on each line</a:t>
            </a:r>
          </a:p>
          <a:p>
            <a:pPr marL="0" indent="0">
              <a:buNone/>
            </a:pPr>
            <a:r>
              <a:rPr lang="en-US" sz="2000" dirty="0"/>
              <a:t>    for i in range(</a:t>
            </a:r>
            <a:r>
              <a:rPr lang="en-US" sz="2000" dirty="0" err="1"/>
              <a:t>len</a:t>
            </a:r>
            <a:r>
              <a:rPr lang="en-US" sz="2000" dirty="0"/>
              <a:t>(chars)):</a:t>
            </a:r>
          </a:p>
          <a:p>
            <a:pPr marL="0" indent="0">
              <a:buNone/>
            </a:pPr>
            <a:r>
              <a:rPr lang="en-US" sz="2000" dirty="0"/>
              <a:t>        if (i + 1) % 20 == 0:</a:t>
            </a:r>
          </a:p>
          <a:p>
            <a:pPr marL="0" indent="0">
              <a:buNone/>
            </a:pPr>
            <a:r>
              <a:rPr lang="en-US" sz="2000" dirty="0"/>
              <a:t>            print(chars[i])</a:t>
            </a:r>
          </a:p>
          <a:p>
            <a:pPr marL="0" indent="0">
              <a:buNone/>
            </a:pPr>
            <a:r>
              <a:rPr lang="en-US" sz="2000" dirty="0"/>
              <a:t>        else:</a:t>
            </a:r>
          </a:p>
          <a:p>
            <a:pPr marL="0" indent="0">
              <a:buNone/>
            </a:pPr>
            <a:r>
              <a:rPr lang="en-US" sz="2000" dirty="0"/>
              <a:t>            print(chars[i], end = ' ')</a:t>
            </a:r>
          </a:p>
          <a:p>
            <a:pPr marL="0" indent="0">
              <a:buNone/>
            </a:pPr>
            <a:r>
              <a:rPr lang="en-US" sz="1200" dirty="0"/>
              <a:t>  </a:t>
            </a:r>
          </a:p>
        </p:txBody>
      </p:sp>
      <p:sp>
        <p:nvSpPr>
          <p:cNvPr id="4" name="Slide Number Placeholder 3">
            <a:extLst>
              <a:ext uri="{FF2B5EF4-FFF2-40B4-BE49-F238E27FC236}">
                <a16:creationId xmlns:a16="http://schemas.microsoft.com/office/drawing/2014/main" id="{60F87719-B87F-F54F-8E5E-A7C0C99ACBA7}"/>
              </a:ext>
            </a:extLst>
          </p:cNvPr>
          <p:cNvSpPr>
            <a:spLocks noGrp="1"/>
          </p:cNvSpPr>
          <p:nvPr>
            <p:ph type="sldNum" sz="quarter" idx="11"/>
          </p:nvPr>
        </p:nvSpPr>
        <p:spPr/>
        <p:txBody>
          <a:bodyPr/>
          <a:lstStyle/>
          <a:p>
            <a:fld id="{EEB4AB00-A063-5B45-A299-46253A2DB734}" type="slidenum">
              <a:rPr lang="en-US" altLang="en-US" smtClean="0"/>
              <a:pPr/>
              <a:t>39</a:t>
            </a:fld>
            <a:endParaRPr lang="en-US" altLang="en-US"/>
          </a:p>
        </p:txBody>
      </p:sp>
    </p:spTree>
    <p:extLst>
      <p:ext uri="{BB962C8B-B14F-4D97-AF65-F5344CB8AC3E}">
        <p14:creationId xmlns:p14="http://schemas.microsoft.com/office/powerpoint/2010/main" val="1921811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a:extLst>
              <a:ext uri="{FF2B5EF4-FFF2-40B4-BE49-F238E27FC236}">
                <a16:creationId xmlns:a16="http://schemas.microsoft.com/office/drawing/2014/main" id="{4F21FEF7-FE6E-8543-A1F8-6FFE208000D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AF68303-B9E0-0E45-9FF7-2C908A2617FB}" type="slidenum">
              <a:rPr lang="en-US" altLang="en-US" sz="1400"/>
              <a:pPr>
                <a:spcBef>
                  <a:spcPct val="0"/>
                </a:spcBef>
                <a:buClrTx/>
                <a:buSzTx/>
                <a:buFontTx/>
                <a:buNone/>
              </a:pPr>
              <a:t>4</a:t>
            </a:fld>
            <a:endParaRPr lang="en-US" altLang="en-US" sz="1400"/>
          </a:p>
        </p:txBody>
      </p:sp>
      <p:sp>
        <p:nvSpPr>
          <p:cNvPr id="7171" name="Rectangle 1026">
            <a:extLst>
              <a:ext uri="{FF2B5EF4-FFF2-40B4-BE49-F238E27FC236}">
                <a16:creationId xmlns:a16="http://schemas.microsoft.com/office/drawing/2014/main" id="{5D7B4E88-6C1C-ED42-AB39-9E7C1B76BD74}"/>
              </a:ext>
            </a:extLst>
          </p:cNvPr>
          <p:cNvSpPr>
            <a:spLocks noGrp="1" noChangeArrowheads="1"/>
          </p:cNvSpPr>
          <p:nvPr>
            <p:ph type="title"/>
          </p:nvPr>
        </p:nvSpPr>
        <p:spPr>
          <a:xfrm>
            <a:off x="693738" y="203200"/>
            <a:ext cx="7772400" cy="652463"/>
          </a:xfrm>
        </p:spPr>
        <p:txBody>
          <a:bodyPr/>
          <a:lstStyle/>
          <a:p>
            <a:r>
              <a:rPr lang="en-US" altLang="en-US" sz="4000"/>
              <a:t>Creating Lists</a:t>
            </a:r>
          </a:p>
        </p:txBody>
      </p:sp>
      <p:sp>
        <p:nvSpPr>
          <p:cNvPr id="7172" name="Text Box 1033">
            <a:extLst>
              <a:ext uri="{FF2B5EF4-FFF2-40B4-BE49-F238E27FC236}">
                <a16:creationId xmlns:a16="http://schemas.microsoft.com/office/drawing/2014/main" id="{6AFABA6A-1BE5-0F43-8F6B-770BBFFFDFB1}"/>
              </a:ext>
            </a:extLst>
          </p:cNvPr>
          <p:cNvSpPr txBox="1">
            <a:spLocks noChangeArrowheads="1"/>
          </p:cNvSpPr>
          <p:nvPr/>
        </p:nvSpPr>
        <p:spPr bwMode="auto">
          <a:xfrm>
            <a:off x="193675" y="1739900"/>
            <a:ext cx="868045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solidFill>
                  <a:schemeClr val="tx2"/>
                </a:solidFill>
              </a:rPr>
              <a:t>list1 = list() # Create an empty list</a:t>
            </a:r>
          </a:p>
          <a:p>
            <a:pPr>
              <a:spcBef>
                <a:spcPct val="0"/>
              </a:spcBef>
              <a:buClrTx/>
              <a:buSzTx/>
              <a:buFontTx/>
              <a:buNone/>
            </a:pPr>
            <a:r>
              <a:rPr lang="en-US" altLang="en-US" sz="2400" dirty="0">
                <a:solidFill>
                  <a:schemeClr val="tx2"/>
                </a:solidFill>
              </a:rPr>
              <a:t>list2 = list([2, 3, 4]) # Create a list with elements 2, 3, 4</a:t>
            </a:r>
          </a:p>
          <a:p>
            <a:pPr>
              <a:spcBef>
                <a:spcPct val="0"/>
              </a:spcBef>
              <a:buClrTx/>
              <a:buSzTx/>
              <a:buFontTx/>
              <a:buNone/>
            </a:pPr>
            <a:r>
              <a:rPr lang="en-US" altLang="en-US" sz="2400" dirty="0">
                <a:solidFill>
                  <a:schemeClr val="tx2"/>
                </a:solidFill>
              </a:rPr>
              <a:t>list3 = list(["red", "green", "blue"]) # Create a list with strings</a:t>
            </a:r>
          </a:p>
          <a:p>
            <a:pPr>
              <a:spcBef>
                <a:spcPct val="0"/>
              </a:spcBef>
              <a:buClrTx/>
              <a:buSzTx/>
              <a:buFontTx/>
              <a:buNone/>
            </a:pPr>
            <a:r>
              <a:rPr lang="en-US" altLang="en-US" sz="2400" dirty="0">
                <a:solidFill>
                  <a:schemeClr val="tx2"/>
                </a:solidFill>
              </a:rPr>
              <a:t>list4 = list(range(3, 6)) # Create a list with elements 3, 4, 5</a:t>
            </a:r>
          </a:p>
          <a:p>
            <a:pPr>
              <a:spcBef>
                <a:spcPct val="0"/>
              </a:spcBef>
              <a:buClrTx/>
              <a:buSzTx/>
              <a:buFontTx/>
              <a:buNone/>
            </a:pPr>
            <a:r>
              <a:rPr lang="en-US" altLang="en-US" sz="2400" dirty="0">
                <a:solidFill>
                  <a:schemeClr val="tx2"/>
                </a:solidFill>
              </a:rPr>
              <a:t>list5 = list("</a:t>
            </a:r>
            <a:r>
              <a:rPr lang="en-US" altLang="en-US" sz="2400" dirty="0" err="1">
                <a:solidFill>
                  <a:schemeClr val="tx2"/>
                </a:solidFill>
              </a:rPr>
              <a:t>abcd</a:t>
            </a:r>
            <a:r>
              <a:rPr lang="en-US" altLang="en-US" sz="2400" dirty="0">
                <a:solidFill>
                  <a:schemeClr val="tx2"/>
                </a:solidFill>
              </a:rPr>
              <a:t>") # Create a list with characters a, b, c</a:t>
            </a:r>
          </a:p>
        </p:txBody>
      </p:sp>
      <p:sp>
        <p:nvSpPr>
          <p:cNvPr id="7173" name="Rectangle 1040">
            <a:extLst>
              <a:ext uri="{FF2B5EF4-FFF2-40B4-BE49-F238E27FC236}">
                <a16:creationId xmlns:a16="http://schemas.microsoft.com/office/drawing/2014/main" id="{BDE8930A-CF37-514C-842C-0AAA257F5C5E}"/>
              </a:ext>
            </a:extLst>
          </p:cNvPr>
          <p:cNvSpPr>
            <a:spLocks noChangeArrowheads="1"/>
          </p:cNvSpPr>
          <p:nvPr/>
        </p:nvSpPr>
        <p:spPr bwMode="auto">
          <a:xfrm>
            <a:off x="2171700" y="1912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4" name="Text Box 1041">
            <a:extLst>
              <a:ext uri="{FF2B5EF4-FFF2-40B4-BE49-F238E27FC236}">
                <a16:creationId xmlns:a16="http://schemas.microsoft.com/office/drawing/2014/main" id="{7A279D39-ABB3-C848-B96D-8CE6EFD6FCB0}"/>
              </a:ext>
            </a:extLst>
          </p:cNvPr>
          <p:cNvSpPr txBox="1">
            <a:spLocks noChangeArrowheads="1"/>
          </p:cNvSpPr>
          <p:nvPr/>
        </p:nvSpPr>
        <p:spPr bwMode="auto">
          <a:xfrm>
            <a:off x="269875" y="4849813"/>
            <a:ext cx="86804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solidFill>
                  <a:schemeClr val="tx2"/>
                </a:solidFill>
              </a:rPr>
              <a:t>list1 = [] # Same as list()</a:t>
            </a:r>
          </a:p>
          <a:p>
            <a:pPr>
              <a:spcBef>
                <a:spcPct val="0"/>
              </a:spcBef>
              <a:buClrTx/>
              <a:buSzTx/>
              <a:buFontTx/>
              <a:buNone/>
            </a:pPr>
            <a:r>
              <a:rPr lang="en-US" altLang="en-US" sz="2400" dirty="0">
                <a:solidFill>
                  <a:schemeClr val="tx2"/>
                </a:solidFill>
              </a:rPr>
              <a:t>list2 = [2, 3, 4] # Same as list([2, 3, 4]) </a:t>
            </a:r>
          </a:p>
          <a:p>
            <a:pPr>
              <a:spcBef>
                <a:spcPct val="0"/>
              </a:spcBef>
              <a:buClrTx/>
              <a:buSzTx/>
              <a:buFontTx/>
              <a:buNone/>
            </a:pPr>
            <a:r>
              <a:rPr lang="en-US" altLang="en-US" sz="2400" dirty="0">
                <a:solidFill>
                  <a:schemeClr val="tx2"/>
                </a:solidFill>
              </a:rPr>
              <a:t>list3 = ["red", "green”, “blue”] # Same as list(["red", "</a:t>
            </a:r>
            <a:r>
              <a:rPr lang="en-US" altLang="en-US" sz="2400" dirty="0" err="1">
                <a:solidFill>
                  <a:schemeClr val="tx2"/>
                </a:solidFill>
              </a:rPr>
              <a:t>green”,”blue</a:t>
            </a:r>
            <a:r>
              <a:rPr lang="en-US" altLang="en-US" sz="2400" dirty="0">
                <a:solidFill>
                  <a:schemeClr val="tx2"/>
                </a:solidFill>
              </a:rPr>
              <a:t>”])</a:t>
            </a:r>
          </a:p>
        </p:txBody>
      </p:sp>
      <p:sp>
        <p:nvSpPr>
          <p:cNvPr id="7175" name="Text Box 1042">
            <a:extLst>
              <a:ext uri="{FF2B5EF4-FFF2-40B4-BE49-F238E27FC236}">
                <a16:creationId xmlns:a16="http://schemas.microsoft.com/office/drawing/2014/main" id="{3380716A-0A31-774E-9BD3-AE3F8D1936AF}"/>
              </a:ext>
            </a:extLst>
          </p:cNvPr>
          <p:cNvSpPr txBox="1">
            <a:spLocks noChangeArrowheads="1"/>
          </p:cNvSpPr>
          <p:nvPr/>
        </p:nvSpPr>
        <p:spPr bwMode="auto">
          <a:xfrm>
            <a:off x="231775" y="1085850"/>
            <a:ext cx="8680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spcAft>
                <a:spcPts val="1200"/>
              </a:spcAft>
              <a:buClrTx/>
              <a:buSzTx/>
              <a:buFontTx/>
              <a:buNone/>
            </a:pPr>
            <a:r>
              <a:rPr lang="en-US" altLang="en-US" sz="2800"/>
              <a:t>Creating list using the list class</a:t>
            </a:r>
            <a:endParaRPr lang="en-US" altLang="en-US" sz="2400"/>
          </a:p>
        </p:txBody>
      </p:sp>
      <p:sp>
        <p:nvSpPr>
          <p:cNvPr id="7176" name="Text Box 1043">
            <a:extLst>
              <a:ext uri="{FF2B5EF4-FFF2-40B4-BE49-F238E27FC236}">
                <a16:creationId xmlns:a16="http://schemas.microsoft.com/office/drawing/2014/main" id="{F3693594-AA9D-8F4A-8F7C-86A44C03C7B7}"/>
              </a:ext>
            </a:extLst>
          </p:cNvPr>
          <p:cNvSpPr txBox="1">
            <a:spLocks noChangeArrowheads="1"/>
          </p:cNvSpPr>
          <p:nvPr/>
        </p:nvSpPr>
        <p:spPr bwMode="auto">
          <a:xfrm>
            <a:off x="193675" y="4159250"/>
            <a:ext cx="8680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spcAft>
                <a:spcPts val="1200"/>
              </a:spcAft>
              <a:buClrTx/>
              <a:buSzTx/>
              <a:buFontTx/>
              <a:buNone/>
            </a:pPr>
            <a:r>
              <a:rPr lang="en-US" altLang="en-US" sz="2400"/>
              <a:t>For convenience, you may create a list using the following syntax:</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FF0894-1BC7-5C4D-84E6-9104700B7B15}"/>
              </a:ext>
            </a:extLst>
          </p:cNvPr>
          <p:cNvSpPr>
            <a:spLocks noGrp="1"/>
          </p:cNvSpPr>
          <p:nvPr>
            <p:ph idx="1"/>
          </p:nvPr>
        </p:nvSpPr>
        <p:spPr>
          <a:xfrm>
            <a:off x="685800" y="279791"/>
            <a:ext cx="7772400" cy="5492360"/>
          </a:xfrm>
        </p:spPr>
        <p:txBody>
          <a:bodyPr/>
          <a:lstStyle/>
          <a:p>
            <a:pPr marL="0" indent="0">
              <a:buNone/>
            </a:pPr>
            <a:r>
              <a:rPr lang="en-US" sz="1800" dirty="0"/>
              <a:t># Count the occurrences of each letter</a:t>
            </a:r>
          </a:p>
          <a:p>
            <a:pPr marL="0" indent="0">
              <a:buNone/>
            </a:pPr>
            <a:r>
              <a:rPr lang="en-US" sz="1800" dirty="0"/>
              <a:t>def </a:t>
            </a:r>
            <a:r>
              <a:rPr lang="en-US" sz="1800" dirty="0" err="1"/>
              <a:t>countLetters</a:t>
            </a:r>
            <a:r>
              <a:rPr lang="en-US" sz="1800" dirty="0"/>
              <a:t>(chars):</a:t>
            </a:r>
          </a:p>
          <a:p>
            <a:pPr marL="0" indent="0">
              <a:buNone/>
            </a:pPr>
            <a:r>
              <a:rPr lang="en-US" sz="1800" dirty="0"/>
              <a:t>    # Create a list of 26 integers with initial value 0</a:t>
            </a:r>
          </a:p>
          <a:p>
            <a:pPr marL="0" indent="0">
              <a:buNone/>
            </a:pPr>
            <a:r>
              <a:rPr lang="en-US" sz="1800" dirty="0"/>
              <a:t>    counts = 26 * [0]</a:t>
            </a:r>
          </a:p>
          <a:p>
            <a:pPr marL="0" indent="0">
              <a:buNone/>
            </a:pPr>
            <a:r>
              <a:rPr lang="en-US" sz="1800" dirty="0"/>
              <a:t>    # For each lowercase letter in the list, count it</a:t>
            </a:r>
          </a:p>
          <a:p>
            <a:pPr marL="0" indent="0">
              <a:buNone/>
            </a:pPr>
            <a:r>
              <a:rPr lang="en-US" sz="1800" dirty="0"/>
              <a:t>    for i in range(</a:t>
            </a:r>
            <a:r>
              <a:rPr lang="en-US" sz="1800" dirty="0" err="1"/>
              <a:t>len</a:t>
            </a:r>
            <a:r>
              <a:rPr lang="en-US" sz="1800" dirty="0"/>
              <a:t>(chars)):</a:t>
            </a:r>
          </a:p>
          <a:p>
            <a:pPr marL="0" indent="0">
              <a:buNone/>
            </a:pPr>
            <a:r>
              <a:rPr lang="en-US" sz="1800" dirty="0"/>
              <a:t>        counts[</a:t>
            </a:r>
            <a:r>
              <a:rPr lang="en-US" sz="1800" dirty="0" err="1"/>
              <a:t>ord</a:t>
            </a:r>
            <a:r>
              <a:rPr lang="en-US" sz="1800" dirty="0"/>
              <a:t>(chars[i]) - </a:t>
            </a:r>
            <a:r>
              <a:rPr lang="en-US" sz="1800" dirty="0" err="1"/>
              <a:t>ord</a:t>
            </a:r>
            <a:r>
              <a:rPr lang="en-US" sz="1800" dirty="0"/>
              <a:t>('a')] += 1</a:t>
            </a:r>
          </a:p>
          <a:p>
            <a:pPr marL="0" indent="0">
              <a:buNone/>
            </a:pPr>
            <a:r>
              <a:rPr lang="en-US" sz="1800" dirty="0"/>
              <a:t>    return counts</a:t>
            </a:r>
          </a:p>
          <a:p>
            <a:pPr marL="0" indent="0">
              <a:buNone/>
            </a:pPr>
            <a:endParaRPr lang="en-US" sz="1800" dirty="0"/>
          </a:p>
          <a:p>
            <a:pPr marL="0" indent="0">
              <a:buNone/>
            </a:pPr>
            <a:r>
              <a:rPr lang="en-US" sz="1800" dirty="0"/>
              <a:t># Display counts </a:t>
            </a:r>
          </a:p>
          <a:p>
            <a:pPr marL="0" indent="0">
              <a:buNone/>
            </a:pPr>
            <a:r>
              <a:rPr lang="en-US" sz="1800" dirty="0"/>
              <a:t>def </a:t>
            </a:r>
            <a:r>
              <a:rPr lang="en-US" sz="1800" dirty="0" err="1"/>
              <a:t>displayCounts</a:t>
            </a:r>
            <a:r>
              <a:rPr lang="en-US" sz="1800" dirty="0"/>
              <a:t>(counts): </a:t>
            </a:r>
          </a:p>
          <a:p>
            <a:pPr marL="0" indent="0">
              <a:buNone/>
            </a:pPr>
            <a:r>
              <a:rPr lang="en-US" sz="1800" dirty="0"/>
              <a:t>    for i in range(</a:t>
            </a:r>
            <a:r>
              <a:rPr lang="en-US" sz="1800" dirty="0" err="1"/>
              <a:t>len</a:t>
            </a:r>
            <a:r>
              <a:rPr lang="en-US" sz="1800" dirty="0"/>
              <a:t>(counts)):</a:t>
            </a:r>
          </a:p>
          <a:p>
            <a:pPr marL="0" indent="0">
              <a:buNone/>
            </a:pPr>
            <a:r>
              <a:rPr lang="en-US" sz="1800" dirty="0"/>
              <a:t>        if (i + 1) % 10 == 0:</a:t>
            </a:r>
          </a:p>
          <a:p>
            <a:pPr marL="0" indent="0">
              <a:buNone/>
            </a:pPr>
            <a:r>
              <a:rPr lang="en-US" sz="1800" dirty="0"/>
              <a:t>            print(counts[i], </a:t>
            </a:r>
            <a:r>
              <a:rPr lang="en-US" sz="1800" dirty="0" err="1"/>
              <a:t>chr</a:t>
            </a:r>
            <a:r>
              <a:rPr lang="en-US" sz="1800" dirty="0"/>
              <a:t>(i + </a:t>
            </a:r>
            <a:r>
              <a:rPr lang="en-US" sz="1800" dirty="0" err="1"/>
              <a:t>ord</a:t>
            </a:r>
            <a:r>
              <a:rPr lang="en-US" sz="1800" dirty="0"/>
              <a:t>('a')))</a:t>
            </a:r>
          </a:p>
          <a:p>
            <a:pPr marL="0" indent="0">
              <a:buNone/>
            </a:pPr>
            <a:r>
              <a:rPr lang="en-US" sz="1800" dirty="0"/>
              <a:t>        else:</a:t>
            </a:r>
          </a:p>
          <a:p>
            <a:pPr marL="0" indent="0">
              <a:buNone/>
            </a:pPr>
            <a:r>
              <a:rPr lang="en-US" sz="1800" dirty="0"/>
              <a:t>            print(counts[i], </a:t>
            </a:r>
            <a:r>
              <a:rPr lang="en-US" sz="1800" dirty="0" err="1"/>
              <a:t>chr</a:t>
            </a:r>
            <a:r>
              <a:rPr lang="en-US" sz="1800" dirty="0"/>
              <a:t>(i + </a:t>
            </a:r>
            <a:r>
              <a:rPr lang="en-US" sz="1800" dirty="0" err="1"/>
              <a:t>ord</a:t>
            </a:r>
            <a:r>
              <a:rPr lang="en-US" sz="1800" dirty="0"/>
              <a:t>('a')), end = ' ')</a:t>
            </a:r>
          </a:p>
          <a:p>
            <a:pPr marL="0" indent="0">
              <a:buNone/>
            </a:pPr>
            <a:endParaRPr lang="en-US" sz="1800" dirty="0"/>
          </a:p>
          <a:p>
            <a:pPr marL="0" indent="0">
              <a:buNone/>
            </a:pPr>
            <a:r>
              <a:rPr lang="en-US" sz="1800" dirty="0"/>
              <a:t>main() # Call the main function</a:t>
            </a:r>
          </a:p>
        </p:txBody>
      </p:sp>
      <p:sp>
        <p:nvSpPr>
          <p:cNvPr id="4" name="Slide Number Placeholder 3">
            <a:extLst>
              <a:ext uri="{FF2B5EF4-FFF2-40B4-BE49-F238E27FC236}">
                <a16:creationId xmlns:a16="http://schemas.microsoft.com/office/drawing/2014/main" id="{60F87719-B87F-F54F-8E5E-A7C0C99ACBA7}"/>
              </a:ext>
            </a:extLst>
          </p:cNvPr>
          <p:cNvSpPr>
            <a:spLocks noGrp="1"/>
          </p:cNvSpPr>
          <p:nvPr>
            <p:ph type="sldNum" sz="quarter" idx="11"/>
          </p:nvPr>
        </p:nvSpPr>
        <p:spPr/>
        <p:txBody>
          <a:bodyPr/>
          <a:lstStyle/>
          <a:p>
            <a:fld id="{EEB4AB00-A063-5B45-A299-46253A2DB734}" type="slidenum">
              <a:rPr lang="en-US" altLang="en-US" smtClean="0"/>
              <a:pPr/>
              <a:t>40</a:t>
            </a:fld>
            <a:endParaRPr lang="en-US" altLang="en-US"/>
          </a:p>
        </p:txBody>
      </p:sp>
    </p:spTree>
    <p:extLst>
      <p:ext uri="{BB962C8B-B14F-4D97-AF65-F5344CB8AC3E}">
        <p14:creationId xmlns:p14="http://schemas.microsoft.com/office/powerpoint/2010/main" val="22763508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a:extLst>
              <a:ext uri="{FF2B5EF4-FFF2-40B4-BE49-F238E27FC236}">
                <a16:creationId xmlns:a16="http://schemas.microsoft.com/office/drawing/2014/main" id="{F0BE2CBB-2525-B948-BD16-A327873F93F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A4EB26F-728E-8240-B8FA-AC68A2207A4C}" type="slidenum">
              <a:rPr lang="en-US" altLang="en-US" sz="1400"/>
              <a:pPr>
                <a:spcBef>
                  <a:spcPct val="0"/>
                </a:spcBef>
                <a:buClrTx/>
                <a:buSzTx/>
                <a:buFontTx/>
                <a:buNone/>
              </a:pPr>
              <a:t>41</a:t>
            </a:fld>
            <a:endParaRPr lang="en-US" altLang="en-US" sz="1400"/>
          </a:p>
        </p:txBody>
      </p:sp>
      <p:sp>
        <p:nvSpPr>
          <p:cNvPr id="36867" name="Rectangle 2">
            <a:extLst>
              <a:ext uri="{FF2B5EF4-FFF2-40B4-BE49-F238E27FC236}">
                <a16:creationId xmlns:a16="http://schemas.microsoft.com/office/drawing/2014/main" id="{ABD2E2C1-D4B2-D948-99FB-A3CFEB0724EA}"/>
              </a:ext>
            </a:extLst>
          </p:cNvPr>
          <p:cNvSpPr>
            <a:spLocks noGrp="1" noChangeArrowheads="1"/>
          </p:cNvSpPr>
          <p:nvPr>
            <p:ph type="title"/>
          </p:nvPr>
        </p:nvSpPr>
        <p:spPr>
          <a:xfrm>
            <a:off x="762000" y="152400"/>
            <a:ext cx="7772400" cy="838200"/>
          </a:xfrm>
        </p:spPr>
        <p:txBody>
          <a:bodyPr/>
          <a:lstStyle/>
          <a:p>
            <a:r>
              <a:rPr lang="en-US" altLang="en-US"/>
              <a:t>Searching Lists</a:t>
            </a:r>
            <a:endParaRPr lang="en-US" altLang="en-US" u="sng">
              <a:latin typeface="Book Antiqua" panose="02040602050305030304" pitchFamily="18" charset="0"/>
              <a:hlinkClick r:id="rId2" action="ppaction://program"/>
            </a:endParaRPr>
          </a:p>
        </p:txBody>
      </p:sp>
      <p:sp>
        <p:nvSpPr>
          <p:cNvPr id="36868" name="Rectangle 6">
            <a:extLst>
              <a:ext uri="{FF2B5EF4-FFF2-40B4-BE49-F238E27FC236}">
                <a16:creationId xmlns:a16="http://schemas.microsoft.com/office/drawing/2014/main" id="{1B766B4D-0791-B642-AE6A-29DBD698781B}"/>
              </a:ext>
            </a:extLst>
          </p:cNvPr>
          <p:cNvSpPr>
            <a:spLocks noChangeArrowheads="1"/>
          </p:cNvSpPr>
          <p:nvPr/>
        </p:nvSpPr>
        <p:spPr bwMode="auto">
          <a:xfrm>
            <a:off x="0" y="2816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69" name="Rectangle 7">
            <a:extLst>
              <a:ext uri="{FF2B5EF4-FFF2-40B4-BE49-F238E27FC236}">
                <a16:creationId xmlns:a16="http://schemas.microsoft.com/office/drawing/2014/main" id="{65D44BFC-5BFB-9C44-9B18-7BD83BFEE6EA}"/>
              </a:ext>
            </a:extLst>
          </p:cNvPr>
          <p:cNvSpPr>
            <a:spLocks noGrp="1" noChangeArrowheads="1"/>
          </p:cNvSpPr>
          <p:nvPr>
            <p:ph type="body" idx="1"/>
          </p:nvPr>
        </p:nvSpPr>
        <p:spPr>
          <a:xfrm>
            <a:off x="693095" y="1066800"/>
            <a:ext cx="7841306" cy="2971800"/>
          </a:xfrm>
        </p:spPr>
        <p:txBody>
          <a:bodyPr/>
          <a:lstStyle/>
          <a:p>
            <a:pPr marL="0" indent="0">
              <a:lnSpc>
                <a:spcPct val="90000"/>
              </a:lnSpc>
              <a:buFont typeface="Monotype Sorts" pitchFamily="2" charset="2"/>
              <a:buNone/>
            </a:pPr>
            <a:r>
              <a:rPr lang="en-US" altLang="en-US" sz="2800" dirty="0"/>
              <a:t>Searching is the process of looking for a specific element in a list; for example, discovering whether a certain score is included in a list of scores. Searching is a common task in computer programming. There are many algorithms and data structures devoted to searching. In this section, two commonly used approaches are discussed, </a:t>
            </a:r>
            <a:r>
              <a:rPr lang="en-US" altLang="en-US" sz="2800" i="1" dirty="0"/>
              <a:t>linear search</a:t>
            </a:r>
            <a:r>
              <a:rPr lang="en-US" altLang="en-US" sz="2800" dirty="0"/>
              <a:t> and </a:t>
            </a:r>
            <a:r>
              <a:rPr lang="en-US" altLang="en-US" sz="2800" i="1" dirty="0"/>
              <a:t>binary search</a:t>
            </a:r>
            <a:r>
              <a:rPr lang="en-US" altLang="en-US" sz="2800" dirty="0"/>
              <a:t>. </a:t>
            </a:r>
          </a:p>
        </p:txBody>
      </p:sp>
      <p:sp>
        <p:nvSpPr>
          <p:cNvPr id="36870" name="Rectangle 9">
            <a:extLst>
              <a:ext uri="{FF2B5EF4-FFF2-40B4-BE49-F238E27FC236}">
                <a16:creationId xmlns:a16="http://schemas.microsoft.com/office/drawing/2014/main" id="{0DD57120-5E38-FF4E-93EC-E781C55BD30A}"/>
              </a:ext>
            </a:extLst>
          </p:cNvPr>
          <p:cNvSpPr>
            <a:spLocks noChangeArrowheads="1"/>
          </p:cNvSpPr>
          <p:nvPr/>
        </p:nvSpPr>
        <p:spPr bwMode="auto">
          <a:xfrm>
            <a:off x="0" y="2809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1" name="Rectangle 11">
            <a:extLst>
              <a:ext uri="{FF2B5EF4-FFF2-40B4-BE49-F238E27FC236}">
                <a16:creationId xmlns:a16="http://schemas.microsoft.com/office/drawing/2014/main" id="{AD8C1A98-D76A-BD48-93E2-A18B82512E8D}"/>
              </a:ext>
            </a:extLst>
          </p:cNvPr>
          <p:cNvSpPr>
            <a:spLocks noChangeArrowheads="1"/>
          </p:cNvSpPr>
          <p:nvPr/>
        </p:nvSpPr>
        <p:spPr bwMode="auto">
          <a:xfrm>
            <a:off x="0" y="2809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8B1B8504-7919-254B-BF09-E04FA299704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9261315-1019-1244-8887-7E2653FEC0FD}" type="slidenum">
              <a:rPr lang="en-US" altLang="en-US" sz="1400"/>
              <a:pPr>
                <a:spcBef>
                  <a:spcPct val="0"/>
                </a:spcBef>
                <a:buClrTx/>
                <a:buSzTx/>
                <a:buFontTx/>
                <a:buNone/>
              </a:pPr>
              <a:t>42</a:t>
            </a:fld>
            <a:endParaRPr lang="en-US" altLang="en-US" sz="1400"/>
          </a:p>
        </p:txBody>
      </p:sp>
      <p:sp>
        <p:nvSpPr>
          <p:cNvPr id="33795" name="Rectangle 2">
            <a:extLst>
              <a:ext uri="{FF2B5EF4-FFF2-40B4-BE49-F238E27FC236}">
                <a16:creationId xmlns:a16="http://schemas.microsoft.com/office/drawing/2014/main" id="{13DB4A96-8576-A64E-926E-BE2F22080CD3}"/>
              </a:ext>
            </a:extLst>
          </p:cNvPr>
          <p:cNvSpPr>
            <a:spLocks noGrp="1" noChangeArrowheads="1"/>
          </p:cNvSpPr>
          <p:nvPr>
            <p:ph type="title"/>
          </p:nvPr>
        </p:nvSpPr>
        <p:spPr>
          <a:xfrm>
            <a:off x="672679" y="202980"/>
            <a:ext cx="7772400" cy="838200"/>
          </a:xfrm>
        </p:spPr>
        <p:txBody>
          <a:bodyPr/>
          <a:lstStyle/>
          <a:p>
            <a:r>
              <a:rPr lang="en-US" altLang="en-US" dirty="0"/>
              <a:t>Linear Search</a:t>
            </a:r>
            <a:endParaRPr lang="en-US" altLang="en-US" u="sng" dirty="0">
              <a:latin typeface="Book Antiqua" panose="02040602050305030304" pitchFamily="18" charset="0"/>
              <a:hlinkClick r:id="rId3" action="ppaction://program"/>
            </a:endParaRPr>
          </a:p>
        </p:txBody>
      </p:sp>
      <p:sp>
        <p:nvSpPr>
          <p:cNvPr id="33796" name="Rectangle 3">
            <a:extLst>
              <a:ext uri="{FF2B5EF4-FFF2-40B4-BE49-F238E27FC236}">
                <a16:creationId xmlns:a16="http://schemas.microsoft.com/office/drawing/2014/main" id="{9E81DE99-371C-DB46-B447-A3CA9999F083}"/>
              </a:ext>
            </a:extLst>
          </p:cNvPr>
          <p:cNvSpPr>
            <a:spLocks noGrp="1" noChangeArrowheads="1"/>
          </p:cNvSpPr>
          <p:nvPr>
            <p:ph type="body" idx="1"/>
          </p:nvPr>
        </p:nvSpPr>
        <p:spPr>
          <a:xfrm>
            <a:off x="672679" y="1041180"/>
            <a:ext cx="7924800" cy="2618250"/>
          </a:xfrm>
        </p:spPr>
        <p:txBody>
          <a:bodyPr/>
          <a:lstStyle/>
          <a:p>
            <a:pPr marL="0" indent="0">
              <a:buFont typeface="Monotype Sorts" pitchFamily="2" charset="2"/>
              <a:buNone/>
            </a:pPr>
            <a:r>
              <a:rPr lang="en-US" altLang="en-US" sz="2400" dirty="0">
                <a:cs typeface="Times New Roman" panose="02020603050405020304" pitchFamily="18" charset="0"/>
              </a:rPr>
              <a:t>The linear search approach compares the key element, key, </a:t>
            </a:r>
            <a:r>
              <a:rPr lang="en-US" altLang="en-US" sz="2400" i="1" dirty="0">
                <a:cs typeface="Times New Roman" panose="02020603050405020304" pitchFamily="18" charset="0"/>
              </a:rPr>
              <a:t>sequentially</a:t>
            </a:r>
            <a:r>
              <a:rPr lang="en-US" altLang="en-US" sz="2400" dirty="0">
                <a:cs typeface="Times New Roman" panose="02020603050405020304" pitchFamily="18" charset="0"/>
              </a:rPr>
              <a:t> with each element in list. The method continues to do so until the key matches an element in the list or the list is exhausted without a match being found. If a match is made, the linear search returns the index of the element in the list that matches the key. If no match is found, the search returns -1. </a:t>
            </a:r>
          </a:p>
        </p:txBody>
      </p:sp>
      <p:graphicFrame>
        <p:nvGraphicFramePr>
          <p:cNvPr id="5" name="Object 10">
            <a:extLst>
              <a:ext uri="{FF2B5EF4-FFF2-40B4-BE49-F238E27FC236}">
                <a16:creationId xmlns:a16="http://schemas.microsoft.com/office/drawing/2014/main" id="{3936EE14-FDB7-C34A-8A6E-23BC4A3F0CFE}"/>
              </a:ext>
            </a:extLst>
          </p:cNvPr>
          <p:cNvGraphicFramePr>
            <a:graphicFrameLocks noChangeAspect="1"/>
          </p:cNvGraphicFramePr>
          <p:nvPr>
            <p:extLst>
              <p:ext uri="{D42A27DB-BD31-4B8C-83A1-F6EECF244321}">
                <p14:modId xmlns:p14="http://schemas.microsoft.com/office/powerpoint/2010/main" val="3381724116"/>
              </p:ext>
            </p:extLst>
          </p:nvPr>
        </p:nvGraphicFramePr>
        <p:xfrm>
          <a:off x="0" y="3632223"/>
          <a:ext cx="9144000" cy="2317750"/>
        </p:xfrm>
        <a:graphic>
          <a:graphicData uri="http://schemas.openxmlformats.org/presentationml/2006/ole">
            <mc:AlternateContent xmlns:mc="http://schemas.openxmlformats.org/markup-compatibility/2006">
              <mc:Choice xmlns:v="urn:schemas-microsoft-com:vml" Requires="v">
                <p:oleObj spid="_x0000_s33814" name="Picture" r:id="rId4" imgW="3517900" imgH="889000" progId="Word.Picture.8">
                  <p:embed/>
                </p:oleObj>
              </mc:Choice>
              <mc:Fallback>
                <p:oleObj name="Picture" r:id="rId4" imgW="3517900" imgH="889000" progId="Word.Picture.8">
                  <p:embed/>
                  <p:pic>
                    <p:nvPicPr>
                      <p:cNvPr id="36872" name="Object 10">
                        <a:extLst>
                          <a:ext uri="{FF2B5EF4-FFF2-40B4-BE49-F238E27FC236}">
                            <a16:creationId xmlns:a16="http://schemas.microsoft.com/office/drawing/2014/main" id="{40E6C65F-88C2-CB40-BD77-AB5777889E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632223"/>
                        <a:ext cx="9144000"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E12C9D-1130-CE45-B329-80FA71BE6872}"/>
              </a:ext>
            </a:extLst>
          </p:cNvPr>
          <p:cNvSpPr>
            <a:spLocks noGrp="1"/>
          </p:cNvSpPr>
          <p:nvPr>
            <p:ph idx="1"/>
          </p:nvPr>
        </p:nvSpPr>
        <p:spPr>
          <a:xfrm>
            <a:off x="685800" y="318195"/>
            <a:ext cx="7772400" cy="5453955"/>
          </a:xfrm>
        </p:spPr>
        <p:txBody>
          <a:bodyPr/>
          <a:lstStyle/>
          <a:p>
            <a:pPr marL="0" indent="0">
              <a:spcBef>
                <a:spcPts val="0"/>
              </a:spcBef>
              <a:buNone/>
            </a:pPr>
            <a:r>
              <a:rPr lang="en-US" sz="1800" dirty="0"/>
              <a:t>def </a:t>
            </a:r>
            <a:r>
              <a:rPr lang="en-US" sz="1800" dirty="0" err="1"/>
              <a:t>daySearch</a:t>
            </a:r>
            <a:r>
              <a:rPr lang="en-US" sz="1800" dirty="0"/>
              <a:t>(</a:t>
            </a:r>
            <a:r>
              <a:rPr lang="en-US" sz="1800" dirty="0" err="1"/>
              <a:t>lst,day</a:t>
            </a:r>
            <a:r>
              <a:rPr lang="en-US" sz="1800" dirty="0"/>
              <a:t>):</a:t>
            </a:r>
          </a:p>
          <a:p>
            <a:pPr marL="0" indent="0">
              <a:spcBef>
                <a:spcPts val="0"/>
              </a:spcBef>
              <a:buNone/>
            </a:pPr>
            <a:r>
              <a:rPr lang="en-US" sz="1800" dirty="0"/>
              <a:t>    for i in range(0,len(</a:t>
            </a:r>
            <a:r>
              <a:rPr lang="en-US" sz="1800" dirty="0" err="1"/>
              <a:t>lst</a:t>
            </a:r>
            <a:r>
              <a:rPr lang="en-US" sz="1800" dirty="0"/>
              <a:t>)):</a:t>
            </a:r>
          </a:p>
          <a:p>
            <a:pPr marL="0" indent="0">
              <a:spcBef>
                <a:spcPts val="0"/>
              </a:spcBef>
              <a:buNone/>
            </a:pPr>
            <a:r>
              <a:rPr lang="en-US" sz="1800" dirty="0"/>
              <a:t>        if day == </a:t>
            </a:r>
            <a:r>
              <a:rPr lang="en-US" sz="1800" dirty="0" err="1"/>
              <a:t>lst</a:t>
            </a:r>
            <a:r>
              <a:rPr lang="en-US" sz="1800" dirty="0"/>
              <a:t>[i]:</a:t>
            </a:r>
          </a:p>
          <a:p>
            <a:pPr marL="0" indent="0">
              <a:spcBef>
                <a:spcPts val="0"/>
              </a:spcBef>
              <a:buNone/>
            </a:pPr>
            <a:r>
              <a:rPr lang="en-US" sz="1800" dirty="0"/>
              <a:t>            return True</a:t>
            </a:r>
          </a:p>
          <a:p>
            <a:pPr marL="0" indent="0">
              <a:spcBef>
                <a:spcPts val="0"/>
              </a:spcBef>
              <a:buNone/>
            </a:pPr>
            <a:r>
              <a:rPr lang="en-US" sz="1800" dirty="0"/>
              <a:t>    return False</a:t>
            </a:r>
          </a:p>
          <a:p>
            <a:pPr marL="0" indent="0">
              <a:spcBef>
                <a:spcPts val="0"/>
              </a:spcBef>
              <a:buNone/>
            </a:pPr>
            <a:endParaRPr lang="en-US" sz="1800" dirty="0"/>
          </a:p>
          <a:p>
            <a:pPr marL="0" indent="0">
              <a:spcBef>
                <a:spcPts val="0"/>
              </a:spcBef>
              <a:buNone/>
            </a:pPr>
            <a:r>
              <a:rPr lang="en-US" sz="1800" dirty="0"/>
              <a:t>w1 = ["monday","tuesday","wednesday","thursday","friday","saturday","sunday"]</a:t>
            </a:r>
          </a:p>
          <a:p>
            <a:pPr marL="0" indent="0">
              <a:spcBef>
                <a:spcPts val="0"/>
              </a:spcBef>
              <a:buNone/>
            </a:pPr>
            <a:r>
              <a:rPr lang="en-US" sz="1800" dirty="0"/>
              <a:t>w2 = ["montag","tuestag","wednestag","thurstag","fritag","saturtag","suntag"]</a:t>
            </a:r>
          </a:p>
          <a:p>
            <a:pPr marL="0" indent="0">
              <a:spcBef>
                <a:spcPts val="0"/>
              </a:spcBef>
              <a:buNone/>
            </a:pPr>
            <a:r>
              <a:rPr lang="en-US" sz="1800" dirty="0"/>
              <a:t>day = "</a:t>
            </a:r>
            <a:r>
              <a:rPr lang="en-US" sz="1800" dirty="0" err="1"/>
              <a:t>monday</a:t>
            </a:r>
            <a:r>
              <a:rPr lang="en-US" sz="1800" dirty="0"/>
              <a:t>"</a:t>
            </a:r>
          </a:p>
          <a:p>
            <a:pPr marL="0" indent="0">
              <a:spcBef>
                <a:spcPts val="0"/>
              </a:spcBef>
              <a:buNone/>
            </a:pPr>
            <a:r>
              <a:rPr lang="en-US" sz="1800" dirty="0"/>
              <a:t>if (</a:t>
            </a:r>
            <a:r>
              <a:rPr lang="en-US" sz="1800" dirty="0" err="1"/>
              <a:t>daySearch</a:t>
            </a:r>
            <a:r>
              <a:rPr lang="en-US" sz="1800" dirty="0"/>
              <a:t>(w1,day)):</a:t>
            </a:r>
          </a:p>
          <a:p>
            <a:pPr marL="0" indent="0">
              <a:spcBef>
                <a:spcPts val="0"/>
              </a:spcBef>
              <a:buNone/>
            </a:pPr>
            <a:r>
              <a:rPr lang="en-US" sz="1800" dirty="0"/>
              <a:t>    print(</a:t>
            </a:r>
            <a:r>
              <a:rPr lang="en-US" sz="1800" dirty="0" err="1"/>
              <a:t>day,"is</a:t>
            </a:r>
            <a:r>
              <a:rPr lang="en-US" sz="1800" dirty="0"/>
              <a:t> in",w1)</a:t>
            </a:r>
          </a:p>
          <a:p>
            <a:pPr marL="0" indent="0">
              <a:spcBef>
                <a:spcPts val="0"/>
              </a:spcBef>
              <a:buNone/>
            </a:pPr>
            <a:r>
              <a:rPr lang="en-US" sz="1800" dirty="0"/>
              <a:t>else: print(</a:t>
            </a:r>
            <a:r>
              <a:rPr lang="en-US" sz="1800" dirty="0" err="1"/>
              <a:t>day,"is</a:t>
            </a:r>
            <a:r>
              <a:rPr lang="en-US" sz="1800" dirty="0"/>
              <a:t> not in",w1)</a:t>
            </a:r>
          </a:p>
          <a:p>
            <a:pPr marL="0" indent="0">
              <a:spcBef>
                <a:spcPts val="0"/>
              </a:spcBef>
              <a:buNone/>
            </a:pPr>
            <a:r>
              <a:rPr lang="en-US" sz="1800" dirty="0"/>
              <a:t>if (</a:t>
            </a:r>
            <a:r>
              <a:rPr lang="en-US" sz="1800" dirty="0" err="1"/>
              <a:t>daySearch</a:t>
            </a:r>
            <a:r>
              <a:rPr lang="en-US" sz="1800" dirty="0"/>
              <a:t>(w2,day)):</a:t>
            </a:r>
          </a:p>
          <a:p>
            <a:pPr marL="0" indent="0">
              <a:spcBef>
                <a:spcPts val="0"/>
              </a:spcBef>
              <a:buNone/>
            </a:pPr>
            <a:r>
              <a:rPr lang="en-US" sz="1800" dirty="0"/>
              <a:t>    print(</a:t>
            </a:r>
            <a:r>
              <a:rPr lang="en-US" sz="1800" dirty="0" err="1"/>
              <a:t>day,"is</a:t>
            </a:r>
            <a:r>
              <a:rPr lang="en-US" sz="1800" dirty="0"/>
              <a:t> in",w2)</a:t>
            </a:r>
          </a:p>
          <a:p>
            <a:pPr marL="0" indent="0">
              <a:spcBef>
                <a:spcPts val="0"/>
              </a:spcBef>
              <a:buNone/>
            </a:pPr>
            <a:r>
              <a:rPr lang="en-US" sz="1800" dirty="0"/>
              <a:t>else:</a:t>
            </a:r>
          </a:p>
          <a:p>
            <a:pPr marL="0" indent="0">
              <a:spcBef>
                <a:spcPts val="0"/>
              </a:spcBef>
              <a:buNone/>
            </a:pPr>
            <a:r>
              <a:rPr lang="en-US" sz="1800" dirty="0"/>
              <a:t>    print(</a:t>
            </a:r>
            <a:r>
              <a:rPr lang="en-US" sz="1800" dirty="0" err="1"/>
              <a:t>day,"is</a:t>
            </a:r>
            <a:r>
              <a:rPr lang="en-US" sz="1800" dirty="0"/>
              <a:t> not in",w2)</a:t>
            </a:r>
          </a:p>
        </p:txBody>
      </p:sp>
      <p:sp>
        <p:nvSpPr>
          <p:cNvPr id="4" name="Slide Number Placeholder 3">
            <a:extLst>
              <a:ext uri="{FF2B5EF4-FFF2-40B4-BE49-F238E27FC236}">
                <a16:creationId xmlns:a16="http://schemas.microsoft.com/office/drawing/2014/main" id="{1D37FE1A-4088-FE4F-8929-1B91C8CE49E0}"/>
              </a:ext>
            </a:extLst>
          </p:cNvPr>
          <p:cNvSpPr>
            <a:spLocks noGrp="1"/>
          </p:cNvSpPr>
          <p:nvPr>
            <p:ph type="sldNum" sz="quarter" idx="11"/>
          </p:nvPr>
        </p:nvSpPr>
        <p:spPr/>
        <p:txBody>
          <a:bodyPr/>
          <a:lstStyle/>
          <a:p>
            <a:fld id="{EEB4AB00-A063-5B45-A299-46253A2DB734}" type="slidenum">
              <a:rPr lang="en-US" altLang="en-US" smtClean="0"/>
              <a:pPr/>
              <a:t>43</a:t>
            </a:fld>
            <a:endParaRPr lang="en-US" altLang="en-US"/>
          </a:p>
        </p:txBody>
      </p:sp>
    </p:spTree>
    <p:extLst>
      <p:ext uri="{BB962C8B-B14F-4D97-AF65-F5344CB8AC3E}">
        <p14:creationId xmlns:p14="http://schemas.microsoft.com/office/powerpoint/2010/main" val="22751148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F920-8EE8-7640-B2F1-B3A6D2B7FF7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2E2667-9F58-3E4E-AE3A-666B561F1151}"/>
              </a:ext>
            </a:extLst>
          </p:cNvPr>
          <p:cNvSpPr>
            <a:spLocks noGrp="1"/>
          </p:cNvSpPr>
          <p:nvPr>
            <p:ph idx="1"/>
          </p:nvPr>
        </p:nvSpPr>
        <p:spPr/>
        <p:txBody>
          <a:bodyPr/>
          <a:lstStyle/>
          <a:p>
            <a:r>
              <a:rPr lang="en-US" dirty="0"/>
              <a:t>w1 = [“</a:t>
            </a:r>
            <a:r>
              <a:rPr lang="en-US" dirty="0" err="1"/>
              <a:t>monday</a:t>
            </a:r>
            <a:r>
              <a:rPr lang="en-US" dirty="0"/>
              <a:t>”,”</a:t>
            </a:r>
            <a:r>
              <a:rPr lang="en-US" dirty="0" err="1"/>
              <a:t>tuesday</a:t>
            </a:r>
            <a:r>
              <a:rPr lang="en-US" dirty="0"/>
              <a:t>”,… etc.</a:t>
            </a:r>
          </a:p>
          <a:p>
            <a:r>
              <a:rPr lang="en-US" dirty="0"/>
              <a:t>w2 = [“blah”,”</a:t>
            </a:r>
            <a:r>
              <a:rPr lang="en-US" dirty="0" err="1"/>
              <a:t>bloh</a:t>
            </a:r>
            <a:r>
              <a:rPr lang="en-US" dirty="0"/>
              <a:t>”,”</a:t>
            </a:r>
            <a:r>
              <a:rPr lang="en-US" dirty="0" err="1"/>
              <a:t>blih</a:t>
            </a:r>
            <a:r>
              <a:rPr lang="en-US" dirty="0"/>
              <a:t>”, … etc.</a:t>
            </a:r>
          </a:p>
        </p:txBody>
      </p:sp>
      <p:sp>
        <p:nvSpPr>
          <p:cNvPr id="4" name="Slide Number Placeholder 3">
            <a:extLst>
              <a:ext uri="{FF2B5EF4-FFF2-40B4-BE49-F238E27FC236}">
                <a16:creationId xmlns:a16="http://schemas.microsoft.com/office/drawing/2014/main" id="{E96E5E4B-6877-7446-AE51-A3271C4D179D}"/>
              </a:ext>
            </a:extLst>
          </p:cNvPr>
          <p:cNvSpPr>
            <a:spLocks noGrp="1"/>
          </p:cNvSpPr>
          <p:nvPr>
            <p:ph type="sldNum" sz="quarter" idx="11"/>
          </p:nvPr>
        </p:nvSpPr>
        <p:spPr/>
        <p:txBody>
          <a:bodyPr/>
          <a:lstStyle/>
          <a:p>
            <a:fld id="{EEB4AB00-A063-5B45-A299-46253A2DB734}" type="slidenum">
              <a:rPr lang="en-US" altLang="en-US" smtClean="0"/>
              <a:pPr/>
              <a:t>44</a:t>
            </a:fld>
            <a:endParaRPr lang="en-US" altLang="en-US"/>
          </a:p>
        </p:txBody>
      </p:sp>
    </p:spTree>
    <p:extLst>
      <p:ext uri="{BB962C8B-B14F-4D97-AF65-F5344CB8AC3E}">
        <p14:creationId xmlns:p14="http://schemas.microsoft.com/office/powerpoint/2010/main" val="18396016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7">
            <a:extLst>
              <a:ext uri="{FF2B5EF4-FFF2-40B4-BE49-F238E27FC236}">
                <a16:creationId xmlns:a16="http://schemas.microsoft.com/office/drawing/2014/main" id="{0B2CDCEC-2138-D94B-81B7-E514543604F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E1E8903-B178-F544-8AEC-EBB4EC12AAB8}" type="slidenum">
              <a:rPr lang="en-US" altLang="en-US" sz="1400"/>
              <a:pPr>
                <a:spcBef>
                  <a:spcPct val="0"/>
                </a:spcBef>
                <a:buClrTx/>
                <a:buSzTx/>
                <a:buFontTx/>
                <a:buNone/>
              </a:pPr>
              <a:t>45</a:t>
            </a:fld>
            <a:endParaRPr lang="en-US" altLang="en-US" sz="1400"/>
          </a:p>
        </p:txBody>
      </p:sp>
      <p:sp>
        <p:nvSpPr>
          <p:cNvPr id="35843" name="Rectangle 2">
            <a:extLst>
              <a:ext uri="{FF2B5EF4-FFF2-40B4-BE49-F238E27FC236}">
                <a16:creationId xmlns:a16="http://schemas.microsoft.com/office/drawing/2014/main" id="{C8C69C79-FF09-EA48-B61D-EE628264914B}"/>
              </a:ext>
            </a:extLst>
          </p:cNvPr>
          <p:cNvSpPr>
            <a:spLocks noGrp="1" noChangeArrowheads="1"/>
          </p:cNvSpPr>
          <p:nvPr>
            <p:ph type="title" sz="quarter"/>
          </p:nvPr>
        </p:nvSpPr>
        <p:spPr>
          <a:xfrm>
            <a:off x="685800" y="285750"/>
            <a:ext cx="7772400" cy="685800"/>
          </a:xfrm>
        </p:spPr>
        <p:txBody>
          <a:bodyPr/>
          <a:lstStyle/>
          <a:p>
            <a:r>
              <a:rPr lang="en-US" altLang="en-US" sz="4000"/>
              <a:t>Linear Search Animation</a:t>
            </a:r>
          </a:p>
        </p:txBody>
      </p:sp>
      <p:graphicFrame>
        <p:nvGraphicFramePr>
          <p:cNvPr id="385027" name="Group 3">
            <a:extLst>
              <a:ext uri="{FF2B5EF4-FFF2-40B4-BE49-F238E27FC236}">
                <a16:creationId xmlns:a16="http://schemas.microsoft.com/office/drawing/2014/main" id="{81629B00-04F8-4379-A0A3-6CCB1159675A}"/>
              </a:ext>
            </a:extLst>
          </p:cNvPr>
          <p:cNvGraphicFramePr>
            <a:graphicFrameLocks noGrp="1"/>
          </p:cNvGraphicFramePr>
          <p:nvPr/>
        </p:nvGraphicFramePr>
        <p:xfrm>
          <a:off x="1884363" y="1662113"/>
          <a:ext cx="4267200" cy="517638"/>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1752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marT="45459" marB="454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marT="45459" marB="454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047" name="Group 23">
            <a:extLst>
              <a:ext uri="{FF2B5EF4-FFF2-40B4-BE49-F238E27FC236}">
                <a16:creationId xmlns:a16="http://schemas.microsoft.com/office/drawing/2014/main" id="{8044A6C5-F53E-4D20-A263-218A332AEFD4}"/>
              </a:ext>
            </a:extLst>
          </p:cNvPr>
          <p:cNvGraphicFramePr>
            <a:graphicFrameLocks noGrp="1"/>
          </p:cNvGraphicFramePr>
          <p:nvPr/>
        </p:nvGraphicFramePr>
        <p:xfrm>
          <a:off x="1884363" y="24082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067" name="Group 43">
            <a:extLst>
              <a:ext uri="{FF2B5EF4-FFF2-40B4-BE49-F238E27FC236}">
                <a16:creationId xmlns:a16="http://schemas.microsoft.com/office/drawing/2014/main" id="{DF75F8EC-5FB3-471D-BB39-D2A524783890}"/>
              </a:ext>
            </a:extLst>
          </p:cNvPr>
          <p:cNvGraphicFramePr>
            <a:graphicFrameLocks noGrp="1"/>
          </p:cNvGraphicFramePr>
          <p:nvPr/>
        </p:nvGraphicFramePr>
        <p:xfrm>
          <a:off x="1884363" y="31702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087" name="Group 63">
            <a:extLst>
              <a:ext uri="{FF2B5EF4-FFF2-40B4-BE49-F238E27FC236}">
                <a16:creationId xmlns:a16="http://schemas.microsoft.com/office/drawing/2014/main" id="{D8D0BEC6-4599-48D0-A509-F87A7563FABC}"/>
              </a:ext>
            </a:extLst>
          </p:cNvPr>
          <p:cNvGraphicFramePr>
            <a:graphicFrameLocks noGrp="1"/>
          </p:cNvGraphicFramePr>
          <p:nvPr/>
        </p:nvGraphicFramePr>
        <p:xfrm>
          <a:off x="1884363" y="48466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107" name="Group 83">
            <a:extLst>
              <a:ext uri="{FF2B5EF4-FFF2-40B4-BE49-F238E27FC236}">
                <a16:creationId xmlns:a16="http://schemas.microsoft.com/office/drawing/2014/main" id="{6A591E11-439C-4E7E-8068-F0B24B862BF1}"/>
              </a:ext>
            </a:extLst>
          </p:cNvPr>
          <p:cNvGraphicFramePr>
            <a:graphicFrameLocks noGrp="1"/>
          </p:cNvGraphicFramePr>
          <p:nvPr/>
        </p:nvGraphicFramePr>
        <p:xfrm>
          <a:off x="1884363" y="56848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127" name="Group 103">
            <a:extLst>
              <a:ext uri="{FF2B5EF4-FFF2-40B4-BE49-F238E27FC236}">
                <a16:creationId xmlns:a16="http://schemas.microsoft.com/office/drawing/2014/main" id="{6CE916D9-1F99-44E3-8D5B-50FF977E76D1}"/>
              </a:ext>
            </a:extLst>
          </p:cNvPr>
          <p:cNvGraphicFramePr>
            <a:graphicFrameLocks noGrp="1"/>
          </p:cNvGraphicFramePr>
          <p:nvPr/>
        </p:nvGraphicFramePr>
        <p:xfrm>
          <a:off x="1884363" y="40084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85147" name="Rectangle 123">
            <a:extLst>
              <a:ext uri="{FF2B5EF4-FFF2-40B4-BE49-F238E27FC236}">
                <a16:creationId xmlns:a16="http://schemas.microsoft.com/office/drawing/2014/main" id="{46ABA521-E79B-A346-B715-227B2953A463}"/>
              </a:ext>
            </a:extLst>
          </p:cNvPr>
          <p:cNvSpPr>
            <a:spLocks noChangeArrowheads="1"/>
          </p:cNvSpPr>
          <p:nvPr/>
        </p:nvSpPr>
        <p:spPr bwMode="auto">
          <a:xfrm>
            <a:off x="817563" y="16462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Arial" panose="020B0604020202020204" pitchFamily="34" charset="0"/>
              </a:rPr>
              <a:t>3</a:t>
            </a:r>
          </a:p>
        </p:txBody>
      </p:sp>
      <p:sp>
        <p:nvSpPr>
          <p:cNvPr id="385148" name="Rectangle 124">
            <a:extLst>
              <a:ext uri="{FF2B5EF4-FFF2-40B4-BE49-F238E27FC236}">
                <a16:creationId xmlns:a16="http://schemas.microsoft.com/office/drawing/2014/main" id="{83475CAA-9537-E840-892F-4C88C2C45BAD}"/>
              </a:ext>
            </a:extLst>
          </p:cNvPr>
          <p:cNvSpPr>
            <a:spLocks noChangeArrowheads="1"/>
          </p:cNvSpPr>
          <p:nvPr/>
        </p:nvSpPr>
        <p:spPr bwMode="auto">
          <a:xfrm>
            <a:off x="817563" y="24082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Arial" panose="020B0604020202020204" pitchFamily="34" charset="0"/>
              </a:rPr>
              <a:t>3</a:t>
            </a:r>
          </a:p>
        </p:txBody>
      </p:sp>
      <p:sp>
        <p:nvSpPr>
          <p:cNvPr id="385149" name="Rectangle 125">
            <a:extLst>
              <a:ext uri="{FF2B5EF4-FFF2-40B4-BE49-F238E27FC236}">
                <a16:creationId xmlns:a16="http://schemas.microsoft.com/office/drawing/2014/main" id="{45B27F36-C394-2D40-B1D3-CB32135BA9CC}"/>
              </a:ext>
            </a:extLst>
          </p:cNvPr>
          <p:cNvSpPr>
            <a:spLocks noChangeArrowheads="1"/>
          </p:cNvSpPr>
          <p:nvPr/>
        </p:nvSpPr>
        <p:spPr bwMode="auto">
          <a:xfrm>
            <a:off x="817563" y="31702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Arial" panose="020B0604020202020204" pitchFamily="34" charset="0"/>
              </a:rPr>
              <a:t>3</a:t>
            </a:r>
          </a:p>
        </p:txBody>
      </p:sp>
      <p:sp>
        <p:nvSpPr>
          <p:cNvPr id="385150" name="Rectangle 126">
            <a:extLst>
              <a:ext uri="{FF2B5EF4-FFF2-40B4-BE49-F238E27FC236}">
                <a16:creationId xmlns:a16="http://schemas.microsoft.com/office/drawing/2014/main" id="{DF7AA82F-DFE6-214A-A642-9F6BC835B734}"/>
              </a:ext>
            </a:extLst>
          </p:cNvPr>
          <p:cNvSpPr>
            <a:spLocks noChangeArrowheads="1"/>
          </p:cNvSpPr>
          <p:nvPr/>
        </p:nvSpPr>
        <p:spPr bwMode="auto">
          <a:xfrm>
            <a:off x="817563" y="40084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Arial" panose="020B0604020202020204" pitchFamily="34" charset="0"/>
              </a:rPr>
              <a:t>3</a:t>
            </a:r>
          </a:p>
        </p:txBody>
      </p:sp>
      <p:sp>
        <p:nvSpPr>
          <p:cNvPr id="385151" name="Rectangle 127">
            <a:extLst>
              <a:ext uri="{FF2B5EF4-FFF2-40B4-BE49-F238E27FC236}">
                <a16:creationId xmlns:a16="http://schemas.microsoft.com/office/drawing/2014/main" id="{A7872B98-F04B-A74C-AA73-85D00F04AF43}"/>
              </a:ext>
            </a:extLst>
          </p:cNvPr>
          <p:cNvSpPr>
            <a:spLocks noChangeArrowheads="1"/>
          </p:cNvSpPr>
          <p:nvPr/>
        </p:nvSpPr>
        <p:spPr bwMode="auto">
          <a:xfrm>
            <a:off x="817563" y="48466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Arial" panose="020B0604020202020204" pitchFamily="34" charset="0"/>
              </a:rPr>
              <a:t>3</a:t>
            </a:r>
          </a:p>
        </p:txBody>
      </p:sp>
      <p:sp>
        <p:nvSpPr>
          <p:cNvPr id="385152" name="Rectangle 128">
            <a:extLst>
              <a:ext uri="{FF2B5EF4-FFF2-40B4-BE49-F238E27FC236}">
                <a16:creationId xmlns:a16="http://schemas.microsoft.com/office/drawing/2014/main" id="{3BFF6B74-6F08-F94F-A54D-E9D7B32A5D80}"/>
              </a:ext>
            </a:extLst>
          </p:cNvPr>
          <p:cNvSpPr>
            <a:spLocks noChangeArrowheads="1"/>
          </p:cNvSpPr>
          <p:nvPr/>
        </p:nvSpPr>
        <p:spPr bwMode="auto">
          <a:xfrm>
            <a:off x="817563" y="5684838"/>
            <a:ext cx="533400" cy="533400"/>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Arial" panose="020B0604020202020204" pitchFamily="34" charset="0"/>
              </a:rPr>
              <a:t>3</a:t>
            </a:r>
          </a:p>
        </p:txBody>
      </p:sp>
      <p:sp>
        <p:nvSpPr>
          <p:cNvPr id="35970" name="Rectangle 130">
            <a:extLst>
              <a:ext uri="{FF2B5EF4-FFF2-40B4-BE49-F238E27FC236}">
                <a16:creationId xmlns:a16="http://schemas.microsoft.com/office/drawing/2014/main" id="{4BE49943-26D0-2648-B648-D719FCA98CF7}"/>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20F0502020204030204" pitchFamily="34" charset="0"/>
              </a:rPr>
              <a:t>animation</a:t>
            </a:r>
          </a:p>
        </p:txBody>
      </p:sp>
      <p:sp>
        <p:nvSpPr>
          <p:cNvPr id="35971" name="Text Box 131">
            <a:extLst>
              <a:ext uri="{FF2B5EF4-FFF2-40B4-BE49-F238E27FC236}">
                <a16:creationId xmlns:a16="http://schemas.microsoft.com/office/drawing/2014/main" id="{06AF24C3-F13E-6745-9851-8A0D95A34970}"/>
              </a:ext>
            </a:extLst>
          </p:cNvPr>
          <p:cNvSpPr txBox="1">
            <a:spLocks noChangeArrowheads="1"/>
          </p:cNvSpPr>
          <p:nvPr/>
        </p:nvSpPr>
        <p:spPr bwMode="auto">
          <a:xfrm>
            <a:off x="693738" y="1123950"/>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Key</a:t>
            </a:r>
          </a:p>
        </p:txBody>
      </p:sp>
      <p:sp>
        <p:nvSpPr>
          <p:cNvPr id="35972" name="Text Box 132">
            <a:extLst>
              <a:ext uri="{FF2B5EF4-FFF2-40B4-BE49-F238E27FC236}">
                <a16:creationId xmlns:a16="http://schemas.microsoft.com/office/drawing/2014/main" id="{DF6A74CE-36B5-B44D-BB78-F8188CA9869F}"/>
              </a:ext>
            </a:extLst>
          </p:cNvPr>
          <p:cNvSpPr txBox="1">
            <a:spLocks noChangeArrowheads="1"/>
          </p:cNvSpPr>
          <p:nvPr/>
        </p:nvSpPr>
        <p:spPr bwMode="auto">
          <a:xfrm>
            <a:off x="2268538" y="1123950"/>
            <a:ext cx="2227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50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514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850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51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50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514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851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515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8508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515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8510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5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147" grpId="0" animBg="1"/>
      <p:bldP spid="385148" grpId="0" animBg="1"/>
      <p:bldP spid="385149" grpId="0" animBg="1"/>
      <p:bldP spid="385150" grpId="0" animBg="1"/>
      <p:bldP spid="385151" grpId="0" animBg="1"/>
      <p:bldP spid="38515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D9530275-ABD1-8046-B63E-77F922C4DD8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427D7FE-2C37-C24B-9404-5DD13291897A}" type="slidenum">
              <a:rPr lang="en-US" altLang="en-US" sz="1400"/>
              <a:pPr>
                <a:spcBef>
                  <a:spcPct val="0"/>
                </a:spcBef>
                <a:buClrTx/>
                <a:buSzTx/>
                <a:buFontTx/>
                <a:buNone/>
              </a:pPr>
              <a:t>46</a:t>
            </a:fld>
            <a:endParaRPr lang="en-US" altLang="en-US" sz="1400"/>
          </a:p>
        </p:txBody>
      </p:sp>
      <p:sp>
        <p:nvSpPr>
          <p:cNvPr id="34819" name="Rectangle 2">
            <a:extLst>
              <a:ext uri="{FF2B5EF4-FFF2-40B4-BE49-F238E27FC236}">
                <a16:creationId xmlns:a16="http://schemas.microsoft.com/office/drawing/2014/main" id="{C2BBCC0D-D8AC-544D-8E8D-BB1E1396A690}"/>
              </a:ext>
            </a:extLst>
          </p:cNvPr>
          <p:cNvSpPr>
            <a:spLocks noChangeArrowheads="1"/>
          </p:cNvSpPr>
          <p:nvPr/>
        </p:nvSpPr>
        <p:spPr bwMode="auto">
          <a:xfrm>
            <a:off x="2036763" y="433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0" name="Rectangle 3">
            <a:extLst>
              <a:ext uri="{FF2B5EF4-FFF2-40B4-BE49-F238E27FC236}">
                <a16:creationId xmlns:a16="http://schemas.microsoft.com/office/drawing/2014/main" id="{9A973C87-E80A-1C45-85B9-7C5D9619723C}"/>
              </a:ext>
            </a:extLst>
          </p:cNvPr>
          <p:cNvSpPr>
            <a:spLocks noGrp="1" noChangeArrowheads="1"/>
          </p:cNvSpPr>
          <p:nvPr>
            <p:ph type="body" idx="1"/>
          </p:nvPr>
        </p:nvSpPr>
        <p:spPr>
          <a:xfrm>
            <a:off x="269875" y="1431925"/>
            <a:ext cx="8529638" cy="863600"/>
          </a:xfrm>
        </p:spPr>
        <p:txBody>
          <a:bodyPr/>
          <a:lstStyle/>
          <a:p>
            <a:pPr marL="0" indent="0">
              <a:lnSpc>
                <a:spcPct val="90000"/>
              </a:lnSpc>
              <a:buFont typeface="Monotype Sorts" pitchFamily="2" charset="2"/>
              <a:buNone/>
            </a:pPr>
            <a:r>
              <a:rPr lang="en-US" altLang="en-US" sz="2800" dirty="0"/>
              <a:t>https://</a:t>
            </a:r>
            <a:r>
              <a:rPr lang="en-US" altLang="en-US" sz="2800" dirty="0" err="1"/>
              <a:t>liveexample.pearsoncmg.com</a:t>
            </a:r>
            <a:r>
              <a:rPr lang="en-US" altLang="en-US" sz="2800" dirty="0"/>
              <a:t>/</a:t>
            </a:r>
            <a:r>
              <a:rPr lang="en-US" altLang="en-US" sz="2800" dirty="0" err="1"/>
              <a:t>dsanimation</a:t>
            </a:r>
            <a:r>
              <a:rPr lang="en-US" altLang="en-US" sz="2800" dirty="0"/>
              <a:t>/</a:t>
            </a:r>
            <a:r>
              <a:rPr lang="en-US" altLang="en-US" sz="2800" dirty="0" err="1"/>
              <a:t>LinearSearcheBook.html</a:t>
            </a:r>
            <a:endParaRPr lang="en-US" altLang="en-US" sz="2800" dirty="0"/>
          </a:p>
        </p:txBody>
      </p:sp>
      <p:sp>
        <p:nvSpPr>
          <p:cNvPr id="34821" name="Rectangle 4">
            <a:extLst>
              <a:ext uri="{FF2B5EF4-FFF2-40B4-BE49-F238E27FC236}">
                <a16:creationId xmlns:a16="http://schemas.microsoft.com/office/drawing/2014/main" id="{4F342BDE-44A8-7245-B8A4-80C85B2EF2EF}"/>
              </a:ext>
            </a:extLst>
          </p:cNvPr>
          <p:cNvSpPr>
            <a:spLocks noGrp="1" noChangeArrowheads="1"/>
          </p:cNvSpPr>
          <p:nvPr>
            <p:ph type="title"/>
          </p:nvPr>
        </p:nvSpPr>
        <p:spPr>
          <a:xfrm>
            <a:off x="228600" y="228600"/>
            <a:ext cx="8299450" cy="396875"/>
          </a:xfrm>
        </p:spPr>
        <p:txBody>
          <a:bodyPr/>
          <a:lstStyle/>
          <a:p>
            <a:r>
              <a:rPr lang="en-US" altLang="en-US" sz="3200"/>
              <a:t>Linear Search Animation</a:t>
            </a:r>
            <a:endParaRPr lang="en-US" altLang="en-US" sz="3200">
              <a:solidFill>
                <a:schemeClr val="tx1"/>
              </a:solidFill>
              <a:latin typeface="Book Antiqua" panose="02040602050305030304" pitchFamily="18" charset="0"/>
              <a:hlinkClick r:id="rId2" action="ppaction://program"/>
            </a:endParaRPr>
          </a:p>
        </p:txBody>
      </p:sp>
      <p:sp>
        <p:nvSpPr>
          <p:cNvPr id="34822" name="Rectangle 5">
            <a:extLst>
              <a:ext uri="{FF2B5EF4-FFF2-40B4-BE49-F238E27FC236}">
                <a16:creationId xmlns:a16="http://schemas.microsoft.com/office/drawing/2014/main" id="{4EC59FAF-9132-D849-BD5A-9048F953E92C}"/>
              </a:ext>
            </a:extLst>
          </p:cNvPr>
          <p:cNvSpPr>
            <a:spLocks noChangeArrowheads="1"/>
          </p:cNvSpPr>
          <p:nvPr/>
        </p:nvSpPr>
        <p:spPr bwMode="auto">
          <a:xfrm>
            <a:off x="0" y="150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3" name="Rectangle 6">
            <a:extLst>
              <a:ext uri="{FF2B5EF4-FFF2-40B4-BE49-F238E27FC236}">
                <a16:creationId xmlns:a16="http://schemas.microsoft.com/office/drawing/2014/main" id="{41825394-E08D-2F4B-AE07-E6AB86041B6F}"/>
              </a:ext>
            </a:extLst>
          </p:cNvPr>
          <p:cNvSpPr>
            <a:spLocks noChangeArrowheads="1"/>
          </p:cNvSpPr>
          <p:nvPr/>
        </p:nvSpPr>
        <p:spPr bwMode="auto">
          <a:xfrm>
            <a:off x="0" y="149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4" name="Rectangle 8">
            <a:extLst>
              <a:ext uri="{FF2B5EF4-FFF2-40B4-BE49-F238E27FC236}">
                <a16:creationId xmlns:a16="http://schemas.microsoft.com/office/drawing/2014/main" id="{536EE5DA-DBCB-2E40-92BD-0A804FE2CBAF}"/>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20F0502020204030204" pitchFamily="34" charset="0"/>
              </a:rPr>
              <a:t>animation</a:t>
            </a:r>
          </a:p>
        </p:txBody>
      </p:sp>
      <p:sp>
        <p:nvSpPr>
          <p:cNvPr id="34825" name="AutoShape 19">
            <a:hlinkClick r:id="rId3" highlightClick="1"/>
            <a:extLst>
              <a:ext uri="{FF2B5EF4-FFF2-40B4-BE49-F238E27FC236}">
                <a16:creationId xmlns:a16="http://schemas.microsoft.com/office/drawing/2014/main" id="{E6F3182E-7BA7-0F46-B234-C8759A302DB0}"/>
              </a:ext>
            </a:extLst>
          </p:cNvPr>
          <p:cNvSpPr>
            <a:spLocks noChangeArrowheads="1"/>
          </p:cNvSpPr>
          <p:nvPr/>
        </p:nvSpPr>
        <p:spPr bwMode="auto">
          <a:xfrm>
            <a:off x="2882900" y="197802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0198BD23-A7C5-B548-8130-9D81B86EE7A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A3A7534-A6EF-DA46-914D-53DC4E457D32}" type="slidenum">
              <a:rPr lang="en-US" altLang="en-US" sz="1400"/>
              <a:pPr>
                <a:spcBef>
                  <a:spcPct val="0"/>
                </a:spcBef>
                <a:buClrTx/>
                <a:buSzTx/>
                <a:buFontTx/>
                <a:buNone/>
              </a:pPr>
              <a:t>47</a:t>
            </a:fld>
            <a:endParaRPr lang="en-US" altLang="en-US" sz="1400"/>
          </a:p>
        </p:txBody>
      </p:sp>
      <p:sp>
        <p:nvSpPr>
          <p:cNvPr id="37891" name="Rectangle 2">
            <a:extLst>
              <a:ext uri="{FF2B5EF4-FFF2-40B4-BE49-F238E27FC236}">
                <a16:creationId xmlns:a16="http://schemas.microsoft.com/office/drawing/2014/main" id="{D3F87240-E7F0-CD4E-B596-40D8DE559FBB}"/>
              </a:ext>
            </a:extLst>
          </p:cNvPr>
          <p:cNvSpPr>
            <a:spLocks noGrp="1" noChangeArrowheads="1"/>
          </p:cNvSpPr>
          <p:nvPr>
            <p:ph type="title"/>
          </p:nvPr>
        </p:nvSpPr>
        <p:spPr>
          <a:xfrm>
            <a:off x="685800" y="457200"/>
            <a:ext cx="7772400" cy="838200"/>
          </a:xfrm>
        </p:spPr>
        <p:txBody>
          <a:bodyPr/>
          <a:lstStyle/>
          <a:p>
            <a:r>
              <a:rPr lang="en-US" altLang="en-US"/>
              <a:t>Binary Search</a:t>
            </a:r>
            <a:endParaRPr lang="en-US" altLang="en-US" u="sng">
              <a:latin typeface="Book Antiqua" panose="02040602050305030304" pitchFamily="18" charset="0"/>
              <a:hlinkClick r:id="rId2" action="ppaction://program"/>
            </a:endParaRPr>
          </a:p>
        </p:txBody>
      </p:sp>
      <p:sp>
        <p:nvSpPr>
          <p:cNvPr id="37892" name="Rectangle 3">
            <a:extLst>
              <a:ext uri="{FF2B5EF4-FFF2-40B4-BE49-F238E27FC236}">
                <a16:creationId xmlns:a16="http://schemas.microsoft.com/office/drawing/2014/main" id="{24DDFDA9-8F1E-2445-93DC-5720991C1D30}"/>
              </a:ext>
            </a:extLst>
          </p:cNvPr>
          <p:cNvSpPr>
            <a:spLocks noGrp="1" noChangeArrowheads="1"/>
          </p:cNvSpPr>
          <p:nvPr>
            <p:ph type="body" idx="1"/>
          </p:nvPr>
        </p:nvSpPr>
        <p:spPr>
          <a:xfrm>
            <a:off x="685800" y="1447800"/>
            <a:ext cx="7924800" cy="4648200"/>
          </a:xfrm>
        </p:spPr>
        <p:txBody>
          <a:bodyPr/>
          <a:lstStyle/>
          <a:p>
            <a:pPr marL="0" indent="0">
              <a:buFont typeface="Monotype Sorts" pitchFamily="2" charset="2"/>
              <a:buNone/>
            </a:pPr>
            <a:r>
              <a:rPr lang="en-US" altLang="en-US" dirty="0">
                <a:cs typeface="Times New Roman" panose="02020603050405020304" pitchFamily="18" charset="0"/>
              </a:rPr>
              <a:t>For binary search to work, the elements in the list must already be ordered. Without loss of generality, assume that the list is in ascending order. </a:t>
            </a:r>
          </a:p>
          <a:p>
            <a:pPr marL="292100" lvl="1" indent="165100">
              <a:buFontTx/>
              <a:buNone/>
            </a:pPr>
            <a:r>
              <a:rPr lang="en-US" altLang="en-US" dirty="0">
                <a:cs typeface="Times New Roman" panose="02020603050405020304" pitchFamily="18" charset="0"/>
              </a:rPr>
              <a:t>e.g., 2 4 7 10 11 45 50 59 60 66 69 70 79</a:t>
            </a:r>
          </a:p>
          <a:p>
            <a:pPr marL="0" indent="0">
              <a:buFont typeface="Monotype Sorts" pitchFamily="2" charset="2"/>
              <a:buNone/>
            </a:pPr>
            <a:r>
              <a:rPr lang="en-US" altLang="en-US" dirty="0">
                <a:cs typeface="Times New Roman" panose="02020603050405020304" pitchFamily="18" charset="0"/>
              </a:rPr>
              <a:t>The binary search first compares the key with the element in the middle of the list.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a:extLst>
              <a:ext uri="{FF2B5EF4-FFF2-40B4-BE49-F238E27FC236}">
                <a16:creationId xmlns:a16="http://schemas.microsoft.com/office/drawing/2014/main" id="{5DAD488D-9775-1049-91A3-AB004FC0A0A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FAA111F-B909-1645-9715-93BB019F6520}" type="slidenum">
              <a:rPr lang="en-US" altLang="en-US" sz="1400"/>
              <a:pPr>
                <a:spcBef>
                  <a:spcPct val="0"/>
                </a:spcBef>
                <a:buClrTx/>
                <a:buSzTx/>
                <a:buFontTx/>
                <a:buNone/>
              </a:pPr>
              <a:t>48</a:t>
            </a:fld>
            <a:endParaRPr lang="en-US" altLang="en-US" sz="1400"/>
          </a:p>
        </p:txBody>
      </p:sp>
      <p:sp>
        <p:nvSpPr>
          <p:cNvPr id="38915" name="Rectangle 2">
            <a:extLst>
              <a:ext uri="{FF2B5EF4-FFF2-40B4-BE49-F238E27FC236}">
                <a16:creationId xmlns:a16="http://schemas.microsoft.com/office/drawing/2014/main" id="{64F07B09-9143-C14E-AFE3-6E4DBDE2E3A7}"/>
              </a:ext>
            </a:extLst>
          </p:cNvPr>
          <p:cNvSpPr>
            <a:spLocks noGrp="1" noChangeArrowheads="1"/>
          </p:cNvSpPr>
          <p:nvPr>
            <p:ph type="title"/>
          </p:nvPr>
        </p:nvSpPr>
        <p:spPr>
          <a:xfrm>
            <a:off x="685800" y="457200"/>
            <a:ext cx="7772400" cy="838200"/>
          </a:xfrm>
        </p:spPr>
        <p:txBody>
          <a:bodyPr/>
          <a:lstStyle/>
          <a:p>
            <a:r>
              <a:rPr lang="en-US" altLang="en-US"/>
              <a:t>Binary Search, cont.</a:t>
            </a:r>
            <a:endParaRPr lang="en-US" altLang="en-US" u="sng">
              <a:latin typeface="Book Antiqua" panose="02040602050305030304" pitchFamily="18" charset="0"/>
              <a:hlinkClick r:id="rId2" action="ppaction://program"/>
            </a:endParaRPr>
          </a:p>
        </p:txBody>
      </p:sp>
      <p:sp>
        <p:nvSpPr>
          <p:cNvPr id="38916" name="Rectangle 3">
            <a:extLst>
              <a:ext uri="{FF2B5EF4-FFF2-40B4-BE49-F238E27FC236}">
                <a16:creationId xmlns:a16="http://schemas.microsoft.com/office/drawing/2014/main" id="{6F06F61D-B952-7945-929E-2BCDC2FF11D0}"/>
              </a:ext>
            </a:extLst>
          </p:cNvPr>
          <p:cNvSpPr>
            <a:spLocks noGrp="1" noChangeArrowheads="1"/>
          </p:cNvSpPr>
          <p:nvPr>
            <p:ph type="body" idx="1"/>
          </p:nvPr>
        </p:nvSpPr>
        <p:spPr>
          <a:xfrm>
            <a:off x="609600" y="3190875"/>
            <a:ext cx="7924800" cy="3211513"/>
          </a:xfrm>
        </p:spPr>
        <p:txBody>
          <a:bodyPr/>
          <a:lstStyle/>
          <a:p>
            <a:pPr marL="512763" indent="-512763">
              <a:lnSpc>
                <a:spcPct val="90000"/>
              </a:lnSpc>
            </a:pPr>
            <a:r>
              <a:rPr lang="en-US" altLang="en-US" sz="2800" dirty="0">
                <a:cs typeface="Times New Roman" panose="02020603050405020304" pitchFamily="18" charset="0"/>
              </a:rPr>
              <a:t>If the key is less than the middle element, you only need to search the key in the first half of the list.</a:t>
            </a:r>
          </a:p>
          <a:p>
            <a:pPr marL="512763" indent="-512763">
              <a:lnSpc>
                <a:spcPct val="90000"/>
              </a:lnSpc>
            </a:pPr>
            <a:r>
              <a:rPr lang="en-US" altLang="en-US" sz="2800" dirty="0">
                <a:cs typeface="Times New Roman" panose="02020603050405020304" pitchFamily="18" charset="0"/>
              </a:rPr>
              <a:t>If the key is equal to the middle element, the search ends with a match.</a:t>
            </a:r>
          </a:p>
          <a:p>
            <a:pPr marL="512763" indent="-512763">
              <a:lnSpc>
                <a:spcPct val="90000"/>
              </a:lnSpc>
            </a:pPr>
            <a:r>
              <a:rPr lang="en-US" altLang="en-US" sz="2800" dirty="0">
                <a:cs typeface="Times New Roman" panose="02020603050405020304" pitchFamily="18" charset="0"/>
              </a:rPr>
              <a:t>If the key is greater than the middle element, you only need to search the key in the second half of the list.</a:t>
            </a:r>
            <a:endParaRPr lang="en-US" altLang="en-US" sz="2800" dirty="0"/>
          </a:p>
        </p:txBody>
      </p:sp>
      <p:sp>
        <p:nvSpPr>
          <p:cNvPr id="38917" name="Rectangle 4">
            <a:extLst>
              <a:ext uri="{FF2B5EF4-FFF2-40B4-BE49-F238E27FC236}">
                <a16:creationId xmlns:a16="http://schemas.microsoft.com/office/drawing/2014/main" id="{8C517AF8-2E5A-7B43-B037-6252EFD0C093}"/>
              </a:ext>
            </a:extLst>
          </p:cNvPr>
          <p:cNvSpPr>
            <a:spLocks noChangeArrowheads="1"/>
          </p:cNvSpPr>
          <p:nvPr/>
        </p:nvSpPr>
        <p:spPr bwMode="auto">
          <a:xfrm>
            <a:off x="693738" y="1295400"/>
            <a:ext cx="7221537"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512763" indent="-512763">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None/>
            </a:pPr>
            <a:r>
              <a:rPr lang="en-US" altLang="en-US" sz="2800" dirty="0">
                <a:cs typeface="Times New Roman" panose="02020603050405020304" pitchFamily="18" charset="0"/>
              </a:rPr>
              <a:t>The binary search first compares the key with the element in the middle of the list. </a:t>
            </a:r>
          </a:p>
          <a:p>
            <a:pPr>
              <a:buFont typeface="Monotype Sorts" pitchFamily="2" charset="2"/>
              <a:buNone/>
            </a:pPr>
            <a:r>
              <a:rPr lang="en-US" altLang="en-US" dirty="0">
                <a:cs typeface="Times New Roman" panose="02020603050405020304" pitchFamily="18" charset="0"/>
              </a:rPr>
              <a:t>Consider the following three cases: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6641C7D9-90EE-D14E-93E0-98C7073C91D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632BB76-0BEC-4D44-B1D2-732D6D861D39}" type="slidenum">
              <a:rPr lang="en-US" altLang="en-US" sz="1400"/>
              <a:pPr>
                <a:spcBef>
                  <a:spcPct val="0"/>
                </a:spcBef>
                <a:buClrTx/>
                <a:buSzTx/>
                <a:buFontTx/>
                <a:buNone/>
              </a:pPr>
              <a:t>49</a:t>
            </a:fld>
            <a:endParaRPr lang="en-US" altLang="en-US" sz="1400"/>
          </a:p>
        </p:txBody>
      </p:sp>
      <p:sp>
        <p:nvSpPr>
          <p:cNvPr id="39939" name="Rectangle 2">
            <a:extLst>
              <a:ext uri="{FF2B5EF4-FFF2-40B4-BE49-F238E27FC236}">
                <a16:creationId xmlns:a16="http://schemas.microsoft.com/office/drawing/2014/main" id="{8A01597D-A8F0-2D45-8CDF-45B207E306E0}"/>
              </a:ext>
            </a:extLst>
          </p:cNvPr>
          <p:cNvSpPr>
            <a:spLocks noGrp="1" noChangeArrowheads="1"/>
          </p:cNvSpPr>
          <p:nvPr>
            <p:ph type="title"/>
          </p:nvPr>
        </p:nvSpPr>
        <p:spPr/>
        <p:txBody>
          <a:bodyPr/>
          <a:lstStyle/>
          <a:p>
            <a:r>
              <a:rPr lang="en-US" altLang="en-US"/>
              <a:t>Binary Search</a:t>
            </a:r>
          </a:p>
        </p:txBody>
      </p:sp>
      <p:graphicFrame>
        <p:nvGraphicFramePr>
          <p:cNvPr id="386051" name="Group 3">
            <a:extLst>
              <a:ext uri="{FF2B5EF4-FFF2-40B4-BE49-F238E27FC236}">
                <a16:creationId xmlns:a16="http://schemas.microsoft.com/office/drawing/2014/main" id="{933317AF-CDD0-4DE2-89AB-ECF4F6FE89B4}"/>
              </a:ext>
            </a:extLst>
          </p:cNvPr>
          <p:cNvGraphicFramePr>
            <a:graphicFrameLocks noGrp="1"/>
          </p:cNvGraphicFramePr>
          <p:nvPr/>
        </p:nvGraphicFramePr>
        <p:xfrm>
          <a:off x="2590800" y="3216275"/>
          <a:ext cx="4267200" cy="517638"/>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1752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marT="45459" marB="454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6</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7</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8</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9</a:t>
                      </a:r>
                    </a:p>
                  </a:txBody>
                  <a:tcPr marT="45459" marB="454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0"/>
                  </a:ext>
                </a:extLst>
              </a:tr>
            </a:tbl>
          </a:graphicData>
        </a:graphic>
      </p:graphicFrame>
      <p:graphicFrame>
        <p:nvGraphicFramePr>
          <p:cNvPr id="386071" name="Group 23">
            <a:extLst>
              <a:ext uri="{FF2B5EF4-FFF2-40B4-BE49-F238E27FC236}">
                <a16:creationId xmlns:a16="http://schemas.microsoft.com/office/drawing/2014/main" id="{4C400AFF-6259-4B27-B40D-76AAA7D97546}"/>
              </a:ext>
            </a:extLst>
          </p:cNvPr>
          <p:cNvGraphicFramePr>
            <a:graphicFrameLocks noGrp="1"/>
          </p:cNvGraphicFramePr>
          <p:nvPr/>
        </p:nvGraphicFramePr>
        <p:xfrm>
          <a:off x="2590800" y="3962400"/>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0"/>
                  </a:ext>
                </a:extLst>
              </a:tr>
            </a:tbl>
          </a:graphicData>
        </a:graphic>
      </p:graphicFrame>
      <p:graphicFrame>
        <p:nvGraphicFramePr>
          <p:cNvPr id="386091" name="Group 43">
            <a:extLst>
              <a:ext uri="{FF2B5EF4-FFF2-40B4-BE49-F238E27FC236}">
                <a16:creationId xmlns:a16="http://schemas.microsoft.com/office/drawing/2014/main" id="{4A723AA7-1FE6-4DDF-8DAE-DEFE0A39DF28}"/>
              </a:ext>
            </a:extLst>
          </p:cNvPr>
          <p:cNvGraphicFramePr>
            <a:graphicFrameLocks noGrp="1"/>
          </p:cNvGraphicFramePr>
          <p:nvPr/>
        </p:nvGraphicFramePr>
        <p:xfrm>
          <a:off x="2590800" y="4724400"/>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0"/>
                  </a:ext>
                </a:extLst>
              </a:tr>
            </a:tbl>
          </a:graphicData>
        </a:graphic>
      </p:graphicFrame>
      <p:sp>
        <p:nvSpPr>
          <p:cNvPr id="386111" name="Rectangle 63">
            <a:extLst>
              <a:ext uri="{FF2B5EF4-FFF2-40B4-BE49-F238E27FC236}">
                <a16:creationId xmlns:a16="http://schemas.microsoft.com/office/drawing/2014/main" id="{B4F4CB77-A725-6642-ADC3-5898774C8C20}"/>
              </a:ext>
            </a:extLst>
          </p:cNvPr>
          <p:cNvSpPr>
            <a:spLocks noChangeArrowheads="1"/>
          </p:cNvSpPr>
          <p:nvPr/>
        </p:nvSpPr>
        <p:spPr bwMode="auto">
          <a:xfrm>
            <a:off x="1524000" y="3200400"/>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Arial" panose="020B0604020202020204" pitchFamily="34" charset="0"/>
              </a:rPr>
              <a:t>8</a:t>
            </a:r>
          </a:p>
        </p:txBody>
      </p:sp>
      <p:sp>
        <p:nvSpPr>
          <p:cNvPr id="386112" name="Rectangle 64">
            <a:extLst>
              <a:ext uri="{FF2B5EF4-FFF2-40B4-BE49-F238E27FC236}">
                <a16:creationId xmlns:a16="http://schemas.microsoft.com/office/drawing/2014/main" id="{D850EF68-83A4-FE4B-98B6-6582D8E7426A}"/>
              </a:ext>
            </a:extLst>
          </p:cNvPr>
          <p:cNvSpPr>
            <a:spLocks noChangeArrowheads="1"/>
          </p:cNvSpPr>
          <p:nvPr/>
        </p:nvSpPr>
        <p:spPr bwMode="auto">
          <a:xfrm>
            <a:off x="1524000" y="3962400"/>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Arial" panose="020B0604020202020204" pitchFamily="34" charset="0"/>
              </a:rPr>
              <a:t>8</a:t>
            </a:r>
          </a:p>
        </p:txBody>
      </p:sp>
      <p:sp>
        <p:nvSpPr>
          <p:cNvPr id="386113" name="Rectangle 65">
            <a:extLst>
              <a:ext uri="{FF2B5EF4-FFF2-40B4-BE49-F238E27FC236}">
                <a16:creationId xmlns:a16="http://schemas.microsoft.com/office/drawing/2014/main" id="{E1084E95-6D6F-4746-83C8-0E8B01A02DFF}"/>
              </a:ext>
            </a:extLst>
          </p:cNvPr>
          <p:cNvSpPr>
            <a:spLocks noChangeArrowheads="1"/>
          </p:cNvSpPr>
          <p:nvPr/>
        </p:nvSpPr>
        <p:spPr bwMode="auto">
          <a:xfrm>
            <a:off x="1524000" y="4724400"/>
            <a:ext cx="533400" cy="533400"/>
          </a:xfrm>
          <a:prstGeom prst="rect">
            <a:avLst/>
          </a:prstGeom>
          <a:solidFill>
            <a:srgbClr val="66FF33"/>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Arial" panose="020B0604020202020204" pitchFamily="34" charset="0"/>
              </a:rPr>
              <a:t>8</a:t>
            </a:r>
          </a:p>
        </p:txBody>
      </p:sp>
      <p:sp>
        <p:nvSpPr>
          <p:cNvPr id="40003" name="Text Box 68">
            <a:extLst>
              <a:ext uri="{FF2B5EF4-FFF2-40B4-BE49-F238E27FC236}">
                <a16:creationId xmlns:a16="http://schemas.microsoft.com/office/drawing/2014/main" id="{D970E2B6-AB03-D345-ACB7-5A20629D4E47}"/>
              </a:ext>
            </a:extLst>
          </p:cNvPr>
          <p:cNvSpPr txBox="1">
            <a:spLocks noChangeArrowheads="1"/>
          </p:cNvSpPr>
          <p:nvPr/>
        </p:nvSpPr>
        <p:spPr bwMode="auto">
          <a:xfrm>
            <a:off x="1422400" y="2354263"/>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Key</a:t>
            </a:r>
          </a:p>
        </p:txBody>
      </p:sp>
      <p:sp>
        <p:nvSpPr>
          <p:cNvPr id="40004" name="Text Box 69">
            <a:extLst>
              <a:ext uri="{FF2B5EF4-FFF2-40B4-BE49-F238E27FC236}">
                <a16:creationId xmlns:a16="http://schemas.microsoft.com/office/drawing/2014/main" id="{3C08829D-1A9C-AD46-A129-FF6B29545291}"/>
              </a:ext>
            </a:extLst>
          </p:cNvPr>
          <p:cNvSpPr txBox="1">
            <a:spLocks noChangeArrowheads="1"/>
          </p:cNvSpPr>
          <p:nvPr/>
        </p:nvSpPr>
        <p:spPr bwMode="auto">
          <a:xfrm>
            <a:off x="2997200" y="2354263"/>
            <a:ext cx="2227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a:t>
            </a:r>
          </a:p>
        </p:txBody>
      </p:sp>
      <p:sp>
        <p:nvSpPr>
          <p:cNvPr id="40005" name="Rectangle 71">
            <a:extLst>
              <a:ext uri="{FF2B5EF4-FFF2-40B4-BE49-F238E27FC236}">
                <a16:creationId xmlns:a16="http://schemas.microsoft.com/office/drawing/2014/main" id="{649E2F33-DC19-904C-9516-EEF2ED7E00A1}"/>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20F0502020204030204" pitchFamily="34"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60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611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860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61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60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6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111" grpId="0" animBg="1"/>
      <p:bldP spid="386112" grpId="0" animBg="1"/>
      <p:bldP spid="3861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a:extLst>
              <a:ext uri="{FF2B5EF4-FFF2-40B4-BE49-F238E27FC236}">
                <a16:creationId xmlns:a16="http://schemas.microsoft.com/office/drawing/2014/main" id="{61CE9CA9-31CB-1B43-BD51-C63F37F6E77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459C49D-B27E-0C4D-B3F0-31300242C773}" type="slidenum">
              <a:rPr lang="en-US" altLang="en-US" sz="1400"/>
              <a:pPr>
                <a:spcBef>
                  <a:spcPct val="0"/>
                </a:spcBef>
                <a:buClrTx/>
                <a:buSzTx/>
                <a:buFontTx/>
                <a:buNone/>
              </a:pPr>
              <a:t>5</a:t>
            </a:fld>
            <a:endParaRPr lang="en-US" altLang="en-US" sz="1400"/>
          </a:p>
        </p:txBody>
      </p:sp>
      <p:sp>
        <p:nvSpPr>
          <p:cNvPr id="8195" name="Rectangle 2">
            <a:extLst>
              <a:ext uri="{FF2B5EF4-FFF2-40B4-BE49-F238E27FC236}">
                <a16:creationId xmlns:a16="http://schemas.microsoft.com/office/drawing/2014/main" id="{47154D3E-7AC8-2E47-AC4B-F717D8713CC4}"/>
              </a:ext>
            </a:extLst>
          </p:cNvPr>
          <p:cNvSpPr>
            <a:spLocks noGrp="1" noChangeArrowheads="1"/>
          </p:cNvSpPr>
          <p:nvPr>
            <p:ph type="title"/>
          </p:nvPr>
        </p:nvSpPr>
        <p:spPr>
          <a:xfrm>
            <a:off x="693738" y="203200"/>
            <a:ext cx="7772400" cy="652463"/>
          </a:xfrm>
        </p:spPr>
        <p:txBody>
          <a:bodyPr/>
          <a:lstStyle/>
          <a:p>
            <a:r>
              <a:rPr lang="en-US" altLang="en-US" sz="4000" dirty="0">
                <a:highlight>
                  <a:srgbClr val="FFFF00"/>
                </a:highlight>
              </a:rPr>
              <a:t>list Methods</a:t>
            </a:r>
          </a:p>
        </p:txBody>
      </p:sp>
      <p:sp>
        <p:nvSpPr>
          <p:cNvPr id="8196" name="Rectangle 4">
            <a:extLst>
              <a:ext uri="{FF2B5EF4-FFF2-40B4-BE49-F238E27FC236}">
                <a16:creationId xmlns:a16="http://schemas.microsoft.com/office/drawing/2014/main" id="{10169234-7A88-5F4D-A562-6D113A38CF31}"/>
              </a:ext>
            </a:extLst>
          </p:cNvPr>
          <p:cNvSpPr>
            <a:spLocks noChangeArrowheads="1"/>
          </p:cNvSpPr>
          <p:nvPr/>
        </p:nvSpPr>
        <p:spPr bwMode="auto">
          <a:xfrm>
            <a:off x="2770188"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197" name="Rectangle 5">
            <a:extLst>
              <a:ext uri="{FF2B5EF4-FFF2-40B4-BE49-F238E27FC236}">
                <a16:creationId xmlns:a16="http://schemas.microsoft.com/office/drawing/2014/main" id="{67AF77D8-4891-F64D-88B6-5D088649F01A}"/>
              </a:ext>
            </a:extLst>
          </p:cNvPr>
          <p:cNvSpPr>
            <a:spLocks noChangeArrowheads="1"/>
          </p:cNvSpPr>
          <p:nvPr/>
        </p:nvSpPr>
        <p:spPr bwMode="auto">
          <a:xfrm>
            <a:off x="2171700" y="1912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198" name="Rectangle 8">
            <a:extLst>
              <a:ext uri="{FF2B5EF4-FFF2-40B4-BE49-F238E27FC236}">
                <a16:creationId xmlns:a16="http://schemas.microsoft.com/office/drawing/2014/main" id="{5CEA6DDD-0A4E-844E-9CE0-CE50EB1F8733}"/>
              </a:ext>
            </a:extLst>
          </p:cNvPr>
          <p:cNvSpPr>
            <a:spLocks noChangeArrowheads="1"/>
          </p:cNvSpPr>
          <p:nvPr/>
        </p:nvSpPr>
        <p:spPr bwMode="auto">
          <a:xfrm>
            <a:off x="0" y="2371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8199" name="Object 7">
            <a:extLst>
              <a:ext uri="{FF2B5EF4-FFF2-40B4-BE49-F238E27FC236}">
                <a16:creationId xmlns:a16="http://schemas.microsoft.com/office/drawing/2014/main" id="{3B81707C-0797-BF4D-844A-8F6EEBE856B4}"/>
              </a:ext>
            </a:extLst>
          </p:cNvPr>
          <p:cNvGraphicFramePr>
            <a:graphicFrameLocks noChangeAspect="1"/>
          </p:cNvGraphicFramePr>
          <p:nvPr/>
        </p:nvGraphicFramePr>
        <p:xfrm>
          <a:off x="231775" y="1123950"/>
          <a:ext cx="8526463" cy="4383088"/>
        </p:xfrm>
        <a:graphic>
          <a:graphicData uri="http://schemas.openxmlformats.org/presentationml/2006/ole">
            <mc:AlternateContent xmlns:mc="http://schemas.openxmlformats.org/markup-compatibility/2006">
              <mc:Choice xmlns:v="urn:schemas-microsoft-com:vml" Requires="v">
                <p:oleObj spid="_x0000_s8224" name="Picture" r:id="rId3" imgW="2959100" imgH="1524000" progId="Word.Picture.8">
                  <p:embed/>
                </p:oleObj>
              </mc:Choice>
              <mc:Fallback>
                <p:oleObj name="Picture" r:id="rId3" imgW="2959100" imgH="1524000"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1123950"/>
                        <a:ext cx="8526463" cy="438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a:extLst>
              <a:ext uri="{FF2B5EF4-FFF2-40B4-BE49-F238E27FC236}">
                <a16:creationId xmlns:a16="http://schemas.microsoft.com/office/drawing/2014/main" id="{C0514205-BA0A-EC49-AC01-88F636C1905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7CE5AE6-EACB-AD42-B0A4-F9E3386E4767}" type="slidenum">
              <a:rPr lang="en-US" altLang="en-US" sz="1400"/>
              <a:pPr>
                <a:spcBef>
                  <a:spcPct val="0"/>
                </a:spcBef>
                <a:buClrTx/>
                <a:buSzTx/>
                <a:buFontTx/>
                <a:buNone/>
              </a:pPr>
              <a:t>50</a:t>
            </a:fld>
            <a:endParaRPr lang="en-US" altLang="en-US" sz="1400"/>
          </a:p>
        </p:txBody>
      </p:sp>
      <p:sp>
        <p:nvSpPr>
          <p:cNvPr id="40963" name="Rectangle 2">
            <a:extLst>
              <a:ext uri="{FF2B5EF4-FFF2-40B4-BE49-F238E27FC236}">
                <a16:creationId xmlns:a16="http://schemas.microsoft.com/office/drawing/2014/main" id="{93E557E4-D44B-6C46-A606-69083FDE5ABF}"/>
              </a:ext>
            </a:extLst>
          </p:cNvPr>
          <p:cNvSpPr>
            <a:spLocks noChangeArrowheads="1"/>
          </p:cNvSpPr>
          <p:nvPr/>
        </p:nvSpPr>
        <p:spPr bwMode="auto">
          <a:xfrm>
            <a:off x="2036763" y="433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64" name="Rectangle 3">
            <a:extLst>
              <a:ext uri="{FF2B5EF4-FFF2-40B4-BE49-F238E27FC236}">
                <a16:creationId xmlns:a16="http://schemas.microsoft.com/office/drawing/2014/main" id="{CD75E601-78FD-AE49-BFEF-5E67658C1C4F}"/>
              </a:ext>
            </a:extLst>
          </p:cNvPr>
          <p:cNvSpPr>
            <a:spLocks noGrp="1" noChangeArrowheads="1"/>
          </p:cNvSpPr>
          <p:nvPr>
            <p:ph type="body" idx="1"/>
          </p:nvPr>
        </p:nvSpPr>
        <p:spPr>
          <a:xfrm>
            <a:off x="231775" y="931863"/>
            <a:ext cx="8529638" cy="863600"/>
          </a:xfrm>
        </p:spPr>
        <p:txBody>
          <a:bodyPr/>
          <a:lstStyle/>
          <a:p>
            <a:pPr marL="0" indent="0">
              <a:lnSpc>
                <a:spcPct val="90000"/>
              </a:lnSpc>
              <a:buFont typeface="Monotype Sorts" pitchFamily="2" charset="2"/>
              <a:buNone/>
            </a:pPr>
            <a:r>
              <a:rPr lang="en-US" altLang="en-US" sz="2800" dirty="0"/>
              <a:t>https://</a:t>
            </a:r>
            <a:r>
              <a:rPr lang="en-US" altLang="en-US" sz="2800" dirty="0" err="1"/>
              <a:t>liveexample.pearsoncmg.com</a:t>
            </a:r>
            <a:r>
              <a:rPr lang="en-US" altLang="en-US" sz="2800" dirty="0"/>
              <a:t>/</a:t>
            </a:r>
            <a:r>
              <a:rPr lang="en-US" altLang="en-US" sz="2800" dirty="0" err="1"/>
              <a:t>dsanimation</a:t>
            </a:r>
            <a:r>
              <a:rPr lang="en-US" altLang="en-US" sz="2800" dirty="0"/>
              <a:t>/</a:t>
            </a:r>
            <a:r>
              <a:rPr lang="en-US" altLang="en-US" sz="2800" dirty="0" err="1"/>
              <a:t>BinarySearcheBook.html</a:t>
            </a:r>
            <a:endParaRPr lang="en-US" altLang="en-US" sz="2800" dirty="0"/>
          </a:p>
        </p:txBody>
      </p:sp>
      <p:sp>
        <p:nvSpPr>
          <p:cNvPr id="40965" name="Rectangle 4">
            <a:extLst>
              <a:ext uri="{FF2B5EF4-FFF2-40B4-BE49-F238E27FC236}">
                <a16:creationId xmlns:a16="http://schemas.microsoft.com/office/drawing/2014/main" id="{258A1302-9133-0A42-BDAA-1E692DAC9262}"/>
              </a:ext>
            </a:extLst>
          </p:cNvPr>
          <p:cNvSpPr>
            <a:spLocks noGrp="1" noChangeArrowheads="1"/>
          </p:cNvSpPr>
          <p:nvPr>
            <p:ph type="title"/>
          </p:nvPr>
        </p:nvSpPr>
        <p:spPr>
          <a:xfrm>
            <a:off x="228600" y="228600"/>
            <a:ext cx="8299450" cy="396875"/>
          </a:xfrm>
        </p:spPr>
        <p:txBody>
          <a:bodyPr/>
          <a:lstStyle/>
          <a:p>
            <a:r>
              <a:rPr lang="en-US" altLang="en-US" sz="3200"/>
              <a:t>Binary Search Animation</a:t>
            </a:r>
            <a:endParaRPr lang="en-US" altLang="en-US" sz="3200">
              <a:solidFill>
                <a:schemeClr val="tx1"/>
              </a:solidFill>
              <a:latin typeface="Book Antiqua" panose="02040602050305030304" pitchFamily="18" charset="0"/>
              <a:hlinkClick r:id="rId2" action="ppaction://program"/>
            </a:endParaRPr>
          </a:p>
        </p:txBody>
      </p:sp>
      <p:sp>
        <p:nvSpPr>
          <p:cNvPr id="40966" name="Rectangle 7">
            <a:extLst>
              <a:ext uri="{FF2B5EF4-FFF2-40B4-BE49-F238E27FC236}">
                <a16:creationId xmlns:a16="http://schemas.microsoft.com/office/drawing/2014/main" id="{1F3795C0-C935-A34A-9FE7-0454255AEA3E}"/>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20F0502020204030204" pitchFamily="34" charset="0"/>
              </a:rPr>
              <a:t>animation</a:t>
            </a:r>
          </a:p>
        </p:txBody>
      </p:sp>
      <p:sp>
        <p:nvSpPr>
          <p:cNvPr id="40967" name="AutoShape 19">
            <a:hlinkClick r:id="rId3" highlightClick="1"/>
            <a:extLst>
              <a:ext uri="{FF2B5EF4-FFF2-40B4-BE49-F238E27FC236}">
                <a16:creationId xmlns:a16="http://schemas.microsoft.com/office/drawing/2014/main" id="{847647FA-E92A-3944-A45E-41681AED8033}"/>
              </a:ext>
            </a:extLst>
          </p:cNvPr>
          <p:cNvSpPr>
            <a:spLocks noChangeArrowheads="1"/>
          </p:cNvSpPr>
          <p:nvPr/>
        </p:nvSpPr>
        <p:spPr bwMode="auto">
          <a:xfrm>
            <a:off x="2843213" y="1530350"/>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6FFBF039-AD45-8546-A322-3A623E75880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0E42FDC-EFFD-7D46-BF62-2D17041DFDE3}" type="slidenum">
              <a:rPr lang="en-US" altLang="en-US" sz="1400"/>
              <a:pPr>
                <a:spcBef>
                  <a:spcPct val="0"/>
                </a:spcBef>
                <a:buClrTx/>
                <a:buSzTx/>
                <a:buFontTx/>
                <a:buNone/>
              </a:pPr>
              <a:t>51</a:t>
            </a:fld>
            <a:endParaRPr lang="en-US" altLang="en-US" sz="1400"/>
          </a:p>
        </p:txBody>
      </p:sp>
      <p:sp>
        <p:nvSpPr>
          <p:cNvPr id="41987" name="Rectangle 2">
            <a:extLst>
              <a:ext uri="{FF2B5EF4-FFF2-40B4-BE49-F238E27FC236}">
                <a16:creationId xmlns:a16="http://schemas.microsoft.com/office/drawing/2014/main" id="{8CB1ADEF-78B2-CF48-BAB1-AB1550B8CD2E}"/>
              </a:ext>
            </a:extLst>
          </p:cNvPr>
          <p:cNvSpPr>
            <a:spLocks noGrp="1" noChangeArrowheads="1"/>
          </p:cNvSpPr>
          <p:nvPr>
            <p:ph type="title"/>
          </p:nvPr>
        </p:nvSpPr>
        <p:spPr>
          <a:xfrm>
            <a:off x="685800" y="304800"/>
            <a:ext cx="7772400" cy="533400"/>
          </a:xfrm>
        </p:spPr>
        <p:txBody>
          <a:bodyPr/>
          <a:lstStyle/>
          <a:p>
            <a:r>
              <a:rPr lang="en-US" altLang="en-US"/>
              <a:t>Binary Search, cont.</a:t>
            </a:r>
            <a:endParaRPr lang="en-US" altLang="en-US" u="sng">
              <a:latin typeface="Book Antiqua" panose="02040602050305030304" pitchFamily="18" charset="0"/>
              <a:hlinkClick r:id="rId3" action="ppaction://program"/>
            </a:endParaRPr>
          </a:p>
        </p:txBody>
      </p:sp>
      <p:sp>
        <p:nvSpPr>
          <p:cNvPr id="41988" name="Rectangle 6">
            <a:extLst>
              <a:ext uri="{FF2B5EF4-FFF2-40B4-BE49-F238E27FC236}">
                <a16:creationId xmlns:a16="http://schemas.microsoft.com/office/drawing/2014/main" id="{D9C6D354-4335-1049-A85A-E2C62EFAECA0}"/>
              </a:ext>
            </a:extLst>
          </p:cNvPr>
          <p:cNvSpPr>
            <a:spLocks noChangeArrowheads="1"/>
          </p:cNvSpPr>
          <p:nvPr/>
        </p:nvSpPr>
        <p:spPr bwMode="auto">
          <a:xfrm>
            <a:off x="2914650"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89" name="Rectangle 8">
            <a:extLst>
              <a:ext uri="{FF2B5EF4-FFF2-40B4-BE49-F238E27FC236}">
                <a16:creationId xmlns:a16="http://schemas.microsoft.com/office/drawing/2014/main" id="{49814315-3C44-A846-8CF2-2FE9A27B1D2E}"/>
              </a:ext>
            </a:extLst>
          </p:cNvPr>
          <p:cNvSpPr>
            <a:spLocks noChangeArrowheads="1"/>
          </p:cNvSpPr>
          <p:nvPr/>
        </p:nvSpPr>
        <p:spPr bwMode="auto">
          <a:xfrm>
            <a:off x="2433638" y="2390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1990" name="Object 7">
            <a:extLst>
              <a:ext uri="{FF2B5EF4-FFF2-40B4-BE49-F238E27FC236}">
                <a16:creationId xmlns:a16="http://schemas.microsoft.com/office/drawing/2014/main" id="{A7D116A3-6B52-5440-873E-E9C31C28A6AF}"/>
              </a:ext>
            </a:extLst>
          </p:cNvPr>
          <p:cNvGraphicFramePr>
            <a:graphicFrameLocks noChangeAspect="1"/>
          </p:cNvGraphicFramePr>
          <p:nvPr/>
        </p:nvGraphicFramePr>
        <p:xfrm>
          <a:off x="-457200" y="1122363"/>
          <a:ext cx="9601200" cy="4664075"/>
        </p:xfrm>
        <a:graphic>
          <a:graphicData uri="http://schemas.openxmlformats.org/presentationml/2006/ole">
            <mc:AlternateContent xmlns:mc="http://schemas.openxmlformats.org/markup-compatibility/2006">
              <mc:Choice xmlns:v="urn:schemas-microsoft-com:vml" Requires="v">
                <p:oleObj spid="_x0000_s42015" name="Picture" r:id="rId4" imgW="3086100" imgH="1498600" progId="Word.Picture.8">
                  <p:embed/>
                </p:oleObj>
              </mc:Choice>
              <mc:Fallback>
                <p:oleObj name="Picture" r:id="rId4" imgW="3086100" imgH="1498600" progId="Word.Picture.8">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122363"/>
                        <a:ext cx="9601200" cy="46640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a:extLst>
              <a:ext uri="{FF2B5EF4-FFF2-40B4-BE49-F238E27FC236}">
                <a16:creationId xmlns:a16="http://schemas.microsoft.com/office/drawing/2014/main" id="{634C2FBB-0C28-0845-9968-C2A652660F1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3FE2986-8BA5-0B4A-99A3-CD193D1C0ED5}" type="slidenum">
              <a:rPr lang="en-US" altLang="en-US" sz="1400"/>
              <a:pPr>
                <a:spcBef>
                  <a:spcPct val="0"/>
                </a:spcBef>
                <a:buClrTx/>
                <a:buSzTx/>
                <a:buFontTx/>
                <a:buNone/>
              </a:pPr>
              <a:t>52</a:t>
            </a:fld>
            <a:endParaRPr lang="en-US" altLang="en-US" sz="1400"/>
          </a:p>
        </p:txBody>
      </p:sp>
      <p:sp>
        <p:nvSpPr>
          <p:cNvPr id="43011" name="Rectangle 2">
            <a:extLst>
              <a:ext uri="{FF2B5EF4-FFF2-40B4-BE49-F238E27FC236}">
                <a16:creationId xmlns:a16="http://schemas.microsoft.com/office/drawing/2014/main" id="{D89D3B47-DD5A-1D47-97E4-6F69A8EB59C5}"/>
              </a:ext>
            </a:extLst>
          </p:cNvPr>
          <p:cNvSpPr>
            <a:spLocks noGrp="1" noChangeArrowheads="1"/>
          </p:cNvSpPr>
          <p:nvPr>
            <p:ph type="title"/>
          </p:nvPr>
        </p:nvSpPr>
        <p:spPr>
          <a:xfrm>
            <a:off x="685800" y="304800"/>
            <a:ext cx="7772400" cy="533400"/>
          </a:xfrm>
        </p:spPr>
        <p:txBody>
          <a:bodyPr/>
          <a:lstStyle/>
          <a:p>
            <a:r>
              <a:rPr lang="en-US" altLang="en-US"/>
              <a:t>Binary Search, cont.</a:t>
            </a:r>
            <a:endParaRPr lang="en-US" altLang="en-US" u="sng">
              <a:latin typeface="Book Antiqua" panose="02040602050305030304" pitchFamily="18" charset="0"/>
              <a:hlinkClick r:id="rId3" action="ppaction://program"/>
            </a:endParaRPr>
          </a:p>
        </p:txBody>
      </p:sp>
      <p:sp>
        <p:nvSpPr>
          <p:cNvPr id="43012" name="Rectangle 3">
            <a:extLst>
              <a:ext uri="{FF2B5EF4-FFF2-40B4-BE49-F238E27FC236}">
                <a16:creationId xmlns:a16="http://schemas.microsoft.com/office/drawing/2014/main" id="{84820430-EE8C-AB4D-BF80-12F6DC9FBF1B}"/>
              </a:ext>
            </a:extLst>
          </p:cNvPr>
          <p:cNvSpPr>
            <a:spLocks noChangeArrowheads="1"/>
          </p:cNvSpPr>
          <p:nvPr/>
        </p:nvSpPr>
        <p:spPr bwMode="auto">
          <a:xfrm>
            <a:off x="2914650"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3013" name="Rectangle 4">
            <a:extLst>
              <a:ext uri="{FF2B5EF4-FFF2-40B4-BE49-F238E27FC236}">
                <a16:creationId xmlns:a16="http://schemas.microsoft.com/office/drawing/2014/main" id="{60C52D5F-C1E4-F64F-971F-246E13D9A4DA}"/>
              </a:ext>
            </a:extLst>
          </p:cNvPr>
          <p:cNvSpPr>
            <a:spLocks noChangeArrowheads="1"/>
          </p:cNvSpPr>
          <p:nvPr/>
        </p:nvSpPr>
        <p:spPr bwMode="auto">
          <a:xfrm>
            <a:off x="2433638" y="2390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3014" name="Object 5">
            <a:extLst>
              <a:ext uri="{FF2B5EF4-FFF2-40B4-BE49-F238E27FC236}">
                <a16:creationId xmlns:a16="http://schemas.microsoft.com/office/drawing/2014/main" id="{33795231-C79B-AE42-9413-4D65926EF24E}"/>
              </a:ext>
            </a:extLst>
          </p:cNvPr>
          <p:cNvGraphicFramePr>
            <a:graphicFrameLocks noChangeAspect="1"/>
          </p:cNvGraphicFramePr>
          <p:nvPr/>
        </p:nvGraphicFramePr>
        <p:xfrm>
          <a:off x="-457200" y="317500"/>
          <a:ext cx="9601200" cy="6275388"/>
        </p:xfrm>
        <a:graphic>
          <a:graphicData uri="http://schemas.openxmlformats.org/presentationml/2006/ole">
            <mc:AlternateContent xmlns:mc="http://schemas.openxmlformats.org/markup-compatibility/2006">
              <mc:Choice xmlns:v="urn:schemas-microsoft-com:vml" Requires="v">
                <p:oleObj spid="_x0000_s43039" name="Picture" r:id="rId4" imgW="3086100" imgH="2019300" progId="Word.Picture.8">
                  <p:embed/>
                </p:oleObj>
              </mc:Choice>
              <mc:Fallback>
                <p:oleObj name="Picture" r:id="rId4" imgW="3086100" imgH="2019300"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17500"/>
                        <a:ext cx="9601200" cy="627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a:extLst>
              <a:ext uri="{FF2B5EF4-FFF2-40B4-BE49-F238E27FC236}">
                <a16:creationId xmlns:a16="http://schemas.microsoft.com/office/drawing/2014/main" id="{412C4E28-47ED-3A4D-995C-F7495D1D70F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8873F48-87DB-EC41-83AE-134B37CE610E}" type="slidenum">
              <a:rPr lang="en-US" altLang="en-US" sz="1400"/>
              <a:pPr>
                <a:spcBef>
                  <a:spcPct val="0"/>
                </a:spcBef>
                <a:buClrTx/>
                <a:buSzTx/>
                <a:buFontTx/>
                <a:buNone/>
              </a:pPr>
              <a:t>53</a:t>
            </a:fld>
            <a:endParaRPr lang="en-US" altLang="en-US" sz="1400"/>
          </a:p>
        </p:txBody>
      </p:sp>
      <p:sp>
        <p:nvSpPr>
          <p:cNvPr id="44035" name="Rectangle 2">
            <a:extLst>
              <a:ext uri="{FF2B5EF4-FFF2-40B4-BE49-F238E27FC236}">
                <a16:creationId xmlns:a16="http://schemas.microsoft.com/office/drawing/2014/main" id="{4558C890-28CD-7E43-850E-52EBA3C2E8EF}"/>
              </a:ext>
            </a:extLst>
          </p:cNvPr>
          <p:cNvSpPr>
            <a:spLocks noGrp="1" noChangeArrowheads="1"/>
          </p:cNvSpPr>
          <p:nvPr>
            <p:ph type="title"/>
          </p:nvPr>
        </p:nvSpPr>
        <p:spPr>
          <a:xfrm>
            <a:off x="685800" y="152400"/>
            <a:ext cx="7772400" cy="533400"/>
          </a:xfrm>
        </p:spPr>
        <p:txBody>
          <a:bodyPr/>
          <a:lstStyle/>
          <a:p>
            <a:r>
              <a:rPr lang="en-US" altLang="en-US"/>
              <a:t>Binary Search, cont.</a:t>
            </a:r>
            <a:endParaRPr lang="en-US" altLang="en-US" u="sng">
              <a:latin typeface="Book Antiqua" panose="02040602050305030304" pitchFamily="18" charset="0"/>
              <a:hlinkClick r:id="rId2" action="ppaction://program"/>
            </a:endParaRPr>
          </a:p>
        </p:txBody>
      </p:sp>
      <p:sp>
        <p:nvSpPr>
          <p:cNvPr id="44036" name="Rectangle 3">
            <a:extLst>
              <a:ext uri="{FF2B5EF4-FFF2-40B4-BE49-F238E27FC236}">
                <a16:creationId xmlns:a16="http://schemas.microsoft.com/office/drawing/2014/main" id="{1A408F1A-60AE-2747-B2EA-5494E91E1A50}"/>
              </a:ext>
            </a:extLst>
          </p:cNvPr>
          <p:cNvSpPr>
            <a:spLocks noGrp="1" noChangeArrowheads="1"/>
          </p:cNvSpPr>
          <p:nvPr>
            <p:ph type="body" idx="1"/>
          </p:nvPr>
        </p:nvSpPr>
        <p:spPr>
          <a:xfrm>
            <a:off x="381000" y="914400"/>
            <a:ext cx="8534400" cy="5334000"/>
          </a:xfrm>
        </p:spPr>
        <p:txBody>
          <a:bodyPr/>
          <a:lstStyle/>
          <a:p>
            <a:pPr marL="0" indent="0">
              <a:buFont typeface="Monotype Sorts" pitchFamily="2" charset="2"/>
              <a:buNone/>
            </a:pPr>
            <a:r>
              <a:rPr lang="en-US" altLang="en-US">
                <a:cs typeface="Times New Roman" panose="02020603050405020304" pitchFamily="18" charset="0"/>
              </a:rPr>
              <a:t>The binarySearch method returns the index of the element in the list that matches the search key if it is contained in the list. Otherwise, it returns </a:t>
            </a:r>
          </a:p>
          <a:p>
            <a:pPr marL="0" indent="0">
              <a:buFont typeface="Monotype Sorts" pitchFamily="2" charset="2"/>
              <a:buNone/>
            </a:pPr>
            <a:endParaRPr lang="en-US" altLang="en-US">
              <a:cs typeface="Times New Roman" panose="02020603050405020304" pitchFamily="18" charset="0"/>
            </a:endParaRPr>
          </a:p>
          <a:p>
            <a:pPr marL="0" indent="0">
              <a:buFont typeface="Monotype Sorts" pitchFamily="2" charset="2"/>
              <a:buNone/>
            </a:pPr>
            <a:r>
              <a:rPr lang="en-US" altLang="en-US">
                <a:cs typeface="Times New Roman" panose="02020603050405020304" pitchFamily="18" charset="0"/>
              </a:rPr>
              <a:t> -insertion point - 1. </a:t>
            </a:r>
          </a:p>
          <a:p>
            <a:pPr marL="0" indent="0">
              <a:buFont typeface="Monotype Sorts" pitchFamily="2" charset="2"/>
              <a:buNone/>
            </a:pPr>
            <a:endParaRPr lang="en-US" altLang="en-US">
              <a:cs typeface="Times New Roman" panose="02020603050405020304" pitchFamily="18" charset="0"/>
            </a:endParaRPr>
          </a:p>
          <a:p>
            <a:pPr marL="0" indent="0">
              <a:buFont typeface="Monotype Sorts" pitchFamily="2" charset="2"/>
              <a:buNone/>
            </a:pPr>
            <a:r>
              <a:rPr lang="en-US" altLang="en-US">
                <a:cs typeface="Times New Roman" panose="02020603050405020304" pitchFamily="18" charset="0"/>
              </a:rPr>
              <a:t>The insertion point is the point at which the key would be inserted into the list.</a:t>
            </a:r>
            <a:r>
              <a:rPr lang="en-US" altLang="en-US" sz="4000">
                <a:cs typeface="Times New Roman" panose="02020603050405020304" pitchFamily="18" charset="0"/>
              </a:rPr>
              <a:t> </a:t>
            </a:r>
          </a:p>
          <a:p>
            <a:pPr marL="0" indent="0">
              <a:buFont typeface="Monotype Sorts" pitchFamily="2" charset="2"/>
              <a:buNone/>
            </a:pPr>
            <a:endParaRPr lang="en-US" altLang="en-US" sz="4000">
              <a:cs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a:extLst>
              <a:ext uri="{FF2B5EF4-FFF2-40B4-BE49-F238E27FC236}">
                <a16:creationId xmlns:a16="http://schemas.microsoft.com/office/drawing/2014/main" id="{361B9E31-41D6-D74F-9418-DB11634CAE7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099EE60-56AD-BA40-A2A8-FA2F0CA0D915}" type="slidenum">
              <a:rPr lang="en-US" altLang="en-US" sz="1400"/>
              <a:pPr>
                <a:spcBef>
                  <a:spcPct val="0"/>
                </a:spcBef>
                <a:buClrTx/>
                <a:buSzTx/>
                <a:buFontTx/>
                <a:buNone/>
              </a:pPr>
              <a:t>54</a:t>
            </a:fld>
            <a:endParaRPr lang="en-US" altLang="en-US" sz="1400"/>
          </a:p>
        </p:txBody>
      </p:sp>
      <p:sp>
        <p:nvSpPr>
          <p:cNvPr id="45059" name="Rectangle 2">
            <a:extLst>
              <a:ext uri="{FF2B5EF4-FFF2-40B4-BE49-F238E27FC236}">
                <a16:creationId xmlns:a16="http://schemas.microsoft.com/office/drawing/2014/main" id="{B18A4337-46AA-0541-A455-7728DF18D187}"/>
              </a:ext>
            </a:extLst>
          </p:cNvPr>
          <p:cNvSpPr>
            <a:spLocks noGrp="1" noChangeArrowheads="1"/>
          </p:cNvSpPr>
          <p:nvPr>
            <p:ph type="title"/>
          </p:nvPr>
        </p:nvSpPr>
        <p:spPr>
          <a:xfrm>
            <a:off x="685800" y="152400"/>
            <a:ext cx="7772400" cy="533400"/>
          </a:xfrm>
        </p:spPr>
        <p:txBody>
          <a:bodyPr/>
          <a:lstStyle/>
          <a:p>
            <a:r>
              <a:rPr lang="en-US" altLang="en-US"/>
              <a:t>From Idea to Soluton</a:t>
            </a:r>
            <a:endParaRPr lang="en-US" altLang="en-US" u="sng">
              <a:latin typeface="Book Antiqua" panose="02040602050305030304" pitchFamily="18" charset="0"/>
              <a:hlinkClick r:id="rId2" action="ppaction://program"/>
            </a:endParaRPr>
          </a:p>
        </p:txBody>
      </p:sp>
      <p:sp>
        <p:nvSpPr>
          <p:cNvPr id="45060" name="Rectangle 3">
            <a:extLst>
              <a:ext uri="{FF2B5EF4-FFF2-40B4-BE49-F238E27FC236}">
                <a16:creationId xmlns:a16="http://schemas.microsoft.com/office/drawing/2014/main" id="{81AACBBF-D424-B649-BD61-CB9B9ECFCC30}"/>
              </a:ext>
            </a:extLst>
          </p:cNvPr>
          <p:cNvSpPr>
            <a:spLocks noGrp="1" noChangeArrowheads="1"/>
          </p:cNvSpPr>
          <p:nvPr>
            <p:ph type="body" idx="1"/>
          </p:nvPr>
        </p:nvSpPr>
        <p:spPr>
          <a:xfrm>
            <a:off x="381000" y="914400"/>
            <a:ext cx="8610600" cy="5257800"/>
          </a:xfrm>
        </p:spPr>
        <p:txBody>
          <a:bodyPr/>
          <a:lstStyle/>
          <a:p>
            <a:pPr marL="0" indent="0">
              <a:lnSpc>
                <a:spcPct val="80000"/>
              </a:lnSpc>
              <a:buFont typeface="Monotype Sorts" pitchFamily="2" charset="2"/>
              <a:buNone/>
            </a:pPr>
            <a:r>
              <a:rPr lang="en-US" altLang="en-US" sz="2000" b="1" dirty="0">
                <a:solidFill>
                  <a:schemeClr val="tx2"/>
                </a:solidFill>
                <a:latin typeface="Courier New" panose="02070309020205020404" pitchFamily="49" charset="0"/>
                <a:cs typeface="Courier New" panose="02070309020205020404" pitchFamily="49" charset="0"/>
              </a:rPr>
              <a:t># Use binary search to find the key in the list </a:t>
            </a:r>
          </a:p>
          <a:p>
            <a:pPr marL="0" indent="0">
              <a:lnSpc>
                <a:spcPct val="80000"/>
              </a:lnSpc>
              <a:buFont typeface="Monotype Sorts" pitchFamily="2" charset="2"/>
              <a:buNone/>
            </a:pPr>
            <a:r>
              <a:rPr lang="en-US" altLang="en-US" sz="2000" b="1" dirty="0">
                <a:solidFill>
                  <a:schemeClr val="tx2"/>
                </a:solidFill>
                <a:latin typeface="Courier New" panose="02070309020205020404" pitchFamily="49" charset="0"/>
                <a:cs typeface="Courier New" panose="02070309020205020404" pitchFamily="49" charset="0"/>
              </a:rPr>
              <a:t>def </a:t>
            </a:r>
            <a:r>
              <a:rPr lang="en-US" altLang="en-US" sz="2000" b="1" dirty="0" err="1">
                <a:solidFill>
                  <a:schemeClr val="tx2"/>
                </a:solidFill>
                <a:latin typeface="Courier New" panose="02070309020205020404" pitchFamily="49" charset="0"/>
                <a:cs typeface="Courier New" panose="02070309020205020404" pitchFamily="49" charset="0"/>
              </a:rPr>
              <a:t>binarySearch</a:t>
            </a:r>
            <a:r>
              <a:rPr lang="en-US" altLang="en-US" sz="2000" b="1" dirty="0">
                <a:solidFill>
                  <a:schemeClr val="tx2"/>
                </a:solidFill>
                <a:latin typeface="Courier New" panose="02070309020205020404" pitchFamily="49" charset="0"/>
                <a:cs typeface="Courier New" panose="02070309020205020404" pitchFamily="49" charset="0"/>
              </a:rPr>
              <a:t>(</a:t>
            </a:r>
            <a:r>
              <a:rPr lang="en-US" altLang="en-US" sz="2000" b="1" dirty="0" err="1">
                <a:solidFill>
                  <a:schemeClr val="tx2"/>
                </a:solidFill>
                <a:latin typeface="Courier New" panose="02070309020205020404" pitchFamily="49" charset="0"/>
                <a:cs typeface="Courier New" panose="02070309020205020404" pitchFamily="49" charset="0"/>
              </a:rPr>
              <a:t>lst</a:t>
            </a:r>
            <a:r>
              <a:rPr lang="en-US" altLang="en-US" sz="2000" b="1" dirty="0">
                <a:solidFill>
                  <a:schemeClr val="tx2"/>
                </a:solidFill>
                <a:latin typeface="Courier New" panose="02070309020205020404" pitchFamily="49" charset="0"/>
                <a:cs typeface="Courier New" panose="02070309020205020404" pitchFamily="49" charset="0"/>
              </a:rPr>
              <a:t>, key):</a:t>
            </a:r>
          </a:p>
          <a:p>
            <a:pPr marL="0" indent="0">
              <a:lnSpc>
                <a:spcPct val="80000"/>
              </a:lnSpc>
              <a:buFont typeface="Monotype Sorts" pitchFamily="2" charset="2"/>
              <a:buNone/>
            </a:pPr>
            <a:r>
              <a:rPr lang="en-US" altLang="en-US" sz="2000" b="1" dirty="0">
                <a:solidFill>
                  <a:schemeClr val="tx2"/>
                </a:solidFill>
                <a:latin typeface="Courier New" panose="02070309020205020404" pitchFamily="49" charset="0"/>
                <a:cs typeface="Courier New" panose="02070309020205020404" pitchFamily="49" charset="0"/>
              </a:rPr>
              <a:t>    low = 0</a:t>
            </a:r>
          </a:p>
          <a:p>
            <a:pPr marL="0" indent="0">
              <a:lnSpc>
                <a:spcPct val="80000"/>
              </a:lnSpc>
              <a:buFont typeface="Monotype Sorts" pitchFamily="2" charset="2"/>
              <a:buNone/>
            </a:pPr>
            <a:r>
              <a:rPr lang="en-US" altLang="en-US" sz="2000" b="1" dirty="0">
                <a:solidFill>
                  <a:schemeClr val="tx2"/>
                </a:solidFill>
                <a:latin typeface="Courier New" panose="02070309020205020404" pitchFamily="49" charset="0"/>
                <a:cs typeface="Courier New" panose="02070309020205020404" pitchFamily="49" charset="0"/>
              </a:rPr>
              <a:t>    high = </a:t>
            </a:r>
            <a:r>
              <a:rPr lang="en-US" altLang="en-US" sz="2000" b="1" dirty="0" err="1">
                <a:solidFill>
                  <a:schemeClr val="tx2"/>
                </a:solidFill>
                <a:latin typeface="Courier New" panose="02070309020205020404" pitchFamily="49" charset="0"/>
                <a:cs typeface="Courier New" panose="02070309020205020404" pitchFamily="49" charset="0"/>
              </a:rPr>
              <a:t>len</a:t>
            </a:r>
            <a:r>
              <a:rPr lang="en-US" altLang="en-US" sz="2000" b="1" dirty="0">
                <a:solidFill>
                  <a:schemeClr val="tx2"/>
                </a:solidFill>
                <a:latin typeface="Courier New" panose="02070309020205020404" pitchFamily="49" charset="0"/>
                <a:cs typeface="Courier New" panose="02070309020205020404" pitchFamily="49" charset="0"/>
              </a:rPr>
              <a:t>(</a:t>
            </a:r>
            <a:r>
              <a:rPr lang="en-US" altLang="en-US" sz="2000" b="1" dirty="0" err="1">
                <a:solidFill>
                  <a:schemeClr val="tx2"/>
                </a:solidFill>
                <a:latin typeface="Courier New" panose="02070309020205020404" pitchFamily="49" charset="0"/>
                <a:cs typeface="Courier New" panose="02070309020205020404" pitchFamily="49" charset="0"/>
              </a:rPr>
              <a:t>lst</a:t>
            </a:r>
            <a:r>
              <a:rPr lang="en-US" altLang="en-US" sz="2000" b="1" dirty="0">
                <a:solidFill>
                  <a:schemeClr val="tx2"/>
                </a:solidFill>
                <a:latin typeface="Courier New" panose="02070309020205020404" pitchFamily="49" charset="0"/>
                <a:cs typeface="Courier New" panose="02070309020205020404" pitchFamily="49" charset="0"/>
              </a:rPr>
              <a:t>) – 1 # highest index in the list</a:t>
            </a:r>
          </a:p>
          <a:p>
            <a:pPr marL="0" indent="0">
              <a:lnSpc>
                <a:spcPct val="80000"/>
              </a:lnSpc>
              <a:buFont typeface="Monotype Sorts" pitchFamily="2" charset="2"/>
              <a:buNone/>
            </a:pPr>
            <a:r>
              <a:rPr lang="en-US" altLang="en-US" sz="2000" b="1" dirty="0">
                <a:solidFill>
                  <a:schemeClr val="tx2"/>
                </a:solidFill>
                <a:latin typeface="Courier New" panose="02070309020205020404" pitchFamily="49" charset="0"/>
                <a:cs typeface="Courier New" panose="02070309020205020404" pitchFamily="49" charset="0"/>
              </a:rPr>
              <a:t>    </a:t>
            </a:r>
          </a:p>
          <a:p>
            <a:pPr marL="0" indent="0">
              <a:lnSpc>
                <a:spcPct val="80000"/>
              </a:lnSpc>
              <a:buFont typeface="Monotype Sorts" pitchFamily="2" charset="2"/>
              <a:buNone/>
            </a:pPr>
            <a:r>
              <a:rPr lang="en-US" altLang="en-US" sz="2000" b="1" dirty="0">
                <a:solidFill>
                  <a:schemeClr val="tx2"/>
                </a:solidFill>
                <a:latin typeface="Courier New" panose="02070309020205020404" pitchFamily="49" charset="0"/>
                <a:cs typeface="Courier New" panose="02070309020205020404" pitchFamily="49" charset="0"/>
              </a:rPr>
              <a:t>    while high &gt;= low:</a:t>
            </a:r>
          </a:p>
          <a:p>
            <a:pPr marL="0" indent="0">
              <a:lnSpc>
                <a:spcPct val="80000"/>
              </a:lnSpc>
              <a:buFont typeface="Monotype Sorts" pitchFamily="2" charset="2"/>
              <a:buNone/>
            </a:pPr>
            <a:r>
              <a:rPr lang="en-US" altLang="en-US" sz="2000" b="1" dirty="0">
                <a:solidFill>
                  <a:schemeClr val="tx2"/>
                </a:solidFill>
                <a:latin typeface="Courier New" panose="02070309020205020404" pitchFamily="49" charset="0"/>
                <a:cs typeface="Courier New" panose="02070309020205020404" pitchFamily="49" charset="0"/>
              </a:rPr>
              <a:t>        mid = (low + high) // 2</a:t>
            </a:r>
          </a:p>
          <a:p>
            <a:pPr marL="0" indent="0">
              <a:lnSpc>
                <a:spcPct val="80000"/>
              </a:lnSpc>
              <a:buFont typeface="Monotype Sorts" pitchFamily="2" charset="2"/>
              <a:buNone/>
            </a:pPr>
            <a:r>
              <a:rPr lang="en-US" altLang="en-US" sz="2000" b="1" dirty="0">
                <a:solidFill>
                  <a:schemeClr val="tx2"/>
                </a:solidFill>
                <a:latin typeface="Courier New" panose="02070309020205020404" pitchFamily="49" charset="0"/>
                <a:cs typeface="Courier New" panose="02070309020205020404" pitchFamily="49" charset="0"/>
              </a:rPr>
              <a:t>        if key &lt; </a:t>
            </a:r>
            <a:r>
              <a:rPr lang="en-US" altLang="en-US" sz="2000" b="1" dirty="0" err="1">
                <a:solidFill>
                  <a:schemeClr val="tx2"/>
                </a:solidFill>
                <a:latin typeface="Courier New" panose="02070309020205020404" pitchFamily="49" charset="0"/>
                <a:cs typeface="Courier New" panose="02070309020205020404" pitchFamily="49" charset="0"/>
              </a:rPr>
              <a:t>lst</a:t>
            </a:r>
            <a:r>
              <a:rPr lang="en-US" altLang="en-US" sz="2000" b="1" dirty="0">
                <a:solidFill>
                  <a:schemeClr val="tx2"/>
                </a:solidFill>
                <a:latin typeface="Courier New" panose="02070309020205020404" pitchFamily="49" charset="0"/>
                <a:cs typeface="Courier New" panose="02070309020205020404" pitchFamily="49" charset="0"/>
              </a:rPr>
              <a:t>[mid]:</a:t>
            </a:r>
          </a:p>
          <a:p>
            <a:pPr marL="0" indent="0">
              <a:lnSpc>
                <a:spcPct val="80000"/>
              </a:lnSpc>
              <a:buFont typeface="Monotype Sorts" pitchFamily="2" charset="2"/>
              <a:buNone/>
            </a:pPr>
            <a:r>
              <a:rPr lang="en-US" altLang="en-US" sz="2000" b="1" dirty="0">
                <a:solidFill>
                  <a:schemeClr val="tx2"/>
                </a:solidFill>
                <a:latin typeface="Courier New" panose="02070309020205020404" pitchFamily="49" charset="0"/>
                <a:cs typeface="Courier New" panose="02070309020205020404" pitchFamily="49" charset="0"/>
              </a:rPr>
              <a:t>            high = mid - 1</a:t>
            </a:r>
          </a:p>
          <a:p>
            <a:pPr marL="0" indent="0">
              <a:lnSpc>
                <a:spcPct val="80000"/>
              </a:lnSpc>
              <a:buFont typeface="Monotype Sorts" pitchFamily="2" charset="2"/>
              <a:buNone/>
            </a:pPr>
            <a:r>
              <a:rPr lang="en-US" altLang="en-US" sz="2000" b="1" dirty="0">
                <a:solidFill>
                  <a:schemeClr val="tx2"/>
                </a:solidFill>
                <a:latin typeface="Courier New" panose="02070309020205020404" pitchFamily="49" charset="0"/>
                <a:cs typeface="Courier New" panose="02070309020205020404" pitchFamily="49" charset="0"/>
              </a:rPr>
              <a:t>        </a:t>
            </a:r>
            <a:r>
              <a:rPr lang="en-US" altLang="en-US" sz="2000" b="1" dirty="0" err="1">
                <a:solidFill>
                  <a:schemeClr val="tx2"/>
                </a:solidFill>
                <a:latin typeface="Courier New" panose="02070309020205020404" pitchFamily="49" charset="0"/>
                <a:cs typeface="Courier New" panose="02070309020205020404" pitchFamily="49" charset="0"/>
              </a:rPr>
              <a:t>elif</a:t>
            </a:r>
            <a:r>
              <a:rPr lang="en-US" altLang="en-US" sz="2000" b="1" dirty="0">
                <a:solidFill>
                  <a:schemeClr val="tx2"/>
                </a:solidFill>
                <a:latin typeface="Courier New" panose="02070309020205020404" pitchFamily="49" charset="0"/>
                <a:cs typeface="Courier New" panose="02070309020205020404" pitchFamily="49" charset="0"/>
              </a:rPr>
              <a:t> key == </a:t>
            </a:r>
            <a:r>
              <a:rPr lang="en-US" altLang="en-US" sz="2000" b="1" dirty="0" err="1">
                <a:solidFill>
                  <a:schemeClr val="tx2"/>
                </a:solidFill>
                <a:latin typeface="Courier New" panose="02070309020205020404" pitchFamily="49" charset="0"/>
                <a:cs typeface="Courier New" panose="02070309020205020404" pitchFamily="49" charset="0"/>
              </a:rPr>
              <a:t>lst</a:t>
            </a:r>
            <a:r>
              <a:rPr lang="en-US" altLang="en-US" sz="2000" b="1" dirty="0">
                <a:solidFill>
                  <a:schemeClr val="tx2"/>
                </a:solidFill>
                <a:latin typeface="Courier New" panose="02070309020205020404" pitchFamily="49" charset="0"/>
                <a:cs typeface="Courier New" panose="02070309020205020404" pitchFamily="49" charset="0"/>
              </a:rPr>
              <a:t>[mid]:</a:t>
            </a:r>
          </a:p>
          <a:p>
            <a:pPr marL="0" indent="0">
              <a:lnSpc>
                <a:spcPct val="80000"/>
              </a:lnSpc>
              <a:buFont typeface="Monotype Sorts" pitchFamily="2" charset="2"/>
              <a:buNone/>
            </a:pPr>
            <a:r>
              <a:rPr lang="en-US" altLang="en-US" sz="2000" b="1" dirty="0">
                <a:solidFill>
                  <a:schemeClr val="tx2"/>
                </a:solidFill>
                <a:latin typeface="Courier New" panose="02070309020205020404" pitchFamily="49" charset="0"/>
                <a:cs typeface="Courier New" panose="02070309020205020404" pitchFamily="49" charset="0"/>
              </a:rPr>
              <a:t>            return mid</a:t>
            </a:r>
          </a:p>
          <a:p>
            <a:pPr marL="0" indent="0">
              <a:lnSpc>
                <a:spcPct val="80000"/>
              </a:lnSpc>
              <a:buFont typeface="Monotype Sorts" pitchFamily="2" charset="2"/>
              <a:buNone/>
            </a:pPr>
            <a:r>
              <a:rPr lang="en-US" altLang="en-US" sz="2000" b="1" dirty="0">
                <a:solidFill>
                  <a:schemeClr val="tx2"/>
                </a:solidFill>
                <a:latin typeface="Courier New" panose="02070309020205020404" pitchFamily="49" charset="0"/>
                <a:cs typeface="Courier New" panose="02070309020205020404" pitchFamily="49" charset="0"/>
              </a:rPr>
              <a:t>        else:</a:t>
            </a:r>
          </a:p>
          <a:p>
            <a:pPr marL="0" indent="0">
              <a:lnSpc>
                <a:spcPct val="80000"/>
              </a:lnSpc>
              <a:buFont typeface="Monotype Sorts" pitchFamily="2" charset="2"/>
              <a:buNone/>
            </a:pPr>
            <a:r>
              <a:rPr lang="en-US" altLang="en-US" sz="2000" b="1" dirty="0">
                <a:solidFill>
                  <a:schemeClr val="tx2"/>
                </a:solidFill>
                <a:latin typeface="Courier New" panose="02070309020205020404" pitchFamily="49" charset="0"/>
                <a:cs typeface="Courier New" panose="02070309020205020404" pitchFamily="49" charset="0"/>
              </a:rPr>
              <a:t>            low = mid + 1</a:t>
            </a:r>
          </a:p>
          <a:p>
            <a:pPr marL="0" indent="0">
              <a:lnSpc>
                <a:spcPct val="80000"/>
              </a:lnSpc>
              <a:buFont typeface="Monotype Sorts" pitchFamily="2" charset="2"/>
              <a:buNone/>
            </a:pPr>
            <a:r>
              <a:rPr lang="en-US" altLang="en-US" sz="2000" b="1" dirty="0">
                <a:solidFill>
                  <a:schemeClr val="tx2"/>
                </a:solidFill>
                <a:latin typeface="Courier New" panose="02070309020205020404" pitchFamily="49" charset="0"/>
                <a:cs typeface="Courier New" panose="02070309020205020404" pitchFamily="49" charset="0"/>
              </a:rPr>
              <a:t>    </a:t>
            </a:r>
          </a:p>
          <a:p>
            <a:pPr marL="0" indent="0">
              <a:lnSpc>
                <a:spcPct val="80000"/>
              </a:lnSpc>
              <a:buFont typeface="Monotype Sorts" pitchFamily="2" charset="2"/>
              <a:buNone/>
            </a:pPr>
            <a:r>
              <a:rPr lang="en-US" altLang="en-US" sz="2000" b="1" dirty="0">
                <a:solidFill>
                  <a:schemeClr val="tx2"/>
                </a:solidFill>
                <a:latin typeface="Courier New" panose="02070309020205020404" pitchFamily="49" charset="0"/>
                <a:cs typeface="Courier New" panose="02070309020205020404" pitchFamily="49" charset="0"/>
              </a:rPr>
              <a:t>    return - 1 # Now high &lt; low, key not found</a:t>
            </a:r>
          </a:p>
          <a:p>
            <a:pPr marL="0" indent="0">
              <a:lnSpc>
                <a:spcPct val="80000"/>
              </a:lnSpc>
              <a:buFont typeface="Monotype Sorts" pitchFamily="2" charset="2"/>
              <a:buNone/>
            </a:pPr>
            <a:r>
              <a:rPr lang="en-US" altLang="en-US" sz="2000" b="1" dirty="0">
                <a:solidFill>
                  <a:schemeClr val="tx2"/>
                </a:solidFill>
                <a:latin typeface="Courier New" panose="02070309020205020404" pitchFamily="49" charset="0"/>
                <a:cs typeface="Courier New" panose="02070309020205020404" pitchFamily="49" charset="0"/>
              </a:rPr>
              <a:t>   # return –low-1 </a:t>
            </a:r>
            <a:r>
              <a:rPr lang="en-US" altLang="en-US" sz="2000" b="1" dirty="0">
                <a:solidFill>
                  <a:schemeClr val="tx2"/>
                </a:solidFill>
                <a:cs typeface="Courier New" panose="02070309020205020404" pitchFamily="49" charset="0"/>
              </a:rPr>
              <a:t> </a:t>
            </a:r>
            <a:endParaRPr lang="en-US" altLang="en-US" sz="2000" b="1" dirty="0">
              <a:solidFill>
                <a:schemeClr val="tx2"/>
              </a:solidFill>
              <a:latin typeface="Courier New" panose="02070309020205020404" pitchFamily="49" charset="0"/>
              <a:cs typeface="Courier New" panose="02070309020205020404" pitchFamily="49"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3D144A-CE61-BB4E-B667-196382F043A3}"/>
              </a:ext>
            </a:extLst>
          </p:cNvPr>
          <p:cNvSpPr>
            <a:spLocks noGrp="1"/>
          </p:cNvSpPr>
          <p:nvPr>
            <p:ph idx="1"/>
          </p:nvPr>
        </p:nvSpPr>
        <p:spPr>
          <a:xfrm>
            <a:off x="270640" y="164575"/>
            <a:ext cx="8187560" cy="6528850"/>
          </a:xfrm>
        </p:spPr>
        <p:txBody>
          <a:bodyPr/>
          <a:lstStyle/>
          <a:p>
            <a:pPr marL="0" indent="0">
              <a:buNone/>
            </a:pPr>
            <a:r>
              <a:rPr lang="en-US" sz="2000" dirty="0">
                <a:latin typeface="Consolas" panose="020B0609020204030204" pitchFamily="49" charset="0"/>
                <a:cs typeface="Consolas" panose="020B0609020204030204" pitchFamily="49" charset="0"/>
              </a:rPr>
              <a:t>def </a:t>
            </a:r>
            <a:r>
              <a:rPr lang="en-US" sz="2000" dirty="0" err="1">
                <a:latin typeface="Consolas" panose="020B0609020204030204" pitchFamily="49" charset="0"/>
                <a:cs typeface="Consolas" panose="020B0609020204030204" pitchFamily="49" charset="0"/>
              </a:rPr>
              <a:t>binary_search</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arr</a:t>
            </a:r>
            <a:r>
              <a:rPr lang="en-US" sz="2000" dirty="0">
                <a:latin typeface="Consolas" panose="020B0609020204030204" pitchFamily="49" charset="0"/>
                <a:cs typeface="Consolas" panose="020B0609020204030204" pitchFamily="49" charset="0"/>
              </a:rPr>
              <a:t>, x):</a:t>
            </a:r>
          </a:p>
          <a:p>
            <a:pPr marL="0" indent="0">
              <a:buNone/>
            </a:pPr>
            <a:r>
              <a:rPr lang="en-US" sz="2000" dirty="0">
                <a:latin typeface="Consolas" panose="020B0609020204030204" pitchFamily="49" charset="0"/>
                <a:cs typeface="Consolas" panose="020B0609020204030204" pitchFamily="49" charset="0"/>
              </a:rPr>
              <a:t>    low = 0</a:t>
            </a:r>
          </a:p>
          <a:p>
            <a:pPr marL="0" indent="0">
              <a:buNone/>
            </a:pPr>
            <a:r>
              <a:rPr lang="en-US" sz="2000" dirty="0">
                <a:latin typeface="Consolas" panose="020B0609020204030204" pitchFamily="49" charset="0"/>
                <a:cs typeface="Consolas" panose="020B0609020204030204" pitchFamily="49" charset="0"/>
              </a:rPr>
              <a:t>    high = </a:t>
            </a:r>
            <a:r>
              <a:rPr lang="en-US" sz="2000" dirty="0" err="1">
                <a:latin typeface="Consolas" panose="020B0609020204030204" pitchFamily="49" charset="0"/>
                <a:cs typeface="Consolas" panose="020B0609020204030204" pitchFamily="49" charset="0"/>
              </a:rPr>
              <a:t>len</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arr</a:t>
            </a:r>
            <a:r>
              <a:rPr lang="en-US" sz="2000" dirty="0">
                <a:latin typeface="Consolas" panose="020B0609020204030204" pitchFamily="49" charset="0"/>
                <a:cs typeface="Consolas" panose="020B0609020204030204" pitchFamily="49" charset="0"/>
              </a:rPr>
              <a:t>) - 1</a:t>
            </a:r>
          </a:p>
          <a:p>
            <a:pPr marL="0" indent="0">
              <a:buNone/>
            </a:pPr>
            <a:r>
              <a:rPr lang="en-US" sz="2000" dirty="0">
                <a:latin typeface="Consolas" panose="020B0609020204030204" pitchFamily="49" charset="0"/>
                <a:cs typeface="Consolas" panose="020B0609020204030204" pitchFamily="49" charset="0"/>
              </a:rPr>
              <a:t>    mid = 0</a:t>
            </a:r>
          </a:p>
          <a:p>
            <a:pPr marL="0" indent="0">
              <a:buNone/>
            </a:pPr>
            <a:r>
              <a:rPr lang="en-US" sz="2000" dirty="0">
                <a:latin typeface="Consolas" panose="020B0609020204030204" pitchFamily="49" charset="0"/>
                <a:cs typeface="Consolas" panose="020B0609020204030204" pitchFamily="49" charset="0"/>
              </a:rPr>
              <a:t>    while low &lt;= high:</a:t>
            </a:r>
          </a:p>
          <a:p>
            <a:pPr marL="0" indent="0">
              <a:buNone/>
            </a:pPr>
            <a:r>
              <a:rPr lang="en-US" sz="2000" dirty="0">
                <a:latin typeface="Consolas" panose="020B0609020204030204" pitchFamily="49" charset="0"/>
                <a:cs typeface="Consolas" panose="020B0609020204030204" pitchFamily="49" charset="0"/>
              </a:rPr>
              <a:t>        mid = (high + low) // 2</a:t>
            </a:r>
          </a:p>
          <a:p>
            <a:pPr marL="0" indent="0">
              <a:buNone/>
            </a:pPr>
            <a:r>
              <a:rPr lang="en-US" sz="2000" dirty="0">
                <a:latin typeface="Consolas" panose="020B0609020204030204" pitchFamily="49" charset="0"/>
                <a:cs typeface="Consolas" panose="020B0609020204030204" pitchFamily="49" charset="0"/>
              </a:rPr>
              <a:t>        # If x is greater, ignore left half</a:t>
            </a:r>
          </a:p>
          <a:p>
            <a:pPr marL="0" indent="0">
              <a:buNone/>
            </a:pPr>
            <a:r>
              <a:rPr lang="en-US" sz="2000" dirty="0">
                <a:latin typeface="Consolas" panose="020B0609020204030204" pitchFamily="49" charset="0"/>
                <a:cs typeface="Consolas" panose="020B0609020204030204" pitchFamily="49" charset="0"/>
              </a:rPr>
              <a:t>        if </a:t>
            </a:r>
            <a:r>
              <a:rPr lang="en-US" sz="2000" dirty="0" err="1">
                <a:latin typeface="Consolas" panose="020B0609020204030204" pitchFamily="49" charset="0"/>
                <a:cs typeface="Consolas" panose="020B0609020204030204" pitchFamily="49" charset="0"/>
              </a:rPr>
              <a:t>arr</a:t>
            </a:r>
            <a:r>
              <a:rPr lang="en-US" sz="2000" dirty="0">
                <a:latin typeface="Consolas" panose="020B0609020204030204" pitchFamily="49" charset="0"/>
                <a:cs typeface="Consolas" panose="020B0609020204030204" pitchFamily="49" charset="0"/>
              </a:rPr>
              <a:t>[mid] &lt; x:</a:t>
            </a:r>
          </a:p>
          <a:p>
            <a:pPr marL="0" indent="0">
              <a:buNone/>
            </a:pPr>
            <a:r>
              <a:rPr lang="en-US" sz="2000" dirty="0">
                <a:latin typeface="Consolas" panose="020B0609020204030204" pitchFamily="49" charset="0"/>
                <a:cs typeface="Consolas" panose="020B0609020204030204" pitchFamily="49" charset="0"/>
              </a:rPr>
              <a:t>            low = mid + 1</a:t>
            </a:r>
          </a:p>
          <a:p>
            <a:pPr marL="0" indent="0">
              <a:buNone/>
            </a:pPr>
            <a:r>
              <a:rPr lang="en-US" sz="2000" dirty="0">
                <a:latin typeface="Consolas" panose="020B0609020204030204" pitchFamily="49" charset="0"/>
                <a:cs typeface="Consolas" panose="020B0609020204030204" pitchFamily="49" charset="0"/>
              </a:rPr>
              <a:t>        # If x is smaller, ignore right half</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elif</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arr</a:t>
            </a:r>
            <a:r>
              <a:rPr lang="en-US" sz="2000" dirty="0">
                <a:latin typeface="Consolas" panose="020B0609020204030204" pitchFamily="49" charset="0"/>
                <a:cs typeface="Consolas" panose="020B0609020204030204" pitchFamily="49" charset="0"/>
              </a:rPr>
              <a:t>[mid] &gt; x:</a:t>
            </a:r>
          </a:p>
          <a:p>
            <a:pPr marL="0" indent="0">
              <a:buNone/>
            </a:pPr>
            <a:r>
              <a:rPr lang="en-US" sz="2000" dirty="0">
                <a:latin typeface="Consolas" panose="020B0609020204030204" pitchFamily="49" charset="0"/>
                <a:cs typeface="Consolas" panose="020B0609020204030204" pitchFamily="49" charset="0"/>
              </a:rPr>
              <a:t>            high = mid - 1</a:t>
            </a:r>
          </a:p>
          <a:p>
            <a:pPr marL="0" indent="0">
              <a:buNone/>
            </a:pPr>
            <a:r>
              <a:rPr lang="en-US" sz="2000" dirty="0">
                <a:latin typeface="Consolas" panose="020B0609020204030204" pitchFamily="49" charset="0"/>
                <a:cs typeface="Consolas" panose="020B0609020204030204" pitchFamily="49" charset="0"/>
              </a:rPr>
              <a:t>        # means x is present at mid</a:t>
            </a:r>
          </a:p>
          <a:p>
            <a:pPr marL="0" indent="0">
              <a:buNone/>
            </a:pPr>
            <a:r>
              <a:rPr lang="en-US" sz="2000" dirty="0">
                <a:latin typeface="Consolas" panose="020B0609020204030204" pitchFamily="49" charset="0"/>
                <a:cs typeface="Consolas" panose="020B0609020204030204" pitchFamily="49" charset="0"/>
              </a:rPr>
              <a:t>        else:</a:t>
            </a:r>
          </a:p>
          <a:p>
            <a:pPr marL="0" indent="0">
              <a:buNone/>
            </a:pPr>
            <a:r>
              <a:rPr lang="en-US" sz="2000" dirty="0">
                <a:latin typeface="Consolas" panose="020B0609020204030204" pitchFamily="49" charset="0"/>
                <a:cs typeface="Consolas" panose="020B0609020204030204" pitchFamily="49" charset="0"/>
              </a:rPr>
              <a:t>            return mid</a:t>
            </a:r>
          </a:p>
          <a:p>
            <a:pPr marL="0" indent="0">
              <a:buNone/>
            </a:pPr>
            <a:r>
              <a:rPr lang="en-US" sz="2000" dirty="0">
                <a:latin typeface="Consolas" panose="020B0609020204030204" pitchFamily="49" charset="0"/>
                <a:cs typeface="Consolas" panose="020B0609020204030204" pitchFamily="49" charset="0"/>
              </a:rPr>
              <a:t>    # If we reach here, then the element was not present</a:t>
            </a:r>
          </a:p>
          <a:p>
            <a:pPr marL="0" indent="0">
              <a:buNone/>
            </a:pPr>
            <a:r>
              <a:rPr lang="en-US" sz="2000" dirty="0">
                <a:latin typeface="Consolas" panose="020B0609020204030204" pitchFamily="49" charset="0"/>
                <a:cs typeface="Consolas" panose="020B0609020204030204" pitchFamily="49" charset="0"/>
              </a:rPr>
              <a:t>    return -1</a:t>
            </a:r>
          </a:p>
          <a:p>
            <a:pPr marL="0" indent="0">
              <a:buNone/>
            </a:pPr>
            <a:endParaRPr lang="en-US" sz="1600" dirty="0"/>
          </a:p>
        </p:txBody>
      </p:sp>
      <p:sp>
        <p:nvSpPr>
          <p:cNvPr id="4" name="Slide Number Placeholder 3">
            <a:extLst>
              <a:ext uri="{FF2B5EF4-FFF2-40B4-BE49-F238E27FC236}">
                <a16:creationId xmlns:a16="http://schemas.microsoft.com/office/drawing/2014/main" id="{BAFDE117-BAAF-CB40-B877-3D00FA85DF06}"/>
              </a:ext>
            </a:extLst>
          </p:cNvPr>
          <p:cNvSpPr>
            <a:spLocks noGrp="1"/>
          </p:cNvSpPr>
          <p:nvPr>
            <p:ph type="sldNum" sz="quarter" idx="11"/>
          </p:nvPr>
        </p:nvSpPr>
        <p:spPr/>
        <p:txBody>
          <a:bodyPr/>
          <a:lstStyle/>
          <a:p>
            <a:fld id="{EEB4AB00-A063-5B45-A299-46253A2DB734}" type="slidenum">
              <a:rPr lang="en-US" altLang="en-US" smtClean="0"/>
              <a:pPr/>
              <a:t>55</a:t>
            </a:fld>
            <a:endParaRPr lang="en-US" altLang="en-US"/>
          </a:p>
        </p:txBody>
      </p:sp>
    </p:spTree>
    <p:extLst>
      <p:ext uri="{BB962C8B-B14F-4D97-AF65-F5344CB8AC3E}">
        <p14:creationId xmlns:p14="http://schemas.microsoft.com/office/powerpoint/2010/main" val="38944615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a:extLst>
              <a:ext uri="{FF2B5EF4-FFF2-40B4-BE49-F238E27FC236}">
                <a16:creationId xmlns:a16="http://schemas.microsoft.com/office/drawing/2014/main" id="{FF78DFED-AF34-3444-B405-13C181BC8F8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8C25403-AF5C-9F4D-9C3E-9DAFD6B57FF4}" type="slidenum">
              <a:rPr lang="en-US" altLang="en-US" sz="1400"/>
              <a:pPr>
                <a:spcBef>
                  <a:spcPct val="0"/>
                </a:spcBef>
                <a:buClrTx/>
                <a:buSzTx/>
                <a:buFontTx/>
                <a:buNone/>
              </a:pPr>
              <a:t>56</a:t>
            </a:fld>
            <a:endParaRPr lang="en-US" altLang="en-US" sz="1400"/>
          </a:p>
        </p:txBody>
      </p:sp>
      <p:sp>
        <p:nvSpPr>
          <p:cNvPr id="46083" name="Rectangle 2">
            <a:extLst>
              <a:ext uri="{FF2B5EF4-FFF2-40B4-BE49-F238E27FC236}">
                <a16:creationId xmlns:a16="http://schemas.microsoft.com/office/drawing/2014/main" id="{CEE03CE1-7917-334D-B157-3FE81618E849}"/>
              </a:ext>
            </a:extLst>
          </p:cNvPr>
          <p:cNvSpPr>
            <a:spLocks noGrp="1" noChangeArrowheads="1"/>
          </p:cNvSpPr>
          <p:nvPr>
            <p:ph type="title"/>
          </p:nvPr>
        </p:nvSpPr>
        <p:spPr>
          <a:xfrm>
            <a:off x="762000" y="152400"/>
            <a:ext cx="7772400" cy="838200"/>
          </a:xfrm>
        </p:spPr>
        <p:txBody>
          <a:bodyPr/>
          <a:lstStyle/>
          <a:p>
            <a:r>
              <a:rPr lang="en-US" altLang="en-US"/>
              <a:t>Sorting Lists</a:t>
            </a:r>
            <a:endParaRPr lang="en-US" altLang="en-US" u="sng">
              <a:latin typeface="Book Antiqua" panose="02040602050305030304" pitchFamily="18" charset="0"/>
              <a:hlinkClick r:id="rId2" action="ppaction://program"/>
            </a:endParaRPr>
          </a:p>
        </p:txBody>
      </p:sp>
      <p:sp>
        <p:nvSpPr>
          <p:cNvPr id="46084" name="Rectangle 3">
            <a:extLst>
              <a:ext uri="{FF2B5EF4-FFF2-40B4-BE49-F238E27FC236}">
                <a16:creationId xmlns:a16="http://schemas.microsoft.com/office/drawing/2014/main" id="{ECABD8F6-1EAF-C349-9D60-06513E1FDBE2}"/>
              </a:ext>
            </a:extLst>
          </p:cNvPr>
          <p:cNvSpPr>
            <a:spLocks noChangeArrowheads="1"/>
          </p:cNvSpPr>
          <p:nvPr/>
        </p:nvSpPr>
        <p:spPr bwMode="auto">
          <a:xfrm>
            <a:off x="0" y="2816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85" name="Rectangle 5">
            <a:extLst>
              <a:ext uri="{FF2B5EF4-FFF2-40B4-BE49-F238E27FC236}">
                <a16:creationId xmlns:a16="http://schemas.microsoft.com/office/drawing/2014/main" id="{B46266D2-1FE1-7E4A-AE8D-1978DCB753A8}"/>
              </a:ext>
            </a:extLst>
          </p:cNvPr>
          <p:cNvSpPr>
            <a:spLocks noGrp="1" noChangeArrowheads="1"/>
          </p:cNvSpPr>
          <p:nvPr>
            <p:ph type="body" idx="1"/>
          </p:nvPr>
        </p:nvSpPr>
        <p:spPr>
          <a:xfrm>
            <a:off x="155575" y="1201738"/>
            <a:ext cx="8759825" cy="4090987"/>
          </a:xfrm>
        </p:spPr>
        <p:txBody>
          <a:bodyPr/>
          <a:lstStyle/>
          <a:p>
            <a:pPr marL="0" indent="0">
              <a:buFont typeface="Monotype Sorts" pitchFamily="2" charset="2"/>
              <a:buNone/>
            </a:pPr>
            <a:r>
              <a:rPr lang="en-US" altLang="en-US"/>
              <a:t>Sorting, like searching, is also a common task in computer programming. Many different algorithms have been developed for sorting. This section introduces two simple, intuitive sorting algorithms: </a:t>
            </a:r>
            <a:r>
              <a:rPr lang="en-US" altLang="en-US" i="1"/>
              <a:t>selection sort</a:t>
            </a:r>
            <a:r>
              <a:rPr lang="en-US" altLang="en-US"/>
              <a:t> and </a:t>
            </a:r>
            <a:r>
              <a:rPr lang="en-US" altLang="en-US" i="1"/>
              <a:t>insertion sort</a:t>
            </a:r>
            <a:r>
              <a:rPr lang="en-US" altLang="en-US"/>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a:extLst>
              <a:ext uri="{FF2B5EF4-FFF2-40B4-BE49-F238E27FC236}">
                <a16:creationId xmlns:a16="http://schemas.microsoft.com/office/drawing/2014/main" id="{F0446B7B-E515-544A-927C-44C624CD516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F9D18AD-C26E-3E4D-9212-AB08839B9F19}" type="slidenum">
              <a:rPr lang="en-US" altLang="en-US" sz="1400"/>
              <a:pPr>
                <a:spcBef>
                  <a:spcPct val="0"/>
                </a:spcBef>
                <a:buClrTx/>
                <a:buSzTx/>
                <a:buFontTx/>
                <a:buNone/>
              </a:pPr>
              <a:t>57</a:t>
            </a:fld>
            <a:endParaRPr lang="en-US" altLang="en-US" sz="1400"/>
          </a:p>
        </p:txBody>
      </p:sp>
      <p:sp>
        <p:nvSpPr>
          <p:cNvPr id="47107" name="Rectangle 2">
            <a:extLst>
              <a:ext uri="{FF2B5EF4-FFF2-40B4-BE49-F238E27FC236}">
                <a16:creationId xmlns:a16="http://schemas.microsoft.com/office/drawing/2014/main" id="{F28D5E15-E258-5F49-99AC-23453392780C}"/>
              </a:ext>
            </a:extLst>
          </p:cNvPr>
          <p:cNvSpPr>
            <a:spLocks noChangeArrowheads="1"/>
          </p:cNvSpPr>
          <p:nvPr/>
        </p:nvSpPr>
        <p:spPr bwMode="auto">
          <a:xfrm>
            <a:off x="2027238" y="427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08" name="Rectangle 3">
            <a:extLst>
              <a:ext uri="{FF2B5EF4-FFF2-40B4-BE49-F238E27FC236}">
                <a16:creationId xmlns:a16="http://schemas.microsoft.com/office/drawing/2014/main" id="{0D14E330-C31A-3045-8C09-C333E5147B45}"/>
              </a:ext>
            </a:extLst>
          </p:cNvPr>
          <p:cNvSpPr>
            <a:spLocks noGrp="1" noChangeArrowheads="1"/>
          </p:cNvSpPr>
          <p:nvPr>
            <p:ph type="body" idx="1"/>
          </p:nvPr>
        </p:nvSpPr>
        <p:spPr>
          <a:xfrm>
            <a:off x="269875" y="741363"/>
            <a:ext cx="8529638" cy="863600"/>
          </a:xfrm>
        </p:spPr>
        <p:txBody>
          <a:bodyPr/>
          <a:lstStyle/>
          <a:p>
            <a:pPr marL="0" indent="0">
              <a:lnSpc>
                <a:spcPct val="80000"/>
              </a:lnSpc>
              <a:buFont typeface="Monotype Sorts" pitchFamily="2" charset="2"/>
              <a:buNone/>
            </a:pPr>
            <a:r>
              <a:rPr lang="en-US" altLang="en-US" sz="1800">
                <a:cs typeface="Times New Roman" panose="02020603050405020304" pitchFamily="18" charset="0"/>
              </a:rPr>
              <a:t>Selection sort finds the largest number in the list and places it last. It then finds the largest number remaining and places it next to last, and so on until the list contains only a single number. Figure 6.17 shows how to sort the list {2, 9, 5, 4, 8, 1, 6} using selection sort.</a:t>
            </a:r>
            <a:r>
              <a:rPr lang="en-US" altLang="en-US" sz="1800"/>
              <a:t> </a:t>
            </a:r>
          </a:p>
        </p:txBody>
      </p:sp>
      <p:sp>
        <p:nvSpPr>
          <p:cNvPr id="47109" name="Rectangle 4">
            <a:extLst>
              <a:ext uri="{FF2B5EF4-FFF2-40B4-BE49-F238E27FC236}">
                <a16:creationId xmlns:a16="http://schemas.microsoft.com/office/drawing/2014/main" id="{C85A1FF3-136B-FB49-9018-0096E9392E05}"/>
              </a:ext>
            </a:extLst>
          </p:cNvPr>
          <p:cNvSpPr>
            <a:spLocks noGrp="1" noChangeArrowheads="1"/>
          </p:cNvSpPr>
          <p:nvPr>
            <p:ph type="title"/>
          </p:nvPr>
        </p:nvSpPr>
        <p:spPr>
          <a:xfrm>
            <a:off x="228600" y="228600"/>
            <a:ext cx="8299450" cy="396875"/>
          </a:xfrm>
        </p:spPr>
        <p:txBody>
          <a:bodyPr/>
          <a:lstStyle/>
          <a:p>
            <a:r>
              <a:rPr lang="en-US" altLang="en-US" sz="3200"/>
              <a:t>Selection Sort</a:t>
            </a:r>
            <a:endParaRPr lang="en-US" altLang="en-US" sz="3200">
              <a:solidFill>
                <a:schemeClr val="tx1"/>
              </a:solidFill>
              <a:latin typeface="Book Antiqua" panose="02040602050305030304" pitchFamily="18" charset="0"/>
              <a:hlinkClick r:id="rId3" action="ppaction://program"/>
            </a:endParaRPr>
          </a:p>
        </p:txBody>
      </p:sp>
      <p:sp>
        <p:nvSpPr>
          <p:cNvPr id="47110" name="Rectangle 5">
            <a:extLst>
              <a:ext uri="{FF2B5EF4-FFF2-40B4-BE49-F238E27FC236}">
                <a16:creationId xmlns:a16="http://schemas.microsoft.com/office/drawing/2014/main" id="{2C42F6EE-6FEF-7B48-9D4F-58CFF87E9CE1}"/>
              </a:ext>
            </a:extLst>
          </p:cNvPr>
          <p:cNvSpPr>
            <a:spLocks noChangeArrowheads="1"/>
          </p:cNvSpPr>
          <p:nvPr/>
        </p:nvSpPr>
        <p:spPr bwMode="auto">
          <a:xfrm>
            <a:off x="0" y="150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11" name="Rectangle 6">
            <a:extLst>
              <a:ext uri="{FF2B5EF4-FFF2-40B4-BE49-F238E27FC236}">
                <a16:creationId xmlns:a16="http://schemas.microsoft.com/office/drawing/2014/main" id="{2D5C7D40-0525-B145-A4AB-267DA907C662}"/>
              </a:ext>
            </a:extLst>
          </p:cNvPr>
          <p:cNvSpPr>
            <a:spLocks noChangeArrowheads="1"/>
          </p:cNvSpPr>
          <p:nvPr/>
        </p:nvSpPr>
        <p:spPr bwMode="auto">
          <a:xfrm>
            <a:off x="0" y="149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7112" name="Object 7">
            <a:extLst>
              <a:ext uri="{FF2B5EF4-FFF2-40B4-BE49-F238E27FC236}">
                <a16:creationId xmlns:a16="http://schemas.microsoft.com/office/drawing/2014/main" id="{DE22EB7E-83D3-6342-8974-B2223D1DFA59}"/>
              </a:ext>
            </a:extLst>
          </p:cNvPr>
          <p:cNvGraphicFramePr>
            <a:graphicFrameLocks noChangeAspect="1"/>
          </p:cNvGraphicFramePr>
          <p:nvPr/>
        </p:nvGraphicFramePr>
        <p:xfrm>
          <a:off x="1308100" y="1547813"/>
          <a:ext cx="6567488" cy="4854575"/>
        </p:xfrm>
        <a:graphic>
          <a:graphicData uri="http://schemas.openxmlformats.org/presentationml/2006/ole">
            <mc:AlternateContent xmlns:mc="http://schemas.openxmlformats.org/markup-compatibility/2006">
              <mc:Choice xmlns:v="urn:schemas-microsoft-com:vml" Requires="v">
                <p:oleObj spid="_x0000_s47137" name="Picture" r:id="rId4" imgW="31419800" imgH="23164800" progId="Word.Picture.8">
                  <p:embed/>
                </p:oleObj>
              </mc:Choice>
              <mc:Fallback>
                <p:oleObj name="Picture" r:id="rId4" imgW="31419800" imgH="23164800" progId="Word.Picture.8">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8100" y="1547813"/>
                        <a:ext cx="6567488"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9C4A500B-05EF-894C-AA0A-842AA935AF4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0FCBE7C-9424-464C-84A9-352E6257C583}" type="slidenum">
              <a:rPr lang="en-US" altLang="en-US" sz="1400"/>
              <a:pPr>
                <a:spcBef>
                  <a:spcPct val="0"/>
                </a:spcBef>
                <a:buClrTx/>
                <a:buSzTx/>
                <a:buFontTx/>
                <a:buNone/>
              </a:pPr>
              <a:t>58</a:t>
            </a:fld>
            <a:endParaRPr lang="en-US" altLang="en-US" sz="1400"/>
          </a:p>
        </p:txBody>
      </p:sp>
      <p:sp>
        <p:nvSpPr>
          <p:cNvPr id="48131" name="Rectangle 2">
            <a:extLst>
              <a:ext uri="{FF2B5EF4-FFF2-40B4-BE49-F238E27FC236}">
                <a16:creationId xmlns:a16="http://schemas.microsoft.com/office/drawing/2014/main" id="{C5F9ED65-458A-1D46-BDC3-8CC46F651B57}"/>
              </a:ext>
            </a:extLst>
          </p:cNvPr>
          <p:cNvSpPr>
            <a:spLocks noChangeArrowheads="1"/>
          </p:cNvSpPr>
          <p:nvPr/>
        </p:nvSpPr>
        <p:spPr bwMode="auto">
          <a:xfrm>
            <a:off x="2036763" y="433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32" name="Rectangle 3">
            <a:extLst>
              <a:ext uri="{FF2B5EF4-FFF2-40B4-BE49-F238E27FC236}">
                <a16:creationId xmlns:a16="http://schemas.microsoft.com/office/drawing/2014/main" id="{5EC0BD98-C65C-D049-B3FC-652896161D19}"/>
              </a:ext>
            </a:extLst>
          </p:cNvPr>
          <p:cNvSpPr>
            <a:spLocks noGrp="1" noChangeArrowheads="1"/>
          </p:cNvSpPr>
          <p:nvPr>
            <p:ph type="body" idx="1"/>
          </p:nvPr>
        </p:nvSpPr>
        <p:spPr>
          <a:xfrm>
            <a:off x="231775" y="931863"/>
            <a:ext cx="8529638" cy="863600"/>
          </a:xfrm>
        </p:spPr>
        <p:txBody>
          <a:bodyPr/>
          <a:lstStyle/>
          <a:p>
            <a:pPr marL="0" indent="0">
              <a:lnSpc>
                <a:spcPct val="90000"/>
              </a:lnSpc>
              <a:buFont typeface="Monotype Sorts" pitchFamily="2" charset="2"/>
              <a:buNone/>
            </a:pPr>
            <a:r>
              <a:rPr lang="en-US" altLang="en-US" sz="2800"/>
              <a:t>https://liveexample.pearsoncmg.com/dsanimation/SelectionSortNew.html</a:t>
            </a:r>
          </a:p>
        </p:txBody>
      </p:sp>
      <p:sp>
        <p:nvSpPr>
          <p:cNvPr id="48133" name="Rectangle 4">
            <a:extLst>
              <a:ext uri="{FF2B5EF4-FFF2-40B4-BE49-F238E27FC236}">
                <a16:creationId xmlns:a16="http://schemas.microsoft.com/office/drawing/2014/main" id="{A5FAF9BF-4C33-A04E-87C3-A762ADA86FEF}"/>
              </a:ext>
            </a:extLst>
          </p:cNvPr>
          <p:cNvSpPr>
            <a:spLocks noGrp="1" noChangeArrowheads="1"/>
          </p:cNvSpPr>
          <p:nvPr>
            <p:ph type="title"/>
          </p:nvPr>
        </p:nvSpPr>
        <p:spPr>
          <a:xfrm>
            <a:off x="228600" y="228600"/>
            <a:ext cx="8299450" cy="396875"/>
          </a:xfrm>
        </p:spPr>
        <p:txBody>
          <a:bodyPr/>
          <a:lstStyle/>
          <a:p>
            <a:r>
              <a:rPr lang="en-US" altLang="en-US" sz="3200"/>
              <a:t>Selection Sort Animation</a:t>
            </a:r>
            <a:endParaRPr lang="en-US" altLang="en-US" sz="3200">
              <a:solidFill>
                <a:schemeClr val="tx1"/>
              </a:solidFill>
              <a:latin typeface="Book Antiqua" panose="02040602050305030304" pitchFamily="18" charset="0"/>
              <a:hlinkClick r:id="rId2" action="ppaction://program"/>
            </a:endParaRPr>
          </a:p>
        </p:txBody>
      </p:sp>
      <p:sp>
        <p:nvSpPr>
          <p:cNvPr id="48134" name="Rectangle 5">
            <a:extLst>
              <a:ext uri="{FF2B5EF4-FFF2-40B4-BE49-F238E27FC236}">
                <a16:creationId xmlns:a16="http://schemas.microsoft.com/office/drawing/2014/main" id="{DB917DF8-E682-904E-9CFB-B596AF4792DF}"/>
              </a:ext>
            </a:extLst>
          </p:cNvPr>
          <p:cNvSpPr>
            <a:spLocks noChangeArrowheads="1"/>
          </p:cNvSpPr>
          <p:nvPr/>
        </p:nvSpPr>
        <p:spPr bwMode="auto">
          <a:xfrm>
            <a:off x="0" y="150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35" name="Rectangle 6">
            <a:extLst>
              <a:ext uri="{FF2B5EF4-FFF2-40B4-BE49-F238E27FC236}">
                <a16:creationId xmlns:a16="http://schemas.microsoft.com/office/drawing/2014/main" id="{B8BB3DE6-52AE-DE47-9150-D832724190E9}"/>
              </a:ext>
            </a:extLst>
          </p:cNvPr>
          <p:cNvSpPr>
            <a:spLocks noChangeArrowheads="1"/>
          </p:cNvSpPr>
          <p:nvPr/>
        </p:nvSpPr>
        <p:spPr bwMode="auto">
          <a:xfrm>
            <a:off x="0" y="1508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36" name="Rectangle 10">
            <a:extLst>
              <a:ext uri="{FF2B5EF4-FFF2-40B4-BE49-F238E27FC236}">
                <a16:creationId xmlns:a16="http://schemas.microsoft.com/office/drawing/2014/main" id="{C3851FE8-47CD-844F-BCBD-81E2F09FAE62}"/>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20F0502020204030204" pitchFamily="34" charset="0"/>
              </a:rPr>
              <a:t>animation</a:t>
            </a:r>
          </a:p>
        </p:txBody>
      </p:sp>
      <p:sp>
        <p:nvSpPr>
          <p:cNvPr id="48137" name="AutoShape 19">
            <a:hlinkClick r:id="rId3" highlightClick="1"/>
            <a:extLst>
              <a:ext uri="{FF2B5EF4-FFF2-40B4-BE49-F238E27FC236}">
                <a16:creationId xmlns:a16="http://schemas.microsoft.com/office/drawing/2014/main" id="{68331A65-3DE2-9845-B059-9D8E720F0B7D}"/>
              </a:ext>
            </a:extLst>
          </p:cNvPr>
          <p:cNvSpPr>
            <a:spLocks noChangeArrowheads="1"/>
          </p:cNvSpPr>
          <p:nvPr/>
        </p:nvSpPr>
        <p:spPr bwMode="auto">
          <a:xfrm>
            <a:off x="2882900" y="1651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a:extLst>
              <a:ext uri="{FF2B5EF4-FFF2-40B4-BE49-F238E27FC236}">
                <a16:creationId xmlns:a16="http://schemas.microsoft.com/office/drawing/2014/main" id="{251C1F99-D4B3-FA4F-99FD-1C8844A72D8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B060B00-059B-4C4C-83AC-266465B58052}" type="slidenum">
              <a:rPr lang="en-US" altLang="en-US" sz="1400"/>
              <a:pPr>
                <a:spcBef>
                  <a:spcPct val="0"/>
                </a:spcBef>
                <a:buClrTx/>
                <a:buSzTx/>
                <a:buFontTx/>
                <a:buNone/>
              </a:pPr>
              <a:t>59</a:t>
            </a:fld>
            <a:endParaRPr lang="en-US" altLang="en-US" sz="1400"/>
          </a:p>
        </p:txBody>
      </p:sp>
      <p:sp>
        <p:nvSpPr>
          <p:cNvPr id="49155" name="Rectangle 2">
            <a:extLst>
              <a:ext uri="{FF2B5EF4-FFF2-40B4-BE49-F238E27FC236}">
                <a16:creationId xmlns:a16="http://schemas.microsoft.com/office/drawing/2014/main" id="{C5BE3676-0894-1848-B8C7-92AABEE89A7C}"/>
              </a:ext>
            </a:extLst>
          </p:cNvPr>
          <p:cNvSpPr>
            <a:spLocks noGrp="1" noChangeArrowheads="1"/>
          </p:cNvSpPr>
          <p:nvPr>
            <p:ph type="title"/>
          </p:nvPr>
        </p:nvSpPr>
        <p:spPr>
          <a:xfrm>
            <a:off x="615950" y="125413"/>
            <a:ext cx="7726363" cy="474662"/>
          </a:xfrm>
        </p:spPr>
        <p:txBody>
          <a:bodyPr/>
          <a:lstStyle/>
          <a:p>
            <a:r>
              <a:rPr lang="en-US" altLang="en-US"/>
              <a:t>From Idea to Solution</a:t>
            </a:r>
            <a:endParaRPr lang="en-US" altLang="en-US">
              <a:solidFill>
                <a:schemeClr val="tx1"/>
              </a:solidFill>
              <a:latin typeface="Book Antiqua" panose="02040602050305030304" pitchFamily="18" charset="0"/>
              <a:hlinkClick r:id="rId2" action="ppaction://program"/>
            </a:endParaRPr>
          </a:p>
        </p:txBody>
      </p:sp>
      <p:sp>
        <p:nvSpPr>
          <p:cNvPr id="49156" name="Rectangle 3">
            <a:extLst>
              <a:ext uri="{FF2B5EF4-FFF2-40B4-BE49-F238E27FC236}">
                <a16:creationId xmlns:a16="http://schemas.microsoft.com/office/drawing/2014/main" id="{B0CF6F09-846C-D749-BDB5-7EF2C2958883}"/>
              </a:ext>
            </a:extLst>
          </p:cNvPr>
          <p:cNvSpPr>
            <a:spLocks noChangeArrowheads="1"/>
          </p:cNvSpPr>
          <p:nvPr/>
        </p:nvSpPr>
        <p:spPr bwMode="auto">
          <a:xfrm>
            <a:off x="0" y="701675"/>
            <a:ext cx="91440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dirty="0">
                <a:solidFill>
                  <a:schemeClr val="tx2"/>
                </a:solidFill>
              </a:rPr>
              <a:t>for i in range(</a:t>
            </a:r>
            <a:r>
              <a:rPr lang="en-US" altLang="en-US" sz="1800" dirty="0" err="1">
                <a:solidFill>
                  <a:schemeClr val="tx2"/>
                </a:solidFill>
              </a:rPr>
              <a:t>len</a:t>
            </a:r>
            <a:r>
              <a:rPr lang="en-US" altLang="en-US" sz="1800" dirty="0">
                <a:solidFill>
                  <a:schemeClr val="tx2"/>
                </a:solidFill>
              </a:rPr>
              <a:t>(</a:t>
            </a:r>
            <a:r>
              <a:rPr lang="en-US" altLang="en-US" sz="1800" dirty="0" err="1">
                <a:solidFill>
                  <a:schemeClr val="tx2"/>
                </a:solidFill>
              </a:rPr>
              <a:t>lst</a:t>
            </a:r>
            <a:r>
              <a:rPr lang="en-US" altLang="en-US" sz="1800" dirty="0">
                <a:solidFill>
                  <a:schemeClr val="tx2"/>
                </a:solidFill>
              </a:rPr>
              <a:t>)):</a:t>
            </a:r>
          </a:p>
          <a:p>
            <a:pPr>
              <a:spcBef>
                <a:spcPct val="0"/>
              </a:spcBef>
              <a:buClrTx/>
              <a:buSzTx/>
              <a:buFontTx/>
              <a:buNone/>
            </a:pPr>
            <a:r>
              <a:rPr lang="en-US" altLang="en-US" sz="1800" dirty="0">
                <a:solidFill>
                  <a:schemeClr val="tx2"/>
                </a:solidFill>
              </a:rPr>
              <a:t>    select the smallest element in </a:t>
            </a:r>
            <a:r>
              <a:rPr lang="en-US" altLang="en-US" sz="1800" dirty="0" err="1">
                <a:solidFill>
                  <a:schemeClr val="tx2"/>
                </a:solidFill>
              </a:rPr>
              <a:t>lst</a:t>
            </a:r>
            <a:r>
              <a:rPr lang="en-US" altLang="en-US" sz="1800" dirty="0">
                <a:solidFill>
                  <a:schemeClr val="tx2"/>
                </a:solidFill>
              </a:rPr>
              <a:t>[i.. </a:t>
            </a:r>
            <a:r>
              <a:rPr lang="en-US" altLang="en-US" sz="1800" dirty="0" err="1">
                <a:solidFill>
                  <a:schemeClr val="tx2"/>
                </a:solidFill>
              </a:rPr>
              <a:t>len</a:t>
            </a:r>
            <a:r>
              <a:rPr lang="en-US" altLang="en-US" sz="1800" dirty="0">
                <a:solidFill>
                  <a:schemeClr val="tx2"/>
                </a:solidFill>
              </a:rPr>
              <a:t>(</a:t>
            </a:r>
            <a:r>
              <a:rPr lang="en-US" altLang="en-US" sz="1800" dirty="0" err="1">
                <a:solidFill>
                  <a:schemeClr val="tx2"/>
                </a:solidFill>
              </a:rPr>
              <a:t>lst</a:t>
            </a:r>
            <a:r>
              <a:rPr lang="en-US" altLang="en-US" sz="1800" dirty="0">
                <a:solidFill>
                  <a:schemeClr val="tx2"/>
                </a:solidFill>
              </a:rPr>
              <a:t>)-1]</a:t>
            </a:r>
          </a:p>
          <a:p>
            <a:pPr>
              <a:spcBef>
                <a:spcPct val="0"/>
              </a:spcBef>
              <a:buClrTx/>
              <a:buSzTx/>
              <a:buFontTx/>
              <a:buNone/>
            </a:pPr>
            <a:r>
              <a:rPr lang="en-US" altLang="en-US" sz="1800" dirty="0">
                <a:solidFill>
                  <a:schemeClr val="tx2"/>
                </a:solidFill>
              </a:rPr>
              <a:t>    swap the smallest with </a:t>
            </a:r>
            <a:r>
              <a:rPr lang="en-US" altLang="en-US" sz="1800" dirty="0" err="1">
                <a:solidFill>
                  <a:schemeClr val="tx2"/>
                </a:solidFill>
              </a:rPr>
              <a:t>lst</a:t>
            </a:r>
            <a:r>
              <a:rPr lang="en-US" altLang="en-US" sz="1800" dirty="0">
                <a:solidFill>
                  <a:schemeClr val="tx2"/>
                </a:solidFill>
              </a:rPr>
              <a:t>[i], if necessary</a:t>
            </a:r>
          </a:p>
          <a:p>
            <a:pPr>
              <a:spcBef>
                <a:spcPct val="0"/>
              </a:spcBef>
              <a:buClrTx/>
              <a:buSzTx/>
              <a:buFontTx/>
              <a:buNone/>
            </a:pPr>
            <a:r>
              <a:rPr lang="en-US" altLang="en-US" sz="1800" dirty="0">
                <a:solidFill>
                  <a:schemeClr val="tx2"/>
                </a:solidFill>
              </a:rPr>
              <a:t>    # </a:t>
            </a:r>
            <a:r>
              <a:rPr lang="en-US" altLang="en-US" sz="1800" dirty="0" err="1">
                <a:solidFill>
                  <a:schemeClr val="tx2"/>
                </a:solidFill>
              </a:rPr>
              <a:t>lst</a:t>
            </a:r>
            <a:r>
              <a:rPr lang="en-US" altLang="en-US" sz="1800" dirty="0">
                <a:solidFill>
                  <a:schemeClr val="tx2"/>
                </a:solidFill>
              </a:rPr>
              <a:t>[i] is in its correct position. </a:t>
            </a:r>
          </a:p>
          <a:p>
            <a:pPr>
              <a:spcBef>
                <a:spcPct val="0"/>
              </a:spcBef>
              <a:buClrTx/>
              <a:buSzTx/>
              <a:buFontTx/>
              <a:buNone/>
            </a:pPr>
            <a:r>
              <a:rPr lang="en-US" altLang="en-US" sz="1800" dirty="0">
                <a:solidFill>
                  <a:schemeClr val="tx2"/>
                </a:solidFill>
              </a:rPr>
              <a:t>    # The next iteration apply on </a:t>
            </a:r>
            <a:r>
              <a:rPr lang="en-US" altLang="en-US" sz="1800" dirty="0" err="1">
                <a:solidFill>
                  <a:schemeClr val="tx2"/>
                </a:solidFill>
              </a:rPr>
              <a:t>lst</a:t>
            </a:r>
            <a:r>
              <a:rPr lang="en-US" altLang="en-US" sz="1800" dirty="0">
                <a:solidFill>
                  <a:schemeClr val="tx2"/>
                </a:solidFill>
              </a:rPr>
              <a:t>[i+1..len(</a:t>
            </a:r>
            <a:r>
              <a:rPr lang="en-US" altLang="en-US" sz="1800" dirty="0" err="1">
                <a:solidFill>
                  <a:schemeClr val="tx2"/>
                </a:solidFill>
              </a:rPr>
              <a:t>lst</a:t>
            </a:r>
            <a:r>
              <a:rPr lang="en-US" altLang="en-US" sz="1800" dirty="0">
                <a:solidFill>
                  <a:schemeClr val="tx2"/>
                </a:solidFill>
              </a:rPr>
              <a:t>)-1]</a:t>
            </a:r>
          </a:p>
        </p:txBody>
      </p:sp>
      <p:sp>
        <p:nvSpPr>
          <p:cNvPr id="49157" name="Rectangle 4">
            <a:extLst>
              <a:ext uri="{FF2B5EF4-FFF2-40B4-BE49-F238E27FC236}">
                <a16:creationId xmlns:a16="http://schemas.microsoft.com/office/drawing/2014/main" id="{31AFD19A-F6F2-9440-894E-0E224E514034}"/>
              </a:ext>
            </a:extLst>
          </p:cNvPr>
          <p:cNvSpPr>
            <a:spLocks noChangeArrowheads="1"/>
          </p:cNvSpPr>
          <p:nvPr/>
        </p:nvSpPr>
        <p:spPr bwMode="auto">
          <a:xfrm>
            <a:off x="654050" y="2738438"/>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700" b="1">
                <a:solidFill>
                  <a:schemeClr val="bg2"/>
                </a:solidFill>
                <a:latin typeface="Courier New" panose="02070309020205020404" pitchFamily="49" charset="0"/>
                <a:cs typeface="Courier New" panose="02070309020205020404" pitchFamily="49" charset="0"/>
              </a:rPr>
              <a:t>lst[0] lst[1] lst[2] lst[3] ...               lst[10]</a:t>
            </a:r>
            <a:endParaRPr lang="en-US" altLang="en-US" sz="1700" b="1">
              <a:solidFill>
                <a:schemeClr val="bg2"/>
              </a:solidFill>
              <a:latin typeface="Courier New" panose="02070309020205020404" pitchFamily="49" charset="0"/>
              <a:cs typeface="Times New Roman" panose="02020603050405020304" pitchFamily="18" charset="0"/>
            </a:endParaRPr>
          </a:p>
          <a:p>
            <a:pPr>
              <a:lnSpc>
                <a:spcPct val="90000"/>
              </a:lnSpc>
              <a:buFont typeface="Monotype Sorts" pitchFamily="2" charset="2"/>
              <a:buNone/>
            </a:pPr>
            <a:endParaRPr lang="en-US" altLang="en-US" sz="1700">
              <a:solidFill>
                <a:schemeClr val="bg2"/>
              </a:solidFill>
              <a:latin typeface="Courier New" panose="02070309020205020404" pitchFamily="49" charset="0"/>
              <a:cs typeface="Courier New" panose="02070309020205020404" pitchFamily="49" charset="0"/>
            </a:endParaRPr>
          </a:p>
        </p:txBody>
      </p:sp>
      <p:sp>
        <p:nvSpPr>
          <p:cNvPr id="49158" name="Rectangle 5">
            <a:extLst>
              <a:ext uri="{FF2B5EF4-FFF2-40B4-BE49-F238E27FC236}">
                <a16:creationId xmlns:a16="http://schemas.microsoft.com/office/drawing/2014/main" id="{17528A9E-895C-6348-8EA8-37BB5F903CA4}"/>
              </a:ext>
            </a:extLst>
          </p:cNvPr>
          <p:cNvSpPr>
            <a:spLocks noChangeArrowheads="1"/>
          </p:cNvSpPr>
          <p:nvPr/>
        </p:nvSpPr>
        <p:spPr bwMode="auto">
          <a:xfrm>
            <a:off x="654050" y="3236913"/>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700" b="1">
                <a:solidFill>
                  <a:srgbClr val="FF6600"/>
                </a:solidFill>
                <a:latin typeface="Courier New" panose="02070309020205020404" pitchFamily="49" charset="0"/>
                <a:cs typeface="Courier New" panose="02070309020205020404" pitchFamily="49" charset="0"/>
              </a:rPr>
              <a:t>lst[0]</a:t>
            </a:r>
            <a:r>
              <a:rPr lang="en-US" altLang="en-US" sz="1700" b="1">
                <a:solidFill>
                  <a:schemeClr val="bg2"/>
                </a:solidFill>
                <a:latin typeface="Courier New" panose="02070309020205020404" pitchFamily="49" charset="0"/>
                <a:cs typeface="Courier New" panose="02070309020205020404" pitchFamily="49" charset="0"/>
              </a:rPr>
              <a:t> lst[1] lst[2] lst[3] ...               lst[10]</a:t>
            </a:r>
            <a:endParaRPr lang="en-US" altLang="en-US" sz="1700" b="1">
              <a:solidFill>
                <a:schemeClr val="bg2"/>
              </a:solidFill>
              <a:latin typeface="Courier New" panose="02070309020205020404" pitchFamily="49" charset="0"/>
              <a:cs typeface="Times New Roman" panose="02020603050405020304" pitchFamily="18" charset="0"/>
            </a:endParaRPr>
          </a:p>
          <a:p>
            <a:pPr>
              <a:lnSpc>
                <a:spcPct val="90000"/>
              </a:lnSpc>
              <a:buFont typeface="Monotype Sorts" pitchFamily="2" charset="2"/>
              <a:buNone/>
            </a:pPr>
            <a:endParaRPr lang="en-US" altLang="en-US" sz="1700">
              <a:solidFill>
                <a:schemeClr val="bg2"/>
              </a:solidFill>
              <a:latin typeface="Courier New" panose="02070309020205020404" pitchFamily="49" charset="0"/>
              <a:cs typeface="Courier New" panose="02070309020205020404" pitchFamily="49" charset="0"/>
            </a:endParaRPr>
          </a:p>
        </p:txBody>
      </p:sp>
      <p:sp>
        <p:nvSpPr>
          <p:cNvPr id="49159" name="Rectangle 6">
            <a:extLst>
              <a:ext uri="{FF2B5EF4-FFF2-40B4-BE49-F238E27FC236}">
                <a16:creationId xmlns:a16="http://schemas.microsoft.com/office/drawing/2014/main" id="{7236E97E-F4EE-134C-AC07-4E4D57AD230A}"/>
              </a:ext>
            </a:extLst>
          </p:cNvPr>
          <p:cNvSpPr>
            <a:spLocks noChangeArrowheads="1"/>
          </p:cNvSpPr>
          <p:nvPr/>
        </p:nvSpPr>
        <p:spPr bwMode="auto">
          <a:xfrm>
            <a:off x="654050" y="3736975"/>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700" b="1">
                <a:solidFill>
                  <a:srgbClr val="FF6600"/>
                </a:solidFill>
                <a:latin typeface="Courier New" panose="02070309020205020404" pitchFamily="49" charset="0"/>
                <a:cs typeface="Courier New" panose="02070309020205020404" pitchFamily="49" charset="0"/>
              </a:rPr>
              <a:t>lst[0] lst[1]</a:t>
            </a:r>
            <a:r>
              <a:rPr lang="en-US" altLang="en-US" sz="1700" b="1">
                <a:solidFill>
                  <a:schemeClr val="bg2"/>
                </a:solidFill>
                <a:latin typeface="Courier New" panose="02070309020205020404" pitchFamily="49" charset="0"/>
                <a:cs typeface="Courier New" panose="02070309020205020404" pitchFamily="49" charset="0"/>
              </a:rPr>
              <a:t> lst[2] lst[3] ...               lst[10]</a:t>
            </a:r>
            <a:endParaRPr lang="en-US" altLang="en-US" sz="1700" b="1">
              <a:solidFill>
                <a:schemeClr val="bg2"/>
              </a:solidFill>
              <a:latin typeface="Courier New" panose="02070309020205020404" pitchFamily="49" charset="0"/>
              <a:cs typeface="Times New Roman" panose="02020603050405020304" pitchFamily="18" charset="0"/>
            </a:endParaRPr>
          </a:p>
          <a:p>
            <a:pPr>
              <a:lnSpc>
                <a:spcPct val="90000"/>
              </a:lnSpc>
              <a:buFont typeface="Monotype Sorts" pitchFamily="2" charset="2"/>
              <a:buNone/>
            </a:pPr>
            <a:endParaRPr lang="en-US" altLang="en-US" sz="1700" b="1">
              <a:solidFill>
                <a:schemeClr val="bg2"/>
              </a:solidFill>
              <a:latin typeface="Courier New" panose="02070309020205020404" pitchFamily="49" charset="0"/>
              <a:cs typeface="Courier New" panose="02070309020205020404" pitchFamily="49" charset="0"/>
            </a:endParaRPr>
          </a:p>
        </p:txBody>
      </p:sp>
      <p:sp>
        <p:nvSpPr>
          <p:cNvPr id="49160" name="Rectangle 7">
            <a:extLst>
              <a:ext uri="{FF2B5EF4-FFF2-40B4-BE49-F238E27FC236}">
                <a16:creationId xmlns:a16="http://schemas.microsoft.com/office/drawing/2014/main" id="{1C342B7C-3820-D445-9F82-10BB4942D68D}"/>
              </a:ext>
            </a:extLst>
          </p:cNvPr>
          <p:cNvSpPr>
            <a:spLocks noChangeArrowheads="1"/>
          </p:cNvSpPr>
          <p:nvPr/>
        </p:nvSpPr>
        <p:spPr bwMode="auto">
          <a:xfrm>
            <a:off x="654050" y="4235450"/>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700" b="1">
                <a:solidFill>
                  <a:srgbClr val="FF6600"/>
                </a:solidFill>
                <a:latin typeface="Courier New" panose="02070309020205020404" pitchFamily="49" charset="0"/>
                <a:cs typeface="Courier New" panose="02070309020205020404" pitchFamily="49" charset="0"/>
              </a:rPr>
              <a:t>lst[0] lst[1] lst[2]</a:t>
            </a:r>
            <a:r>
              <a:rPr lang="en-US" altLang="en-US" sz="1700" b="1">
                <a:solidFill>
                  <a:schemeClr val="bg2"/>
                </a:solidFill>
                <a:latin typeface="Courier New" panose="02070309020205020404" pitchFamily="49" charset="0"/>
                <a:cs typeface="Courier New" panose="02070309020205020404" pitchFamily="49" charset="0"/>
              </a:rPr>
              <a:t> lst[3] ...               lst[10]</a:t>
            </a:r>
            <a:endParaRPr lang="en-US" altLang="en-US" sz="1700" b="1">
              <a:solidFill>
                <a:schemeClr val="bg2"/>
              </a:solidFill>
              <a:latin typeface="Courier New" panose="02070309020205020404" pitchFamily="49" charset="0"/>
              <a:cs typeface="Times New Roman" panose="02020603050405020304" pitchFamily="18" charset="0"/>
            </a:endParaRPr>
          </a:p>
          <a:p>
            <a:pPr>
              <a:lnSpc>
                <a:spcPct val="90000"/>
              </a:lnSpc>
              <a:buFont typeface="Monotype Sorts" pitchFamily="2" charset="2"/>
              <a:buNone/>
            </a:pPr>
            <a:endParaRPr lang="en-US" altLang="en-US" sz="1700">
              <a:solidFill>
                <a:schemeClr val="bg2"/>
              </a:solidFill>
              <a:latin typeface="Courier New" panose="02070309020205020404" pitchFamily="49" charset="0"/>
              <a:cs typeface="Courier New" panose="02070309020205020404" pitchFamily="49" charset="0"/>
            </a:endParaRPr>
          </a:p>
        </p:txBody>
      </p:sp>
      <p:sp>
        <p:nvSpPr>
          <p:cNvPr id="49161" name="Rectangle 8">
            <a:extLst>
              <a:ext uri="{FF2B5EF4-FFF2-40B4-BE49-F238E27FC236}">
                <a16:creationId xmlns:a16="http://schemas.microsoft.com/office/drawing/2014/main" id="{5D1F797E-720F-AE47-97BB-4867E5F4315E}"/>
              </a:ext>
            </a:extLst>
          </p:cNvPr>
          <p:cNvSpPr>
            <a:spLocks noChangeArrowheads="1"/>
          </p:cNvSpPr>
          <p:nvPr/>
        </p:nvSpPr>
        <p:spPr bwMode="auto">
          <a:xfrm>
            <a:off x="654050" y="4773613"/>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700" b="1">
                <a:solidFill>
                  <a:srgbClr val="FF6600"/>
                </a:solidFill>
                <a:latin typeface="Courier New" panose="02070309020205020404" pitchFamily="49" charset="0"/>
                <a:cs typeface="Courier New" panose="02070309020205020404" pitchFamily="49" charset="0"/>
              </a:rPr>
              <a:t>lst[0] lst[1] lst[2] lst[3]</a:t>
            </a:r>
            <a:r>
              <a:rPr lang="en-US" altLang="en-US" sz="1700" b="1">
                <a:solidFill>
                  <a:schemeClr val="bg2"/>
                </a:solidFill>
                <a:latin typeface="Courier New" panose="02070309020205020404" pitchFamily="49" charset="0"/>
                <a:cs typeface="Courier New" panose="02070309020205020404" pitchFamily="49" charset="0"/>
              </a:rPr>
              <a:t> ...               lst[10]</a:t>
            </a:r>
            <a:endParaRPr lang="en-US" altLang="en-US" sz="1700" b="1">
              <a:solidFill>
                <a:schemeClr val="bg2"/>
              </a:solidFill>
              <a:latin typeface="Courier New" panose="02070309020205020404" pitchFamily="49" charset="0"/>
              <a:cs typeface="Times New Roman" panose="02020603050405020304" pitchFamily="18" charset="0"/>
            </a:endParaRPr>
          </a:p>
          <a:p>
            <a:pPr>
              <a:lnSpc>
                <a:spcPct val="90000"/>
              </a:lnSpc>
              <a:buFont typeface="Monotype Sorts" pitchFamily="2" charset="2"/>
              <a:buNone/>
            </a:pPr>
            <a:endParaRPr lang="en-US" altLang="en-US" sz="1700" b="1">
              <a:solidFill>
                <a:schemeClr val="bg2"/>
              </a:solidFill>
              <a:latin typeface="Courier New" panose="02070309020205020404" pitchFamily="49" charset="0"/>
              <a:cs typeface="Courier New" panose="02070309020205020404" pitchFamily="49" charset="0"/>
            </a:endParaRPr>
          </a:p>
        </p:txBody>
      </p:sp>
      <p:sp>
        <p:nvSpPr>
          <p:cNvPr id="49162" name="Rectangle 9">
            <a:extLst>
              <a:ext uri="{FF2B5EF4-FFF2-40B4-BE49-F238E27FC236}">
                <a16:creationId xmlns:a16="http://schemas.microsoft.com/office/drawing/2014/main" id="{8C910987-AD19-A546-AA06-B3D1420D8627}"/>
              </a:ext>
            </a:extLst>
          </p:cNvPr>
          <p:cNvSpPr>
            <a:spLocks noChangeArrowheads="1"/>
          </p:cNvSpPr>
          <p:nvPr/>
        </p:nvSpPr>
        <p:spPr bwMode="auto">
          <a:xfrm>
            <a:off x="654050" y="5272088"/>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700">
                <a:solidFill>
                  <a:schemeClr val="bg2"/>
                </a:solidFill>
                <a:latin typeface="Courier New" panose="02070309020205020404" pitchFamily="49" charset="0"/>
                <a:cs typeface="Courier New" panose="02070309020205020404" pitchFamily="49" charset="0"/>
              </a:rPr>
              <a:t>                                ...               </a:t>
            </a:r>
          </a:p>
        </p:txBody>
      </p:sp>
      <p:sp>
        <p:nvSpPr>
          <p:cNvPr id="49163" name="Rectangle 10">
            <a:extLst>
              <a:ext uri="{FF2B5EF4-FFF2-40B4-BE49-F238E27FC236}">
                <a16:creationId xmlns:a16="http://schemas.microsoft.com/office/drawing/2014/main" id="{D462F9F8-CF4A-FD4F-A82E-4D8946D4AD15}"/>
              </a:ext>
            </a:extLst>
          </p:cNvPr>
          <p:cNvSpPr>
            <a:spLocks noChangeArrowheads="1"/>
          </p:cNvSpPr>
          <p:nvPr/>
        </p:nvSpPr>
        <p:spPr bwMode="auto">
          <a:xfrm>
            <a:off x="654050" y="5886450"/>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700" b="1">
                <a:solidFill>
                  <a:srgbClr val="FF6600"/>
                </a:solidFill>
                <a:latin typeface="Courier New" panose="02070309020205020404" pitchFamily="49" charset="0"/>
                <a:cs typeface="Courier New" panose="02070309020205020404" pitchFamily="49" charset="0"/>
              </a:rPr>
              <a:t>lst[0] lst[1] lst[2] lst[3] ...               lst[10]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a:extLst>
              <a:ext uri="{FF2B5EF4-FFF2-40B4-BE49-F238E27FC236}">
                <a16:creationId xmlns:a16="http://schemas.microsoft.com/office/drawing/2014/main" id="{4D54ADA8-502E-424E-97F6-3FE71849E16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77FB3F4-B11C-7B4D-AFB5-5A6CE1AFA249}" type="slidenum">
              <a:rPr lang="en-US" altLang="en-US" sz="1400"/>
              <a:pPr>
                <a:spcBef>
                  <a:spcPct val="0"/>
                </a:spcBef>
                <a:buClrTx/>
                <a:buSzTx/>
                <a:buFontTx/>
                <a:buNone/>
              </a:pPr>
              <a:t>6</a:t>
            </a:fld>
            <a:endParaRPr lang="en-US" altLang="en-US" sz="1400"/>
          </a:p>
        </p:txBody>
      </p:sp>
      <p:sp>
        <p:nvSpPr>
          <p:cNvPr id="9219" name="Rectangle 2">
            <a:extLst>
              <a:ext uri="{FF2B5EF4-FFF2-40B4-BE49-F238E27FC236}">
                <a16:creationId xmlns:a16="http://schemas.microsoft.com/office/drawing/2014/main" id="{95765ADA-E195-824D-91AE-C383DEF6DBB0}"/>
              </a:ext>
            </a:extLst>
          </p:cNvPr>
          <p:cNvSpPr>
            <a:spLocks noGrp="1" noChangeArrowheads="1"/>
          </p:cNvSpPr>
          <p:nvPr>
            <p:ph type="title"/>
          </p:nvPr>
        </p:nvSpPr>
        <p:spPr>
          <a:xfrm>
            <a:off x="685800" y="304800"/>
            <a:ext cx="7772400" cy="588963"/>
          </a:xfrm>
        </p:spPr>
        <p:txBody>
          <a:bodyPr/>
          <a:lstStyle/>
          <a:p>
            <a:r>
              <a:rPr lang="en-US" altLang="en-US" sz="4000"/>
              <a:t>Functions for lists</a:t>
            </a:r>
          </a:p>
        </p:txBody>
      </p:sp>
      <p:sp>
        <p:nvSpPr>
          <p:cNvPr id="9220" name="Rectangle 3">
            <a:extLst>
              <a:ext uri="{FF2B5EF4-FFF2-40B4-BE49-F238E27FC236}">
                <a16:creationId xmlns:a16="http://schemas.microsoft.com/office/drawing/2014/main" id="{A3EB46DB-35E9-A449-BC40-D35E03D49D16}"/>
              </a:ext>
            </a:extLst>
          </p:cNvPr>
          <p:cNvSpPr>
            <a:spLocks noGrp="1" noChangeArrowheads="1"/>
          </p:cNvSpPr>
          <p:nvPr>
            <p:ph type="body" idx="1"/>
          </p:nvPr>
        </p:nvSpPr>
        <p:spPr>
          <a:xfrm>
            <a:off x="423863" y="1047750"/>
            <a:ext cx="8296275" cy="5338763"/>
          </a:xfrm>
        </p:spPr>
        <p:txBody>
          <a:bodyPr/>
          <a:lstStyle/>
          <a:p>
            <a:pPr>
              <a:buFont typeface="Monotype Sorts" pitchFamily="2" charset="2"/>
              <a:buNone/>
            </a:pPr>
            <a:r>
              <a:rPr lang="en-US" altLang="en-US" sz="2000">
                <a:solidFill>
                  <a:schemeClr val="tx2"/>
                </a:solidFill>
              </a:rPr>
              <a:t>&gt;&gt;&gt; list1 = [2, 3, 4, 1, 32]</a:t>
            </a:r>
          </a:p>
          <a:p>
            <a:pPr>
              <a:buFont typeface="Monotype Sorts" pitchFamily="2" charset="2"/>
              <a:buNone/>
            </a:pPr>
            <a:r>
              <a:rPr lang="en-US" altLang="en-US" sz="2000">
                <a:solidFill>
                  <a:schemeClr val="tx2"/>
                </a:solidFill>
              </a:rPr>
              <a:t>&gt;&gt;&gt; len(list1)</a:t>
            </a:r>
          </a:p>
          <a:p>
            <a:pPr>
              <a:buFont typeface="Monotype Sorts" pitchFamily="2" charset="2"/>
              <a:buNone/>
            </a:pPr>
            <a:r>
              <a:rPr lang="en-US" altLang="en-US" sz="2000">
                <a:solidFill>
                  <a:schemeClr val="tx2"/>
                </a:solidFill>
              </a:rPr>
              <a:t>5</a:t>
            </a:r>
          </a:p>
          <a:p>
            <a:pPr>
              <a:buFont typeface="Monotype Sorts" pitchFamily="2" charset="2"/>
              <a:buNone/>
            </a:pPr>
            <a:r>
              <a:rPr lang="en-US" altLang="en-US" sz="2000">
                <a:solidFill>
                  <a:schemeClr val="tx2"/>
                </a:solidFill>
              </a:rPr>
              <a:t>&gt;&gt;&gt; max(list1)</a:t>
            </a:r>
          </a:p>
          <a:p>
            <a:pPr>
              <a:buFont typeface="Monotype Sorts" pitchFamily="2" charset="2"/>
              <a:buNone/>
            </a:pPr>
            <a:r>
              <a:rPr lang="en-US" altLang="en-US" sz="2000">
                <a:solidFill>
                  <a:schemeClr val="tx2"/>
                </a:solidFill>
              </a:rPr>
              <a:t>32</a:t>
            </a:r>
          </a:p>
          <a:p>
            <a:pPr>
              <a:buFont typeface="Monotype Sorts" pitchFamily="2" charset="2"/>
              <a:buNone/>
            </a:pPr>
            <a:r>
              <a:rPr lang="en-US" altLang="en-US" sz="2000">
                <a:solidFill>
                  <a:schemeClr val="tx2"/>
                </a:solidFill>
              </a:rPr>
              <a:t>&gt;&gt;&gt; min(list1)</a:t>
            </a:r>
          </a:p>
          <a:p>
            <a:pPr>
              <a:buFont typeface="Monotype Sorts" pitchFamily="2" charset="2"/>
              <a:buNone/>
            </a:pPr>
            <a:r>
              <a:rPr lang="en-US" altLang="en-US" sz="2000">
                <a:solidFill>
                  <a:schemeClr val="tx2"/>
                </a:solidFill>
              </a:rPr>
              <a:t>1</a:t>
            </a:r>
          </a:p>
          <a:p>
            <a:pPr>
              <a:buFont typeface="Monotype Sorts" pitchFamily="2" charset="2"/>
              <a:buNone/>
            </a:pPr>
            <a:r>
              <a:rPr lang="en-US" altLang="en-US" sz="2000">
                <a:solidFill>
                  <a:schemeClr val="tx2"/>
                </a:solidFill>
              </a:rPr>
              <a:t>&gt;&gt;&gt; sum(list1) </a:t>
            </a:r>
          </a:p>
          <a:p>
            <a:pPr>
              <a:buFont typeface="Monotype Sorts" pitchFamily="2" charset="2"/>
              <a:buNone/>
            </a:pPr>
            <a:r>
              <a:rPr lang="en-US" altLang="en-US" sz="2000">
                <a:solidFill>
                  <a:schemeClr val="tx2"/>
                </a:solidFill>
              </a:rPr>
              <a:t>42</a:t>
            </a:r>
          </a:p>
          <a:p>
            <a:pPr>
              <a:buFont typeface="Monotype Sorts" pitchFamily="2" charset="2"/>
              <a:buNone/>
            </a:pPr>
            <a:r>
              <a:rPr lang="en-US" altLang="en-US" sz="2000">
                <a:solidFill>
                  <a:schemeClr val="tx2"/>
                </a:solidFill>
              </a:rPr>
              <a:t>&gt;&gt;&gt; import random</a:t>
            </a:r>
          </a:p>
          <a:p>
            <a:pPr>
              <a:buFont typeface="Monotype Sorts" pitchFamily="2" charset="2"/>
              <a:buNone/>
            </a:pPr>
            <a:r>
              <a:rPr lang="en-US" altLang="en-US" sz="2000">
                <a:solidFill>
                  <a:schemeClr val="tx2"/>
                </a:solidFill>
              </a:rPr>
              <a:t>&gt;&gt;&gt; random.shuffle(list1) # Shuffle the items in the list</a:t>
            </a:r>
          </a:p>
          <a:p>
            <a:pPr>
              <a:buFont typeface="Monotype Sorts" pitchFamily="2" charset="2"/>
              <a:buNone/>
            </a:pPr>
            <a:r>
              <a:rPr lang="en-US" altLang="en-US" sz="2000">
                <a:solidFill>
                  <a:schemeClr val="tx2"/>
                </a:solidFill>
              </a:rPr>
              <a:t>&gt;&gt;&gt; list1</a:t>
            </a:r>
          </a:p>
          <a:p>
            <a:pPr>
              <a:buFont typeface="Monotype Sorts" pitchFamily="2" charset="2"/>
              <a:buNone/>
            </a:pPr>
            <a:r>
              <a:rPr lang="en-US" altLang="en-US" sz="2000">
                <a:solidFill>
                  <a:schemeClr val="tx2"/>
                </a:solidFill>
              </a:rPr>
              <a:t>[4, 1, 2, 32, 3]</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a:extLst>
              <a:ext uri="{FF2B5EF4-FFF2-40B4-BE49-F238E27FC236}">
                <a16:creationId xmlns:a16="http://schemas.microsoft.com/office/drawing/2014/main" id="{DE678061-9BE0-8E42-A0E4-07245D94236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D0967B8-366E-4746-AE7A-7B3AFBDDF363}" type="slidenum">
              <a:rPr lang="en-US" altLang="en-US" sz="1400"/>
              <a:pPr>
                <a:spcBef>
                  <a:spcPct val="0"/>
                </a:spcBef>
                <a:buClrTx/>
                <a:buSzTx/>
                <a:buFontTx/>
                <a:buNone/>
              </a:pPr>
              <a:t>60</a:t>
            </a:fld>
            <a:endParaRPr lang="en-US" altLang="en-US" sz="1400"/>
          </a:p>
        </p:txBody>
      </p:sp>
      <p:sp>
        <p:nvSpPr>
          <p:cNvPr id="445442" name="Rectangle 2">
            <a:extLst>
              <a:ext uri="{FF2B5EF4-FFF2-40B4-BE49-F238E27FC236}">
                <a16:creationId xmlns:a16="http://schemas.microsoft.com/office/drawing/2014/main" id="{D6F1CB0B-4B04-4244-889B-692281EA5B5F}"/>
              </a:ext>
            </a:extLst>
          </p:cNvPr>
          <p:cNvSpPr>
            <a:spLocks noGrp="1" noChangeArrowheads="1"/>
          </p:cNvSpPr>
          <p:nvPr>
            <p:ph type="title"/>
          </p:nvPr>
        </p:nvSpPr>
        <p:spPr>
          <a:xfrm>
            <a:off x="962025" y="2622550"/>
            <a:ext cx="2111375" cy="417513"/>
          </a:xfrm>
        </p:spPr>
        <p:txBody>
          <a:bodyPr/>
          <a:lstStyle/>
          <a:p>
            <a:r>
              <a:rPr lang="en-US" altLang="en-US"/>
              <a:t>Expand</a:t>
            </a:r>
            <a:endParaRPr lang="en-US" altLang="en-US">
              <a:solidFill>
                <a:schemeClr val="tx1"/>
              </a:solidFill>
              <a:latin typeface="Book Antiqua" panose="02040602050305030304" pitchFamily="18" charset="0"/>
              <a:hlinkClick r:id="rId2" action="ppaction://program"/>
            </a:endParaRPr>
          </a:p>
        </p:txBody>
      </p:sp>
      <p:sp>
        <p:nvSpPr>
          <p:cNvPr id="50180" name="Rectangle 3">
            <a:extLst>
              <a:ext uri="{FF2B5EF4-FFF2-40B4-BE49-F238E27FC236}">
                <a16:creationId xmlns:a16="http://schemas.microsoft.com/office/drawing/2014/main" id="{EE38EA2A-B620-5244-9CBC-7373905C49B7}"/>
              </a:ext>
            </a:extLst>
          </p:cNvPr>
          <p:cNvSpPr>
            <a:spLocks noChangeArrowheads="1"/>
          </p:cNvSpPr>
          <p:nvPr/>
        </p:nvSpPr>
        <p:spPr bwMode="auto">
          <a:xfrm>
            <a:off x="155575" y="0"/>
            <a:ext cx="9144000"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solidFill>
                  <a:schemeClr val="tx2"/>
                </a:solidFill>
              </a:rPr>
              <a:t>for i in range(0, </a:t>
            </a:r>
            <a:r>
              <a:rPr lang="en-US" altLang="en-US" sz="2400" dirty="0" err="1">
                <a:solidFill>
                  <a:schemeClr val="tx2"/>
                </a:solidFill>
              </a:rPr>
              <a:t>len</a:t>
            </a:r>
            <a:r>
              <a:rPr lang="en-US" altLang="en-US" sz="2400" dirty="0">
                <a:solidFill>
                  <a:schemeClr val="tx2"/>
                </a:solidFill>
              </a:rPr>
              <a:t>(</a:t>
            </a:r>
            <a:r>
              <a:rPr lang="en-US" altLang="en-US" sz="2400" dirty="0" err="1">
                <a:solidFill>
                  <a:schemeClr val="tx2"/>
                </a:solidFill>
              </a:rPr>
              <a:t>lst</a:t>
            </a:r>
            <a:r>
              <a:rPr lang="en-US" altLang="en-US" sz="2400" dirty="0">
                <a:solidFill>
                  <a:schemeClr val="tx2"/>
                </a:solidFill>
              </a:rPr>
              <a:t>)):</a:t>
            </a:r>
          </a:p>
          <a:p>
            <a:pPr>
              <a:spcBef>
                <a:spcPct val="0"/>
              </a:spcBef>
              <a:buClrTx/>
              <a:buSzTx/>
              <a:buFontTx/>
              <a:buNone/>
            </a:pPr>
            <a:r>
              <a:rPr lang="en-US" altLang="en-US" sz="2400" dirty="0">
                <a:solidFill>
                  <a:schemeClr val="tx2"/>
                </a:solidFill>
              </a:rPr>
              <a:t>    select the smallest element in </a:t>
            </a:r>
            <a:r>
              <a:rPr lang="en-US" altLang="en-US" sz="2400" dirty="0" err="1">
                <a:solidFill>
                  <a:schemeClr val="tx2"/>
                </a:solidFill>
              </a:rPr>
              <a:t>lst</a:t>
            </a:r>
            <a:r>
              <a:rPr lang="en-US" altLang="en-US" sz="2400" dirty="0">
                <a:solidFill>
                  <a:schemeClr val="tx2"/>
                </a:solidFill>
              </a:rPr>
              <a:t>[i.. </a:t>
            </a:r>
            <a:r>
              <a:rPr lang="en-US" altLang="en-US" sz="2400" dirty="0" err="1">
                <a:solidFill>
                  <a:schemeClr val="tx2"/>
                </a:solidFill>
              </a:rPr>
              <a:t>len</a:t>
            </a:r>
            <a:r>
              <a:rPr lang="en-US" altLang="en-US" sz="2400" dirty="0">
                <a:solidFill>
                  <a:schemeClr val="tx2"/>
                </a:solidFill>
              </a:rPr>
              <a:t>(</a:t>
            </a:r>
            <a:r>
              <a:rPr lang="en-US" altLang="en-US" sz="2400" dirty="0" err="1">
                <a:solidFill>
                  <a:schemeClr val="tx2"/>
                </a:solidFill>
              </a:rPr>
              <a:t>lst</a:t>
            </a:r>
            <a:r>
              <a:rPr lang="en-US" altLang="en-US" sz="2400" dirty="0">
                <a:solidFill>
                  <a:schemeClr val="tx2"/>
                </a:solidFill>
              </a:rPr>
              <a:t>)-1]</a:t>
            </a:r>
          </a:p>
          <a:p>
            <a:pPr>
              <a:spcBef>
                <a:spcPct val="0"/>
              </a:spcBef>
              <a:buClrTx/>
              <a:buSzTx/>
              <a:buFontTx/>
              <a:buNone/>
            </a:pPr>
            <a:r>
              <a:rPr lang="en-US" altLang="en-US" sz="2400" dirty="0">
                <a:solidFill>
                  <a:schemeClr val="tx2"/>
                </a:solidFill>
              </a:rPr>
              <a:t>    swap the smallest with </a:t>
            </a:r>
            <a:r>
              <a:rPr lang="en-US" altLang="en-US" sz="2400" dirty="0" err="1">
                <a:solidFill>
                  <a:schemeClr val="tx2"/>
                </a:solidFill>
              </a:rPr>
              <a:t>lst</a:t>
            </a:r>
            <a:r>
              <a:rPr lang="en-US" altLang="en-US" sz="2400" dirty="0">
                <a:solidFill>
                  <a:schemeClr val="tx2"/>
                </a:solidFill>
              </a:rPr>
              <a:t>[i], if necessary</a:t>
            </a:r>
          </a:p>
          <a:p>
            <a:pPr>
              <a:spcBef>
                <a:spcPct val="0"/>
              </a:spcBef>
              <a:buClrTx/>
              <a:buSzTx/>
              <a:buFontTx/>
              <a:buNone/>
            </a:pPr>
            <a:r>
              <a:rPr lang="en-US" altLang="en-US" sz="2400" dirty="0">
                <a:solidFill>
                  <a:schemeClr val="tx2"/>
                </a:solidFill>
              </a:rPr>
              <a:t>    # </a:t>
            </a:r>
            <a:r>
              <a:rPr lang="en-US" altLang="en-US" sz="2400" dirty="0" err="1">
                <a:solidFill>
                  <a:schemeClr val="tx2"/>
                </a:solidFill>
              </a:rPr>
              <a:t>lst</a:t>
            </a:r>
            <a:r>
              <a:rPr lang="en-US" altLang="en-US" sz="2400" dirty="0">
                <a:solidFill>
                  <a:schemeClr val="tx2"/>
                </a:solidFill>
              </a:rPr>
              <a:t>[i] is in its correct position. </a:t>
            </a:r>
          </a:p>
          <a:p>
            <a:pPr>
              <a:spcBef>
                <a:spcPct val="0"/>
              </a:spcBef>
              <a:buClrTx/>
              <a:buSzTx/>
              <a:buFontTx/>
              <a:buNone/>
            </a:pPr>
            <a:r>
              <a:rPr lang="en-US" altLang="en-US" sz="2400" dirty="0">
                <a:solidFill>
                  <a:schemeClr val="tx2"/>
                </a:solidFill>
              </a:rPr>
              <a:t>    # The next iteration apply on </a:t>
            </a:r>
            <a:r>
              <a:rPr lang="en-US" altLang="en-US" sz="2400" dirty="0" err="1">
                <a:solidFill>
                  <a:schemeClr val="tx2"/>
                </a:solidFill>
              </a:rPr>
              <a:t>lst</a:t>
            </a:r>
            <a:r>
              <a:rPr lang="en-US" altLang="en-US" sz="2400" dirty="0">
                <a:solidFill>
                  <a:schemeClr val="tx2"/>
                </a:solidFill>
              </a:rPr>
              <a:t>[i+1..len(</a:t>
            </a:r>
            <a:r>
              <a:rPr lang="en-US" altLang="en-US" sz="2400" dirty="0" err="1">
                <a:solidFill>
                  <a:schemeClr val="tx2"/>
                </a:solidFill>
              </a:rPr>
              <a:t>lst</a:t>
            </a:r>
            <a:r>
              <a:rPr lang="en-US" altLang="en-US" sz="2400" dirty="0">
                <a:solidFill>
                  <a:schemeClr val="tx2"/>
                </a:solidFill>
              </a:rPr>
              <a:t>)-1]</a:t>
            </a:r>
          </a:p>
        </p:txBody>
      </p:sp>
      <p:sp>
        <p:nvSpPr>
          <p:cNvPr id="445444" name="Rectangle 4">
            <a:extLst>
              <a:ext uri="{FF2B5EF4-FFF2-40B4-BE49-F238E27FC236}">
                <a16:creationId xmlns:a16="http://schemas.microsoft.com/office/drawing/2014/main" id="{327E6CA8-9E24-9248-960B-35CC11B6E851}"/>
              </a:ext>
            </a:extLst>
          </p:cNvPr>
          <p:cNvSpPr>
            <a:spLocks noChangeArrowheads="1"/>
          </p:cNvSpPr>
          <p:nvPr/>
        </p:nvSpPr>
        <p:spPr bwMode="auto">
          <a:xfrm>
            <a:off x="501650" y="509588"/>
            <a:ext cx="5643563" cy="230187"/>
          </a:xfrm>
          <a:prstGeom prst="rect">
            <a:avLst/>
          </a:prstGeom>
          <a:solidFill>
            <a:schemeClr val="accent1">
              <a:alpha val="27058"/>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5445" name="Rectangle 5">
            <a:extLst>
              <a:ext uri="{FF2B5EF4-FFF2-40B4-BE49-F238E27FC236}">
                <a16:creationId xmlns:a16="http://schemas.microsoft.com/office/drawing/2014/main" id="{32A47509-FB91-C449-B27E-73B8FDBB844E}"/>
              </a:ext>
            </a:extLst>
          </p:cNvPr>
          <p:cNvSpPr>
            <a:spLocks noChangeArrowheads="1"/>
          </p:cNvSpPr>
          <p:nvPr/>
        </p:nvSpPr>
        <p:spPr bwMode="auto">
          <a:xfrm>
            <a:off x="193675" y="3160713"/>
            <a:ext cx="526097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dirty="0">
                <a:solidFill>
                  <a:schemeClr val="tx2"/>
                </a:solidFill>
              </a:rPr>
              <a:t>        </a:t>
            </a:r>
            <a:r>
              <a:rPr lang="en-US" altLang="en-US" sz="2000" dirty="0" err="1">
                <a:solidFill>
                  <a:schemeClr val="tx2"/>
                </a:solidFill>
              </a:rPr>
              <a:t>currentMin</a:t>
            </a:r>
            <a:r>
              <a:rPr lang="en-US" altLang="en-US" sz="2000" dirty="0">
                <a:solidFill>
                  <a:schemeClr val="tx2"/>
                </a:solidFill>
              </a:rPr>
              <a:t> = min(</a:t>
            </a:r>
            <a:r>
              <a:rPr lang="en-US" altLang="en-US" sz="2000" dirty="0" err="1">
                <a:solidFill>
                  <a:schemeClr val="tx2"/>
                </a:solidFill>
              </a:rPr>
              <a:t>lst</a:t>
            </a:r>
            <a:r>
              <a:rPr lang="en-US" altLang="en-US" sz="2000" dirty="0">
                <a:solidFill>
                  <a:schemeClr val="tx2"/>
                </a:solidFill>
              </a:rPr>
              <a:t>[i : ])</a:t>
            </a:r>
          </a:p>
          <a:p>
            <a:pPr>
              <a:spcBef>
                <a:spcPct val="0"/>
              </a:spcBef>
              <a:buClrTx/>
              <a:buSzTx/>
              <a:buFontTx/>
              <a:buNone/>
            </a:pPr>
            <a:r>
              <a:rPr lang="en-US" altLang="en-US" sz="2000" dirty="0">
                <a:solidFill>
                  <a:schemeClr val="tx2"/>
                </a:solidFill>
              </a:rPr>
              <a:t>        </a:t>
            </a:r>
          </a:p>
        </p:txBody>
      </p:sp>
      <p:sp>
        <p:nvSpPr>
          <p:cNvPr id="445448" name="Line 8">
            <a:extLst>
              <a:ext uri="{FF2B5EF4-FFF2-40B4-BE49-F238E27FC236}">
                <a16:creationId xmlns:a16="http://schemas.microsoft.com/office/drawing/2014/main" id="{3109470E-BCCE-AB4F-AD12-AD1C03EABD5D}"/>
              </a:ext>
            </a:extLst>
          </p:cNvPr>
          <p:cNvSpPr>
            <a:spLocks noChangeShapeType="1"/>
          </p:cNvSpPr>
          <p:nvPr/>
        </p:nvSpPr>
        <p:spPr bwMode="auto">
          <a:xfrm>
            <a:off x="769938" y="741363"/>
            <a:ext cx="0" cy="2457450"/>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9" name="Rectangle 9">
            <a:extLst>
              <a:ext uri="{FF2B5EF4-FFF2-40B4-BE49-F238E27FC236}">
                <a16:creationId xmlns:a16="http://schemas.microsoft.com/office/drawing/2014/main" id="{9389371D-7529-BD40-9849-313AC96E90A7}"/>
              </a:ext>
            </a:extLst>
          </p:cNvPr>
          <p:cNvSpPr>
            <a:spLocks noChangeArrowheads="1"/>
          </p:cNvSpPr>
          <p:nvPr/>
        </p:nvSpPr>
        <p:spPr bwMode="auto">
          <a:xfrm>
            <a:off x="6338888" y="3275013"/>
            <a:ext cx="2497137" cy="103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000">
                <a:solidFill>
                  <a:schemeClr val="tx2"/>
                </a:solidFill>
              </a:rPr>
              <a:t>Note: this is a new version much simpler than the one in the book.</a:t>
            </a:r>
            <a:endParaRPr lang="en-US" altLang="en-US" sz="1000">
              <a:latin typeface="Book Antiqua" panose="02040602050305030304" pitchFamily="18" charset="0"/>
              <a:hlinkClick r:id="rId2" action="ppaction://program"/>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5444"/>
                                        </p:tgtEl>
                                        <p:attrNameLst>
                                          <p:attrName>style.visibility</p:attrName>
                                        </p:attrNameLst>
                                      </p:cBhvr>
                                      <p:to>
                                        <p:strVal val="visible"/>
                                      </p:to>
                                    </p:set>
                                    <p:anim calcmode="lin" valueType="num">
                                      <p:cBhvr additive="base">
                                        <p:cTn id="7" dur="500" fill="hold"/>
                                        <p:tgtEl>
                                          <p:spTgt spid="445444"/>
                                        </p:tgtEl>
                                        <p:attrNameLst>
                                          <p:attrName>ppt_x</p:attrName>
                                        </p:attrNameLst>
                                      </p:cBhvr>
                                      <p:tavLst>
                                        <p:tav tm="0">
                                          <p:val>
                                            <p:strVal val="0-#ppt_w/2"/>
                                          </p:val>
                                        </p:tav>
                                        <p:tav tm="100000">
                                          <p:val>
                                            <p:strVal val="#ppt_x"/>
                                          </p:val>
                                        </p:tav>
                                      </p:tavLst>
                                    </p:anim>
                                    <p:anim calcmode="lin" valueType="num">
                                      <p:cBhvr additive="base">
                                        <p:cTn id="8" dur="500" fill="hold"/>
                                        <p:tgtEl>
                                          <p:spTgt spid="44544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45448"/>
                                        </p:tgtEl>
                                        <p:attrNameLst>
                                          <p:attrName>style.visibility</p:attrName>
                                        </p:attrNameLst>
                                      </p:cBhvr>
                                      <p:to>
                                        <p:strVal val="visible"/>
                                      </p:to>
                                    </p:set>
                                    <p:anim calcmode="lin" valueType="num">
                                      <p:cBhvr additive="base">
                                        <p:cTn id="11" dur="500" fill="hold"/>
                                        <p:tgtEl>
                                          <p:spTgt spid="445448"/>
                                        </p:tgtEl>
                                        <p:attrNameLst>
                                          <p:attrName>ppt_x</p:attrName>
                                        </p:attrNameLst>
                                      </p:cBhvr>
                                      <p:tavLst>
                                        <p:tav tm="0">
                                          <p:val>
                                            <p:strVal val="0-#ppt_w/2"/>
                                          </p:val>
                                        </p:tav>
                                        <p:tav tm="100000">
                                          <p:val>
                                            <p:strVal val="#ppt_x"/>
                                          </p:val>
                                        </p:tav>
                                      </p:tavLst>
                                    </p:anim>
                                    <p:anim calcmode="lin" valueType="num">
                                      <p:cBhvr additive="base">
                                        <p:cTn id="12" dur="500" fill="hold"/>
                                        <p:tgtEl>
                                          <p:spTgt spid="44544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5442"/>
                                        </p:tgtEl>
                                        <p:attrNameLst>
                                          <p:attrName>style.visibility</p:attrName>
                                        </p:attrNameLst>
                                      </p:cBhvr>
                                      <p:to>
                                        <p:strVal val="visible"/>
                                      </p:to>
                                    </p:set>
                                    <p:anim calcmode="lin" valueType="num">
                                      <p:cBhvr additive="base">
                                        <p:cTn id="15" dur="500" fill="hold"/>
                                        <p:tgtEl>
                                          <p:spTgt spid="445442"/>
                                        </p:tgtEl>
                                        <p:attrNameLst>
                                          <p:attrName>ppt_x</p:attrName>
                                        </p:attrNameLst>
                                      </p:cBhvr>
                                      <p:tavLst>
                                        <p:tav tm="0">
                                          <p:val>
                                            <p:strVal val="0-#ppt_w/2"/>
                                          </p:val>
                                        </p:tav>
                                        <p:tav tm="100000">
                                          <p:val>
                                            <p:strVal val="#ppt_x"/>
                                          </p:val>
                                        </p:tav>
                                      </p:tavLst>
                                    </p:anim>
                                    <p:anim calcmode="lin" valueType="num">
                                      <p:cBhvr additive="base">
                                        <p:cTn id="16" dur="500" fill="hold"/>
                                        <p:tgtEl>
                                          <p:spTgt spid="44544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5445"/>
                                        </p:tgtEl>
                                        <p:attrNameLst>
                                          <p:attrName>style.visibility</p:attrName>
                                        </p:attrNameLst>
                                      </p:cBhvr>
                                      <p:to>
                                        <p:strVal val="visible"/>
                                      </p:to>
                                    </p:set>
                                    <p:anim calcmode="lin" valueType="num">
                                      <p:cBhvr additive="base">
                                        <p:cTn id="19" dur="500" fill="hold"/>
                                        <p:tgtEl>
                                          <p:spTgt spid="445445"/>
                                        </p:tgtEl>
                                        <p:attrNameLst>
                                          <p:attrName>ppt_x</p:attrName>
                                        </p:attrNameLst>
                                      </p:cBhvr>
                                      <p:tavLst>
                                        <p:tav tm="0">
                                          <p:val>
                                            <p:strVal val="0-#ppt_w/2"/>
                                          </p:val>
                                        </p:tav>
                                        <p:tav tm="100000">
                                          <p:val>
                                            <p:strVal val="#ppt_x"/>
                                          </p:val>
                                        </p:tav>
                                      </p:tavLst>
                                    </p:anim>
                                    <p:anim calcmode="lin" valueType="num">
                                      <p:cBhvr additive="base">
                                        <p:cTn id="20" dur="500" fill="hold"/>
                                        <p:tgtEl>
                                          <p:spTgt spid="445445"/>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45449"/>
                                        </p:tgtEl>
                                        <p:attrNameLst>
                                          <p:attrName>style.visibility</p:attrName>
                                        </p:attrNameLst>
                                      </p:cBhvr>
                                      <p:to>
                                        <p:strVal val="visible"/>
                                      </p:to>
                                    </p:set>
                                    <p:anim calcmode="lin" valueType="num">
                                      <p:cBhvr additive="base">
                                        <p:cTn id="23" dur="500" fill="hold"/>
                                        <p:tgtEl>
                                          <p:spTgt spid="445449"/>
                                        </p:tgtEl>
                                        <p:attrNameLst>
                                          <p:attrName>ppt_x</p:attrName>
                                        </p:attrNameLst>
                                      </p:cBhvr>
                                      <p:tavLst>
                                        <p:tav tm="0">
                                          <p:val>
                                            <p:strVal val="0-#ppt_w/2"/>
                                          </p:val>
                                        </p:tav>
                                        <p:tav tm="100000">
                                          <p:val>
                                            <p:strVal val="#ppt_x"/>
                                          </p:val>
                                        </p:tav>
                                      </p:tavLst>
                                    </p:anim>
                                    <p:anim calcmode="lin" valueType="num">
                                      <p:cBhvr additive="base">
                                        <p:cTn id="24" dur="500" fill="hold"/>
                                        <p:tgtEl>
                                          <p:spTgt spid="4454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2" grpId="0"/>
      <p:bldP spid="445444" grpId="0" animBg="1"/>
      <p:bldP spid="445445" grpId="0"/>
      <p:bldP spid="44544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a:extLst>
              <a:ext uri="{FF2B5EF4-FFF2-40B4-BE49-F238E27FC236}">
                <a16:creationId xmlns:a16="http://schemas.microsoft.com/office/drawing/2014/main" id="{3DDCD520-9D1B-2F4D-8C43-8734D97EFA2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16CB66A-9DD6-DE4A-AA39-8E4292B14DF7}" type="slidenum">
              <a:rPr lang="en-US" altLang="en-US" sz="1400"/>
              <a:pPr>
                <a:spcBef>
                  <a:spcPct val="0"/>
                </a:spcBef>
                <a:buClrTx/>
                <a:buSzTx/>
                <a:buFontTx/>
                <a:buNone/>
              </a:pPr>
              <a:t>61</a:t>
            </a:fld>
            <a:endParaRPr lang="en-US" altLang="en-US" sz="1400"/>
          </a:p>
        </p:txBody>
      </p:sp>
      <p:sp>
        <p:nvSpPr>
          <p:cNvPr id="446466" name="Rectangle 2">
            <a:extLst>
              <a:ext uri="{FF2B5EF4-FFF2-40B4-BE49-F238E27FC236}">
                <a16:creationId xmlns:a16="http://schemas.microsoft.com/office/drawing/2014/main" id="{32590511-7646-7549-B3E6-383EBD5F931F}"/>
              </a:ext>
            </a:extLst>
          </p:cNvPr>
          <p:cNvSpPr>
            <a:spLocks noGrp="1" noChangeArrowheads="1"/>
          </p:cNvSpPr>
          <p:nvPr>
            <p:ph type="title"/>
          </p:nvPr>
        </p:nvSpPr>
        <p:spPr>
          <a:xfrm>
            <a:off x="962025" y="2622550"/>
            <a:ext cx="2111375" cy="417513"/>
          </a:xfrm>
        </p:spPr>
        <p:txBody>
          <a:bodyPr/>
          <a:lstStyle/>
          <a:p>
            <a:r>
              <a:rPr lang="en-US" altLang="en-US"/>
              <a:t>Expand</a:t>
            </a:r>
            <a:endParaRPr lang="en-US" altLang="en-US">
              <a:solidFill>
                <a:schemeClr val="tx1"/>
              </a:solidFill>
              <a:latin typeface="Book Antiqua" panose="02040602050305030304" pitchFamily="18" charset="0"/>
              <a:hlinkClick r:id="rId2" action="ppaction://program"/>
            </a:endParaRPr>
          </a:p>
        </p:txBody>
      </p:sp>
      <p:sp>
        <p:nvSpPr>
          <p:cNvPr id="51204" name="Rectangle 3">
            <a:extLst>
              <a:ext uri="{FF2B5EF4-FFF2-40B4-BE49-F238E27FC236}">
                <a16:creationId xmlns:a16="http://schemas.microsoft.com/office/drawing/2014/main" id="{92D6EF89-44B4-4844-9C60-539F8B39BFF4}"/>
              </a:ext>
            </a:extLst>
          </p:cNvPr>
          <p:cNvSpPr>
            <a:spLocks noChangeArrowheads="1"/>
          </p:cNvSpPr>
          <p:nvPr/>
        </p:nvSpPr>
        <p:spPr bwMode="auto">
          <a:xfrm>
            <a:off x="155575" y="0"/>
            <a:ext cx="9144000"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solidFill>
                  <a:schemeClr val="tx2"/>
                </a:solidFill>
              </a:rPr>
              <a:t>for i in range(0, </a:t>
            </a:r>
            <a:r>
              <a:rPr lang="en-US" altLang="en-US" sz="2400" dirty="0" err="1">
                <a:solidFill>
                  <a:schemeClr val="tx2"/>
                </a:solidFill>
              </a:rPr>
              <a:t>len</a:t>
            </a:r>
            <a:r>
              <a:rPr lang="en-US" altLang="en-US" sz="2400" dirty="0">
                <a:solidFill>
                  <a:schemeClr val="tx2"/>
                </a:solidFill>
              </a:rPr>
              <a:t>(</a:t>
            </a:r>
            <a:r>
              <a:rPr lang="en-US" altLang="en-US" sz="2400" dirty="0" err="1">
                <a:solidFill>
                  <a:schemeClr val="tx2"/>
                </a:solidFill>
              </a:rPr>
              <a:t>lst</a:t>
            </a:r>
            <a:r>
              <a:rPr lang="en-US" altLang="en-US" sz="2400" dirty="0">
                <a:solidFill>
                  <a:schemeClr val="tx2"/>
                </a:solidFill>
              </a:rPr>
              <a:t>)):</a:t>
            </a:r>
          </a:p>
          <a:p>
            <a:pPr>
              <a:spcBef>
                <a:spcPct val="0"/>
              </a:spcBef>
              <a:buClrTx/>
              <a:buSzTx/>
              <a:buFontTx/>
              <a:buNone/>
            </a:pPr>
            <a:r>
              <a:rPr lang="en-US" altLang="en-US" sz="2400" dirty="0">
                <a:solidFill>
                  <a:schemeClr val="tx2"/>
                </a:solidFill>
              </a:rPr>
              <a:t>    select the smallest element in </a:t>
            </a:r>
            <a:r>
              <a:rPr lang="en-US" altLang="en-US" sz="2400" dirty="0" err="1">
                <a:solidFill>
                  <a:schemeClr val="tx2"/>
                </a:solidFill>
              </a:rPr>
              <a:t>lst</a:t>
            </a:r>
            <a:r>
              <a:rPr lang="en-US" altLang="en-US" sz="2400" dirty="0">
                <a:solidFill>
                  <a:schemeClr val="tx2"/>
                </a:solidFill>
              </a:rPr>
              <a:t>[i.. </a:t>
            </a:r>
            <a:r>
              <a:rPr lang="en-US" altLang="en-US" sz="2400" dirty="0" err="1">
                <a:solidFill>
                  <a:schemeClr val="tx2"/>
                </a:solidFill>
              </a:rPr>
              <a:t>len</a:t>
            </a:r>
            <a:r>
              <a:rPr lang="en-US" altLang="en-US" sz="2400" dirty="0">
                <a:solidFill>
                  <a:schemeClr val="tx2"/>
                </a:solidFill>
              </a:rPr>
              <a:t>(</a:t>
            </a:r>
            <a:r>
              <a:rPr lang="en-US" altLang="en-US" sz="2400" dirty="0" err="1">
                <a:solidFill>
                  <a:schemeClr val="tx2"/>
                </a:solidFill>
              </a:rPr>
              <a:t>lst</a:t>
            </a:r>
            <a:r>
              <a:rPr lang="en-US" altLang="en-US" sz="2400" dirty="0">
                <a:solidFill>
                  <a:schemeClr val="tx2"/>
                </a:solidFill>
              </a:rPr>
              <a:t>)-1]</a:t>
            </a:r>
          </a:p>
          <a:p>
            <a:pPr>
              <a:spcBef>
                <a:spcPct val="0"/>
              </a:spcBef>
              <a:buClrTx/>
              <a:buSzTx/>
              <a:buFontTx/>
              <a:buNone/>
            </a:pPr>
            <a:r>
              <a:rPr lang="en-US" altLang="en-US" sz="2400" dirty="0">
                <a:solidFill>
                  <a:schemeClr val="tx2"/>
                </a:solidFill>
              </a:rPr>
              <a:t>    swap the smallest with </a:t>
            </a:r>
            <a:r>
              <a:rPr lang="en-US" altLang="en-US" sz="2400" dirty="0" err="1">
                <a:solidFill>
                  <a:schemeClr val="tx2"/>
                </a:solidFill>
              </a:rPr>
              <a:t>lst</a:t>
            </a:r>
            <a:r>
              <a:rPr lang="en-US" altLang="en-US" sz="2400" dirty="0">
                <a:solidFill>
                  <a:schemeClr val="tx2"/>
                </a:solidFill>
              </a:rPr>
              <a:t>[i], if necessary</a:t>
            </a:r>
          </a:p>
          <a:p>
            <a:pPr>
              <a:spcBef>
                <a:spcPct val="0"/>
              </a:spcBef>
              <a:buClrTx/>
              <a:buSzTx/>
              <a:buFontTx/>
              <a:buNone/>
            </a:pPr>
            <a:r>
              <a:rPr lang="en-US" altLang="en-US" sz="2400" dirty="0">
                <a:solidFill>
                  <a:schemeClr val="tx2"/>
                </a:solidFill>
              </a:rPr>
              <a:t>    # </a:t>
            </a:r>
            <a:r>
              <a:rPr lang="en-US" altLang="en-US" sz="2400" dirty="0" err="1">
                <a:solidFill>
                  <a:schemeClr val="tx2"/>
                </a:solidFill>
              </a:rPr>
              <a:t>lst</a:t>
            </a:r>
            <a:r>
              <a:rPr lang="en-US" altLang="en-US" sz="2400" dirty="0">
                <a:solidFill>
                  <a:schemeClr val="tx2"/>
                </a:solidFill>
              </a:rPr>
              <a:t>[i] is in its correct position. </a:t>
            </a:r>
          </a:p>
          <a:p>
            <a:pPr>
              <a:spcBef>
                <a:spcPct val="0"/>
              </a:spcBef>
              <a:buClrTx/>
              <a:buSzTx/>
              <a:buFontTx/>
              <a:buNone/>
            </a:pPr>
            <a:r>
              <a:rPr lang="en-US" altLang="en-US" sz="2400" dirty="0">
                <a:solidFill>
                  <a:schemeClr val="tx2"/>
                </a:solidFill>
              </a:rPr>
              <a:t>    # The next iteration apply on </a:t>
            </a:r>
            <a:r>
              <a:rPr lang="en-US" altLang="en-US" sz="2400" dirty="0" err="1">
                <a:solidFill>
                  <a:schemeClr val="tx2"/>
                </a:solidFill>
              </a:rPr>
              <a:t>lst</a:t>
            </a:r>
            <a:r>
              <a:rPr lang="en-US" altLang="en-US" sz="2400" dirty="0">
                <a:solidFill>
                  <a:schemeClr val="tx2"/>
                </a:solidFill>
              </a:rPr>
              <a:t>[i+1..len(</a:t>
            </a:r>
            <a:r>
              <a:rPr lang="en-US" altLang="en-US" sz="2400" dirty="0" err="1">
                <a:solidFill>
                  <a:schemeClr val="tx2"/>
                </a:solidFill>
              </a:rPr>
              <a:t>lst</a:t>
            </a:r>
            <a:r>
              <a:rPr lang="en-US" altLang="en-US" sz="2400" dirty="0">
                <a:solidFill>
                  <a:schemeClr val="tx2"/>
                </a:solidFill>
              </a:rPr>
              <a:t>)-1]</a:t>
            </a:r>
          </a:p>
          <a:p>
            <a:pPr>
              <a:spcBef>
                <a:spcPct val="0"/>
              </a:spcBef>
              <a:buClrTx/>
              <a:buSzTx/>
              <a:buFontTx/>
              <a:buNone/>
            </a:pPr>
            <a:endParaRPr lang="en-US" altLang="en-US" sz="2400" dirty="0">
              <a:solidFill>
                <a:schemeClr val="tx2"/>
              </a:solidFill>
            </a:endParaRPr>
          </a:p>
        </p:txBody>
      </p:sp>
      <p:sp>
        <p:nvSpPr>
          <p:cNvPr id="446468" name="Rectangle 4">
            <a:extLst>
              <a:ext uri="{FF2B5EF4-FFF2-40B4-BE49-F238E27FC236}">
                <a16:creationId xmlns:a16="http://schemas.microsoft.com/office/drawing/2014/main" id="{D8F986FE-1C9F-4B4B-9B08-F54EDD3F6469}"/>
              </a:ext>
            </a:extLst>
          </p:cNvPr>
          <p:cNvSpPr>
            <a:spLocks noChangeArrowheads="1"/>
          </p:cNvSpPr>
          <p:nvPr/>
        </p:nvSpPr>
        <p:spPr bwMode="auto">
          <a:xfrm>
            <a:off x="347663" y="855663"/>
            <a:ext cx="5529262" cy="230187"/>
          </a:xfrm>
          <a:prstGeom prst="rect">
            <a:avLst/>
          </a:prstGeom>
          <a:solidFill>
            <a:schemeClr val="accent1">
              <a:alpha val="27058"/>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6469" name="Rectangle 5">
            <a:extLst>
              <a:ext uri="{FF2B5EF4-FFF2-40B4-BE49-F238E27FC236}">
                <a16:creationId xmlns:a16="http://schemas.microsoft.com/office/drawing/2014/main" id="{60F554B4-5D83-AF47-A0C5-BF6E3C82F3BA}"/>
              </a:ext>
            </a:extLst>
          </p:cNvPr>
          <p:cNvSpPr>
            <a:spLocks noChangeArrowheads="1"/>
          </p:cNvSpPr>
          <p:nvPr/>
        </p:nvSpPr>
        <p:spPr bwMode="auto">
          <a:xfrm>
            <a:off x="193675" y="3160713"/>
            <a:ext cx="8640763"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solidFill>
                  <a:schemeClr val="tx2"/>
                </a:solidFill>
              </a:rPr>
              <a:t>    </a:t>
            </a:r>
            <a:r>
              <a:rPr lang="en-US" altLang="en-US" sz="2400" dirty="0" err="1">
                <a:solidFill>
                  <a:schemeClr val="tx2"/>
                </a:solidFill>
              </a:rPr>
              <a:t>currentMin</a:t>
            </a:r>
            <a:r>
              <a:rPr lang="en-US" altLang="en-US" sz="2400" dirty="0">
                <a:solidFill>
                  <a:schemeClr val="tx2"/>
                </a:solidFill>
              </a:rPr>
              <a:t> = min(</a:t>
            </a:r>
            <a:r>
              <a:rPr lang="en-US" altLang="en-US" sz="2400" dirty="0" err="1">
                <a:solidFill>
                  <a:schemeClr val="tx2"/>
                </a:solidFill>
              </a:rPr>
              <a:t>lst</a:t>
            </a:r>
            <a:r>
              <a:rPr lang="en-US" altLang="en-US" sz="2400" dirty="0">
                <a:solidFill>
                  <a:schemeClr val="tx2"/>
                </a:solidFill>
              </a:rPr>
              <a:t>[i : ])</a:t>
            </a:r>
          </a:p>
          <a:p>
            <a:pPr>
              <a:spcBef>
                <a:spcPct val="0"/>
              </a:spcBef>
              <a:buClrTx/>
              <a:buSzTx/>
              <a:buFontTx/>
              <a:buNone/>
            </a:pPr>
            <a:endParaRPr lang="en-US" altLang="en-US" sz="2400" dirty="0">
              <a:solidFill>
                <a:schemeClr val="tx2"/>
              </a:solidFill>
            </a:endParaRPr>
          </a:p>
          <a:p>
            <a:pPr>
              <a:spcBef>
                <a:spcPct val="0"/>
              </a:spcBef>
              <a:buClrTx/>
              <a:buSzTx/>
              <a:buFontTx/>
              <a:buNone/>
            </a:pPr>
            <a:r>
              <a:rPr lang="en-US" altLang="en-US" sz="2400" dirty="0">
                <a:solidFill>
                  <a:schemeClr val="tx2"/>
                </a:solidFill>
              </a:rPr>
              <a:t>    </a:t>
            </a:r>
            <a:r>
              <a:rPr lang="en-US" altLang="en-US" sz="2400" dirty="0" err="1">
                <a:solidFill>
                  <a:schemeClr val="tx2"/>
                </a:solidFill>
              </a:rPr>
              <a:t>currentMinIndex</a:t>
            </a:r>
            <a:r>
              <a:rPr lang="en-US" altLang="en-US" sz="2400" dirty="0">
                <a:solidFill>
                  <a:schemeClr val="tx2"/>
                </a:solidFill>
              </a:rPr>
              <a:t> = i + </a:t>
            </a:r>
            <a:r>
              <a:rPr lang="en-US" altLang="en-US" sz="2400" dirty="0" err="1">
                <a:solidFill>
                  <a:schemeClr val="tx2"/>
                </a:solidFill>
              </a:rPr>
              <a:t>lst</a:t>
            </a:r>
            <a:r>
              <a:rPr lang="en-US" altLang="en-US" sz="2400" dirty="0">
                <a:solidFill>
                  <a:schemeClr val="tx2"/>
                </a:solidFill>
              </a:rPr>
              <a:t>[i : ].index(</a:t>
            </a:r>
            <a:r>
              <a:rPr lang="en-US" altLang="en-US" sz="2400" dirty="0" err="1">
                <a:solidFill>
                  <a:schemeClr val="tx2"/>
                </a:solidFill>
              </a:rPr>
              <a:t>currentMin</a:t>
            </a:r>
            <a:r>
              <a:rPr lang="en-US" altLang="en-US" sz="2400" dirty="0">
                <a:solidFill>
                  <a:schemeClr val="tx2"/>
                </a:solidFill>
              </a:rPr>
              <a:t>)</a:t>
            </a:r>
          </a:p>
          <a:p>
            <a:pPr>
              <a:spcBef>
                <a:spcPct val="0"/>
              </a:spcBef>
              <a:buClrTx/>
              <a:buSzTx/>
              <a:buFontTx/>
              <a:buNone/>
            </a:pPr>
            <a:r>
              <a:rPr lang="en-US" altLang="en-US" sz="2400" dirty="0">
                <a:solidFill>
                  <a:schemeClr val="tx2"/>
                </a:solidFill>
              </a:rPr>
              <a:t> </a:t>
            </a:r>
          </a:p>
          <a:p>
            <a:pPr>
              <a:spcBef>
                <a:spcPct val="0"/>
              </a:spcBef>
              <a:buClrTx/>
              <a:buSzTx/>
              <a:buFontTx/>
              <a:buNone/>
            </a:pPr>
            <a:r>
              <a:rPr lang="en-US" altLang="en-US" sz="2400" dirty="0">
                <a:solidFill>
                  <a:schemeClr val="tx2"/>
                </a:solidFill>
              </a:rPr>
              <a:t>    # Swap </a:t>
            </a:r>
            <a:r>
              <a:rPr lang="en-US" altLang="en-US" sz="2400" u="sng" dirty="0" err="1">
                <a:solidFill>
                  <a:schemeClr val="tx2"/>
                </a:solidFill>
              </a:rPr>
              <a:t>lst</a:t>
            </a:r>
            <a:r>
              <a:rPr lang="en-US" altLang="en-US" sz="2400" dirty="0">
                <a:solidFill>
                  <a:schemeClr val="tx2"/>
                </a:solidFill>
              </a:rPr>
              <a:t>[i] with </a:t>
            </a:r>
            <a:r>
              <a:rPr lang="en-US" altLang="en-US" sz="2400" u="sng" dirty="0" err="1">
                <a:solidFill>
                  <a:schemeClr val="tx2"/>
                </a:solidFill>
              </a:rPr>
              <a:t>lst</a:t>
            </a:r>
            <a:r>
              <a:rPr lang="en-US" altLang="en-US" sz="2400" dirty="0">
                <a:solidFill>
                  <a:schemeClr val="tx2"/>
                </a:solidFill>
              </a:rPr>
              <a:t>[</a:t>
            </a:r>
            <a:r>
              <a:rPr lang="en-US" altLang="en-US" sz="2400" dirty="0" err="1">
                <a:solidFill>
                  <a:schemeClr val="tx2"/>
                </a:solidFill>
              </a:rPr>
              <a:t>currentMinIndex</a:t>
            </a:r>
            <a:r>
              <a:rPr lang="en-US" altLang="en-US" sz="2400" dirty="0">
                <a:solidFill>
                  <a:schemeClr val="tx2"/>
                </a:solidFill>
              </a:rPr>
              <a:t>] if necessary</a:t>
            </a:r>
          </a:p>
          <a:p>
            <a:pPr>
              <a:spcBef>
                <a:spcPct val="0"/>
              </a:spcBef>
              <a:buClrTx/>
              <a:buSzTx/>
              <a:buFontTx/>
              <a:buNone/>
            </a:pPr>
            <a:r>
              <a:rPr lang="en-US" altLang="en-US" sz="2400" dirty="0">
                <a:solidFill>
                  <a:schemeClr val="tx2"/>
                </a:solidFill>
              </a:rPr>
              <a:t>    if </a:t>
            </a:r>
            <a:r>
              <a:rPr lang="en-US" altLang="en-US" sz="2400" dirty="0" err="1">
                <a:solidFill>
                  <a:schemeClr val="tx2"/>
                </a:solidFill>
              </a:rPr>
              <a:t>currentMinIndex</a:t>
            </a:r>
            <a:r>
              <a:rPr lang="en-US" altLang="en-US" sz="2400" dirty="0">
                <a:solidFill>
                  <a:schemeClr val="tx2"/>
                </a:solidFill>
              </a:rPr>
              <a:t> != i:</a:t>
            </a:r>
          </a:p>
          <a:p>
            <a:pPr>
              <a:spcBef>
                <a:spcPct val="0"/>
              </a:spcBef>
              <a:buClrTx/>
              <a:buSzTx/>
              <a:buFontTx/>
              <a:buNone/>
            </a:pPr>
            <a:r>
              <a:rPr lang="en-US" altLang="en-US" sz="2400" dirty="0">
                <a:solidFill>
                  <a:schemeClr val="tx2"/>
                </a:solidFill>
              </a:rPr>
              <a:t>         </a:t>
            </a:r>
            <a:r>
              <a:rPr lang="en-US" altLang="en-US" sz="2400" dirty="0" err="1">
                <a:solidFill>
                  <a:schemeClr val="tx2"/>
                </a:solidFill>
              </a:rPr>
              <a:t>lst</a:t>
            </a:r>
            <a:r>
              <a:rPr lang="en-US" altLang="en-US" sz="2400" dirty="0">
                <a:solidFill>
                  <a:schemeClr val="tx2"/>
                </a:solidFill>
              </a:rPr>
              <a:t>[</a:t>
            </a:r>
            <a:r>
              <a:rPr lang="en-US" altLang="en-US" sz="2400" dirty="0" err="1">
                <a:solidFill>
                  <a:schemeClr val="tx2"/>
                </a:solidFill>
              </a:rPr>
              <a:t>currentMinIndex</a:t>
            </a:r>
            <a:r>
              <a:rPr lang="en-US" altLang="en-US" sz="2400" dirty="0">
                <a:solidFill>
                  <a:schemeClr val="tx2"/>
                </a:solidFill>
              </a:rPr>
              <a:t>], </a:t>
            </a:r>
            <a:r>
              <a:rPr lang="en-US" altLang="en-US" sz="2400" dirty="0" err="1">
                <a:solidFill>
                  <a:schemeClr val="tx2"/>
                </a:solidFill>
              </a:rPr>
              <a:t>lst</a:t>
            </a:r>
            <a:r>
              <a:rPr lang="en-US" altLang="en-US" sz="2400" dirty="0">
                <a:solidFill>
                  <a:schemeClr val="tx2"/>
                </a:solidFill>
              </a:rPr>
              <a:t>[i] = </a:t>
            </a:r>
            <a:r>
              <a:rPr lang="en-US" altLang="en-US" sz="2400" dirty="0" err="1">
                <a:solidFill>
                  <a:schemeClr val="tx2"/>
                </a:solidFill>
              </a:rPr>
              <a:t>lst</a:t>
            </a:r>
            <a:r>
              <a:rPr lang="en-US" altLang="en-US" sz="2400" dirty="0">
                <a:solidFill>
                  <a:schemeClr val="tx2"/>
                </a:solidFill>
              </a:rPr>
              <a:t>[i], </a:t>
            </a:r>
            <a:r>
              <a:rPr lang="en-US" altLang="en-US" sz="2400" dirty="0" err="1">
                <a:solidFill>
                  <a:schemeClr val="tx2"/>
                </a:solidFill>
              </a:rPr>
              <a:t>currentMin</a:t>
            </a:r>
            <a:endParaRPr lang="en-US" altLang="en-US" sz="2400" dirty="0">
              <a:solidFill>
                <a:schemeClr val="tx2"/>
              </a:solidFill>
            </a:endParaRPr>
          </a:p>
        </p:txBody>
      </p:sp>
      <p:sp>
        <p:nvSpPr>
          <p:cNvPr id="446470" name="Line 6">
            <a:extLst>
              <a:ext uri="{FF2B5EF4-FFF2-40B4-BE49-F238E27FC236}">
                <a16:creationId xmlns:a16="http://schemas.microsoft.com/office/drawing/2014/main" id="{AA8328E3-D7BF-E941-9C14-B3D004DE064D}"/>
              </a:ext>
            </a:extLst>
          </p:cNvPr>
          <p:cNvSpPr>
            <a:spLocks noChangeShapeType="1"/>
          </p:cNvSpPr>
          <p:nvPr/>
        </p:nvSpPr>
        <p:spPr bwMode="auto">
          <a:xfrm>
            <a:off x="615950" y="1123950"/>
            <a:ext cx="0" cy="2919413"/>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6468"/>
                                        </p:tgtEl>
                                        <p:attrNameLst>
                                          <p:attrName>style.visibility</p:attrName>
                                        </p:attrNameLst>
                                      </p:cBhvr>
                                      <p:to>
                                        <p:strVal val="visible"/>
                                      </p:to>
                                    </p:set>
                                    <p:anim calcmode="lin" valueType="num">
                                      <p:cBhvr additive="base">
                                        <p:cTn id="7" dur="500" fill="hold"/>
                                        <p:tgtEl>
                                          <p:spTgt spid="446468"/>
                                        </p:tgtEl>
                                        <p:attrNameLst>
                                          <p:attrName>ppt_x</p:attrName>
                                        </p:attrNameLst>
                                      </p:cBhvr>
                                      <p:tavLst>
                                        <p:tav tm="0">
                                          <p:val>
                                            <p:strVal val="0-#ppt_w/2"/>
                                          </p:val>
                                        </p:tav>
                                        <p:tav tm="100000">
                                          <p:val>
                                            <p:strVal val="#ppt_x"/>
                                          </p:val>
                                        </p:tav>
                                      </p:tavLst>
                                    </p:anim>
                                    <p:anim calcmode="lin" valueType="num">
                                      <p:cBhvr additive="base">
                                        <p:cTn id="8" dur="500" fill="hold"/>
                                        <p:tgtEl>
                                          <p:spTgt spid="44646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46470"/>
                                        </p:tgtEl>
                                        <p:attrNameLst>
                                          <p:attrName>style.visibility</p:attrName>
                                        </p:attrNameLst>
                                      </p:cBhvr>
                                      <p:to>
                                        <p:strVal val="visible"/>
                                      </p:to>
                                    </p:set>
                                    <p:anim calcmode="lin" valueType="num">
                                      <p:cBhvr additive="base">
                                        <p:cTn id="11" dur="500" fill="hold"/>
                                        <p:tgtEl>
                                          <p:spTgt spid="446470"/>
                                        </p:tgtEl>
                                        <p:attrNameLst>
                                          <p:attrName>ppt_x</p:attrName>
                                        </p:attrNameLst>
                                      </p:cBhvr>
                                      <p:tavLst>
                                        <p:tav tm="0">
                                          <p:val>
                                            <p:strVal val="0-#ppt_w/2"/>
                                          </p:val>
                                        </p:tav>
                                        <p:tav tm="100000">
                                          <p:val>
                                            <p:strVal val="#ppt_x"/>
                                          </p:val>
                                        </p:tav>
                                      </p:tavLst>
                                    </p:anim>
                                    <p:anim calcmode="lin" valueType="num">
                                      <p:cBhvr additive="base">
                                        <p:cTn id="12" dur="500" fill="hold"/>
                                        <p:tgtEl>
                                          <p:spTgt spid="44647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6466"/>
                                        </p:tgtEl>
                                        <p:attrNameLst>
                                          <p:attrName>style.visibility</p:attrName>
                                        </p:attrNameLst>
                                      </p:cBhvr>
                                      <p:to>
                                        <p:strVal val="visible"/>
                                      </p:to>
                                    </p:set>
                                    <p:anim calcmode="lin" valueType="num">
                                      <p:cBhvr additive="base">
                                        <p:cTn id="15" dur="500" fill="hold"/>
                                        <p:tgtEl>
                                          <p:spTgt spid="446466"/>
                                        </p:tgtEl>
                                        <p:attrNameLst>
                                          <p:attrName>ppt_x</p:attrName>
                                        </p:attrNameLst>
                                      </p:cBhvr>
                                      <p:tavLst>
                                        <p:tav tm="0">
                                          <p:val>
                                            <p:strVal val="0-#ppt_w/2"/>
                                          </p:val>
                                        </p:tav>
                                        <p:tav tm="100000">
                                          <p:val>
                                            <p:strVal val="#ppt_x"/>
                                          </p:val>
                                        </p:tav>
                                      </p:tavLst>
                                    </p:anim>
                                    <p:anim calcmode="lin" valueType="num">
                                      <p:cBhvr additive="base">
                                        <p:cTn id="16" dur="500" fill="hold"/>
                                        <p:tgtEl>
                                          <p:spTgt spid="44646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6469"/>
                                        </p:tgtEl>
                                        <p:attrNameLst>
                                          <p:attrName>style.visibility</p:attrName>
                                        </p:attrNameLst>
                                      </p:cBhvr>
                                      <p:to>
                                        <p:strVal val="visible"/>
                                      </p:to>
                                    </p:set>
                                    <p:anim calcmode="lin" valueType="num">
                                      <p:cBhvr additive="base">
                                        <p:cTn id="19" dur="500" fill="hold"/>
                                        <p:tgtEl>
                                          <p:spTgt spid="446469"/>
                                        </p:tgtEl>
                                        <p:attrNameLst>
                                          <p:attrName>ppt_x</p:attrName>
                                        </p:attrNameLst>
                                      </p:cBhvr>
                                      <p:tavLst>
                                        <p:tav tm="0">
                                          <p:val>
                                            <p:strVal val="0-#ppt_w/2"/>
                                          </p:val>
                                        </p:tav>
                                        <p:tav tm="100000">
                                          <p:val>
                                            <p:strVal val="#ppt_x"/>
                                          </p:val>
                                        </p:tav>
                                      </p:tavLst>
                                    </p:anim>
                                    <p:anim calcmode="lin" valueType="num">
                                      <p:cBhvr additive="base">
                                        <p:cTn id="20" dur="500" fill="hold"/>
                                        <p:tgtEl>
                                          <p:spTgt spid="4464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6" grpId="0"/>
      <p:bldP spid="446468" grpId="0" animBg="1"/>
      <p:bldP spid="44646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a:extLst>
              <a:ext uri="{FF2B5EF4-FFF2-40B4-BE49-F238E27FC236}">
                <a16:creationId xmlns:a16="http://schemas.microsoft.com/office/drawing/2014/main" id="{54AD6856-2EF7-0945-9B8A-64C610F7D0C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455A6A6-2803-3040-ACC5-891692936AC3}" type="slidenum">
              <a:rPr lang="en-US" altLang="en-US" sz="1400"/>
              <a:pPr>
                <a:spcBef>
                  <a:spcPct val="0"/>
                </a:spcBef>
                <a:buClrTx/>
                <a:buSzTx/>
                <a:buFontTx/>
                <a:buNone/>
              </a:pPr>
              <a:t>62</a:t>
            </a:fld>
            <a:endParaRPr lang="en-US" altLang="en-US" sz="1400"/>
          </a:p>
        </p:txBody>
      </p:sp>
      <p:sp>
        <p:nvSpPr>
          <p:cNvPr id="52227" name="Rectangle 2">
            <a:extLst>
              <a:ext uri="{FF2B5EF4-FFF2-40B4-BE49-F238E27FC236}">
                <a16:creationId xmlns:a16="http://schemas.microsoft.com/office/drawing/2014/main" id="{BD9C1A15-D69F-E840-AA15-45B368F4F54A}"/>
              </a:ext>
            </a:extLst>
          </p:cNvPr>
          <p:cNvSpPr>
            <a:spLocks noGrp="1" noChangeArrowheads="1"/>
          </p:cNvSpPr>
          <p:nvPr>
            <p:ph type="title"/>
          </p:nvPr>
        </p:nvSpPr>
        <p:spPr>
          <a:xfrm>
            <a:off x="609600" y="304800"/>
            <a:ext cx="7772400" cy="457200"/>
          </a:xfrm>
        </p:spPr>
        <p:txBody>
          <a:bodyPr/>
          <a:lstStyle/>
          <a:p>
            <a:r>
              <a:rPr lang="en-US" altLang="en-US"/>
              <a:t>Wrap it in a Function</a:t>
            </a:r>
            <a:endParaRPr lang="en-US" altLang="en-US">
              <a:solidFill>
                <a:schemeClr val="tx1"/>
              </a:solidFill>
              <a:latin typeface="Book Antiqua" panose="02040602050305030304" pitchFamily="18" charset="0"/>
              <a:hlinkClick r:id="rId2" action="ppaction://program"/>
            </a:endParaRPr>
          </a:p>
        </p:txBody>
      </p:sp>
      <p:sp>
        <p:nvSpPr>
          <p:cNvPr id="52228" name="Rectangle 3">
            <a:extLst>
              <a:ext uri="{FF2B5EF4-FFF2-40B4-BE49-F238E27FC236}">
                <a16:creationId xmlns:a16="http://schemas.microsoft.com/office/drawing/2014/main" id="{2C5477FA-4D8D-D64D-88D0-A33892925A8A}"/>
              </a:ext>
            </a:extLst>
          </p:cNvPr>
          <p:cNvSpPr>
            <a:spLocks noChangeArrowheads="1"/>
          </p:cNvSpPr>
          <p:nvPr/>
        </p:nvSpPr>
        <p:spPr bwMode="auto">
          <a:xfrm>
            <a:off x="304800" y="914400"/>
            <a:ext cx="86106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solidFill>
                  <a:schemeClr val="tx2"/>
                </a:solidFill>
              </a:rPr>
              <a:t># The function for sorting elements in ascending order </a:t>
            </a:r>
          </a:p>
          <a:p>
            <a:pPr>
              <a:spcBef>
                <a:spcPct val="0"/>
              </a:spcBef>
              <a:buClrTx/>
              <a:buSzTx/>
              <a:buFontTx/>
              <a:buNone/>
            </a:pPr>
            <a:r>
              <a:rPr lang="en-US" altLang="en-US" sz="2400" dirty="0">
                <a:solidFill>
                  <a:schemeClr val="tx2"/>
                </a:solidFill>
              </a:rPr>
              <a:t>def </a:t>
            </a:r>
            <a:r>
              <a:rPr lang="en-US" altLang="en-US" sz="2400" b="1" dirty="0" err="1">
                <a:solidFill>
                  <a:schemeClr val="tx2"/>
                </a:solidFill>
              </a:rPr>
              <a:t>selectionSort</a:t>
            </a:r>
            <a:r>
              <a:rPr lang="en-US" altLang="en-US" sz="2400" dirty="0">
                <a:solidFill>
                  <a:schemeClr val="tx2"/>
                </a:solidFill>
              </a:rPr>
              <a:t>(</a:t>
            </a:r>
            <a:r>
              <a:rPr lang="en-US" altLang="en-US" sz="2400" dirty="0" err="1">
                <a:solidFill>
                  <a:schemeClr val="tx2"/>
                </a:solidFill>
              </a:rPr>
              <a:t>lst</a:t>
            </a:r>
            <a:r>
              <a:rPr lang="en-US" altLang="en-US" sz="2400" dirty="0">
                <a:solidFill>
                  <a:schemeClr val="tx2"/>
                </a:solidFill>
              </a:rPr>
              <a:t>):</a:t>
            </a:r>
          </a:p>
          <a:p>
            <a:pPr>
              <a:spcBef>
                <a:spcPct val="0"/>
              </a:spcBef>
              <a:buClrTx/>
              <a:buSzTx/>
              <a:buFontTx/>
              <a:buNone/>
            </a:pPr>
            <a:r>
              <a:rPr lang="en-US" altLang="en-US" sz="2400" dirty="0">
                <a:solidFill>
                  <a:schemeClr val="tx2"/>
                </a:solidFill>
              </a:rPr>
              <a:t>    for i in range(</a:t>
            </a:r>
            <a:r>
              <a:rPr lang="en-US" altLang="en-US" sz="2400" dirty="0" err="1">
                <a:solidFill>
                  <a:schemeClr val="tx2"/>
                </a:solidFill>
              </a:rPr>
              <a:t>len</a:t>
            </a:r>
            <a:r>
              <a:rPr lang="en-US" altLang="en-US" sz="2400" dirty="0">
                <a:solidFill>
                  <a:schemeClr val="tx2"/>
                </a:solidFill>
              </a:rPr>
              <a:t>(</a:t>
            </a:r>
            <a:r>
              <a:rPr lang="en-US" altLang="en-US" sz="2400" dirty="0" err="1">
                <a:solidFill>
                  <a:schemeClr val="tx2"/>
                </a:solidFill>
              </a:rPr>
              <a:t>lst</a:t>
            </a:r>
            <a:r>
              <a:rPr lang="en-US" altLang="en-US" sz="2400" dirty="0">
                <a:solidFill>
                  <a:schemeClr val="tx2"/>
                </a:solidFill>
              </a:rPr>
              <a:t>) - 1):</a:t>
            </a:r>
          </a:p>
          <a:p>
            <a:pPr>
              <a:spcBef>
                <a:spcPct val="0"/>
              </a:spcBef>
              <a:buClrTx/>
              <a:buSzTx/>
              <a:buFontTx/>
              <a:buNone/>
            </a:pPr>
            <a:r>
              <a:rPr lang="en-US" altLang="en-US" sz="2400" dirty="0">
                <a:solidFill>
                  <a:schemeClr val="tx2"/>
                </a:solidFill>
              </a:rPr>
              <a:t>        # Find the minimum in the </a:t>
            </a:r>
            <a:r>
              <a:rPr lang="en-US" altLang="en-US" sz="2400" u="sng" dirty="0" err="1">
                <a:solidFill>
                  <a:schemeClr val="tx2"/>
                </a:solidFill>
              </a:rPr>
              <a:t>lst</a:t>
            </a:r>
            <a:r>
              <a:rPr lang="en-US" altLang="en-US" sz="2400" dirty="0">
                <a:solidFill>
                  <a:schemeClr val="tx2"/>
                </a:solidFill>
              </a:rPr>
              <a:t>[i : </a:t>
            </a:r>
            <a:r>
              <a:rPr lang="en-US" altLang="en-US" sz="2400" u="sng" dirty="0" err="1">
                <a:solidFill>
                  <a:schemeClr val="tx2"/>
                </a:solidFill>
              </a:rPr>
              <a:t>len</a:t>
            </a:r>
            <a:r>
              <a:rPr lang="en-US" altLang="en-US" sz="2400" dirty="0">
                <a:solidFill>
                  <a:schemeClr val="tx2"/>
                </a:solidFill>
              </a:rPr>
              <a:t>(</a:t>
            </a:r>
            <a:r>
              <a:rPr lang="en-US" altLang="en-US" sz="2400" u="sng" dirty="0" err="1">
                <a:solidFill>
                  <a:schemeClr val="tx2"/>
                </a:solidFill>
              </a:rPr>
              <a:t>lst</a:t>
            </a:r>
            <a:r>
              <a:rPr lang="en-US" altLang="en-US" sz="2400" dirty="0">
                <a:solidFill>
                  <a:schemeClr val="tx2"/>
                </a:solidFill>
              </a:rPr>
              <a:t>)]</a:t>
            </a:r>
          </a:p>
          <a:p>
            <a:pPr>
              <a:spcBef>
                <a:spcPct val="0"/>
              </a:spcBef>
              <a:buClrTx/>
              <a:buSzTx/>
              <a:buFontTx/>
              <a:buNone/>
            </a:pPr>
            <a:r>
              <a:rPr lang="en-US" altLang="en-US" sz="2400" dirty="0">
                <a:solidFill>
                  <a:schemeClr val="tx2"/>
                </a:solidFill>
              </a:rPr>
              <a:t>        </a:t>
            </a:r>
            <a:r>
              <a:rPr lang="en-US" altLang="en-US" sz="2400" dirty="0" err="1">
                <a:solidFill>
                  <a:schemeClr val="tx2"/>
                </a:solidFill>
              </a:rPr>
              <a:t>currentMin</a:t>
            </a:r>
            <a:r>
              <a:rPr lang="en-US" altLang="en-US" sz="2400" dirty="0">
                <a:solidFill>
                  <a:schemeClr val="tx2"/>
                </a:solidFill>
              </a:rPr>
              <a:t> = min(</a:t>
            </a:r>
            <a:r>
              <a:rPr lang="en-US" altLang="en-US" sz="2400" dirty="0" err="1">
                <a:solidFill>
                  <a:schemeClr val="tx2"/>
                </a:solidFill>
              </a:rPr>
              <a:t>lst</a:t>
            </a:r>
            <a:r>
              <a:rPr lang="en-US" altLang="en-US" sz="2400" dirty="0">
                <a:solidFill>
                  <a:schemeClr val="tx2"/>
                </a:solidFill>
              </a:rPr>
              <a:t>[i : ])</a:t>
            </a:r>
          </a:p>
          <a:p>
            <a:pPr>
              <a:spcBef>
                <a:spcPct val="0"/>
              </a:spcBef>
              <a:buClrTx/>
              <a:buSzTx/>
              <a:buFontTx/>
              <a:buNone/>
            </a:pPr>
            <a:r>
              <a:rPr lang="en-US" altLang="en-US" sz="2400" dirty="0">
                <a:solidFill>
                  <a:schemeClr val="tx2"/>
                </a:solidFill>
              </a:rPr>
              <a:t>        </a:t>
            </a:r>
            <a:r>
              <a:rPr lang="en-US" altLang="en-US" sz="2400" dirty="0" err="1">
                <a:solidFill>
                  <a:schemeClr val="tx2"/>
                </a:solidFill>
              </a:rPr>
              <a:t>currentMinIndex</a:t>
            </a:r>
            <a:r>
              <a:rPr lang="en-US" altLang="en-US" sz="2400" dirty="0">
                <a:solidFill>
                  <a:schemeClr val="tx2"/>
                </a:solidFill>
              </a:rPr>
              <a:t> = i + </a:t>
            </a:r>
            <a:r>
              <a:rPr lang="en-US" altLang="en-US" sz="2400" dirty="0" err="1">
                <a:solidFill>
                  <a:schemeClr val="tx2"/>
                </a:solidFill>
              </a:rPr>
              <a:t>lst</a:t>
            </a:r>
            <a:r>
              <a:rPr lang="en-US" altLang="en-US" sz="2400" dirty="0">
                <a:solidFill>
                  <a:schemeClr val="tx2"/>
                </a:solidFill>
              </a:rPr>
              <a:t>[i: ].index(</a:t>
            </a:r>
            <a:r>
              <a:rPr lang="en-US" altLang="en-US" sz="2400" dirty="0" err="1">
                <a:solidFill>
                  <a:schemeClr val="tx2"/>
                </a:solidFill>
              </a:rPr>
              <a:t>currentMin</a:t>
            </a:r>
            <a:r>
              <a:rPr lang="en-US" altLang="en-US" sz="2400" dirty="0">
                <a:solidFill>
                  <a:schemeClr val="tx2"/>
                </a:solidFill>
              </a:rPr>
              <a:t>)</a:t>
            </a:r>
          </a:p>
          <a:p>
            <a:pPr>
              <a:spcBef>
                <a:spcPct val="0"/>
              </a:spcBef>
              <a:buClrTx/>
              <a:buSzTx/>
              <a:buFontTx/>
              <a:buNone/>
            </a:pPr>
            <a:r>
              <a:rPr lang="en-US" altLang="en-US" sz="2400" dirty="0">
                <a:solidFill>
                  <a:schemeClr val="tx2"/>
                </a:solidFill>
              </a:rPr>
              <a:t> #       for j in range(i+1, </a:t>
            </a:r>
            <a:r>
              <a:rPr lang="en-US" altLang="en-US" sz="2400" dirty="0" err="1">
                <a:solidFill>
                  <a:schemeClr val="tx2"/>
                </a:solidFill>
              </a:rPr>
              <a:t>len</a:t>
            </a:r>
            <a:r>
              <a:rPr lang="en-US" altLang="en-US" sz="2400" dirty="0">
                <a:solidFill>
                  <a:schemeClr val="tx2"/>
                </a:solidFill>
              </a:rPr>
              <a:t>(</a:t>
            </a:r>
            <a:r>
              <a:rPr lang="en-US" altLang="en-US" sz="2400" dirty="0" err="1">
                <a:solidFill>
                  <a:schemeClr val="tx2"/>
                </a:solidFill>
              </a:rPr>
              <a:t>lst</a:t>
            </a:r>
            <a:r>
              <a:rPr lang="en-US" altLang="en-US" sz="2400" dirty="0">
                <a:solidFill>
                  <a:schemeClr val="tx2"/>
                </a:solidFill>
              </a:rPr>
              <a:t>)):</a:t>
            </a:r>
          </a:p>
          <a:p>
            <a:pPr>
              <a:spcBef>
                <a:spcPct val="0"/>
              </a:spcBef>
              <a:buClrTx/>
              <a:buSzTx/>
              <a:buFontTx/>
              <a:buNone/>
            </a:pPr>
            <a:r>
              <a:rPr lang="en-US" altLang="en-US" sz="2400" dirty="0">
                <a:solidFill>
                  <a:schemeClr val="tx2"/>
                </a:solidFill>
              </a:rPr>
              <a:t> #            if </a:t>
            </a:r>
            <a:r>
              <a:rPr lang="en-US" altLang="en-US" sz="2400" dirty="0" err="1">
                <a:solidFill>
                  <a:schemeClr val="tx2"/>
                </a:solidFill>
              </a:rPr>
              <a:t>currentMin</a:t>
            </a:r>
            <a:r>
              <a:rPr lang="en-US" altLang="en-US" sz="2400" dirty="0">
                <a:solidFill>
                  <a:schemeClr val="tx2"/>
                </a:solidFill>
              </a:rPr>
              <a:t> &gt; </a:t>
            </a:r>
            <a:r>
              <a:rPr lang="en-US" altLang="en-US" sz="2400" dirty="0" err="1">
                <a:solidFill>
                  <a:schemeClr val="tx2"/>
                </a:solidFill>
              </a:rPr>
              <a:t>lst</a:t>
            </a:r>
            <a:r>
              <a:rPr lang="en-US" altLang="en-US" sz="2400" dirty="0">
                <a:solidFill>
                  <a:schemeClr val="tx2"/>
                </a:solidFill>
              </a:rPr>
              <a:t>[j]:</a:t>
            </a:r>
          </a:p>
          <a:p>
            <a:pPr>
              <a:spcBef>
                <a:spcPct val="0"/>
              </a:spcBef>
              <a:buClrTx/>
              <a:buSzTx/>
              <a:buFontTx/>
              <a:buNone/>
            </a:pPr>
            <a:r>
              <a:rPr lang="en-US" altLang="en-US" sz="2400" dirty="0">
                <a:solidFill>
                  <a:schemeClr val="tx2"/>
                </a:solidFill>
              </a:rPr>
              <a:t> #                </a:t>
            </a:r>
            <a:r>
              <a:rPr lang="en-US" altLang="en-US" sz="2400" dirty="0" err="1">
                <a:solidFill>
                  <a:schemeClr val="tx2"/>
                </a:solidFill>
              </a:rPr>
              <a:t>currentMin</a:t>
            </a:r>
            <a:r>
              <a:rPr lang="en-US" altLang="en-US" sz="2400" dirty="0">
                <a:solidFill>
                  <a:schemeClr val="tx2"/>
                </a:solidFill>
              </a:rPr>
              <a:t> = </a:t>
            </a:r>
            <a:r>
              <a:rPr lang="en-US" altLang="en-US" sz="2400" dirty="0" err="1">
                <a:solidFill>
                  <a:schemeClr val="tx2"/>
                </a:solidFill>
              </a:rPr>
              <a:t>lst</a:t>
            </a:r>
            <a:r>
              <a:rPr lang="en-US" altLang="en-US" sz="2400" dirty="0">
                <a:solidFill>
                  <a:schemeClr val="tx2"/>
                </a:solidFill>
              </a:rPr>
              <a:t>[j]</a:t>
            </a:r>
          </a:p>
          <a:p>
            <a:pPr>
              <a:spcBef>
                <a:spcPct val="0"/>
              </a:spcBef>
              <a:buClrTx/>
              <a:buSzTx/>
              <a:buFontTx/>
              <a:buNone/>
            </a:pPr>
            <a:r>
              <a:rPr lang="en-US" altLang="en-US" sz="2400" dirty="0">
                <a:solidFill>
                  <a:schemeClr val="tx2"/>
                </a:solidFill>
              </a:rPr>
              <a:t> #                </a:t>
            </a:r>
            <a:r>
              <a:rPr lang="en-US" altLang="en-US" sz="2400" dirty="0" err="1">
                <a:solidFill>
                  <a:schemeClr val="tx2"/>
                </a:solidFill>
              </a:rPr>
              <a:t>currentMinIndex</a:t>
            </a:r>
            <a:r>
              <a:rPr lang="en-US" altLang="en-US" sz="2400" dirty="0">
                <a:solidFill>
                  <a:schemeClr val="tx2"/>
                </a:solidFill>
              </a:rPr>
              <a:t> = j </a:t>
            </a:r>
          </a:p>
          <a:p>
            <a:pPr>
              <a:spcBef>
                <a:spcPct val="0"/>
              </a:spcBef>
              <a:buClrTx/>
              <a:buSzTx/>
              <a:buFontTx/>
              <a:buNone/>
            </a:pPr>
            <a:r>
              <a:rPr lang="en-US" altLang="en-US" sz="2400" dirty="0">
                <a:solidFill>
                  <a:schemeClr val="tx2"/>
                </a:solidFill>
              </a:rPr>
              <a:t>        # Swap </a:t>
            </a:r>
            <a:r>
              <a:rPr lang="en-US" altLang="en-US" sz="2400" dirty="0" err="1">
                <a:solidFill>
                  <a:schemeClr val="tx2"/>
                </a:solidFill>
              </a:rPr>
              <a:t>lst</a:t>
            </a:r>
            <a:r>
              <a:rPr lang="en-US" altLang="en-US" sz="2400" dirty="0">
                <a:solidFill>
                  <a:schemeClr val="tx2"/>
                </a:solidFill>
              </a:rPr>
              <a:t>[i] with </a:t>
            </a:r>
            <a:r>
              <a:rPr lang="en-US" altLang="en-US" sz="2400" dirty="0" err="1">
                <a:solidFill>
                  <a:schemeClr val="tx2"/>
                </a:solidFill>
              </a:rPr>
              <a:t>lst</a:t>
            </a:r>
            <a:r>
              <a:rPr lang="en-US" altLang="en-US" sz="2400" dirty="0">
                <a:solidFill>
                  <a:schemeClr val="tx2"/>
                </a:solidFill>
              </a:rPr>
              <a:t>[</a:t>
            </a:r>
            <a:r>
              <a:rPr lang="en-US" altLang="en-US" sz="2400" dirty="0" err="1">
                <a:solidFill>
                  <a:schemeClr val="tx2"/>
                </a:solidFill>
              </a:rPr>
              <a:t>currentMinIndex</a:t>
            </a:r>
            <a:r>
              <a:rPr lang="en-US" altLang="en-US" sz="2400" dirty="0">
                <a:solidFill>
                  <a:schemeClr val="tx2"/>
                </a:solidFill>
              </a:rPr>
              <a:t>] if necessary</a:t>
            </a:r>
          </a:p>
          <a:p>
            <a:pPr>
              <a:spcBef>
                <a:spcPct val="0"/>
              </a:spcBef>
              <a:buClrTx/>
              <a:buSzTx/>
              <a:buFontTx/>
              <a:buNone/>
            </a:pPr>
            <a:r>
              <a:rPr lang="en-US" altLang="en-US" sz="2400" dirty="0">
                <a:solidFill>
                  <a:schemeClr val="tx2"/>
                </a:solidFill>
              </a:rPr>
              <a:t>        if </a:t>
            </a:r>
            <a:r>
              <a:rPr lang="en-US" altLang="en-US" sz="2400" dirty="0" err="1">
                <a:solidFill>
                  <a:schemeClr val="tx2"/>
                </a:solidFill>
              </a:rPr>
              <a:t>currentMinIndex</a:t>
            </a:r>
            <a:r>
              <a:rPr lang="en-US" altLang="en-US" sz="2400" dirty="0">
                <a:solidFill>
                  <a:schemeClr val="tx2"/>
                </a:solidFill>
              </a:rPr>
              <a:t> != i:</a:t>
            </a:r>
          </a:p>
          <a:p>
            <a:pPr>
              <a:spcBef>
                <a:spcPct val="0"/>
              </a:spcBef>
              <a:buClrTx/>
              <a:buSzTx/>
              <a:buFontTx/>
              <a:buNone/>
            </a:pPr>
            <a:r>
              <a:rPr lang="en-US" altLang="en-US" sz="2400" dirty="0">
                <a:solidFill>
                  <a:schemeClr val="tx2"/>
                </a:solidFill>
              </a:rPr>
              <a:t>            </a:t>
            </a:r>
            <a:r>
              <a:rPr lang="en-US" altLang="en-US" sz="2400" dirty="0" err="1">
                <a:solidFill>
                  <a:schemeClr val="tx2"/>
                </a:solidFill>
              </a:rPr>
              <a:t>lst</a:t>
            </a:r>
            <a:r>
              <a:rPr lang="en-US" altLang="en-US" sz="2400" dirty="0">
                <a:solidFill>
                  <a:schemeClr val="tx2"/>
                </a:solidFill>
              </a:rPr>
              <a:t>[</a:t>
            </a:r>
            <a:r>
              <a:rPr lang="en-US" altLang="en-US" sz="2400" dirty="0" err="1">
                <a:solidFill>
                  <a:schemeClr val="tx2"/>
                </a:solidFill>
              </a:rPr>
              <a:t>currentMinIndex</a:t>
            </a:r>
            <a:r>
              <a:rPr lang="en-US" altLang="en-US" sz="2400" dirty="0">
                <a:solidFill>
                  <a:schemeClr val="tx2"/>
                </a:solidFill>
              </a:rPr>
              <a:t>], </a:t>
            </a:r>
            <a:r>
              <a:rPr lang="en-US" altLang="en-US" sz="2400" dirty="0" err="1">
                <a:solidFill>
                  <a:schemeClr val="tx2"/>
                </a:solidFill>
              </a:rPr>
              <a:t>lst</a:t>
            </a:r>
            <a:r>
              <a:rPr lang="en-US" altLang="en-US" sz="2400" dirty="0">
                <a:solidFill>
                  <a:schemeClr val="tx2"/>
                </a:solidFill>
              </a:rPr>
              <a:t>[i] = </a:t>
            </a:r>
            <a:r>
              <a:rPr lang="en-US" altLang="en-US" sz="2400" dirty="0" err="1">
                <a:solidFill>
                  <a:schemeClr val="tx2"/>
                </a:solidFill>
              </a:rPr>
              <a:t>lst</a:t>
            </a:r>
            <a:r>
              <a:rPr lang="en-US" altLang="en-US" sz="2400" dirty="0">
                <a:solidFill>
                  <a:schemeClr val="tx2"/>
                </a:solidFill>
              </a:rPr>
              <a:t>[i], </a:t>
            </a:r>
            <a:r>
              <a:rPr lang="en-US" altLang="en-US" sz="2400" dirty="0" err="1">
                <a:solidFill>
                  <a:schemeClr val="tx2"/>
                </a:solidFill>
              </a:rPr>
              <a:t>currentMin</a:t>
            </a:r>
            <a:endParaRPr lang="en-US" altLang="en-US" sz="2400" dirty="0">
              <a:solidFill>
                <a:schemeClr val="tx2"/>
              </a:solidFill>
            </a:endParaRPr>
          </a:p>
        </p:txBody>
      </p:sp>
      <p:sp>
        <p:nvSpPr>
          <p:cNvPr id="52229" name="Rectangle 5">
            <a:extLst>
              <a:ext uri="{FF2B5EF4-FFF2-40B4-BE49-F238E27FC236}">
                <a16:creationId xmlns:a16="http://schemas.microsoft.com/office/drawing/2014/main" id="{93E6B852-CEC1-FC4C-9E5D-2C5664C69BA3}"/>
              </a:ext>
            </a:extLst>
          </p:cNvPr>
          <p:cNvSpPr>
            <a:spLocks noChangeArrowheads="1"/>
          </p:cNvSpPr>
          <p:nvPr/>
        </p:nvSpPr>
        <p:spPr bwMode="auto">
          <a:xfrm>
            <a:off x="385763" y="1239838"/>
            <a:ext cx="7772400" cy="48768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30" name="Text Box 7">
            <a:extLst>
              <a:ext uri="{FF2B5EF4-FFF2-40B4-BE49-F238E27FC236}">
                <a16:creationId xmlns:a16="http://schemas.microsoft.com/office/drawing/2014/main" id="{75CE1F4F-4BFA-E143-B45F-0BE1B78F28DB}"/>
              </a:ext>
            </a:extLst>
          </p:cNvPr>
          <p:cNvSpPr txBox="1">
            <a:spLocks noChangeArrowheads="1"/>
          </p:cNvSpPr>
          <p:nvPr/>
        </p:nvSpPr>
        <p:spPr bwMode="auto">
          <a:xfrm>
            <a:off x="5867400" y="22098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52231" name="Text Box 8">
            <a:extLst>
              <a:ext uri="{FF2B5EF4-FFF2-40B4-BE49-F238E27FC236}">
                <a16:creationId xmlns:a16="http://schemas.microsoft.com/office/drawing/2014/main" id="{0D2F2B10-EFD8-4348-9903-1C97B50735D0}"/>
              </a:ext>
            </a:extLst>
          </p:cNvPr>
          <p:cNvSpPr txBox="1">
            <a:spLocks noChangeArrowheads="1"/>
          </p:cNvSpPr>
          <p:nvPr/>
        </p:nvSpPr>
        <p:spPr bwMode="auto">
          <a:xfrm>
            <a:off x="714632" y="5749926"/>
            <a:ext cx="59312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dirty="0">
                <a:solidFill>
                  <a:schemeClr val="tx2"/>
                </a:solidFill>
              </a:rPr>
              <a:t>#Invoke it:  </a:t>
            </a:r>
            <a:r>
              <a:rPr lang="en-US" altLang="en-US" sz="2400" dirty="0" err="1">
                <a:solidFill>
                  <a:schemeClr val="tx2"/>
                </a:solidFill>
              </a:rPr>
              <a:t>selectionSort</a:t>
            </a:r>
            <a:r>
              <a:rPr lang="en-US" altLang="en-US" sz="2400" dirty="0">
                <a:solidFill>
                  <a:schemeClr val="tx2"/>
                </a:solidFill>
              </a:rPr>
              <a:t>(</a:t>
            </a:r>
            <a:r>
              <a:rPr lang="en-US" altLang="en-US" sz="2400" dirty="0" err="1">
                <a:solidFill>
                  <a:schemeClr val="tx2"/>
                </a:solidFill>
              </a:rPr>
              <a:t>yourList</a:t>
            </a:r>
            <a:r>
              <a:rPr lang="en-US" altLang="en-US" sz="2400" dirty="0">
                <a:solidFill>
                  <a:schemeClr val="tx2"/>
                </a:solidFill>
              </a:rPr>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D7BECD-940A-394E-B577-052CAA512D55}"/>
              </a:ext>
            </a:extLst>
          </p:cNvPr>
          <p:cNvSpPr>
            <a:spLocks noGrp="1"/>
          </p:cNvSpPr>
          <p:nvPr>
            <p:ph idx="1"/>
          </p:nvPr>
        </p:nvSpPr>
        <p:spPr>
          <a:xfrm>
            <a:off x="309045" y="471815"/>
            <a:ext cx="8717935" cy="5927398"/>
          </a:xfrm>
        </p:spPr>
        <p:txBody>
          <a:bodyPr/>
          <a:lstStyle/>
          <a:p>
            <a:pPr marL="0" indent="0">
              <a:spcBef>
                <a:spcPts val="0"/>
              </a:spcBef>
              <a:buNone/>
            </a:pPr>
            <a:r>
              <a:rPr lang="en-US" sz="1800" dirty="0">
                <a:latin typeface="Consolas" panose="020B0609020204030204" pitchFamily="49" charset="0"/>
                <a:cs typeface="Consolas" panose="020B0609020204030204" pitchFamily="49" charset="0"/>
              </a:rPr>
              <a:t>def </a:t>
            </a:r>
            <a:r>
              <a:rPr lang="en-US" sz="1800" dirty="0" err="1">
                <a:latin typeface="Consolas" panose="020B0609020204030204" pitchFamily="49" charset="0"/>
                <a:cs typeface="Consolas" panose="020B0609020204030204" pitchFamily="49" charset="0"/>
              </a:rPr>
              <a:t>selectionSort</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lst</a:t>
            </a:r>
            <a:r>
              <a:rPr lang="en-US" sz="1800" dirty="0">
                <a:latin typeface="Consolas" panose="020B0609020204030204" pitchFamily="49" charset="0"/>
                <a:cs typeface="Consolas" panose="020B0609020204030204" pitchFamily="49" charset="0"/>
              </a:rPr>
              <a:t>):</a:t>
            </a:r>
          </a:p>
          <a:p>
            <a:pPr marL="0" indent="0">
              <a:spcBef>
                <a:spcPts val="0"/>
              </a:spcBef>
              <a:buNone/>
            </a:pPr>
            <a:r>
              <a:rPr lang="en-US" sz="1800" dirty="0">
                <a:latin typeface="Consolas" panose="020B0609020204030204" pitchFamily="49" charset="0"/>
                <a:cs typeface="Consolas" panose="020B0609020204030204" pitchFamily="49" charset="0"/>
              </a:rPr>
              <a:t>    for i in range(</a:t>
            </a:r>
            <a:r>
              <a:rPr lang="en-US" sz="1800" dirty="0" err="1">
                <a:latin typeface="Consolas" panose="020B0609020204030204" pitchFamily="49" charset="0"/>
                <a:cs typeface="Consolas" panose="020B0609020204030204" pitchFamily="49" charset="0"/>
              </a:rPr>
              <a:t>len</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lst</a:t>
            </a:r>
            <a:r>
              <a:rPr lang="en-US" sz="1800" dirty="0">
                <a:latin typeface="Consolas" panose="020B0609020204030204" pitchFamily="49" charset="0"/>
                <a:cs typeface="Consolas" panose="020B0609020204030204" pitchFamily="49" charset="0"/>
              </a:rPr>
              <a:t>) - 1):</a:t>
            </a:r>
          </a:p>
          <a:p>
            <a:pPr marL="0" indent="0">
              <a:spcBef>
                <a:spcPts val="0"/>
              </a:spcBef>
              <a:buNone/>
            </a:pPr>
            <a:r>
              <a:rPr lang="en-US" sz="1800" dirty="0">
                <a:latin typeface="Consolas" panose="020B0609020204030204" pitchFamily="49" charset="0"/>
                <a:cs typeface="Consolas" panose="020B0609020204030204" pitchFamily="49" charset="0"/>
              </a:rPr>
              <a:t>#   Find the minimum in the </a:t>
            </a:r>
            <a:r>
              <a:rPr lang="en-US" sz="1800" dirty="0" err="1">
                <a:latin typeface="Consolas" panose="020B0609020204030204" pitchFamily="49" charset="0"/>
                <a:cs typeface="Consolas" panose="020B0609020204030204" pitchFamily="49" charset="0"/>
              </a:rPr>
              <a:t>lst</a:t>
            </a:r>
            <a:r>
              <a:rPr lang="en-US" sz="1800" dirty="0">
                <a:latin typeface="Consolas" panose="020B0609020204030204" pitchFamily="49" charset="0"/>
                <a:cs typeface="Consolas" panose="020B0609020204030204" pitchFamily="49" charset="0"/>
              </a:rPr>
              <a:t>[i : </a:t>
            </a:r>
            <a:r>
              <a:rPr lang="en-US" sz="1800" dirty="0" err="1">
                <a:latin typeface="Consolas" panose="020B0609020204030204" pitchFamily="49" charset="0"/>
                <a:cs typeface="Consolas" panose="020B0609020204030204" pitchFamily="49" charset="0"/>
              </a:rPr>
              <a:t>len</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lst</a:t>
            </a:r>
            <a:r>
              <a:rPr lang="en-US" sz="1800" dirty="0">
                <a:latin typeface="Consolas" panose="020B0609020204030204" pitchFamily="49" charset="0"/>
                <a:cs typeface="Consolas" panose="020B0609020204030204" pitchFamily="49" charset="0"/>
              </a:rPr>
              <a:t>)]</a:t>
            </a: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currentMin</a:t>
            </a:r>
            <a:r>
              <a:rPr lang="en-US" sz="1800" dirty="0">
                <a:latin typeface="Consolas" panose="020B0609020204030204" pitchFamily="49" charset="0"/>
                <a:cs typeface="Consolas" panose="020B0609020204030204" pitchFamily="49" charset="0"/>
              </a:rPr>
              <a:t> = min(</a:t>
            </a:r>
            <a:r>
              <a:rPr lang="en-US" sz="1800" dirty="0" err="1">
                <a:latin typeface="Consolas" panose="020B0609020204030204" pitchFamily="49" charset="0"/>
                <a:cs typeface="Consolas" panose="020B0609020204030204" pitchFamily="49" charset="0"/>
              </a:rPr>
              <a:t>lst</a:t>
            </a:r>
            <a:r>
              <a:rPr lang="en-US" sz="1800" dirty="0">
                <a:latin typeface="Consolas" panose="020B0609020204030204" pitchFamily="49" charset="0"/>
                <a:cs typeface="Consolas" panose="020B0609020204030204" pitchFamily="49" charset="0"/>
              </a:rPr>
              <a:t>[i : ])</a:t>
            </a: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currentMinIndex</a:t>
            </a:r>
            <a:r>
              <a:rPr lang="en-US" sz="1800" dirty="0">
                <a:latin typeface="Consolas" panose="020B0609020204030204" pitchFamily="49" charset="0"/>
                <a:cs typeface="Consolas" panose="020B0609020204030204" pitchFamily="49" charset="0"/>
              </a:rPr>
              <a:t> = i + </a:t>
            </a:r>
            <a:r>
              <a:rPr lang="en-US" sz="1800" dirty="0" err="1">
                <a:latin typeface="Consolas" panose="020B0609020204030204" pitchFamily="49" charset="0"/>
                <a:cs typeface="Consolas" panose="020B0609020204030204" pitchFamily="49" charset="0"/>
              </a:rPr>
              <a:t>lst</a:t>
            </a:r>
            <a:r>
              <a:rPr lang="en-US" sz="1800" dirty="0">
                <a:latin typeface="Consolas" panose="020B0609020204030204" pitchFamily="49" charset="0"/>
                <a:cs typeface="Consolas" panose="020B0609020204030204" pitchFamily="49" charset="0"/>
              </a:rPr>
              <a:t>[i: ].index(</a:t>
            </a:r>
            <a:r>
              <a:rPr lang="en-US" sz="1800" dirty="0" err="1">
                <a:latin typeface="Consolas" panose="020B0609020204030204" pitchFamily="49" charset="0"/>
                <a:cs typeface="Consolas" panose="020B0609020204030204" pitchFamily="49" charset="0"/>
              </a:rPr>
              <a:t>currentMin</a:t>
            </a:r>
            <a:r>
              <a:rPr lang="en-US" sz="1800" dirty="0">
                <a:latin typeface="Consolas" panose="020B0609020204030204" pitchFamily="49" charset="0"/>
                <a:cs typeface="Consolas" panose="020B0609020204030204" pitchFamily="49" charset="0"/>
              </a:rPr>
              <a:t>)</a:t>
            </a:r>
          </a:p>
          <a:p>
            <a:pPr marL="0" indent="0">
              <a:spcBef>
                <a:spcPts val="0"/>
              </a:spcBef>
              <a:buNone/>
            </a:pPr>
            <a:r>
              <a:rPr lang="en-US" sz="1800" dirty="0">
                <a:latin typeface="Consolas" panose="020B0609020204030204" pitchFamily="49" charset="0"/>
                <a:cs typeface="Consolas" panose="020B0609020204030204" pitchFamily="49" charset="0"/>
              </a:rPr>
              <a:t># The above is equivalent to:</a:t>
            </a:r>
          </a:p>
          <a:p>
            <a:pPr marL="0" indent="0">
              <a:spcBef>
                <a:spcPts val="0"/>
              </a:spcBef>
              <a:buNone/>
            </a:pPr>
            <a:endParaRPr lang="en-US" sz="1800" dirty="0">
              <a:latin typeface="Consolas" panose="020B0609020204030204" pitchFamily="49" charset="0"/>
              <a:cs typeface="Consolas" panose="020B0609020204030204" pitchFamily="49" charset="0"/>
            </a:endParaRP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currentMin</a:t>
            </a:r>
            <a:r>
              <a:rPr lang="en-US" sz="1800" dirty="0">
                <a:latin typeface="Consolas" panose="020B0609020204030204" pitchFamily="49" charset="0"/>
                <a:cs typeface="Consolas" panose="020B0609020204030204" pitchFamily="49" charset="0"/>
              </a:rPr>
              <a:t> = </a:t>
            </a:r>
            <a:r>
              <a:rPr lang="en-US" sz="1800" dirty="0" err="1">
                <a:latin typeface="Consolas" panose="020B0609020204030204" pitchFamily="49" charset="0"/>
                <a:cs typeface="Consolas" panose="020B0609020204030204" pitchFamily="49" charset="0"/>
              </a:rPr>
              <a:t>lst</a:t>
            </a:r>
            <a:r>
              <a:rPr lang="en-US" sz="1800" dirty="0">
                <a:latin typeface="Consolas" panose="020B0609020204030204" pitchFamily="49" charset="0"/>
                <a:cs typeface="Consolas" panose="020B0609020204030204" pitchFamily="49" charset="0"/>
              </a:rPr>
              <a:t>[i]</a:t>
            </a: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currentMinIndex</a:t>
            </a:r>
            <a:r>
              <a:rPr lang="en-US" sz="1800" dirty="0">
                <a:latin typeface="Consolas" panose="020B0609020204030204" pitchFamily="49" charset="0"/>
                <a:cs typeface="Consolas" panose="020B0609020204030204" pitchFamily="49" charset="0"/>
              </a:rPr>
              <a:t> = i</a:t>
            </a:r>
          </a:p>
          <a:p>
            <a:pPr marL="0" indent="0">
              <a:spcBef>
                <a:spcPts val="0"/>
              </a:spcBef>
              <a:buNone/>
            </a:pPr>
            <a:r>
              <a:rPr lang="en-US" sz="1800" dirty="0">
                <a:latin typeface="Consolas" panose="020B0609020204030204" pitchFamily="49" charset="0"/>
                <a:cs typeface="Consolas" panose="020B0609020204030204" pitchFamily="49" charset="0"/>
              </a:rPr>
              <a:t>        for j in range(i+1, </a:t>
            </a:r>
            <a:r>
              <a:rPr lang="en-US" sz="1800" dirty="0" err="1">
                <a:latin typeface="Consolas" panose="020B0609020204030204" pitchFamily="49" charset="0"/>
                <a:cs typeface="Consolas" panose="020B0609020204030204" pitchFamily="49" charset="0"/>
              </a:rPr>
              <a:t>len</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lst</a:t>
            </a:r>
            <a:r>
              <a:rPr lang="en-US" sz="1800" dirty="0">
                <a:latin typeface="Consolas" panose="020B0609020204030204" pitchFamily="49" charset="0"/>
                <a:cs typeface="Consolas" panose="020B0609020204030204" pitchFamily="49" charset="0"/>
              </a:rPr>
              <a:t>)):</a:t>
            </a:r>
          </a:p>
          <a:p>
            <a:pPr marL="0" indent="0">
              <a:spcBef>
                <a:spcPts val="0"/>
              </a:spcBef>
              <a:buNone/>
            </a:pPr>
            <a:r>
              <a:rPr lang="en-US" sz="1800" dirty="0">
                <a:latin typeface="Consolas" panose="020B0609020204030204" pitchFamily="49" charset="0"/>
                <a:cs typeface="Consolas" panose="020B0609020204030204" pitchFamily="49" charset="0"/>
              </a:rPr>
              <a:t>            if </a:t>
            </a:r>
            <a:r>
              <a:rPr lang="en-US" sz="1800" dirty="0" err="1">
                <a:latin typeface="Consolas" panose="020B0609020204030204" pitchFamily="49" charset="0"/>
                <a:cs typeface="Consolas" panose="020B0609020204030204" pitchFamily="49" charset="0"/>
              </a:rPr>
              <a:t>currentMin</a:t>
            </a:r>
            <a:r>
              <a:rPr lang="en-US" sz="1800" dirty="0">
                <a:latin typeface="Consolas" panose="020B0609020204030204" pitchFamily="49" charset="0"/>
                <a:cs typeface="Consolas" panose="020B0609020204030204" pitchFamily="49" charset="0"/>
              </a:rPr>
              <a:t> &gt; </a:t>
            </a:r>
            <a:r>
              <a:rPr lang="en-US" sz="1800" dirty="0" err="1">
                <a:latin typeface="Consolas" panose="020B0609020204030204" pitchFamily="49" charset="0"/>
                <a:cs typeface="Consolas" panose="020B0609020204030204" pitchFamily="49" charset="0"/>
              </a:rPr>
              <a:t>lst</a:t>
            </a:r>
            <a:r>
              <a:rPr lang="en-US" sz="1800" dirty="0">
                <a:latin typeface="Consolas" panose="020B0609020204030204" pitchFamily="49" charset="0"/>
                <a:cs typeface="Consolas" panose="020B0609020204030204" pitchFamily="49" charset="0"/>
              </a:rPr>
              <a:t>[j]:</a:t>
            </a: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currentMin</a:t>
            </a:r>
            <a:r>
              <a:rPr lang="en-US" sz="1800" dirty="0">
                <a:latin typeface="Consolas" panose="020B0609020204030204" pitchFamily="49" charset="0"/>
                <a:cs typeface="Consolas" panose="020B0609020204030204" pitchFamily="49" charset="0"/>
              </a:rPr>
              <a:t> = </a:t>
            </a:r>
            <a:r>
              <a:rPr lang="en-US" sz="1800" dirty="0" err="1">
                <a:latin typeface="Consolas" panose="020B0609020204030204" pitchFamily="49" charset="0"/>
                <a:cs typeface="Consolas" panose="020B0609020204030204" pitchFamily="49" charset="0"/>
              </a:rPr>
              <a:t>lst</a:t>
            </a:r>
            <a:r>
              <a:rPr lang="en-US" sz="1800" dirty="0">
                <a:latin typeface="Consolas" panose="020B0609020204030204" pitchFamily="49" charset="0"/>
                <a:cs typeface="Consolas" panose="020B0609020204030204" pitchFamily="49" charset="0"/>
              </a:rPr>
              <a:t>[j]</a:t>
            </a: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currentMinIndex</a:t>
            </a:r>
            <a:r>
              <a:rPr lang="en-US" sz="1800" dirty="0">
                <a:latin typeface="Consolas" panose="020B0609020204030204" pitchFamily="49" charset="0"/>
                <a:cs typeface="Consolas" panose="020B0609020204030204" pitchFamily="49" charset="0"/>
              </a:rPr>
              <a:t> = j </a:t>
            </a:r>
          </a:p>
          <a:p>
            <a:pPr marL="0" indent="0">
              <a:spcBef>
                <a:spcPts val="0"/>
              </a:spcBef>
              <a:buNone/>
            </a:pPr>
            <a:endParaRPr lang="en-US" sz="1800" dirty="0">
              <a:latin typeface="Consolas" panose="020B0609020204030204" pitchFamily="49" charset="0"/>
              <a:cs typeface="Consolas" panose="020B0609020204030204" pitchFamily="49" charset="0"/>
            </a:endParaRPr>
          </a:p>
          <a:p>
            <a:pPr marL="0" indent="0">
              <a:spcBef>
                <a:spcPts val="0"/>
              </a:spcBef>
              <a:buNone/>
            </a:pPr>
            <a:r>
              <a:rPr lang="en-US" sz="1800" dirty="0">
                <a:latin typeface="Consolas" panose="020B0609020204030204" pitchFamily="49" charset="0"/>
                <a:cs typeface="Consolas" panose="020B0609020204030204" pitchFamily="49" charset="0"/>
              </a:rPr>
              <a:t>        # Swap </a:t>
            </a:r>
            <a:r>
              <a:rPr lang="en-US" sz="1800" dirty="0" err="1">
                <a:latin typeface="Consolas" panose="020B0609020204030204" pitchFamily="49" charset="0"/>
                <a:cs typeface="Consolas" panose="020B0609020204030204" pitchFamily="49" charset="0"/>
              </a:rPr>
              <a:t>lst</a:t>
            </a:r>
            <a:r>
              <a:rPr lang="en-US" sz="1800" dirty="0">
                <a:latin typeface="Consolas" panose="020B0609020204030204" pitchFamily="49" charset="0"/>
                <a:cs typeface="Consolas" panose="020B0609020204030204" pitchFamily="49" charset="0"/>
              </a:rPr>
              <a:t>[i] with </a:t>
            </a:r>
            <a:r>
              <a:rPr lang="en-US" sz="1800" dirty="0" err="1">
                <a:latin typeface="Consolas" panose="020B0609020204030204" pitchFamily="49" charset="0"/>
                <a:cs typeface="Consolas" panose="020B0609020204030204" pitchFamily="49" charset="0"/>
              </a:rPr>
              <a:t>lst</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currentMinIndex</a:t>
            </a:r>
            <a:r>
              <a:rPr lang="en-US" sz="1800" dirty="0">
                <a:latin typeface="Consolas" panose="020B0609020204030204" pitchFamily="49" charset="0"/>
                <a:cs typeface="Consolas" panose="020B0609020204030204" pitchFamily="49" charset="0"/>
              </a:rPr>
              <a:t>] if necessary</a:t>
            </a:r>
          </a:p>
          <a:p>
            <a:pPr marL="0" indent="0">
              <a:spcBef>
                <a:spcPts val="0"/>
              </a:spcBef>
              <a:buNone/>
            </a:pPr>
            <a:r>
              <a:rPr lang="en-US" sz="1800" dirty="0">
                <a:latin typeface="Consolas" panose="020B0609020204030204" pitchFamily="49" charset="0"/>
                <a:cs typeface="Consolas" panose="020B0609020204030204" pitchFamily="49" charset="0"/>
              </a:rPr>
              <a:t>        if </a:t>
            </a:r>
            <a:r>
              <a:rPr lang="en-US" sz="1800" dirty="0" err="1">
                <a:latin typeface="Consolas" panose="020B0609020204030204" pitchFamily="49" charset="0"/>
                <a:cs typeface="Consolas" panose="020B0609020204030204" pitchFamily="49" charset="0"/>
              </a:rPr>
              <a:t>currentMinIndex</a:t>
            </a:r>
            <a:r>
              <a:rPr lang="en-US" sz="1800" dirty="0">
                <a:latin typeface="Consolas" panose="020B0609020204030204" pitchFamily="49" charset="0"/>
                <a:cs typeface="Consolas" panose="020B0609020204030204" pitchFamily="49" charset="0"/>
              </a:rPr>
              <a:t> != i:</a:t>
            </a: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lst</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currentMinIndex</a:t>
            </a:r>
            <a:r>
              <a:rPr lang="en-US" sz="1800" dirty="0">
                <a:latin typeface="Consolas" panose="020B0609020204030204" pitchFamily="49" charset="0"/>
                <a:cs typeface="Consolas" panose="020B0609020204030204" pitchFamily="49" charset="0"/>
              </a:rPr>
              <a:t>] = </a:t>
            </a:r>
            <a:r>
              <a:rPr lang="en-US" sz="1800" dirty="0" err="1">
                <a:latin typeface="Consolas" panose="020B0609020204030204" pitchFamily="49" charset="0"/>
                <a:cs typeface="Consolas" panose="020B0609020204030204" pitchFamily="49" charset="0"/>
              </a:rPr>
              <a:t>lst</a:t>
            </a:r>
            <a:r>
              <a:rPr lang="en-US" sz="1800" dirty="0">
                <a:latin typeface="Consolas" panose="020B0609020204030204" pitchFamily="49" charset="0"/>
                <a:cs typeface="Consolas" panose="020B0609020204030204" pitchFamily="49" charset="0"/>
              </a:rPr>
              <a:t>[i]</a:t>
            </a: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lst</a:t>
            </a:r>
            <a:r>
              <a:rPr lang="en-US" sz="1800" dirty="0">
                <a:latin typeface="Consolas" panose="020B0609020204030204" pitchFamily="49" charset="0"/>
                <a:cs typeface="Consolas" panose="020B0609020204030204" pitchFamily="49" charset="0"/>
              </a:rPr>
              <a:t>[i] = </a:t>
            </a:r>
            <a:r>
              <a:rPr lang="en-US" sz="1800" dirty="0" err="1">
                <a:latin typeface="Consolas" panose="020B0609020204030204" pitchFamily="49" charset="0"/>
                <a:cs typeface="Consolas" panose="020B0609020204030204" pitchFamily="49" charset="0"/>
              </a:rPr>
              <a:t>currentMin</a:t>
            </a:r>
            <a:endParaRPr lang="en-US" sz="1800" dirty="0">
              <a:latin typeface="Consolas" panose="020B0609020204030204" pitchFamily="49" charset="0"/>
              <a:cs typeface="Consolas" panose="020B0609020204030204" pitchFamily="49" charset="0"/>
            </a:endParaRPr>
          </a:p>
          <a:p>
            <a:pPr marL="0" indent="0">
              <a:spcBef>
                <a:spcPts val="0"/>
              </a:spcBef>
              <a:buNone/>
            </a:pPr>
            <a:r>
              <a:rPr lang="en-US" sz="1800" dirty="0">
                <a:latin typeface="Consolas" panose="020B0609020204030204" pitchFamily="49" charset="0"/>
                <a:cs typeface="Consolas" panose="020B0609020204030204" pitchFamily="49" charset="0"/>
              </a:rPr>
              <a:t>            print(</a:t>
            </a:r>
            <a:r>
              <a:rPr lang="en-US" sz="1800" dirty="0" err="1">
                <a:latin typeface="Consolas" panose="020B0609020204030204" pitchFamily="49" charset="0"/>
                <a:cs typeface="Consolas" panose="020B0609020204030204" pitchFamily="49" charset="0"/>
              </a:rPr>
              <a:t>lst</a:t>
            </a:r>
            <a:r>
              <a:rPr lang="en-US" sz="1800" dirty="0">
                <a:latin typeface="Consolas" panose="020B0609020204030204" pitchFamily="49" charset="0"/>
                <a:cs typeface="Consolas" panose="020B0609020204030204" pitchFamily="49" charset="0"/>
              </a:rPr>
              <a:t>)</a:t>
            </a:r>
          </a:p>
          <a:p>
            <a:pPr marL="0" indent="0">
              <a:spcBef>
                <a:spcPts val="0"/>
              </a:spcBef>
              <a:buNone/>
            </a:pPr>
            <a:endParaRPr lang="en-US" sz="1800" dirty="0">
              <a:latin typeface="Consolas" panose="020B0609020204030204" pitchFamily="49" charset="0"/>
              <a:cs typeface="Consolas" panose="020B0609020204030204" pitchFamily="49" charset="0"/>
            </a:endParaRPr>
          </a:p>
          <a:p>
            <a:pPr marL="0" indent="0">
              <a:spcBef>
                <a:spcPts val="0"/>
              </a:spcBef>
              <a:buNone/>
            </a:pPr>
            <a:r>
              <a:rPr lang="en-US" sz="1800" dirty="0" err="1">
                <a:latin typeface="Consolas" panose="020B0609020204030204" pitchFamily="49" charset="0"/>
                <a:cs typeface="Consolas" panose="020B0609020204030204" pitchFamily="49" charset="0"/>
              </a:rPr>
              <a:t>myList</a:t>
            </a:r>
            <a:r>
              <a:rPr lang="en-US" sz="1800" dirty="0">
                <a:latin typeface="Consolas" panose="020B0609020204030204" pitchFamily="49" charset="0"/>
                <a:cs typeface="Consolas" panose="020B0609020204030204" pitchFamily="49" charset="0"/>
              </a:rPr>
              <a:t> = [2,9,5,4,8,1,6]</a:t>
            </a:r>
          </a:p>
          <a:p>
            <a:pPr marL="0" indent="0">
              <a:spcBef>
                <a:spcPts val="0"/>
              </a:spcBef>
              <a:buNone/>
            </a:pPr>
            <a:r>
              <a:rPr lang="en-US" sz="1800" dirty="0" err="1">
                <a:latin typeface="Consolas" panose="020B0609020204030204" pitchFamily="49" charset="0"/>
                <a:cs typeface="Consolas" panose="020B0609020204030204" pitchFamily="49" charset="0"/>
              </a:rPr>
              <a:t>selectionSort</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myList</a:t>
            </a:r>
            <a:r>
              <a:rPr lang="en-US" sz="1800" dirty="0">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8EA833F8-F5E0-FA40-86B9-C9C657C3C721}"/>
              </a:ext>
            </a:extLst>
          </p:cNvPr>
          <p:cNvSpPr>
            <a:spLocks noGrp="1"/>
          </p:cNvSpPr>
          <p:nvPr>
            <p:ph type="sldNum" sz="quarter" idx="11"/>
          </p:nvPr>
        </p:nvSpPr>
        <p:spPr/>
        <p:txBody>
          <a:bodyPr/>
          <a:lstStyle/>
          <a:p>
            <a:fld id="{EEB4AB00-A063-5B45-A299-46253A2DB734}" type="slidenum">
              <a:rPr lang="en-US" altLang="en-US" smtClean="0"/>
              <a:pPr/>
              <a:t>63</a:t>
            </a:fld>
            <a:endParaRPr lang="en-US" altLang="en-US"/>
          </a:p>
        </p:txBody>
      </p:sp>
    </p:spTree>
    <p:extLst>
      <p:ext uri="{BB962C8B-B14F-4D97-AF65-F5344CB8AC3E}">
        <p14:creationId xmlns:p14="http://schemas.microsoft.com/office/powerpoint/2010/main" val="27332754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352A8-57F2-4E44-82CC-E4E76AA5F9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C67933-2FD4-2645-A6C6-F23B970CEF6B}"/>
              </a:ext>
            </a:extLst>
          </p:cNvPr>
          <p:cNvSpPr>
            <a:spLocks noGrp="1"/>
          </p:cNvSpPr>
          <p:nvPr>
            <p:ph idx="1"/>
          </p:nvPr>
        </p:nvSpPr>
        <p:spPr/>
        <p:txBody>
          <a:bodyPr/>
          <a:lstStyle/>
          <a:p>
            <a:pPr marL="0" indent="0">
              <a:buNone/>
            </a:pPr>
            <a:r>
              <a:rPr lang="en-US" sz="2400" dirty="0" err="1">
                <a:latin typeface="Consolas" panose="020B0609020204030204" pitchFamily="49" charset="0"/>
                <a:cs typeface="Consolas" panose="020B0609020204030204" pitchFamily="49" charset="0"/>
              </a:rPr>
              <a:t>minOfUpperHalf</a:t>
            </a:r>
            <a:r>
              <a:rPr lang="en-US" sz="2400" dirty="0">
                <a:latin typeface="Consolas" panose="020B0609020204030204" pitchFamily="49" charset="0"/>
                <a:cs typeface="Consolas" panose="020B0609020204030204" pitchFamily="49" charset="0"/>
              </a:rPr>
              <a:t> = min(</a:t>
            </a:r>
            <a:r>
              <a:rPr lang="en-US" sz="2400" dirty="0" err="1">
                <a:latin typeface="Consolas" panose="020B0609020204030204" pitchFamily="49" charset="0"/>
                <a:cs typeface="Consolas" panose="020B0609020204030204" pitchFamily="49" charset="0"/>
              </a:rPr>
              <a:t>lst</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lst</a:t>
            </a:r>
            <a:r>
              <a:rPr lang="en-US" sz="2400" dirty="0">
                <a:latin typeface="Consolas" panose="020B0609020204030204" pitchFamily="49" charset="0"/>
                <a:cs typeface="Consolas" panose="020B0609020204030204" pitchFamily="49" charset="0"/>
              </a:rPr>
              <a:t>)//2 : ])</a:t>
            </a:r>
          </a:p>
          <a:p>
            <a:pPr marL="0" indent="0">
              <a:buNone/>
            </a:pPr>
            <a:r>
              <a:rPr lang="en-US" sz="2400" dirty="0" err="1">
                <a:latin typeface="Consolas" panose="020B0609020204030204" pitchFamily="49" charset="0"/>
                <a:cs typeface="Consolas" panose="020B0609020204030204" pitchFamily="49" charset="0"/>
              </a:rPr>
              <a:t>minOfLowerHalf</a:t>
            </a:r>
            <a:r>
              <a:rPr lang="en-US" sz="2400" dirty="0">
                <a:latin typeface="Consolas" panose="020B0609020204030204" pitchFamily="49" charset="0"/>
                <a:cs typeface="Consolas" panose="020B0609020204030204" pitchFamily="49" charset="0"/>
              </a:rPr>
              <a:t> = min(</a:t>
            </a:r>
            <a:r>
              <a:rPr lang="en-US" sz="2400" dirty="0" err="1">
                <a:latin typeface="Consolas" panose="020B0609020204030204" pitchFamily="49" charset="0"/>
                <a:cs typeface="Consolas" panose="020B0609020204030204" pitchFamily="49" charset="0"/>
              </a:rPr>
              <a:t>lst</a:t>
            </a:r>
            <a:r>
              <a:rPr lang="en-US" sz="2400" dirty="0">
                <a:latin typeface="Consolas" panose="020B0609020204030204" pitchFamily="49" charset="0"/>
                <a:cs typeface="Consolas" panose="020B0609020204030204" pitchFamily="49" charset="0"/>
              </a:rPr>
              <a:t>[0</a:t>
            </a:r>
            <a:r>
              <a:rPr lang="en-US" sz="2400" dirty="0">
                <a:latin typeface="Consolas" panose="020B0609020204030204" pitchFamily="49" charset="0"/>
                <a:cs typeface="Consolas" panose="020B0609020204030204" pitchFamily="49" charset="0"/>
                <a:sym typeface="Wingdings" pitchFamily="2" charset="2"/>
              </a:rPr>
              <a:t>:(</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lst</a:t>
            </a:r>
            <a:r>
              <a:rPr lang="en-US" sz="2400" dirty="0">
                <a:latin typeface="Consolas" panose="020B0609020204030204" pitchFamily="49" charset="0"/>
                <a:cs typeface="Consolas" panose="020B0609020204030204" pitchFamily="49" charset="0"/>
              </a:rPr>
              <a:t>)//2)+1])</a:t>
            </a:r>
          </a:p>
        </p:txBody>
      </p:sp>
      <p:sp>
        <p:nvSpPr>
          <p:cNvPr id="4" name="Slide Number Placeholder 3">
            <a:extLst>
              <a:ext uri="{FF2B5EF4-FFF2-40B4-BE49-F238E27FC236}">
                <a16:creationId xmlns:a16="http://schemas.microsoft.com/office/drawing/2014/main" id="{FB2269A3-264A-2643-A65E-406633B56DB2}"/>
              </a:ext>
            </a:extLst>
          </p:cNvPr>
          <p:cNvSpPr>
            <a:spLocks noGrp="1"/>
          </p:cNvSpPr>
          <p:nvPr>
            <p:ph type="sldNum" sz="quarter" idx="11"/>
          </p:nvPr>
        </p:nvSpPr>
        <p:spPr/>
        <p:txBody>
          <a:bodyPr/>
          <a:lstStyle/>
          <a:p>
            <a:fld id="{EEB4AB00-A063-5B45-A299-46253A2DB734}" type="slidenum">
              <a:rPr lang="en-US" altLang="en-US" smtClean="0"/>
              <a:pPr/>
              <a:t>64</a:t>
            </a:fld>
            <a:endParaRPr lang="en-US" altLang="en-US"/>
          </a:p>
        </p:txBody>
      </p:sp>
    </p:spTree>
    <p:extLst>
      <p:ext uri="{BB962C8B-B14F-4D97-AF65-F5344CB8AC3E}">
        <p14:creationId xmlns:p14="http://schemas.microsoft.com/office/powerpoint/2010/main" val="1423994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8AF8745B-1CA8-CE45-AF96-FAB9917F010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C30EA30-B177-8547-ACBB-DF908B7B875B}" type="slidenum">
              <a:rPr lang="en-US" altLang="en-US" sz="1400"/>
              <a:pPr>
                <a:spcBef>
                  <a:spcPct val="0"/>
                </a:spcBef>
                <a:buClrTx/>
                <a:buSzTx/>
                <a:buFontTx/>
                <a:buNone/>
              </a:pPr>
              <a:t>7</a:t>
            </a:fld>
            <a:endParaRPr lang="en-US" altLang="en-US" sz="1400"/>
          </a:p>
        </p:txBody>
      </p:sp>
      <p:sp>
        <p:nvSpPr>
          <p:cNvPr id="11267" name="Rectangle 2">
            <a:extLst>
              <a:ext uri="{FF2B5EF4-FFF2-40B4-BE49-F238E27FC236}">
                <a16:creationId xmlns:a16="http://schemas.microsoft.com/office/drawing/2014/main" id="{658A9FDA-7D62-594C-B173-F8267839341B}"/>
              </a:ext>
            </a:extLst>
          </p:cNvPr>
          <p:cNvSpPr>
            <a:spLocks noGrp="1" noChangeArrowheads="1"/>
          </p:cNvSpPr>
          <p:nvPr>
            <p:ph type="title"/>
          </p:nvPr>
        </p:nvSpPr>
        <p:spPr>
          <a:xfrm>
            <a:off x="685800" y="228600"/>
            <a:ext cx="7772400" cy="665163"/>
          </a:xfrm>
        </p:spPr>
        <p:txBody>
          <a:bodyPr/>
          <a:lstStyle/>
          <a:p>
            <a:r>
              <a:rPr lang="en-US" altLang="en-US" sz="4000"/>
              <a:t>Indexer Operator []</a:t>
            </a:r>
          </a:p>
        </p:txBody>
      </p:sp>
      <p:sp>
        <p:nvSpPr>
          <p:cNvPr id="11268" name="Rectangle 7">
            <a:extLst>
              <a:ext uri="{FF2B5EF4-FFF2-40B4-BE49-F238E27FC236}">
                <a16:creationId xmlns:a16="http://schemas.microsoft.com/office/drawing/2014/main" id="{5AE20AE8-B5C6-A946-A306-B241B26DC943}"/>
              </a:ext>
            </a:extLst>
          </p:cNvPr>
          <p:cNvSpPr>
            <a:spLocks noChangeArrowheads="1"/>
          </p:cNvSpPr>
          <p:nvPr/>
        </p:nvSpPr>
        <p:spPr bwMode="auto">
          <a:xfrm>
            <a:off x="0" y="1914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1269" name="Object 6">
            <a:extLst>
              <a:ext uri="{FF2B5EF4-FFF2-40B4-BE49-F238E27FC236}">
                <a16:creationId xmlns:a16="http://schemas.microsoft.com/office/drawing/2014/main" id="{4742DF38-FB35-E841-960E-77CA65365138}"/>
              </a:ext>
            </a:extLst>
          </p:cNvPr>
          <p:cNvGraphicFramePr>
            <a:graphicFrameLocks noChangeAspect="1"/>
          </p:cNvGraphicFramePr>
          <p:nvPr/>
        </p:nvGraphicFramePr>
        <p:xfrm>
          <a:off x="269875" y="1009650"/>
          <a:ext cx="8564563" cy="5403850"/>
        </p:xfrm>
        <a:graphic>
          <a:graphicData uri="http://schemas.openxmlformats.org/presentationml/2006/ole">
            <mc:AlternateContent xmlns:mc="http://schemas.openxmlformats.org/markup-compatibility/2006">
              <mc:Choice xmlns:v="urn:schemas-microsoft-com:vml" Requires="v">
                <p:oleObj spid="_x0000_s11295" name="Picture" r:id="rId3" imgW="3454400" imgH="2184400" progId="Word.Picture.8">
                  <p:embed/>
                </p:oleObj>
              </mc:Choice>
              <mc:Fallback>
                <p:oleObj name="Picture" r:id="rId3" imgW="3454400" imgH="218440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875" y="1009650"/>
                        <a:ext cx="8564563" cy="540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0" name="Rectangle 8">
            <a:extLst>
              <a:ext uri="{FF2B5EF4-FFF2-40B4-BE49-F238E27FC236}">
                <a16:creationId xmlns:a16="http://schemas.microsoft.com/office/drawing/2014/main" id="{52BB759A-2F9E-5B45-BE4F-BBCB4EF0ADA7}"/>
              </a:ext>
            </a:extLst>
          </p:cNvPr>
          <p:cNvSpPr>
            <a:spLocks noChangeArrowheads="1"/>
          </p:cNvSpPr>
          <p:nvPr/>
        </p:nvSpPr>
        <p:spPr bwMode="auto">
          <a:xfrm>
            <a:off x="0" y="4943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a:extLst>
              <a:ext uri="{FF2B5EF4-FFF2-40B4-BE49-F238E27FC236}">
                <a16:creationId xmlns:a16="http://schemas.microsoft.com/office/drawing/2014/main" id="{269E5E59-6ED6-E741-9A3F-45C7EF77D6F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D83D2D8-9F09-D846-8B4E-C5CD1BFD721C}" type="slidenum">
              <a:rPr lang="en-US" altLang="en-US" sz="1400"/>
              <a:pPr>
                <a:spcBef>
                  <a:spcPct val="0"/>
                </a:spcBef>
                <a:buClrTx/>
                <a:buSzTx/>
                <a:buFontTx/>
                <a:buNone/>
              </a:pPr>
              <a:t>8</a:t>
            </a:fld>
            <a:endParaRPr lang="en-US" altLang="en-US" sz="1400"/>
          </a:p>
        </p:txBody>
      </p:sp>
      <p:sp>
        <p:nvSpPr>
          <p:cNvPr id="12291" name="Rectangle 2">
            <a:extLst>
              <a:ext uri="{FF2B5EF4-FFF2-40B4-BE49-F238E27FC236}">
                <a16:creationId xmlns:a16="http://schemas.microsoft.com/office/drawing/2014/main" id="{52D21712-6531-A945-87C6-B71EC405E3AA}"/>
              </a:ext>
            </a:extLst>
          </p:cNvPr>
          <p:cNvSpPr>
            <a:spLocks noGrp="1" noChangeArrowheads="1"/>
          </p:cNvSpPr>
          <p:nvPr>
            <p:ph type="title"/>
          </p:nvPr>
        </p:nvSpPr>
        <p:spPr>
          <a:xfrm>
            <a:off x="685800" y="184502"/>
            <a:ext cx="7772400" cy="1013145"/>
          </a:xfrm>
        </p:spPr>
        <p:txBody>
          <a:bodyPr/>
          <a:lstStyle/>
          <a:p>
            <a:r>
              <a:rPr lang="en-US" altLang="en-US" dirty="0"/>
              <a:t>The +, *, [ : ], and in Operators</a:t>
            </a:r>
            <a:br>
              <a:rPr lang="en-US" altLang="en-US" dirty="0"/>
            </a:br>
            <a:r>
              <a:rPr lang="en-US" altLang="en-US" sz="2000" dirty="0">
                <a:latin typeface="Consolas" panose="020B0609020204030204" pitchFamily="49" charset="0"/>
                <a:cs typeface="Consolas" panose="020B0609020204030204" pitchFamily="49" charset="0"/>
              </a:rPr>
              <a:t>slice syntax: list_name[start:stop:step] </a:t>
            </a:r>
          </a:p>
        </p:txBody>
      </p:sp>
      <p:sp>
        <p:nvSpPr>
          <p:cNvPr id="12292" name="Rectangle 3">
            <a:extLst>
              <a:ext uri="{FF2B5EF4-FFF2-40B4-BE49-F238E27FC236}">
                <a16:creationId xmlns:a16="http://schemas.microsoft.com/office/drawing/2014/main" id="{AC20AF04-298E-A04D-893B-5E25AAEE22E9}"/>
              </a:ext>
            </a:extLst>
          </p:cNvPr>
          <p:cNvSpPr>
            <a:spLocks noGrp="1" noChangeArrowheads="1"/>
          </p:cNvSpPr>
          <p:nvPr>
            <p:ph type="body" idx="1"/>
          </p:nvPr>
        </p:nvSpPr>
        <p:spPr>
          <a:xfrm>
            <a:off x="309563" y="1393825"/>
            <a:ext cx="8218487" cy="4816475"/>
          </a:xfrm>
        </p:spPr>
        <p:txBody>
          <a:bodyPr/>
          <a:lstStyle/>
          <a:p>
            <a:pPr>
              <a:lnSpc>
                <a:spcPct val="80000"/>
              </a:lnSpc>
              <a:buFont typeface="Monotype Sorts" pitchFamily="2" charset="2"/>
              <a:buNone/>
            </a:pPr>
            <a:r>
              <a:rPr lang="en-US" altLang="en-US" sz="2800" dirty="0">
                <a:solidFill>
                  <a:schemeClr val="tx2"/>
                </a:solidFill>
              </a:rPr>
              <a:t>&gt;&gt;&gt; list1 = [2, 3]</a:t>
            </a:r>
          </a:p>
          <a:p>
            <a:pPr>
              <a:lnSpc>
                <a:spcPct val="80000"/>
              </a:lnSpc>
              <a:buFont typeface="Monotype Sorts" pitchFamily="2" charset="2"/>
              <a:buNone/>
            </a:pPr>
            <a:r>
              <a:rPr lang="en-US" altLang="en-US" sz="2800" dirty="0">
                <a:solidFill>
                  <a:schemeClr val="tx2"/>
                </a:solidFill>
              </a:rPr>
              <a:t>&gt;&gt;&gt; list2 = [1, 9]</a:t>
            </a:r>
          </a:p>
          <a:p>
            <a:pPr>
              <a:lnSpc>
                <a:spcPct val="80000"/>
              </a:lnSpc>
              <a:buFont typeface="Monotype Sorts" pitchFamily="2" charset="2"/>
              <a:buNone/>
            </a:pPr>
            <a:r>
              <a:rPr lang="en-US" altLang="en-US" sz="2800" dirty="0">
                <a:solidFill>
                  <a:schemeClr val="tx2"/>
                </a:solidFill>
              </a:rPr>
              <a:t>&gt;&gt;&gt; list3 = list1 + list2</a:t>
            </a:r>
          </a:p>
          <a:p>
            <a:pPr>
              <a:lnSpc>
                <a:spcPct val="80000"/>
              </a:lnSpc>
              <a:buFont typeface="Monotype Sorts" pitchFamily="2" charset="2"/>
              <a:buNone/>
            </a:pPr>
            <a:r>
              <a:rPr lang="en-US" altLang="en-US" sz="2800" dirty="0">
                <a:solidFill>
                  <a:schemeClr val="tx2"/>
                </a:solidFill>
              </a:rPr>
              <a:t>&gt;&gt;&gt; list3</a:t>
            </a:r>
          </a:p>
          <a:p>
            <a:pPr>
              <a:lnSpc>
                <a:spcPct val="80000"/>
              </a:lnSpc>
              <a:buFont typeface="Monotype Sorts" pitchFamily="2" charset="2"/>
              <a:buNone/>
            </a:pPr>
            <a:r>
              <a:rPr lang="en-US" altLang="en-US" sz="2800" dirty="0">
                <a:solidFill>
                  <a:schemeClr val="tx2"/>
                </a:solidFill>
              </a:rPr>
              <a:t>[2, 3, 1, 9] </a:t>
            </a:r>
          </a:p>
          <a:p>
            <a:pPr>
              <a:lnSpc>
                <a:spcPct val="80000"/>
              </a:lnSpc>
              <a:buFont typeface="Monotype Sorts" pitchFamily="2" charset="2"/>
              <a:buNone/>
            </a:pPr>
            <a:r>
              <a:rPr lang="en-US" altLang="en-US" sz="2800" dirty="0">
                <a:solidFill>
                  <a:schemeClr val="tx2"/>
                </a:solidFill>
              </a:rPr>
              <a:t>&gt;&gt;&gt; list3 = 3 * list1</a:t>
            </a:r>
          </a:p>
          <a:p>
            <a:pPr>
              <a:lnSpc>
                <a:spcPct val="80000"/>
              </a:lnSpc>
              <a:buFont typeface="Monotype Sorts" pitchFamily="2" charset="2"/>
              <a:buNone/>
            </a:pPr>
            <a:r>
              <a:rPr lang="en-US" altLang="en-US" sz="2800" dirty="0">
                <a:solidFill>
                  <a:schemeClr val="tx2"/>
                </a:solidFill>
              </a:rPr>
              <a:t>&gt;&gt;&gt; list3</a:t>
            </a:r>
          </a:p>
          <a:p>
            <a:pPr>
              <a:lnSpc>
                <a:spcPct val="80000"/>
              </a:lnSpc>
              <a:buFont typeface="Monotype Sorts" pitchFamily="2" charset="2"/>
              <a:buNone/>
            </a:pPr>
            <a:r>
              <a:rPr lang="en-US" altLang="en-US" sz="2800" dirty="0">
                <a:solidFill>
                  <a:schemeClr val="tx2"/>
                </a:solidFill>
              </a:rPr>
              <a:t>[2, 3, 2, 3, 2, 3]</a:t>
            </a:r>
          </a:p>
          <a:p>
            <a:pPr>
              <a:lnSpc>
                <a:spcPct val="80000"/>
              </a:lnSpc>
              <a:buFont typeface="Monotype Sorts" pitchFamily="2" charset="2"/>
              <a:buNone/>
            </a:pPr>
            <a:r>
              <a:rPr lang="en-US" altLang="en-US" sz="2800" dirty="0">
                <a:solidFill>
                  <a:schemeClr val="tx2"/>
                </a:solidFill>
              </a:rPr>
              <a:t>&gt;&gt;&gt; list4 = list3[2 : 4]</a:t>
            </a:r>
          </a:p>
          <a:p>
            <a:pPr>
              <a:lnSpc>
                <a:spcPct val="80000"/>
              </a:lnSpc>
              <a:buFont typeface="Monotype Sorts" pitchFamily="2" charset="2"/>
              <a:buNone/>
            </a:pPr>
            <a:r>
              <a:rPr lang="en-US" altLang="en-US" sz="2800" dirty="0">
                <a:solidFill>
                  <a:schemeClr val="tx2"/>
                </a:solidFill>
              </a:rPr>
              <a:t>&gt;&gt;&gt; list4</a:t>
            </a:r>
          </a:p>
          <a:p>
            <a:pPr>
              <a:lnSpc>
                <a:spcPct val="80000"/>
              </a:lnSpc>
              <a:buFont typeface="Monotype Sorts" pitchFamily="2" charset="2"/>
              <a:buNone/>
            </a:pPr>
            <a:r>
              <a:rPr lang="en-US" altLang="en-US" sz="2800" dirty="0">
                <a:solidFill>
                  <a:schemeClr val="tx2"/>
                </a:solidFill>
              </a:rPr>
              <a:t>[2, 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a:extLst>
              <a:ext uri="{FF2B5EF4-FFF2-40B4-BE49-F238E27FC236}">
                <a16:creationId xmlns:a16="http://schemas.microsoft.com/office/drawing/2014/main" id="{C345913F-5F52-BC42-869D-A24E60FD935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2778451-EC7E-324D-953C-99A4E94B941E}" type="slidenum">
              <a:rPr lang="en-US" altLang="en-US" sz="1400"/>
              <a:pPr>
                <a:spcBef>
                  <a:spcPct val="0"/>
                </a:spcBef>
                <a:buClrTx/>
                <a:buSzTx/>
                <a:buFontTx/>
                <a:buNone/>
              </a:pPr>
              <a:t>9</a:t>
            </a:fld>
            <a:endParaRPr lang="en-US" altLang="en-US" sz="1400"/>
          </a:p>
        </p:txBody>
      </p:sp>
      <p:sp>
        <p:nvSpPr>
          <p:cNvPr id="13315" name="Rectangle 2">
            <a:extLst>
              <a:ext uri="{FF2B5EF4-FFF2-40B4-BE49-F238E27FC236}">
                <a16:creationId xmlns:a16="http://schemas.microsoft.com/office/drawing/2014/main" id="{2E9BF231-71A0-1945-89B4-FBA4D8FD7FDC}"/>
              </a:ext>
            </a:extLst>
          </p:cNvPr>
          <p:cNvSpPr>
            <a:spLocks noGrp="1" noChangeArrowheads="1"/>
          </p:cNvSpPr>
          <p:nvPr>
            <p:ph type="title"/>
          </p:nvPr>
        </p:nvSpPr>
        <p:spPr>
          <a:xfrm>
            <a:off x="685800" y="457200"/>
            <a:ext cx="7772400" cy="666750"/>
          </a:xfrm>
        </p:spPr>
        <p:txBody>
          <a:bodyPr/>
          <a:lstStyle/>
          <a:p>
            <a:r>
              <a:rPr lang="en-US" altLang="en-US" dirty="0"/>
              <a:t>The +, *, [ : ], and in Operators </a:t>
            </a:r>
          </a:p>
        </p:txBody>
      </p:sp>
      <p:sp>
        <p:nvSpPr>
          <p:cNvPr id="13316" name="Rectangle 3">
            <a:extLst>
              <a:ext uri="{FF2B5EF4-FFF2-40B4-BE49-F238E27FC236}">
                <a16:creationId xmlns:a16="http://schemas.microsoft.com/office/drawing/2014/main" id="{DE71176F-4EB1-AA4E-A181-ED7356EFC8F2}"/>
              </a:ext>
            </a:extLst>
          </p:cNvPr>
          <p:cNvSpPr>
            <a:spLocks noGrp="1" noChangeArrowheads="1"/>
          </p:cNvSpPr>
          <p:nvPr>
            <p:ph type="body" idx="1"/>
          </p:nvPr>
        </p:nvSpPr>
        <p:spPr>
          <a:xfrm>
            <a:off x="309563" y="1393825"/>
            <a:ext cx="8180387" cy="1997075"/>
          </a:xfrm>
        </p:spPr>
        <p:txBody>
          <a:bodyPr/>
          <a:lstStyle/>
          <a:p>
            <a:pPr>
              <a:lnSpc>
                <a:spcPct val="80000"/>
              </a:lnSpc>
              <a:buFont typeface="Monotype Sorts" pitchFamily="2" charset="2"/>
              <a:buNone/>
            </a:pPr>
            <a:r>
              <a:rPr lang="en-US" altLang="en-US" sz="2400">
                <a:solidFill>
                  <a:schemeClr val="tx2"/>
                </a:solidFill>
              </a:rPr>
              <a:t>&gt;&gt;&gt; list1 = [2, 3, 5, 2, 33, 21]</a:t>
            </a:r>
          </a:p>
          <a:p>
            <a:pPr>
              <a:lnSpc>
                <a:spcPct val="80000"/>
              </a:lnSpc>
              <a:buFont typeface="Monotype Sorts" pitchFamily="2" charset="2"/>
              <a:buNone/>
            </a:pPr>
            <a:r>
              <a:rPr lang="en-US" altLang="en-US" sz="2400">
                <a:solidFill>
                  <a:schemeClr val="tx2"/>
                </a:solidFill>
              </a:rPr>
              <a:t>&gt;&gt;&gt; list1[-1]</a:t>
            </a:r>
          </a:p>
          <a:p>
            <a:pPr>
              <a:lnSpc>
                <a:spcPct val="80000"/>
              </a:lnSpc>
              <a:buFont typeface="Monotype Sorts" pitchFamily="2" charset="2"/>
              <a:buNone/>
            </a:pPr>
            <a:r>
              <a:rPr lang="en-US" altLang="en-US" sz="2400">
                <a:solidFill>
                  <a:schemeClr val="tx2"/>
                </a:solidFill>
              </a:rPr>
              <a:t>21</a:t>
            </a:r>
          </a:p>
          <a:p>
            <a:pPr>
              <a:lnSpc>
                <a:spcPct val="80000"/>
              </a:lnSpc>
              <a:buFont typeface="Monotype Sorts" pitchFamily="2" charset="2"/>
              <a:buNone/>
            </a:pPr>
            <a:r>
              <a:rPr lang="en-US" altLang="en-US" sz="2400">
                <a:solidFill>
                  <a:schemeClr val="tx2"/>
                </a:solidFill>
              </a:rPr>
              <a:t>&gt;&gt;&gt; list1[-3]</a:t>
            </a:r>
          </a:p>
          <a:p>
            <a:pPr>
              <a:lnSpc>
                <a:spcPct val="80000"/>
              </a:lnSpc>
              <a:buFont typeface="Monotype Sorts" pitchFamily="2" charset="2"/>
              <a:buNone/>
            </a:pPr>
            <a:r>
              <a:rPr lang="en-US" altLang="en-US" sz="2400">
                <a:solidFill>
                  <a:schemeClr val="tx2"/>
                </a:solidFill>
              </a:rPr>
              <a:t>2</a:t>
            </a:r>
          </a:p>
        </p:txBody>
      </p:sp>
      <p:sp>
        <p:nvSpPr>
          <p:cNvPr id="13317" name="Rectangle 4">
            <a:extLst>
              <a:ext uri="{FF2B5EF4-FFF2-40B4-BE49-F238E27FC236}">
                <a16:creationId xmlns:a16="http://schemas.microsoft.com/office/drawing/2014/main" id="{4BA646F6-DAD1-8542-AE34-3D69F497E7E1}"/>
              </a:ext>
            </a:extLst>
          </p:cNvPr>
          <p:cNvSpPr>
            <a:spLocks noChangeArrowheads="1"/>
          </p:cNvSpPr>
          <p:nvPr/>
        </p:nvSpPr>
        <p:spPr bwMode="auto">
          <a:xfrm>
            <a:off x="309563" y="3697288"/>
            <a:ext cx="8180387" cy="268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a:solidFill>
                  <a:schemeClr val="tx2"/>
                </a:solidFill>
              </a:rPr>
              <a:t>&gt;&gt;&gt; list1 = [2, 3, 5, 2, 33, 21]</a:t>
            </a:r>
          </a:p>
          <a:p>
            <a:pPr>
              <a:buFont typeface="Monotype Sorts" pitchFamily="2" charset="2"/>
              <a:buNone/>
            </a:pPr>
            <a:r>
              <a:rPr lang="en-US" altLang="en-US" sz="2400">
                <a:solidFill>
                  <a:schemeClr val="tx2"/>
                </a:solidFill>
              </a:rPr>
              <a:t>&gt;&gt;&gt; 2 in list1</a:t>
            </a:r>
          </a:p>
          <a:p>
            <a:pPr>
              <a:buFont typeface="Monotype Sorts" pitchFamily="2" charset="2"/>
              <a:buNone/>
            </a:pPr>
            <a:r>
              <a:rPr lang="en-US" altLang="en-US" sz="2400">
                <a:solidFill>
                  <a:schemeClr val="tx2"/>
                </a:solidFill>
              </a:rPr>
              <a:t>True</a:t>
            </a:r>
          </a:p>
          <a:p>
            <a:pPr>
              <a:buFont typeface="Monotype Sorts" pitchFamily="2" charset="2"/>
              <a:buNone/>
            </a:pPr>
            <a:r>
              <a:rPr lang="en-US" altLang="en-US" sz="2400">
                <a:solidFill>
                  <a:schemeClr val="tx2"/>
                </a:solidFill>
              </a:rPr>
              <a:t>&gt;&gt;&gt; list1 = [2, 3, 5, 2, 33, 21]</a:t>
            </a:r>
          </a:p>
          <a:p>
            <a:pPr>
              <a:buFont typeface="Monotype Sorts" pitchFamily="2" charset="2"/>
              <a:buNone/>
            </a:pPr>
            <a:r>
              <a:rPr lang="en-US" altLang="en-US" sz="2400">
                <a:solidFill>
                  <a:schemeClr val="tx2"/>
                </a:solidFill>
              </a:rPr>
              <a:t>&gt;&gt;&gt; 2.5 in list1</a:t>
            </a:r>
          </a:p>
          <a:p>
            <a:pPr>
              <a:buFont typeface="Monotype Sorts" pitchFamily="2" charset="2"/>
              <a:buNone/>
            </a:pPr>
            <a:r>
              <a:rPr lang="en-US" altLang="en-US" sz="2400">
                <a:solidFill>
                  <a:schemeClr val="tx2"/>
                </a:solidFill>
              </a:rPr>
              <a:t>False</a:t>
            </a:r>
          </a:p>
        </p:txBody>
      </p:sp>
    </p:spTree>
  </p:cSld>
  <p:clrMapOvr>
    <a:masterClrMapping/>
  </p:clrMapOvr>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47315</TotalTime>
  <Words>4737</Words>
  <Application>Microsoft Macintosh PowerPoint</Application>
  <PresentationFormat>On-screen Show (4:3)</PresentationFormat>
  <Paragraphs>687</Paragraphs>
  <Slides>64</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74" baseType="lpstr">
      <vt:lpstr>Arial</vt:lpstr>
      <vt:lpstr>Book Antiqua</vt:lpstr>
      <vt:lpstr>Consolas</vt:lpstr>
      <vt:lpstr>Courier New</vt:lpstr>
      <vt:lpstr>Forte</vt:lpstr>
      <vt:lpstr>Monotype Sorts</vt:lpstr>
      <vt:lpstr>Symbol</vt:lpstr>
      <vt:lpstr>Times New Roman</vt:lpstr>
      <vt:lpstr>International</vt:lpstr>
      <vt:lpstr>Picture</vt:lpstr>
      <vt:lpstr>Chapter 7 Lists</vt:lpstr>
      <vt:lpstr>Opening Problem</vt:lpstr>
      <vt:lpstr>Objectives</vt:lpstr>
      <vt:lpstr>Creating Lists</vt:lpstr>
      <vt:lpstr>list Methods</vt:lpstr>
      <vt:lpstr>Functions for lists</vt:lpstr>
      <vt:lpstr>Indexer Operator []</vt:lpstr>
      <vt:lpstr>The +, *, [ : ], and in Operators slice syntax: list_name[start:stop:step] </vt:lpstr>
      <vt:lpstr>The +, *, [ : ], and in Operators </vt:lpstr>
      <vt:lpstr>off-by-one Error </vt:lpstr>
      <vt:lpstr>List Comprehension</vt:lpstr>
      <vt:lpstr>Comparing Lists</vt:lpstr>
      <vt:lpstr>Splitting a String to a List</vt:lpstr>
      <vt:lpstr>Analyze Numbers</vt:lpstr>
      <vt:lpstr>PowerPoint Presentation</vt:lpstr>
      <vt:lpstr>Problem: Deck of Cards</vt:lpstr>
      <vt:lpstr>Problem: Deck of Cards, cont.</vt:lpstr>
      <vt:lpstr>Problem: Deck of Cards, cont.</vt:lpstr>
      <vt:lpstr>PowerPoint Presentation</vt:lpstr>
      <vt:lpstr>GUI: Deck of Cards</vt:lpstr>
      <vt:lpstr>Copying Lists</vt:lpstr>
      <vt:lpstr>List Practice</vt:lpstr>
      <vt:lpstr>PowerPoint Presentation</vt:lpstr>
      <vt:lpstr>Passing Lists to Functios</vt:lpstr>
      <vt:lpstr>Pass By Value</vt:lpstr>
      <vt:lpstr>Pass By Value (Immutable objects)</vt:lpstr>
      <vt:lpstr>Pass By Value (changeable objects)</vt:lpstr>
      <vt:lpstr>Simple Example</vt:lpstr>
      <vt:lpstr>PowerPoint Presentation</vt:lpstr>
      <vt:lpstr>PowerPoint Presentation</vt:lpstr>
      <vt:lpstr>Subtle Issues Regarding Default Arguments</vt:lpstr>
      <vt:lpstr>Returning a List from a Function</vt:lpstr>
      <vt:lpstr>Cleaner code</vt:lpstr>
      <vt:lpstr>Issues: List as a Default Argument</vt:lpstr>
      <vt:lpstr>PowerPoint Presentation</vt:lpstr>
      <vt:lpstr>PowerPoint Presentation</vt:lpstr>
      <vt:lpstr>Problem: Counting Occurrence of Each Letter</vt:lpstr>
      <vt:lpstr>PowerPoint Presentation</vt:lpstr>
      <vt:lpstr>PowerPoint Presentation</vt:lpstr>
      <vt:lpstr>PowerPoint Presentation</vt:lpstr>
      <vt:lpstr>Searching Lists</vt:lpstr>
      <vt:lpstr>Linear Search</vt:lpstr>
      <vt:lpstr>PowerPoint Presentation</vt:lpstr>
      <vt:lpstr>PowerPoint Presentation</vt:lpstr>
      <vt:lpstr>Linear Search Animation</vt:lpstr>
      <vt:lpstr>Linear Search Animation</vt:lpstr>
      <vt:lpstr>Binary Search</vt:lpstr>
      <vt:lpstr>Binary Search, cont.</vt:lpstr>
      <vt:lpstr>Binary Search</vt:lpstr>
      <vt:lpstr>Binary Search Animation</vt:lpstr>
      <vt:lpstr>Binary Search, cont.</vt:lpstr>
      <vt:lpstr>Binary Search, cont.</vt:lpstr>
      <vt:lpstr>Binary Search, cont.</vt:lpstr>
      <vt:lpstr>From Idea to Soluton</vt:lpstr>
      <vt:lpstr>PowerPoint Presentation</vt:lpstr>
      <vt:lpstr>Sorting Lists</vt:lpstr>
      <vt:lpstr>Selection Sort</vt:lpstr>
      <vt:lpstr>Selection Sort Animation</vt:lpstr>
      <vt:lpstr>From Idea to Solution</vt:lpstr>
      <vt:lpstr>Expand</vt:lpstr>
      <vt:lpstr>Expand</vt:lpstr>
      <vt:lpstr>Wrap it in a Function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Arrays</dc:title>
  <dc:creator>Y. Daniel Liang</dc:creator>
  <cp:lastModifiedBy>yuksel aslandogan</cp:lastModifiedBy>
  <cp:revision>329</cp:revision>
  <dcterms:created xsi:type="dcterms:W3CDTF">1995-06-10T17:31:50Z</dcterms:created>
  <dcterms:modified xsi:type="dcterms:W3CDTF">2022-12-08T14:32:14Z</dcterms:modified>
</cp:coreProperties>
</file>