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256" r:id="rId2"/>
    <p:sldId id="570" r:id="rId3"/>
    <p:sldId id="520" r:id="rId4"/>
    <p:sldId id="444" r:id="rId5"/>
    <p:sldId id="514" r:id="rId6"/>
    <p:sldId id="515" r:id="rId7"/>
    <p:sldId id="605" r:id="rId8"/>
    <p:sldId id="626" r:id="rId9"/>
    <p:sldId id="623" r:id="rId10"/>
    <p:sldId id="625" r:id="rId11"/>
    <p:sldId id="624" r:id="rId12"/>
    <p:sldId id="577" r:id="rId13"/>
    <p:sldId id="598" r:id="rId14"/>
    <p:sldId id="597" r:id="rId15"/>
    <p:sldId id="579" r:id="rId16"/>
    <p:sldId id="580" r:id="rId17"/>
    <p:sldId id="469" r:id="rId18"/>
    <p:sldId id="576" r:id="rId19"/>
    <p:sldId id="618" r:id="rId20"/>
    <p:sldId id="619" r:id="rId21"/>
    <p:sldId id="603" r:id="rId22"/>
    <p:sldId id="607" r:id="rId23"/>
    <p:sldId id="545" r:id="rId24"/>
    <p:sldId id="581" r:id="rId25"/>
    <p:sldId id="582" r:id="rId26"/>
    <p:sldId id="512" r:id="rId27"/>
    <p:sldId id="507" r:id="rId28"/>
    <p:sldId id="609" r:id="rId29"/>
    <p:sldId id="622" r:id="rId30"/>
    <p:sldId id="583" r:id="rId31"/>
    <p:sldId id="584" r:id="rId32"/>
    <p:sldId id="585" r:id="rId33"/>
    <p:sldId id="586" r:id="rId34"/>
    <p:sldId id="610" r:id="rId35"/>
    <p:sldId id="611" r:id="rId36"/>
    <p:sldId id="612" r:id="rId37"/>
    <p:sldId id="599" r:id="rId38"/>
    <p:sldId id="621" r:id="rId39"/>
    <p:sldId id="600" r:id="rId40"/>
    <p:sldId id="613" r:id="rId41"/>
    <p:sldId id="616" r:id="rId42"/>
    <p:sldId id="604" r:id="rId43"/>
    <p:sldId id="617" r:id="rId44"/>
    <p:sldId id="601" r:id="rId45"/>
    <p:sldId id="602" r:id="rId46"/>
    <p:sldId id="620"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7" autoAdjust="0"/>
    <p:restoredTop sz="94694" autoAdjust="0"/>
  </p:normalViewPr>
  <p:slideViewPr>
    <p:cSldViewPr>
      <p:cViewPr>
        <p:scale>
          <a:sx n="150" d="100"/>
          <a:sy n="150" d="100"/>
        </p:scale>
        <p:origin x="456" y="-968"/>
      </p:cViewPr>
      <p:guideLst>
        <p:guide orient="horz" pos="576"/>
        <p:guide pos="576"/>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 d="1"/>
        <a:sy n="1" d="1"/>
      </p:scale>
      <p:origin x="0" y="5256"/>
    </p:cViewPr>
  </p:sorterViewPr>
  <p:notesViewPr>
    <p:cSldViewPr>
      <p:cViewPr varScale="1">
        <p:scale>
          <a:sx n="40" d="100"/>
          <a:sy n="40" d="100"/>
        </p:scale>
        <p:origin x="-1404" y="-7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slide" Target="slides/slide37.xml"/><Relationship Id="rId1"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07C69E-DFF4-454A-A7B5-295A38F544A5}" type="doc">
      <dgm:prSet loTypeId="urn:microsoft.com/office/officeart/2005/8/layout/radial5" loCatId="" qsTypeId="urn:microsoft.com/office/officeart/2005/8/quickstyle/simple1" qsCatId="simple" csTypeId="urn:microsoft.com/office/officeart/2005/8/colors/accent1_2" csCatId="accent1" phldr="1"/>
      <dgm:spPr/>
      <dgm:t>
        <a:bodyPr/>
        <a:lstStyle/>
        <a:p>
          <a:endParaRPr lang="en-US"/>
        </a:p>
      </dgm:t>
    </dgm:pt>
    <dgm:pt modelId="{551A31A6-F346-584F-BEE3-F8DB5DA65FB2}">
      <dgm:prSet phldrT="[Text]"/>
      <dgm:spPr/>
      <dgm:t>
        <a:bodyPr/>
        <a:lstStyle/>
        <a:p>
          <a:r>
            <a:rPr lang="en-US" dirty="0"/>
            <a:t>Main Controller</a:t>
          </a:r>
        </a:p>
      </dgm:t>
    </dgm:pt>
    <dgm:pt modelId="{0B7C077D-27C8-B441-919B-27FF2B9F614B}" type="parTrans" cxnId="{5FC47CA5-7809-2944-A94D-61EFCC308D86}">
      <dgm:prSet/>
      <dgm:spPr/>
      <dgm:t>
        <a:bodyPr/>
        <a:lstStyle/>
        <a:p>
          <a:endParaRPr lang="en-US"/>
        </a:p>
      </dgm:t>
    </dgm:pt>
    <dgm:pt modelId="{100F99ED-26E9-4348-BD6F-C3A1CEE5FCB8}" type="sibTrans" cxnId="{5FC47CA5-7809-2944-A94D-61EFCC308D86}">
      <dgm:prSet/>
      <dgm:spPr/>
      <dgm:t>
        <a:bodyPr/>
        <a:lstStyle/>
        <a:p>
          <a:endParaRPr lang="en-US"/>
        </a:p>
      </dgm:t>
    </dgm:pt>
    <dgm:pt modelId="{D34ACC5E-3903-404C-8DD0-A2E39F83E30F}">
      <dgm:prSet phldrT="[Text]"/>
      <dgm:spPr/>
      <dgm:t>
        <a:bodyPr/>
        <a:lstStyle/>
        <a:p>
          <a:r>
            <a:rPr lang="en-US" dirty="0"/>
            <a:t>Account</a:t>
          </a:r>
        </a:p>
      </dgm:t>
    </dgm:pt>
    <dgm:pt modelId="{87E76C4F-E5E6-9844-AD1F-E136324C6286}" type="parTrans" cxnId="{153210FB-9197-F142-8DE5-6C8CC51CAD16}">
      <dgm:prSet/>
      <dgm:spPr/>
      <dgm:t>
        <a:bodyPr/>
        <a:lstStyle/>
        <a:p>
          <a:endParaRPr lang="en-US"/>
        </a:p>
      </dgm:t>
    </dgm:pt>
    <dgm:pt modelId="{F56FA31E-D056-9145-BB82-8D77F02F50D9}" type="sibTrans" cxnId="{153210FB-9197-F142-8DE5-6C8CC51CAD16}">
      <dgm:prSet/>
      <dgm:spPr/>
      <dgm:t>
        <a:bodyPr/>
        <a:lstStyle/>
        <a:p>
          <a:endParaRPr lang="en-US"/>
        </a:p>
      </dgm:t>
    </dgm:pt>
    <dgm:pt modelId="{2A46614C-9EAE-3F4A-8D8E-4F0F4710B5F5}">
      <dgm:prSet phldrT="[Text]"/>
      <dgm:spPr/>
      <dgm:t>
        <a:bodyPr/>
        <a:lstStyle/>
        <a:p>
          <a:r>
            <a:rPr lang="en-US" dirty="0"/>
            <a:t>Menu Display</a:t>
          </a:r>
        </a:p>
      </dgm:t>
    </dgm:pt>
    <dgm:pt modelId="{EC73F5AA-B02A-C24A-9554-D222ED52656C}" type="parTrans" cxnId="{97BBC4B9-7ED2-B345-98BE-65DF00D7B84A}">
      <dgm:prSet/>
      <dgm:spPr/>
      <dgm:t>
        <a:bodyPr/>
        <a:lstStyle/>
        <a:p>
          <a:endParaRPr lang="en-US"/>
        </a:p>
      </dgm:t>
    </dgm:pt>
    <dgm:pt modelId="{A54B24F9-3BBD-9D4B-9763-81AF0F14F0A0}" type="sibTrans" cxnId="{97BBC4B9-7ED2-B345-98BE-65DF00D7B84A}">
      <dgm:prSet/>
      <dgm:spPr/>
      <dgm:t>
        <a:bodyPr/>
        <a:lstStyle/>
        <a:p>
          <a:endParaRPr lang="en-US"/>
        </a:p>
      </dgm:t>
    </dgm:pt>
    <dgm:pt modelId="{A7A682A5-1F90-4D40-A34C-466824F69EC3}">
      <dgm:prSet phldrT="[Text]"/>
      <dgm:spPr/>
      <dgm:t>
        <a:bodyPr/>
        <a:lstStyle/>
        <a:p>
          <a:r>
            <a:rPr lang="en-US" dirty="0"/>
            <a:t>Bank Database Communicator</a:t>
          </a:r>
        </a:p>
      </dgm:t>
    </dgm:pt>
    <dgm:pt modelId="{F348FBD9-06D9-F14F-B833-A57DCB416AA8}" type="parTrans" cxnId="{04BAAFA2-7749-5F49-808D-A49CAB1A19B9}">
      <dgm:prSet/>
      <dgm:spPr/>
      <dgm:t>
        <a:bodyPr/>
        <a:lstStyle/>
        <a:p>
          <a:endParaRPr lang="en-US"/>
        </a:p>
      </dgm:t>
    </dgm:pt>
    <dgm:pt modelId="{E6CE1646-E5EB-214C-9886-ED6803151387}" type="sibTrans" cxnId="{04BAAFA2-7749-5F49-808D-A49CAB1A19B9}">
      <dgm:prSet/>
      <dgm:spPr/>
      <dgm:t>
        <a:bodyPr/>
        <a:lstStyle/>
        <a:p>
          <a:endParaRPr lang="en-US"/>
        </a:p>
      </dgm:t>
    </dgm:pt>
    <dgm:pt modelId="{E8155E4E-B9D1-1547-8DB9-3CC4ED6AFD67}">
      <dgm:prSet phldrT="[Text]"/>
      <dgm:spPr/>
      <dgm:t>
        <a:bodyPr/>
        <a:lstStyle/>
        <a:p>
          <a:r>
            <a:rPr lang="en-US" dirty="0"/>
            <a:t>Validation</a:t>
          </a:r>
        </a:p>
      </dgm:t>
    </dgm:pt>
    <dgm:pt modelId="{342DC5F3-CFF2-E54B-B918-45ACDDBCA59B}" type="parTrans" cxnId="{D5FE82F5-C946-D943-8AB0-4D4E1D1EABBB}">
      <dgm:prSet/>
      <dgm:spPr/>
      <dgm:t>
        <a:bodyPr/>
        <a:lstStyle/>
        <a:p>
          <a:endParaRPr lang="en-US"/>
        </a:p>
      </dgm:t>
    </dgm:pt>
    <dgm:pt modelId="{AB9E5B17-12BE-6E4C-A883-57665A356C63}" type="sibTrans" cxnId="{D5FE82F5-C946-D943-8AB0-4D4E1D1EABBB}">
      <dgm:prSet/>
      <dgm:spPr/>
      <dgm:t>
        <a:bodyPr/>
        <a:lstStyle/>
        <a:p>
          <a:endParaRPr lang="en-US"/>
        </a:p>
      </dgm:t>
    </dgm:pt>
    <dgm:pt modelId="{0AD8B9E3-CB06-D344-9BAE-CF8F578A4E78}" type="pres">
      <dgm:prSet presAssocID="{1907C69E-DFF4-454A-A7B5-295A38F544A5}" presName="Name0" presStyleCnt="0">
        <dgm:presLayoutVars>
          <dgm:chMax val="1"/>
          <dgm:dir/>
          <dgm:animLvl val="ctr"/>
          <dgm:resizeHandles val="exact"/>
        </dgm:presLayoutVars>
      </dgm:prSet>
      <dgm:spPr/>
    </dgm:pt>
    <dgm:pt modelId="{D456C212-44F8-E143-B442-7C2171840B40}" type="pres">
      <dgm:prSet presAssocID="{551A31A6-F346-584F-BEE3-F8DB5DA65FB2}" presName="centerShape" presStyleLbl="node0" presStyleIdx="0" presStyleCnt="1"/>
      <dgm:spPr/>
    </dgm:pt>
    <dgm:pt modelId="{08958F67-4AD2-1941-A2CE-C952B6C0B156}" type="pres">
      <dgm:prSet presAssocID="{87E76C4F-E5E6-9844-AD1F-E136324C6286}" presName="parTrans" presStyleLbl="sibTrans2D1" presStyleIdx="0" presStyleCnt="4"/>
      <dgm:spPr/>
    </dgm:pt>
    <dgm:pt modelId="{65AA570A-20E9-2D41-B626-E5793FFFE9BA}" type="pres">
      <dgm:prSet presAssocID="{87E76C4F-E5E6-9844-AD1F-E136324C6286}" presName="connectorText" presStyleLbl="sibTrans2D1" presStyleIdx="0" presStyleCnt="4"/>
      <dgm:spPr/>
    </dgm:pt>
    <dgm:pt modelId="{00870F11-7AFB-CA48-A6B0-33E82D4D1CAB}" type="pres">
      <dgm:prSet presAssocID="{D34ACC5E-3903-404C-8DD0-A2E39F83E30F}" presName="node" presStyleLbl="node1" presStyleIdx="0" presStyleCnt="4">
        <dgm:presLayoutVars>
          <dgm:bulletEnabled val="1"/>
        </dgm:presLayoutVars>
      </dgm:prSet>
      <dgm:spPr/>
    </dgm:pt>
    <dgm:pt modelId="{DD25186E-A95B-5849-8545-23A973C5773C}" type="pres">
      <dgm:prSet presAssocID="{EC73F5AA-B02A-C24A-9554-D222ED52656C}" presName="parTrans" presStyleLbl="sibTrans2D1" presStyleIdx="1" presStyleCnt="4"/>
      <dgm:spPr/>
    </dgm:pt>
    <dgm:pt modelId="{BB521CF5-270B-F349-BFDC-CFF45148BA59}" type="pres">
      <dgm:prSet presAssocID="{EC73F5AA-B02A-C24A-9554-D222ED52656C}" presName="connectorText" presStyleLbl="sibTrans2D1" presStyleIdx="1" presStyleCnt="4"/>
      <dgm:spPr/>
    </dgm:pt>
    <dgm:pt modelId="{9EEB8635-82E9-7446-B642-8C3A1070020C}" type="pres">
      <dgm:prSet presAssocID="{2A46614C-9EAE-3F4A-8D8E-4F0F4710B5F5}" presName="node" presStyleLbl="node1" presStyleIdx="1" presStyleCnt="4">
        <dgm:presLayoutVars>
          <dgm:bulletEnabled val="1"/>
        </dgm:presLayoutVars>
      </dgm:prSet>
      <dgm:spPr/>
    </dgm:pt>
    <dgm:pt modelId="{B90BD5D8-3451-F24C-A8B3-E14BCB7D9F19}" type="pres">
      <dgm:prSet presAssocID="{F348FBD9-06D9-F14F-B833-A57DCB416AA8}" presName="parTrans" presStyleLbl="sibTrans2D1" presStyleIdx="2" presStyleCnt="4"/>
      <dgm:spPr/>
    </dgm:pt>
    <dgm:pt modelId="{2C20CDF8-D6D5-D641-9F0F-4D505D3DA545}" type="pres">
      <dgm:prSet presAssocID="{F348FBD9-06D9-F14F-B833-A57DCB416AA8}" presName="connectorText" presStyleLbl="sibTrans2D1" presStyleIdx="2" presStyleCnt="4"/>
      <dgm:spPr/>
    </dgm:pt>
    <dgm:pt modelId="{EA99925C-CA62-1D4B-AEEB-24C72D0F7910}" type="pres">
      <dgm:prSet presAssocID="{A7A682A5-1F90-4D40-A34C-466824F69EC3}" presName="node" presStyleLbl="node1" presStyleIdx="2" presStyleCnt="4">
        <dgm:presLayoutVars>
          <dgm:bulletEnabled val="1"/>
        </dgm:presLayoutVars>
      </dgm:prSet>
      <dgm:spPr/>
    </dgm:pt>
    <dgm:pt modelId="{D0660AAD-68F9-3F41-8D6E-A4A2553958F6}" type="pres">
      <dgm:prSet presAssocID="{342DC5F3-CFF2-E54B-B918-45ACDDBCA59B}" presName="parTrans" presStyleLbl="sibTrans2D1" presStyleIdx="3" presStyleCnt="4"/>
      <dgm:spPr/>
    </dgm:pt>
    <dgm:pt modelId="{D4B8F6A2-EE2E-574D-B764-3D30D67C1025}" type="pres">
      <dgm:prSet presAssocID="{342DC5F3-CFF2-E54B-B918-45ACDDBCA59B}" presName="connectorText" presStyleLbl="sibTrans2D1" presStyleIdx="3" presStyleCnt="4"/>
      <dgm:spPr/>
    </dgm:pt>
    <dgm:pt modelId="{C0E707C4-4657-5B49-ADE0-5D222B50A148}" type="pres">
      <dgm:prSet presAssocID="{E8155E4E-B9D1-1547-8DB9-3CC4ED6AFD67}" presName="node" presStyleLbl="node1" presStyleIdx="3" presStyleCnt="4">
        <dgm:presLayoutVars>
          <dgm:bulletEnabled val="1"/>
        </dgm:presLayoutVars>
      </dgm:prSet>
      <dgm:spPr/>
    </dgm:pt>
  </dgm:ptLst>
  <dgm:cxnLst>
    <dgm:cxn modelId="{86E08312-E7DB-DF43-8191-586EE1C518BD}" type="presOf" srcId="{F348FBD9-06D9-F14F-B833-A57DCB416AA8}" destId="{2C20CDF8-D6D5-D641-9F0F-4D505D3DA545}" srcOrd="1" destOrd="0" presId="urn:microsoft.com/office/officeart/2005/8/layout/radial5"/>
    <dgm:cxn modelId="{D7F8B930-EA6E-B04F-8F70-B387C043BFDF}" type="presOf" srcId="{1907C69E-DFF4-454A-A7B5-295A38F544A5}" destId="{0AD8B9E3-CB06-D344-9BAE-CF8F578A4E78}" srcOrd="0" destOrd="0" presId="urn:microsoft.com/office/officeart/2005/8/layout/radial5"/>
    <dgm:cxn modelId="{04AD8A35-CEA4-E746-BD08-CD4AD7F80DFF}" type="presOf" srcId="{551A31A6-F346-584F-BEE3-F8DB5DA65FB2}" destId="{D456C212-44F8-E143-B442-7C2171840B40}" srcOrd="0" destOrd="0" presId="urn:microsoft.com/office/officeart/2005/8/layout/radial5"/>
    <dgm:cxn modelId="{8184CE3C-FC90-2641-A607-EE391F6439BB}" type="presOf" srcId="{342DC5F3-CFF2-E54B-B918-45ACDDBCA59B}" destId="{D4B8F6A2-EE2E-574D-B764-3D30D67C1025}" srcOrd="1" destOrd="0" presId="urn:microsoft.com/office/officeart/2005/8/layout/radial5"/>
    <dgm:cxn modelId="{8DBFB74C-469C-ED4D-96CB-CD827092B7B2}" type="presOf" srcId="{87E76C4F-E5E6-9844-AD1F-E136324C6286}" destId="{08958F67-4AD2-1941-A2CE-C952B6C0B156}" srcOrd="0" destOrd="0" presId="urn:microsoft.com/office/officeart/2005/8/layout/radial5"/>
    <dgm:cxn modelId="{0396A772-9C80-004C-A562-73A43486CA79}" type="presOf" srcId="{D34ACC5E-3903-404C-8DD0-A2E39F83E30F}" destId="{00870F11-7AFB-CA48-A6B0-33E82D4D1CAB}" srcOrd="0" destOrd="0" presId="urn:microsoft.com/office/officeart/2005/8/layout/radial5"/>
    <dgm:cxn modelId="{6E0FBA83-47EB-3E46-9BB6-02596332C99D}" type="presOf" srcId="{87E76C4F-E5E6-9844-AD1F-E136324C6286}" destId="{65AA570A-20E9-2D41-B626-E5793FFFE9BA}" srcOrd="1" destOrd="0" presId="urn:microsoft.com/office/officeart/2005/8/layout/radial5"/>
    <dgm:cxn modelId="{04BAAFA2-7749-5F49-808D-A49CAB1A19B9}" srcId="{551A31A6-F346-584F-BEE3-F8DB5DA65FB2}" destId="{A7A682A5-1F90-4D40-A34C-466824F69EC3}" srcOrd="2" destOrd="0" parTransId="{F348FBD9-06D9-F14F-B833-A57DCB416AA8}" sibTransId="{E6CE1646-E5EB-214C-9886-ED6803151387}"/>
    <dgm:cxn modelId="{5FC47CA5-7809-2944-A94D-61EFCC308D86}" srcId="{1907C69E-DFF4-454A-A7B5-295A38F544A5}" destId="{551A31A6-F346-584F-BEE3-F8DB5DA65FB2}" srcOrd="0" destOrd="0" parTransId="{0B7C077D-27C8-B441-919B-27FF2B9F614B}" sibTransId="{100F99ED-26E9-4348-BD6F-C3A1CEE5FCB8}"/>
    <dgm:cxn modelId="{572085A5-9E1A-D744-9F9C-A99A562640F9}" type="presOf" srcId="{EC73F5AA-B02A-C24A-9554-D222ED52656C}" destId="{DD25186E-A95B-5849-8545-23A973C5773C}" srcOrd="0" destOrd="0" presId="urn:microsoft.com/office/officeart/2005/8/layout/radial5"/>
    <dgm:cxn modelId="{095FF1AA-E4C6-DD41-A549-281B2ECB0E74}" type="presOf" srcId="{A7A682A5-1F90-4D40-A34C-466824F69EC3}" destId="{EA99925C-CA62-1D4B-AEEB-24C72D0F7910}" srcOrd="0" destOrd="0" presId="urn:microsoft.com/office/officeart/2005/8/layout/radial5"/>
    <dgm:cxn modelId="{9CB110B8-2BAB-8A44-B5EB-165E55AEC6AF}" type="presOf" srcId="{2A46614C-9EAE-3F4A-8D8E-4F0F4710B5F5}" destId="{9EEB8635-82E9-7446-B642-8C3A1070020C}" srcOrd="0" destOrd="0" presId="urn:microsoft.com/office/officeart/2005/8/layout/radial5"/>
    <dgm:cxn modelId="{97BBC4B9-7ED2-B345-98BE-65DF00D7B84A}" srcId="{551A31A6-F346-584F-BEE3-F8DB5DA65FB2}" destId="{2A46614C-9EAE-3F4A-8D8E-4F0F4710B5F5}" srcOrd="1" destOrd="0" parTransId="{EC73F5AA-B02A-C24A-9554-D222ED52656C}" sibTransId="{A54B24F9-3BBD-9D4B-9763-81AF0F14F0A0}"/>
    <dgm:cxn modelId="{3DDDCEC2-039B-2C40-8715-FB65ECDD06B6}" type="presOf" srcId="{342DC5F3-CFF2-E54B-B918-45ACDDBCA59B}" destId="{D0660AAD-68F9-3F41-8D6E-A4A2553958F6}" srcOrd="0" destOrd="0" presId="urn:microsoft.com/office/officeart/2005/8/layout/radial5"/>
    <dgm:cxn modelId="{244EB2E4-3551-A841-9A14-8EEB070651EB}" type="presOf" srcId="{F348FBD9-06D9-F14F-B833-A57DCB416AA8}" destId="{B90BD5D8-3451-F24C-A8B3-E14BCB7D9F19}" srcOrd="0" destOrd="0" presId="urn:microsoft.com/office/officeart/2005/8/layout/radial5"/>
    <dgm:cxn modelId="{179A30F2-07DD-2644-B35D-69C5AE41FF11}" type="presOf" srcId="{EC73F5AA-B02A-C24A-9554-D222ED52656C}" destId="{BB521CF5-270B-F349-BFDC-CFF45148BA59}" srcOrd="1" destOrd="0" presId="urn:microsoft.com/office/officeart/2005/8/layout/radial5"/>
    <dgm:cxn modelId="{D5FE82F5-C946-D943-8AB0-4D4E1D1EABBB}" srcId="{551A31A6-F346-584F-BEE3-F8DB5DA65FB2}" destId="{E8155E4E-B9D1-1547-8DB9-3CC4ED6AFD67}" srcOrd="3" destOrd="0" parTransId="{342DC5F3-CFF2-E54B-B918-45ACDDBCA59B}" sibTransId="{AB9E5B17-12BE-6E4C-A883-57665A356C63}"/>
    <dgm:cxn modelId="{153210FB-9197-F142-8DE5-6C8CC51CAD16}" srcId="{551A31A6-F346-584F-BEE3-F8DB5DA65FB2}" destId="{D34ACC5E-3903-404C-8DD0-A2E39F83E30F}" srcOrd="0" destOrd="0" parTransId="{87E76C4F-E5E6-9844-AD1F-E136324C6286}" sibTransId="{F56FA31E-D056-9145-BB82-8D77F02F50D9}"/>
    <dgm:cxn modelId="{0692BCFF-E148-6F47-B2BE-E7B6B87D91FE}" type="presOf" srcId="{E8155E4E-B9D1-1547-8DB9-3CC4ED6AFD67}" destId="{C0E707C4-4657-5B49-ADE0-5D222B50A148}" srcOrd="0" destOrd="0" presId="urn:microsoft.com/office/officeart/2005/8/layout/radial5"/>
    <dgm:cxn modelId="{9CAB5FC1-000B-BA4F-87B3-1F9A419AD545}" type="presParOf" srcId="{0AD8B9E3-CB06-D344-9BAE-CF8F578A4E78}" destId="{D456C212-44F8-E143-B442-7C2171840B40}" srcOrd="0" destOrd="0" presId="urn:microsoft.com/office/officeart/2005/8/layout/radial5"/>
    <dgm:cxn modelId="{0F02127B-A614-B54E-B0BA-0397F0DA9D74}" type="presParOf" srcId="{0AD8B9E3-CB06-D344-9BAE-CF8F578A4E78}" destId="{08958F67-4AD2-1941-A2CE-C952B6C0B156}" srcOrd="1" destOrd="0" presId="urn:microsoft.com/office/officeart/2005/8/layout/radial5"/>
    <dgm:cxn modelId="{F199D83B-0008-DF4C-97C3-FE0C97D36DC1}" type="presParOf" srcId="{08958F67-4AD2-1941-A2CE-C952B6C0B156}" destId="{65AA570A-20E9-2D41-B626-E5793FFFE9BA}" srcOrd="0" destOrd="0" presId="urn:microsoft.com/office/officeart/2005/8/layout/radial5"/>
    <dgm:cxn modelId="{C2A9A499-BD6A-C947-970A-D9D125BE91F5}" type="presParOf" srcId="{0AD8B9E3-CB06-D344-9BAE-CF8F578A4E78}" destId="{00870F11-7AFB-CA48-A6B0-33E82D4D1CAB}" srcOrd="2" destOrd="0" presId="urn:microsoft.com/office/officeart/2005/8/layout/radial5"/>
    <dgm:cxn modelId="{AEEEAAC8-D955-C848-9788-B829C3021849}" type="presParOf" srcId="{0AD8B9E3-CB06-D344-9BAE-CF8F578A4E78}" destId="{DD25186E-A95B-5849-8545-23A973C5773C}" srcOrd="3" destOrd="0" presId="urn:microsoft.com/office/officeart/2005/8/layout/radial5"/>
    <dgm:cxn modelId="{4B43C3E6-8F64-EC40-A688-1FCAB03D4486}" type="presParOf" srcId="{DD25186E-A95B-5849-8545-23A973C5773C}" destId="{BB521CF5-270B-F349-BFDC-CFF45148BA59}" srcOrd="0" destOrd="0" presId="urn:microsoft.com/office/officeart/2005/8/layout/radial5"/>
    <dgm:cxn modelId="{E774ECAE-64E8-BB48-8324-C12D75C92000}" type="presParOf" srcId="{0AD8B9E3-CB06-D344-9BAE-CF8F578A4E78}" destId="{9EEB8635-82E9-7446-B642-8C3A1070020C}" srcOrd="4" destOrd="0" presId="urn:microsoft.com/office/officeart/2005/8/layout/radial5"/>
    <dgm:cxn modelId="{3C68FA40-2CCA-914E-A555-863F8A68F150}" type="presParOf" srcId="{0AD8B9E3-CB06-D344-9BAE-CF8F578A4E78}" destId="{B90BD5D8-3451-F24C-A8B3-E14BCB7D9F19}" srcOrd="5" destOrd="0" presId="urn:microsoft.com/office/officeart/2005/8/layout/radial5"/>
    <dgm:cxn modelId="{F0B81A4F-7BB9-7244-8195-917E510492B7}" type="presParOf" srcId="{B90BD5D8-3451-F24C-A8B3-E14BCB7D9F19}" destId="{2C20CDF8-D6D5-D641-9F0F-4D505D3DA545}" srcOrd="0" destOrd="0" presId="urn:microsoft.com/office/officeart/2005/8/layout/radial5"/>
    <dgm:cxn modelId="{CF32131B-6EBB-194C-959B-269AD0D10034}" type="presParOf" srcId="{0AD8B9E3-CB06-D344-9BAE-CF8F578A4E78}" destId="{EA99925C-CA62-1D4B-AEEB-24C72D0F7910}" srcOrd="6" destOrd="0" presId="urn:microsoft.com/office/officeart/2005/8/layout/radial5"/>
    <dgm:cxn modelId="{372008A7-80ED-EE40-B6EB-94A0BB621F77}" type="presParOf" srcId="{0AD8B9E3-CB06-D344-9BAE-CF8F578A4E78}" destId="{D0660AAD-68F9-3F41-8D6E-A4A2553958F6}" srcOrd="7" destOrd="0" presId="urn:microsoft.com/office/officeart/2005/8/layout/radial5"/>
    <dgm:cxn modelId="{E1F17AD4-19C5-D043-A026-A36116ED874A}" type="presParOf" srcId="{D0660AAD-68F9-3F41-8D6E-A4A2553958F6}" destId="{D4B8F6A2-EE2E-574D-B764-3D30D67C1025}" srcOrd="0" destOrd="0" presId="urn:microsoft.com/office/officeart/2005/8/layout/radial5"/>
    <dgm:cxn modelId="{F1C2EFBD-5B92-DE4E-8C0D-7129AFF5AFA3}" type="presParOf" srcId="{0AD8B9E3-CB06-D344-9BAE-CF8F578A4E78}" destId="{C0E707C4-4657-5B49-ADE0-5D222B50A148}"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6C212-44F8-E143-B442-7C2171840B40}">
      <dsp:nvSpPr>
        <dsp:cNvPr id="0" name=""/>
        <dsp:cNvSpPr/>
      </dsp:nvSpPr>
      <dsp:spPr>
        <a:xfrm>
          <a:off x="3345395" y="1516595"/>
          <a:ext cx="1081608" cy="10816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Main Controller</a:t>
          </a:r>
        </a:p>
      </dsp:txBody>
      <dsp:txXfrm>
        <a:off x="3503793" y="1674993"/>
        <a:ext cx="764812" cy="764812"/>
      </dsp:txXfrm>
    </dsp:sp>
    <dsp:sp modelId="{08958F67-4AD2-1941-A2CE-C952B6C0B156}">
      <dsp:nvSpPr>
        <dsp:cNvPr id="0" name=""/>
        <dsp:cNvSpPr/>
      </dsp:nvSpPr>
      <dsp:spPr>
        <a:xfrm rot="16200000">
          <a:off x="3771341" y="1122510"/>
          <a:ext cx="229716" cy="367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805799" y="1230517"/>
        <a:ext cx="160801" cy="220648"/>
      </dsp:txXfrm>
    </dsp:sp>
    <dsp:sp modelId="{00870F11-7AFB-CA48-A6B0-33E82D4D1CAB}">
      <dsp:nvSpPr>
        <dsp:cNvPr id="0" name=""/>
        <dsp:cNvSpPr/>
      </dsp:nvSpPr>
      <dsp:spPr>
        <a:xfrm>
          <a:off x="3345395" y="1560"/>
          <a:ext cx="1081608" cy="10816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Account</a:t>
          </a:r>
        </a:p>
      </dsp:txBody>
      <dsp:txXfrm>
        <a:off x="3503793" y="159958"/>
        <a:ext cx="764812" cy="764812"/>
      </dsp:txXfrm>
    </dsp:sp>
    <dsp:sp modelId="{DD25186E-A95B-5849-8545-23A973C5773C}">
      <dsp:nvSpPr>
        <dsp:cNvPr id="0" name=""/>
        <dsp:cNvSpPr/>
      </dsp:nvSpPr>
      <dsp:spPr>
        <a:xfrm>
          <a:off x="4522358" y="1873526"/>
          <a:ext cx="229716" cy="367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522358" y="1947075"/>
        <a:ext cx="160801" cy="220648"/>
      </dsp:txXfrm>
    </dsp:sp>
    <dsp:sp modelId="{9EEB8635-82E9-7446-B642-8C3A1070020C}">
      <dsp:nvSpPr>
        <dsp:cNvPr id="0" name=""/>
        <dsp:cNvSpPr/>
      </dsp:nvSpPr>
      <dsp:spPr>
        <a:xfrm>
          <a:off x="4860431" y="1516595"/>
          <a:ext cx="1081608" cy="10816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Menu Display</a:t>
          </a:r>
        </a:p>
      </dsp:txBody>
      <dsp:txXfrm>
        <a:off x="5018829" y="1674993"/>
        <a:ext cx="764812" cy="764812"/>
      </dsp:txXfrm>
    </dsp:sp>
    <dsp:sp modelId="{B90BD5D8-3451-F24C-A8B3-E14BCB7D9F19}">
      <dsp:nvSpPr>
        <dsp:cNvPr id="0" name=""/>
        <dsp:cNvSpPr/>
      </dsp:nvSpPr>
      <dsp:spPr>
        <a:xfrm rot="5400000">
          <a:off x="3771341" y="2624543"/>
          <a:ext cx="229716" cy="367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805799" y="2663635"/>
        <a:ext cx="160801" cy="220648"/>
      </dsp:txXfrm>
    </dsp:sp>
    <dsp:sp modelId="{EA99925C-CA62-1D4B-AEEB-24C72D0F7910}">
      <dsp:nvSpPr>
        <dsp:cNvPr id="0" name=""/>
        <dsp:cNvSpPr/>
      </dsp:nvSpPr>
      <dsp:spPr>
        <a:xfrm>
          <a:off x="3345395" y="3031631"/>
          <a:ext cx="1081608" cy="10816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Bank Database Communicator</a:t>
          </a:r>
        </a:p>
      </dsp:txBody>
      <dsp:txXfrm>
        <a:off x="3503793" y="3190029"/>
        <a:ext cx="764812" cy="764812"/>
      </dsp:txXfrm>
    </dsp:sp>
    <dsp:sp modelId="{D0660AAD-68F9-3F41-8D6E-A4A2553958F6}">
      <dsp:nvSpPr>
        <dsp:cNvPr id="0" name=""/>
        <dsp:cNvSpPr/>
      </dsp:nvSpPr>
      <dsp:spPr>
        <a:xfrm rot="10800000">
          <a:off x="3020325" y="1873526"/>
          <a:ext cx="229716" cy="3677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3089240" y="1947075"/>
        <a:ext cx="160801" cy="220648"/>
      </dsp:txXfrm>
    </dsp:sp>
    <dsp:sp modelId="{C0E707C4-4657-5B49-ADE0-5D222B50A148}">
      <dsp:nvSpPr>
        <dsp:cNvPr id="0" name=""/>
        <dsp:cNvSpPr/>
      </dsp:nvSpPr>
      <dsp:spPr>
        <a:xfrm>
          <a:off x="1830360" y="1516595"/>
          <a:ext cx="1081608" cy="10816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Validation</a:t>
          </a:r>
        </a:p>
      </dsp:txBody>
      <dsp:txXfrm>
        <a:off x="1988758" y="1674993"/>
        <a:ext cx="764812" cy="764812"/>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5114F61-D054-4A67-8036-084F4B01EBB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F7CA9BC7-A4BB-47F9-AD41-D9C2A103FA67}"/>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60F1AEA0-DFAE-5943-8395-14B85ACE2BB0}"/>
              </a:ext>
            </a:extLst>
          </p:cNvPr>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09D3A032-B5A7-4F34-B615-67F2D5AACBF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F7A52514-467C-44CC-8E2E-A4B5BC9C40C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D182C656-E6C2-485B-9E82-31C240ADB2E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3DD4EDBD-ACF4-0E4B-BC80-75471681B77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1C2B4CD4-0100-7F42-8B0D-B0AC5F4C11A0}"/>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B767C84D-4A56-7942-A936-CE68F29357F3}"/>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D1707DF0-99E0-7B4D-8413-BCC41E6BF218}"/>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E1DB1540-23ED-3349-8EEF-D6AB902004E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9DF3BCF2-B4E7-B846-A600-03A7A2AE41C9}"/>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534CA4E5-15CE-8A43-B6B3-8D3BF02D57C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541D59AA-4929-FE48-AC40-D87EB488A412}"/>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753F64E0-7ED2-994B-BF7B-A52E4554AC20}"/>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AE19B0-F532-CA44-99D5-8688B029AC62}"/>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EEEA187E-6EF2-184E-BF3D-2CEF40E89370}"/>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3661DB20-2118-E14D-B383-0C0375ADCD22}"/>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E1C23D7A-770F-0D44-BB9F-D5E0D6118A3F}"/>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7A86D486-33B2-F248-886A-7DCE0F24683B}"/>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BC420139-E4F4-A24F-A7F9-261755E2CD6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3569C8E7-15D4-0341-BD80-49C4B5FA6EF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115174EF-E341-074B-B94A-DD8032EFC606}"/>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2A6957B9-AB5D-7945-AA68-288F5AD66FC1}"/>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355DBAD5-7C04-4643-A007-AD920107D6C9}"/>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88D1E557-A490-A241-9CCE-84B3937BF86D}"/>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39E5373F-25F1-6C44-956A-91FCE19677B6}"/>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F30BAB0F-67F6-5D48-8AB1-CC402E6841AB}"/>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532F3D3C-E4D5-0444-9511-917B2AC1292E}"/>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33D5C950-683D-EC49-BE81-50B94E78C94A}"/>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9DBCEEB6-7025-B840-B922-AC466293FAB8}"/>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7A7B8383-879F-E947-B8D7-2FFAD5A122B4}"/>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BBD4E4D1-1CD5-EE4B-8DF7-B5B6F6D0B47F}"/>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5569CB6D-9647-CE44-9242-48F85112DCE8}"/>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F3065DD9-30C6-1A43-A381-0B5DCE1CC867}"/>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57695776-6053-1F4E-9E70-635E3FFAF910}"/>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5F80D0DC-DAE0-1C46-B3B8-96C9D7E4FDE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9DA6DA58-1E33-5949-924D-2CB4C83B220A}"/>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Date Placeholder 34">
            <a:extLst>
              <a:ext uri="{FF2B5EF4-FFF2-40B4-BE49-F238E27FC236}">
                <a16:creationId xmlns:a16="http://schemas.microsoft.com/office/drawing/2014/main" id="{1333D7EF-3E82-4F4B-8290-5D8705916EF0}"/>
              </a:ext>
            </a:extLst>
          </p:cNvPr>
          <p:cNvSpPr>
            <a:spLocks noGrp="1" noChangeArrowheads="1"/>
          </p:cNvSpPr>
          <p:nvPr>
            <p:ph type="dt" sz="quarter" idx="10"/>
          </p:nvPr>
        </p:nvSpPr>
        <p:spPr/>
        <p:txBody>
          <a:bodyPr/>
          <a:lstStyle>
            <a:lvl1pPr>
              <a:defRPr/>
            </a:lvl1pPr>
          </a:lstStyle>
          <a:p>
            <a:pPr>
              <a:defRPr/>
            </a:pPr>
            <a:endParaRPr lang="en-US"/>
          </a:p>
        </p:txBody>
      </p:sp>
      <p:sp>
        <p:nvSpPr>
          <p:cNvPr id="36" name="Rectangle 36">
            <a:extLst>
              <a:ext uri="{FF2B5EF4-FFF2-40B4-BE49-F238E27FC236}">
                <a16:creationId xmlns:a16="http://schemas.microsoft.com/office/drawing/2014/main" id="{038627DE-6F98-6344-A11A-754B77295226}"/>
              </a:ext>
            </a:extLst>
          </p:cNvPr>
          <p:cNvSpPr>
            <a:spLocks noGrp="1" noChangeArrowheads="1"/>
          </p:cNvSpPr>
          <p:nvPr>
            <p:ph type="sldNum" sz="quarter" idx="11"/>
          </p:nvPr>
        </p:nvSpPr>
        <p:spPr>
          <a:xfrm>
            <a:off x="6553200" y="6400800"/>
            <a:ext cx="1905000" cy="457200"/>
          </a:xfrm>
        </p:spPr>
        <p:txBody>
          <a:bodyPr/>
          <a:lstStyle>
            <a:lvl1pPr>
              <a:defRPr/>
            </a:lvl1pPr>
          </a:lstStyle>
          <a:p>
            <a:fld id="{697A733E-EB97-0343-9998-089C9D6AC8D7}" type="slidenum">
              <a:rPr lang="en-US" altLang="en-US"/>
              <a:pPr/>
              <a:t>‹#›</a:t>
            </a:fld>
            <a:endParaRPr lang="en-US" altLang="en-US"/>
          </a:p>
        </p:txBody>
      </p:sp>
    </p:spTree>
    <p:extLst>
      <p:ext uri="{BB962C8B-B14F-4D97-AF65-F5344CB8AC3E}">
        <p14:creationId xmlns:p14="http://schemas.microsoft.com/office/powerpoint/2010/main" val="366430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C820A7C-39E4-564F-90E3-70026C7909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4B408FFD-E7AF-8045-B9E2-21F7C1DC3BA8}"/>
              </a:ext>
            </a:extLst>
          </p:cNvPr>
          <p:cNvSpPr>
            <a:spLocks noGrp="1" noChangeArrowheads="1"/>
          </p:cNvSpPr>
          <p:nvPr>
            <p:ph type="sldNum" sz="quarter" idx="11"/>
          </p:nvPr>
        </p:nvSpPr>
        <p:spPr>
          <a:ln/>
        </p:spPr>
        <p:txBody>
          <a:bodyPr/>
          <a:lstStyle>
            <a:lvl1pPr>
              <a:defRPr/>
            </a:lvl1pPr>
          </a:lstStyle>
          <a:p>
            <a:fld id="{9CC9E0D1-9F00-CC4A-9A8A-CB071F0D99A7}" type="slidenum">
              <a:rPr lang="en-US" altLang="en-US"/>
              <a:pPr/>
              <a:t>‹#›</a:t>
            </a:fld>
            <a:endParaRPr lang="en-US" altLang="en-US"/>
          </a:p>
        </p:txBody>
      </p:sp>
    </p:spTree>
    <p:extLst>
      <p:ext uri="{BB962C8B-B14F-4D97-AF65-F5344CB8AC3E}">
        <p14:creationId xmlns:p14="http://schemas.microsoft.com/office/powerpoint/2010/main" val="352462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3829102-F7BB-C348-8BCD-D1BECF78031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EB86B46-1B18-614C-8FCF-9CFFAA364DFB}"/>
              </a:ext>
            </a:extLst>
          </p:cNvPr>
          <p:cNvSpPr>
            <a:spLocks noGrp="1" noChangeArrowheads="1"/>
          </p:cNvSpPr>
          <p:nvPr>
            <p:ph type="sldNum" sz="quarter" idx="11"/>
          </p:nvPr>
        </p:nvSpPr>
        <p:spPr>
          <a:ln/>
        </p:spPr>
        <p:txBody>
          <a:bodyPr/>
          <a:lstStyle>
            <a:lvl1pPr>
              <a:defRPr/>
            </a:lvl1pPr>
          </a:lstStyle>
          <a:p>
            <a:fld id="{03EBA2F5-228B-2845-9565-9014F6A286ED}" type="slidenum">
              <a:rPr lang="en-US" altLang="en-US"/>
              <a:pPr/>
              <a:t>‹#›</a:t>
            </a:fld>
            <a:endParaRPr lang="en-US" altLang="en-US"/>
          </a:p>
        </p:txBody>
      </p:sp>
    </p:spTree>
    <p:extLst>
      <p:ext uri="{BB962C8B-B14F-4D97-AF65-F5344CB8AC3E}">
        <p14:creationId xmlns:p14="http://schemas.microsoft.com/office/powerpoint/2010/main" val="352478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6C9EA04-67FD-5B46-A28E-1A1434C7FDB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B6C6A40C-754C-DC4E-A9DD-417287591DEB}"/>
              </a:ext>
            </a:extLst>
          </p:cNvPr>
          <p:cNvSpPr>
            <a:spLocks noGrp="1" noChangeArrowheads="1"/>
          </p:cNvSpPr>
          <p:nvPr>
            <p:ph type="sldNum" sz="quarter" idx="11"/>
          </p:nvPr>
        </p:nvSpPr>
        <p:spPr>
          <a:ln/>
        </p:spPr>
        <p:txBody>
          <a:bodyPr/>
          <a:lstStyle>
            <a:lvl1pPr>
              <a:defRPr/>
            </a:lvl1pPr>
          </a:lstStyle>
          <a:p>
            <a:fld id="{8732690F-3A68-1449-847E-1651E39B27F7}" type="slidenum">
              <a:rPr lang="en-US" altLang="en-US"/>
              <a:pPr/>
              <a:t>‹#›</a:t>
            </a:fld>
            <a:endParaRPr lang="en-US" altLang="en-US"/>
          </a:p>
        </p:txBody>
      </p:sp>
    </p:spTree>
    <p:extLst>
      <p:ext uri="{BB962C8B-B14F-4D97-AF65-F5344CB8AC3E}">
        <p14:creationId xmlns:p14="http://schemas.microsoft.com/office/powerpoint/2010/main" val="192528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55947F71-4A9E-7D42-9628-51D04A1F6F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6470058-9655-A04A-B87C-C1C4403BDE49}"/>
              </a:ext>
            </a:extLst>
          </p:cNvPr>
          <p:cNvSpPr>
            <a:spLocks noGrp="1" noChangeArrowheads="1"/>
          </p:cNvSpPr>
          <p:nvPr>
            <p:ph type="sldNum" sz="quarter" idx="11"/>
          </p:nvPr>
        </p:nvSpPr>
        <p:spPr>
          <a:ln/>
        </p:spPr>
        <p:txBody>
          <a:bodyPr/>
          <a:lstStyle>
            <a:lvl1pPr>
              <a:defRPr/>
            </a:lvl1pPr>
          </a:lstStyle>
          <a:p>
            <a:fld id="{CAE1140A-D042-2D49-AEF0-CB7BA99D4543}" type="slidenum">
              <a:rPr lang="en-US" altLang="en-US"/>
              <a:pPr/>
              <a:t>‹#›</a:t>
            </a:fld>
            <a:endParaRPr lang="en-US" altLang="en-US"/>
          </a:p>
        </p:txBody>
      </p:sp>
    </p:spTree>
    <p:extLst>
      <p:ext uri="{BB962C8B-B14F-4D97-AF65-F5344CB8AC3E}">
        <p14:creationId xmlns:p14="http://schemas.microsoft.com/office/powerpoint/2010/main" val="1072980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CE379812-79ED-5D46-A994-9B8068B13FA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99182912-F8F3-2B4A-97CF-95099E0F585F}"/>
              </a:ext>
            </a:extLst>
          </p:cNvPr>
          <p:cNvSpPr>
            <a:spLocks noGrp="1" noChangeArrowheads="1"/>
          </p:cNvSpPr>
          <p:nvPr>
            <p:ph type="sldNum" sz="quarter" idx="11"/>
          </p:nvPr>
        </p:nvSpPr>
        <p:spPr>
          <a:ln/>
        </p:spPr>
        <p:txBody>
          <a:bodyPr/>
          <a:lstStyle>
            <a:lvl1pPr>
              <a:defRPr/>
            </a:lvl1pPr>
          </a:lstStyle>
          <a:p>
            <a:fld id="{ABECD654-C5A7-5241-9D8F-9625FA8DCFF2}" type="slidenum">
              <a:rPr lang="en-US" altLang="en-US"/>
              <a:pPr/>
              <a:t>‹#›</a:t>
            </a:fld>
            <a:endParaRPr lang="en-US" altLang="en-US"/>
          </a:p>
        </p:txBody>
      </p:sp>
    </p:spTree>
    <p:extLst>
      <p:ext uri="{BB962C8B-B14F-4D97-AF65-F5344CB8AC3E}">
        <p14:creationId xmlns:p14="http://schemas.microsoft.com/office/powerpoint/2010/main" val="80954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F69AAEB9-C151-5148-9603-3D229641F72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07D616CA-560C-4840-A5A2-1B9CC2C810B9}"/>
              </a:ext>
            </a:extLst>
          </p:cNvPr>
          <p:cNvSpPr>
            <a:spLocks noGrp="1" noChangeArrowheads="1"/>
          </p:cNvSpPr>
          <p:nvPr>
            <p:ph type="sldNum" sz="quarter" idx="11"/>
          </p:nvPr>
        </p:nvSpPr>
        <p:spPr>
          <a:ln/>
        </p:spPr>
        <p:txBody>
          <a:bodyPr/>
          <a:lstStyle>
            <a:lvl1pPr>
              <a:defRPr/>
            </a:lvl1pPr>
          </a:lstStyle>
          <a:p>
            <a:fld id="{A1849036-B298-4C4C-BEE8-66B33F4B4F01}" type="slidenum">
              <a:rPr lang="en-US" altLang="en-US"/>
              <a:pPr/>
              <a:t>‹#›</a:t>
            </a:fld>
            <a:endParaRPr lang="en-US" altLang="en-US"/>
          </a:p>
        </p:txBody>
      </p:sp>
    </p:spTree>
    <p:extLst>
      <p:ext uri="{BB962C8B-B14F-4D97-AF65-F5344CB8AC3E}">
        <p14:creationId xmlns:p14="http://schemas.microsoft.com/office/powerpoint/2010/main" val="167424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D74E6037-AD5F-324F-98D9-C18C3C08D08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254908CC-A39D-F148-BAA4-61644CD503DF}"/>
              </a:ext>
            </a:extLst>
          </p:cNvPr>
          <p:cNvSpPr>
            <a:spLocks noGrp="1" noChangeArrowheads="1"/>
          </p:cNvSpPr>
          <p:nvPr>
            <p:ph type="sldNum" sz="quarter" idx="11"/>
          </p:nvPr>
        </p:nvSpPr>
        <p:spPr>
          <a:ln/>
        </p:spPr>
        <p:txBody>
          <a:bodyPr/>
          <a:lstStyle>
            <a:lvl1pPr>
              <a:defRPr/>
            </a:lvl1pPr>
          </a:lstStyle>
          <a:p>
            <a:fld id="{5F8DA14B-0EB3-4B41-B664-C3D09B6558F9}" type="slidenum">
              <a:rPr lang="en-US" altLang="en-US"/>
              <a:pPr/>
              <a:t>‹#›</a:t>
            </a:fld>
            <a:endParaRPr lang="en-US" altLang="en-US"/>
          </a:p>
        </p:txBody>
      </p:sp>
    </p:spTree>
    <p:extLst>
      <p:ext uri="{BB962C8B-B14F-4D97-AF65-F5344CB8AC3E}">
        <p14:creationId xmlns:p14="http://schemas.microsoft.com/office/powerpoint/2010/main" val="259535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FE3B0262-5B4B-F543-9009-86DBF898E6C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232EBC82-4185-0744-829D-DD681DE4A73B}"/>
              </a:ext>
            </a:extLst>
          </p:cNvPr>
          <p:cNvSpPr>
            <a:spLocks noGrp="1" noChangeArrowheads="1"/>
          </p:cNvSpPr>
          <p:nvPr>
            <p:ph type="sldNum" sz="quarter" idx="11"/>
          </p:nvPr>
        </p:nvSpPr>
        <p:spPr>
          <a:ln/>
        </p:spPr>
        <p:txBody>
          <a:bodyPr/>
          <a:lstStyle>
            <a:lvl1pPr>
              <a:defRPr/>
            </a:lvl1pPr>
          </a:lstStyle>
          <a:p>
            <a:fld id="{42AB8D38-ACBB-134B-AA67-B153EDCBB393}" type="slidenum">
              <a:rPr lang="en-US" altLang="en-US"/>
              <a:pPr/>
              <a:t>‹#›</a:t>
            </a:fld>
            <a:endParaRPr lang="en-US" altLang="en-US"/>
          </a:p>
        </p:txBody>
      </p:sp>
    </p:spTree>
    <p:extLst>
      <p:ext uri="{BB962C8B-B14F-4D97-AF65-F5344CB8AC3E}">
        <p14:creationId xmlns:p14="http://schemas.microsoft.com/office/powerpoint/2010/main" val="171859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8FC45ED7-C857-2644-ACC1-E93E25C2C7E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9F9B23D-CB0A-CB42-9A57-6923F40CAC6F}"/>
              </a:ext>
            </a:extLst>
          </p:cNvPr>
          <p:cNvSpPr>
            <a:spLocks noGrp="1" noChangeArrowheads="1"/>
          </p:cNvSpPr>
          <p:nvPr>
            <p:ph type="sldNum" sz="quarter" idx="11"/>
          </p:nvPr>
        </p:nvSpPr>
        <p:spPr>
          <a:ln/>
        </p:spPr>
        <p:txBody>
          <a:bodyPr/>
          <a:lstStyle>
            <a:lvl1pPr>
              <a:defRPr/>
            </a:lvl1pPr>
          </a:lstStyle>
          <a:p>
            <a:fld id="{902087FF-F96F-AE48-AF53-7AD32B1A87A2}" type="slidenum">
              <a:rPr lang="en-US" altLang="en-US"/>
              <a:pPr/>
              <a:t>‹#›</a:t>
            </a:fld>
            <a:endParaRPr lang="en-US" altLang="en-US"/>
          </a:p>
        </p:txBody>
      </p:sp>
    </p:spTree>
    <p:extLst>
      <p:ext uri="{BB962C8B-B14F-4D97-AF65-F5344CB8AC3E}">
        <p14:creationId xmlns:p14="http://schemas.microsoft.com/office/powerpoint/2010/main" val="97653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4898ABED-7B57-194C-80B4-09FA44DD4AE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2AC2282-62D9-F548-8F29-6DE000D11447}"/>
              </a:ext>
            </a:extLst>
          </p:cNvPr>
          <p:cNvSpPr>
            <a:spLocks noGrp="1" noChangeArrowheads="1"/>
          </p:cNvSpPr>
          <p:nvPr>
            <p:ph type="sldNum" sz="quarter" idx="11"/>
          </p:nvPr>
        </p:nvSpPr>
        <p:spPr>
          <a:ln/>
        </p:spPr>
        <p:txBody>
          <a:bodyPr/>
          <a:lstStyle>
            <a:lvl1pPr>
              <a:defRPr/>
            </a:lvl1pPr>
          </a:lstStyle>
          <a:p>
            <a:fld id="{F92DA5C8-77FF-594C-869B-DE03A272BD13}" type="slidenum">
              <a:rPr lang="en-US" altLang="en-US"/>
              <a:pPr/>
              <a:t>‹#›</a:t>
            </a:fld>
            <a:endParaRPr lang="en-US" altLang="en-US"/>
          </a:p>
        </p:txBody>
      </p:sp>
    </p:spTree>
    <p:extLst>
      <p:ext uri="{BB962C8B-B14F-4D97-AF65-F5344CB8AC3E}">
        <p14:creationId xmlns:p14="http://schemas.microsoft.com/office/powerpoint/2010/main" val="208215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C4F8AC0-67A4-6144-9406-DD92685B5F70}"/>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3AD6936B-1017-42AE-8648-D363ECE96DA6}"/>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69E9B093-7F76-E54D-B29E-FC4383793CBF}"/>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A0263680-0815-2549-9DDA-79292364C594}"/>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7AA64851-7DF0-454B-ADBF-4A1FC9A017FB}"/>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32637170-E4A7-F346-8890-89DDAD53B2D8}"/>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9ABFB58B-3E98-2B4E-9220-8DEB1235512D}"/>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8F60F66A-D116-004D-81C9-FFD57C865259}"/>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C3EA2E91-3663-4181-8E88-B45193186CAA}"/>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8DE19E0E-9C56-0540-9D83-FD486ADEAAF6}"/>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D18037EE-1F02-3C44-8930-0DE45A8024C4}"/>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85BE5400-B385-5046-A715-7AB9B0B4628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581D5BC8-494D-3840-88E1-E98F499B4E3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B3959B0D-5D9B-624B-BE32-097816A58D0E}"/>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468659DE-16B9-3E49-8FC0-2B2F3ED72B0C}"/>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1372B924-6E5E-9647-8B11-8E52B22AE2DE}"/>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1EC9AB91-7547-6147-9769-3058FEB24F94}"/>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D5DED217-5EF8-5142-8BF8-BED430210BBB}"/>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8675E1F-0E79-5E40-837F-87617666B5B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850B7FFA-DE34-D545-BA5A-BC83A0E218ED}"/>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6AC2FD74-F7BC-D04A-837A-F426BD25A0E1}"/>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3DDF0C5D-FDEF-5E41-BE2A-25135DA1B0F2}"/>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3BC17893-387D-2644-B97D-EF4D344DADAA}"/>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18BEFFB9-B4FB-DD42-A46F-1E9EB10CCF53}"/>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FC3AD97A-9ADD-044C-9FD2-434D8FEA5394}"/>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90A5F14E-D299-9647-A91D-04B28665890F}"/>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40B329F6-E0CD-654D-A6EC-7246FCCAA9BD}"/>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1394EEA1-5C58-FB44-A349-2316D177ABF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4DF3AAC-A6BF-1A45-BE36-3053474AF36C}"/>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2D770C1-6951-924A-A22A-A209E948115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E9EF6998-A0B0-4822-AE4C-447CD8C0CE94}"/>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8824821D-3B35-41CC-8FCD-471E0EB7617D}"/>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936C1286-A821-4B43-984D-C3B405BA12EC}" type="slidenum">
              <a:rPr lang="en-US" altLang="en-US"/>
              <a:pPr/>
              <a:t>‹#›</a:t>
            </a:fld>
            <a:endParaRPr lang="en-US" altLang="en-US"/>
          </a:p>
        </p:txBody>
      </p:sp>
      <p:sp>
        <p:nvSpPr>
          <p:cNvPr id="1031" name="Rectangle 36">
            <a:extLst>
              <a:ext uri="{FF2B5EF4-FFF2-40B4-BE49-F238E27FC236}">
                <a16:creationId xmlns:a16="http://schemas.microsoft.com/office/drawing/2014/main" id="{7B92F3B4-FB1B-4EC5-A26D-BEEA02021B30}"/>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hyperlink" Target="winword%20TestCircle.java" TargetMode="External"/><Relationship Id="rId7" Type="http://schemas.openxmlformats.org/officeDocument/2006/relationships/hyperlink" Target="https://liangcpp.pearsoncmg.com/pyhtml/TestTV.html"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hyperlink" Target="https://liangcpp.pearsoncmg.com/pyhtml/TV.html" TargetMode="Externa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iangcpp.pearsoncmg.com/pyhtml/TestPassMutableObject.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iangcpp.pearsoncmg.com/pyhtml/CircleWithPrivateRadiu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liangcpp.pearsoncmg.com/pyhtml/CircleWithPrivateRadiu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hyperlink" Target="https://liangcpp.pearsoncmg.com/pyhtml/Loan.html"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hyperlink" Target="https://liangcpp.pearsoncmg.com/pyhtml/TestLoanClass.html" TargetMode="External"/><Relationship Id="rId5" Type="http://schemas.openxmlformats.org/officeDocument/2006/relationships/image" Target="../media/image11.e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hyperlink" Target="https://liangcpp.pearsoncmg.com/pyhtml/UseBMIClass.html" TargetMode="External"/><Relationship Id="rId5" Type="http://schemas.openxmlformats.org/officeDocument/2006/relationships/hyperlink" Target="https://liangcpp.pearsoncmg.com/pyhtml/BMI.html" TargetMode="Externa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liangcpp.pearsoncmg.com/pyhtml/DatetimeDemo.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3.emf"/><Relationship Id="rId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https://liangcpp.pearsoncmg.com/pyhtml/TestCircle.html" TargetMode="External"/><Relationship Id="rId2" Type="http://schemas.openxmlformats.org/officeDocument/2006/relationships/hyperlink" Target="https://liangcpp.pearsoncmg.com/pyhtml/Circ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1E07A1AA-2358-234F-8847-3337633A75C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456C92-C092-D342-89D6-9150D1AF469E}" type="slidenum">
              <a:rPr lang="en-US" altLang="en-US" sz="1400"/>
              <a:pPr>
                <a:spcBef>
                  <a:spcPct val="0"/>
                </a:spcBef>
                <a:buClrTx/>
                <a:buSzTx/>
                <a:buFontTx/>
                <a:buNone/>
              </a:pPr>
              <a:t>1</a:t>
            </a:fld>
            <a:endParaRPr lang="en-US" altLang="en-US" sz="1400"/>
          </a:p>
        </p:txBody>
      </p:sp>
      <p:sp>
        <p:nvSpPr>
          <p:cNvPr id="4099" name="Rectangle 4">
            <a:extLst>
              <a:ext uri="{FF2B5EF4-FFF2-40B4-BE49-F238E27FC236}">
                <a16:creationId xmlns:a16="http://schemas.microsoft.com/office/drawing/2014/main" id="{4BE3BABC-2AD4-354F-935A-35BD0F3FE1B5}"/>
              </a:ext>
            </a:extLst>
          </p:cNvPr>
          <p:cNvSpPr>
            <a:spLocks noGrp="1" noChangeArrowheads="1"/>
          </p:cNvSpPr>
          <p:nvPr>
            <p:ph type="title"/>
          </p:nvPr>
        </p:nvSpPr>
        <p:spPr>
          <a:xfrm>
            <a:off x="231775" y="1700213"/>
            <a:ext cx="8756650" cy="1844675"/>
          </a:xfrm>
        </p:spPr>
        <p:txBody>
          <a:bodyPr/>
          <a:lstStyle/>
          <a:p>
            <a:r>
              <a:rPr lang="en-US" altLang="en-US"/>
              <a:t>Chapter 9 Object-Oriented Programming</a:t>
            </a:r>
            <a:endParaRPr lang="en-US" altLang="en-US" sz="4800"/>
          </a:p>
        </p:txBody>
      </p:sp>
      <p:sp>
        <p:nvSpPr>
          <p:cNvPr id="4100" name="Rectangle 10">
            <a:extLst>
              <a:ext uri="{FF2B5EF4-FFF2-40B4-BE49-F238E27FC236}">
                <a16:creationId xmlns:a16="http://schemas.microsoft.com/office/drawing/2014/main" id="{96DDFB6F-4DF8-664A-8DD5-5AAF0F276B3D}"/>
              </a:ext>
            </a:extLst>
          </p:cNvPr>
          <p:cNvSpPr>
            <a:spLocks noChangeArrowheads="1"/>
          </p:cNvSpPr>
          <p:nvPr/>
        </p:nvSpPr>
        <p:spPr bwMode="auto">
          <a:xfrm>
            <a:off x="20907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2">
            <a:extLst>
              <a:ext uri="{FF2B5EF4-FFF2-40B4-BE49-F238E27FC236}">
                <a16:creationId xmlns:a16="http://schemas.microsoft.com/office/drawing/2014/main" id="{C9EA0B08-904E-D243-A22B-EBF62DB3A5C7}"/>
              </a:ext>
            </a:extLst>
          </p:cNvPr>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4">
            <a:extLst>
              <a:ext uri="{FF2B5EF4-FFF2-40B4-BE49-F238E27FC236}">
                <a16:creationId xmlns:a16="http://schemas.microsoft.com/office/drawing/2014/main" id="{7A46D634-5E47-1040-B1C2-DC21F5763569}"/>
              </a:ext>
            </a:extLst>
          </p:cNvPr>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3" name="Rectangle 16">
            <a:extLst>
              <a:ext uri="{FF2B5EF4-FFF2-40B4-BE49-F238E27FC236}">
                <a16:creationId xmlns:a16="http://schemas.microsoft.com/office/drawing/2014/main" id="{0FAE647F-5A21-2848-9917-D241C67D3BA3}"/>
              </a:ext>
            </a:extLst>
          </p:cNvPr>
          <p:cNvSpPr>
            <a:spLocks noChangeArrowheads="1"/>
          </p:cNvSpPr>
          <p:nvPr/>
        </p:nvSpPr>
        <p:spPr bwMode="auto">
          <a:xfrm>
            <a:off x="0" y="195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ED6C48-D89E-194A-93F7-38625BD8CE0A}"/>
              </a:ext>
            </a:extLst>
          </p:cNvPr>
          <p:cNvSpPr>
            <a:spLocks noGrp="1"/>
          </p:cNvSpPr>
          <p:nvPr>
            <p:ph type="sldNum" sz="quarter" idx="11"/>
          </p:nvPr>
        </p:nvSpPr>
        <p:spPr/>
        <p:txBody>
          <a:bodyPr/>
          <a:lstStyle/>
          <a:p>
            <a:fld id="{8732690F-3A68-1449-847E-1651E39B27F7}" type="slidenum">
              <a:rPr lang="en-US" altLang="en-US" smtClean="0"/>
              <a:pPr/>
              <a:t>10</a:t>
            </a:fld>
            <a:endParaRPr lang="en-US" altLang="en-US"/>
          </a:p>
        </p:txBody>
      </p:sp>
      <p:sp>
        <p:nvSpPr>
          <p:cNvPr id="5" name="Content Placeholder 2">
            <a:extLst>
              <a:ext uri="{FF2B5EF4-FFF2-40B4-BE49-F238E27FC236}">
                <a16:creationId xmlns:a16="http://schemas.microsoft.com/office/drawing/2014/main" id="{1EC96C6F-DF6A-3D40-B4F5-069DA08C4F50}"/>
              </a:ext>
            </a:extLst>
          </p:cNvPr>
          <p:cNvSpPr txBox="1">
            <a:spLocks/>
          </p:cNvSpPr>
          <p:nvPr/>
        </p:nvSpPr>
        <p:spPr bwMode="auto">
          <a:xfrm>
            <a:off x="577880" y="433409"/>
            <a:ext cx="4992650" cy="5991181"/>
          </a:xfrm>
          <a:prstGeom prst="rect">
            <a:avLst/>
          </a:prstGeom>
          <a:solidFill>
            <a:schemeClr val="bg1"/>
          </a:solidFill>
          <a:ln>
            <a:noFill/>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Listing 9.2 </a:t>
            </a:r>
            <a:r>
              <a:rPr lang="en-US" sz="1600" b="1" dirty="0" err="1"/>
              <a:t>TestCircle.py</a:t>
            </a:r>
            <a:endParaRPr lang="en-US" sz="1600" b="1" dirty="0"/>
          </a:p>
          <a:p>
            <a:pPr marL="0" indent="0">
              <a:buNone/>
            </a:pPr>
            <a:r>
              <a:rPr lang="en-US" sz="1600" dirty="0"/>
              <a:t>from Circle import Circle</a:t>
            </a:r>
          </a:p>
          <a:p>
            <a:pPr marL="0" indent="0">
              <a:buNone/>
            </a:pPr>
            <a:r>
              <a:rPr lang="en-US" sz="1600" dirty="0"/>
              <a:t>def main():</a:t>
            </a:r>
          </a:p>
          <a:p>
            <a:pPr marL="0" indent="0">
              <a:buNone/>
            </a:pPr>
            <a:r>
              <a:rPr lang="en-US" sz="1600" dirty="0"/>
              <a:t>    # Create a circle with radius 1</a:t>
            </a:r>
          </a:p>
          <a:p>
            <a:pPr marL="0" indent="0">
              <a:buNone/>
            </a:pPr>
            <a:r>
              <a:rPr lang="en-US" sz="1600" dirty="0"/>
              <a:t>    circle1 = Circle()</a:t>
            </a:r>
          </a:p>
          <a:p>
            <a:pPr marL="0" indent="0">
              <a:buNone/>
            </a:pPr>
            <a:r>
              <a:rPr lang="en-US" sz="1600" dirty="0"/>
              <a:t>    circle1.setRadius(5)</a:t>
            </a:r>
          </a:p>
          <a:p>
            <a:pPr marL="0" indent="0">
              <a:buNone/>
            </a:pPr>
            <a:r>
              <a:rPr lang="en-US" sz="1600" dirty="0"/>
              <a:t>    print(“The radius of circle1 is”,circle1.radius)</a:t>
            </a:r>
          </a:p>
          <a:p>
            <a:pPr marL="0" indent="0">
              <a:buNone/>
            </a:pPr>
            <a:r>
              <a:rPr lang="en-US" sz="1600" dirty="0"/>
              <a:t>    print("The area of the circle of radius",</a:t>
            </a:r>
          </a:p>
          <a:p>
            <a:pPr marL="0" indent="0">
              <a:buNone/>
            </a:pPr>
            <a:r>
              <a:rPr lang="en-US" sz="1600" dirty="0"/>
              <a:t>        circle1.radius, "is", circle1.getArea())</a:t>
            </a:r>
          </a:p>
          <a:p>
            <a:pPr marL="0" indent="0">
              <a:buNone/>
            </a:pPr>
            <a:r>
              <a:rPr lang="en-US" sz="1600" dirty="0"/>
              <a:t>    # Create a circle with radius 25</a:t>
            </a:r>
          </a:p>
          <a:p>
            <a:pPr marL="0" indent="0">
              <a:buNone/>
            </a:pPr>
            <a:r>
              <a:rPr lang="en-US" sz="1600" dirty="0"/>
              <a:t>    circle2 = Circle(25)</a:t>
            </a:r>
          </a:p>
          <a:p>
            <a:pPr marL="0" indent="0">
              <a:buNone/>
            </a:pPr>
            <a:r>
              <a:rPr lang="en-US" sz="1600" dirty="0"/>
              <a:t>    print("The area of the circle of radius",</a:t>
            </a:r>
          </a:p>
          <a:p>
            <a:pPr marL="0" indent="0">
              <a:buNone/>
            </a:pPr>
            <a:r>
              <a:rPr lang="en-US" sz="1600" dirty="0"/>
              <a:t>        circle2.radius, "is", circle2.getArea())</a:t>
            </a:r>
          </a:p>
          <a:p>
            <a:pPr marL="0" indent="0">
              <a:buNone/>
            </a:pPr>
            <a:r>
              <a:rPr lang="en-US" sz="1600" dirty="0"/>
              <a:t>    # Create a circle with radius 125</a:t>
            </a:r>
          </a:p>
          <a:p>
            <a:pPr marL="0" indent="0">
              <a:buNone/>
            </a:pPr>
            <a:r>
              <a:rPr lang="en-US" sz="1600" dirty="0">
                <a:highlight>
                  <a:srgbClr val="FFFF00"/>
                </a:highlight>
              </a:rPr>
              <a:t>    circle3 = Circle(125)</a:t>
            </a:r>
          </a:p>
          <a:p>
            <a:pPr marL="0" indent="0">
              <a:buNone/>
            </a:pPr>
            <a:r>
              <a:rPr lang="en-US" sz="1600" dirty="0"/>
              <a:t>    </a:t>
            </a:r>
            <a:r>
              <a:rPr lang="en-US" sz="1600" dirty="0">
                <a:highlight>
                  <a:srgbClr val="FFFF00"/>
                </a:highlight>
              </a:rPr>
              <a:t>print("The area of the circle of radius", circle3.radius, "is", circle3.getArea()</a:t>
            </a:r>
            <a:r>
              <a:rPr lang="en-US" sz="1600" dirty="0"/>
              <a:t>)</a:t>
            </a:r>
          </a:p>
          <a:p>
            <a:pPr marL="0" indent="0">
              <a:buNone/>
            </a:pPr>
            <a:r>
              <a:rPr lang="en-US" sz="1600" dirty="0"/>
              <a:t>    # Modify circle radius</a:t>
            </a:r>
          </a:p>
          <a:p>
            <a:pPr marL="0" indent="0">
              <a:buNone/>
            </a:pPr>
            <a:r>
              <a:rPr lang="en-US" sz="1600" dirty="0"/>
              <a:t>    circle2.radius = 100</a:t>
            </a:r>
          </a:p>
          <a:p>
            <a:pPr marL="0" indent="0">
              <a:buNone/>
            </a:pPr>
            <a:r>
              <a:rPr lang="en-US" sz="1600" dirty="0"/>
              <a:t>    print("The area of the circle of radius", </a:t>
            </a:r>
          </a:p>
          <a:p>
            <a:pPr marL="0" indent="0">
              <a:buNone/>
            </a:pPr>
            <a:r>
              <a:rPr lang="en-US" sz="1600" dirty="0"/>
              <a:t>        circle2.radius, "is", circle2.getArea())</a:t>
            </a:r>
          </a:p>
          <a:p>
            <a:pPr marL="0" indent="0">
              <a:buNone/>
            </a:pPr>
            <a:r>
              <a:rPr lang="en-US" sz="1600" dirty="0"/>
              <a:t>main() # Call the main function</a:t>
            </a:r>
          </a:p>
        </p:txBody>
      </p:sp>
      <p:sp>
        <p:nvSpPr>
          <p:cNvPr id="6" name="Content Placeholder 2">
            <a:extLst>
              <a:ext uri="{FF2B5EF4-FFF2-40B4-BE49-F238E27FC236}">
                <a16:creationId xmlns:a16="http://schemas.microsoft.com/office/drawing/2014/main" id="{6F82ADB9-2AFF-E64E-A8BF-A5DA9E1B4BA8}"/>
              </a:ext>
            </a:extLst>
          </p:cNvPr>
          <p:cNvSpPr txBox="1">
            <a:spLocks/>
          </p:cNvSpPr>
          <p:nvPr/>
        </p:nvSpPr>
        <p:spPr bwMode="auto">
          <a:xfrm>
            <a:off x="7951640" y="451489"/>
            <a:ext cx="1192359" cy="579915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AD535858-741E-C245-A1A4-BFCFB2964C68}"/>
              </a:ext>
            </a:extLst>
          </p:cNvPr>
          <p:cNvSpPr txBox="1">
            <a:spLocks/>
          </p:cNvSpPr>
          <p:nvPr/>
        </p:nvSpPr>
        <p:spPr bwMode="auto">
          <a:xfrm>
            <a:off x="6146605" y="429334"/>
            <a:ext cx="2161210" cy="45701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Consolas" panose="020B0609020204030204" pitchFamily="49" charset="0"/>
                <a:cs typeface="Consolas" panose="020B0609020204030204" pitchFamily="49" charset="0"/>
              </a:rPr>
              <a:t>class Square:  </a:t>
            </a:r>
          </a:p>
          <a:p>
            <a:pPr marL="0" indent="0">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 </a:t>
            </a:r>
            <a:r>
              <a:rPr lang="en-US" sz="1600" dirty="0" err="1">
                <a:latin typeface="Consolas" panose="020B0609020204030204" pitchFamily="49" charset="0"/>
                <a:cs typeface="Consolas" panose="020B0609020204030204" pitchFamily="49" charset="0"/>
              </a:rPr>
              <a:t>sde</a:t>
            </a:r>
            <a:r>
              <a:rPr lang="en-US" sz="1600" dirty="0">
                <a:latin typeface="Consolas" panose="020B0609020204030204" pitchFamily="49" charset="0"/>
                <a:cs typeface="Consolas" panose="020B0609020204030204" pitchFamily="49" charset="0"/>
              </a:rPr>
              <a:t> = 1):</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self.side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sde</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highlight>
                  <a:srgbClr val="FFFF00"/>
                </a:highlight>
                <a:latin typeface="Consolas" panose="020B0609020204030204" pitchFamily="49" charset="0"/>
                <a:cs typeface="Consolas" panose="020B0609020204030204" pitchFamily="49" charset="0"/>
              </a:rPr>
              <a:t>getPerimeter</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return(4*side)</a:t>
            </a:r>
          </a:p>
          <a:p>
            <a:pPr marL="0" indent="0">
              <a:buNone/>
            </a:pPr>
            <a:r>
              <a:rPr lang="en-US" sz="1600" dirty="0">
                <a:latin typeface="Consolas" panose="020B0609020204030204" pitchFamily="49" charset="0"/>
                <a:cs typeface="Consolas" panose="020B0609020204030204" pitchFamily="49" charset="0"/>
              </a:rPr>
              <a:t>   def </a:t>
            </a:r>
            <a:r>
              <a:rPr lang="en-US" sz="1600" dirty="0" err="1">
                <a:highlight>
                  <a:srgbClr val="FFFF00"/>
                </a:highlight>
                <a:latin typeface="Consolas" panose="020B0609020204030204" pitchFamily="49" charset="0"/>
                <a:cs typeface="Consolas" panose="020B0609020204030204" pitchFamily="49" charset="0"/>
              </a:rPr>
              <a:t>getArea</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return(side*side)</a:t>
            </a: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setRadius</a:t>
            </a:r>
            <a:r>
              <a:rPr lang="en-US" sz="1600" dirty="0">
                <a:latin typeface="Consolas" panose="020B0609020204030204" pitchFamily="49" charset="0"/>
                <a:cs typeface="Consolas" panose="020B0609020204030204" pitchFamily="49" charset="0"/>
              </a:rPr>
              <a:t>(self, </a:t>
            </a:r>
            <a:r>
              <a:rPr lang="en-US" sz="1600" dirty="0" err="1">
                <a:latin typeface="Consolas" panose="020B0609020204030204" pitchFamily="49" charset="0"/>
                <a:cs typeface="Consolas" panose="020B0609020204030204" pitchFamily="49" charset="0"/>
              </a:rPr>
              <a:t>sde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self.side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sde</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Inside the main module</a:t>
            </a:r>
          </a:p>
          <a:p>
            <a:pPr marL="0" indent="0">
              <a:buNone/>
            </a:pPr>
            <a:r>
              <a:rPr lang="en-US" sz="1600" dirty="0">
                <a:latin typeface="Consolas" panose="020B0609020204030204" pitchFamily="49" charset="0"/>
                <a:cs typeface="Consolas" panose="020B0609020204030204" pitchFamily="49" charset="0"/>
              </a:rPr>
              <a:t>square9 = Square(9)</a:t>
            </a:r>
          </a:p>
          <a:p>
            <a:pPr marL="0" indent="0">
              <a:buNone/>
            </a:pPr>
            <a:r>
              <a:rPr lang="en-US" sz="1600" dirty="0">
                <a:latin typeface="Consolas" panose="020B0609020204030204" pitchFamily="49" charset="0"/>
                <a:cs typeface="Consolas" panose="020B0609020204030204" pitchFamily="49" charset="0"/>
              </a:rPr>
              <a:t>print(“The area of square with side”,square9.side,”is”,square9.getArea())</a:t>
            </a:r>
          </a:p>
        </p:txBody>
      </p:sp>
    </p:spTree>
    <p:extLst>
      <p:ext uri="{BB962C8B-B14F-4D97-AF65-F5344CB8AC3E}">
        <p14:creationId xmlns:p14="http://schemas.microsoft.com/office/powerpoint/2010/main" val="299893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1C7B5-20D4-5D40-AED3-E621A965EC29}"/>
              </a:ext>
            </a:extLst>
          </p:cNvPr>
          <p:cNvSpPr>
            <a:spLocks noGrp="1"/>
          </p:cNvSpPr>
          <p:nvPr>
            <p:ph idx="1"/>
          </p:nvPr>
        </p:nvSpPr>
        <p:spPr>
          <a:xfrm>
            <a:off x="685799" y="433409"/>
            <a:ext cx="4078225" cy="5799155"/>
          </a:xfrm>
          <a:solidFill>
            <a:schemeClr val="bg1"/>
          </a:solidFill>
        </p:spPr>
        <p:txBody>
          <a:bodyPr/>
          <a:lstStyle/>
          <a:p>
            <a:pPr marL="0" indent="0">
              <a:buNone/>
            </a:pPr>
            <a:r>
              <a:rPr lang="en-US" sz="1600" b="1" dirty="0">
                <a:latin typeface="Consolas" panose="020B0609020204030204" pitchFamily="49" charset="0"/>
                <a:cs typeface="Consolas" panose="020B0609020204030204" pitchFamily="49" charset="0"/>
              </a:rPr>
              <a:t>#Listing 9.1 </a:t>
            </a:r>
            <a:r>
              <a:rPr lang="en-US" sz="1600" b="1" dirty="0" err="1">
                <a:latin typeface="Consolas" panose="020B0609020204030204" pitchFamily="49" charset="0"/>
                <a:cs typeface="Consolas" panose="020B0609020204030204" pitchFamily="49" charset="0"/>
              </a:rPr>
              <a:t>Circle.py</a:t>
            </a:r>
            <a:endParaRPr lang="en-US" sz="1600" b="1"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import math </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class Circle:</a:t>
            </a:r>
          </a:p>
          <a:p>
            <a:pPr marL="0" indent="0">
              <a:buNone/>
            </a:pPr>
            <a:r>
              <a:rPr lang="en-US" sz="1600" dirty="0">
                <a:latin typeface="Consolas" panose="020B0609020204030204" pitchFamily="49" charset="0"/>
                <a:cs typeface="Consolas" panose="020B0609020204030204" pitchFamily="49" charset="0"/>
              </a:rPr>
              <a:t>    # Construct a circle object </a:t>
            </a:r>
          </a:p>
          <a:p>
            <a:pPr marL="0" indent="0">
              <a:buNone/>
            </a:pPr>
            <a:r>
              <a:rPr lang="en-US" sz="1600" dirty="0">
                <a:latin typeface="Consolas" panose="020B0609020204030204" pitchFamily="49" charset="0"/>
                <a:cs typeface="Consolas" panose="020B0609020204030204" pitchFamily="49" charset="0"/>
              </a:rPr>
              <a:t>    def __init__(self, rds = 1):</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rds</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getPerimeter</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perimeterOfThisCircle</a:t>
            </a:r>
            <a:r>
              <a:rPr lang="en-US" sz="1600" dirty="0">
                <a:latin typeface="Consolas" panose="020B0609020204030204" pitchFamily="49" charset="0"/>
                <a:cs typeface="Consolas" panose="020B0609020204030204" pitchFamily="49" charset="0"/>
              </a:rPr>
              <a:t> = 2 *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math.pi</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perimeterOfThisCircle</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getArea(self):</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math.pi</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def setRadius(self, radius):</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radius</a:t>
            </a:r>
          </a:p>
        </p:txBody>
      </p:sp>
      <p:sp>
        <p:nvSpPr>
          <p:cNvPr id="4" name="Slide Number Placeholder 3">
            <a:extLst>
              <a:ext uri="{FF2B5EF4-FFF2-40B4-BE49-F238E27FC236}">
                <a16:creationId xmlns:a16="http://schemas.microsoft.com/office/drawing/2014/main" id="{60ED6C48-D89E-194A-93F7-38625BD8CE0A}"/>
              </a:ext>
            </a:extLst>
          </p:cNvPr>
          <p:cNvSpPr>
            <a:spLocks noGrp="1"/>
          </p:cNvSpPr>
          <p:nvPr>
            <p:ph type="sldNum" sz="quarter" idx="11"/>
          </p:nvPr>
        </p:nvSpPr>
        <p:spPr/>
        <p:txBody>
          <a:bodyPr/>
          <a:lstStyle/>
          <a:p>
            <a:fld id="{8732690F-3A68-1449-847E-1651E39B27F7}" type="slidenum">
              <a:rPr lang="en-US" altLang="en-US" smtClean="0"/>
              <a:pPr/>
              <a:t>11</a:t>
            </a:fld>
            <a:endParaRPr lang="en-US" altLang="en-US"/>
          </a:p>
        </p:txBody>
      </p:sp>
      <p:sp>
        <p:nvSpPr>
          <p:cNvPr id="5" name="Content Placeholder 2">
            <a:extLst>
              <a:ext uri="{FF2B5EF4-FFF2-40B4-BE49-F238E27FC236}">
                <a16:creationId xmlns:a16="http://schemas.microsoft.com/office/drawing/2014/main" id="{1EC96C6F-DF6A-3D40-B4F5-069DA08C4F50}"/>
              </a:ext>
            </a:extLst>
          </p:cNvPr>
          <p:cNvSpPr txBox="1">
            <a:spLocks/>
          </p:cNvSpPr>
          <p:nvPr/>
        </p:nvSpPr>
        <p:spPr bwMode="auto">
          <a:xfrm>
            <a:off x="4648810" y="433409"/>
            <a:ext cx="4224550" cy="5991181"/>
          </a:xfrm>
          <a:prstGeom prst="rect">
            <a:avLst/>
          </a:prstGeom>
          <a:solidFill>
            <a:schemeClr val="bg1"/>
          </a:solidFill>
          <a:ln>
            <a:noFill/>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Listing 9.2 </a:t>
            </a:r>
            <a:r>
              <a:rPr lang="en-US" sz="1600" b="1" dirty="0" err="1"/>
              <a:t>TestCircle.py</a:t>
            </a:r>
            <a:endParaRPr lang="en-US" sz="1600" b="1" dirty="0"/>
          </a:p>
          <a:p>
            <a:pPr marL="0" indent="0">
              <a:buNone/>
            </a:pPr>
            <a:r>
              <a:rPr lang="en-US" sz="1600" dirty="0"/>
              <a:t>from Circle import Circle</a:t>
            </a:r>
          </a:p>
          <a:p>
            <a:pPr marL="0" indent="0">
              <a:buNone/>
            </a:pPr>
            <a:r>
              <a:rPr lang="en-US" sz="1600" dirty="0"/>
              <a:t>def main():</a:t>
            </a:r>
          </a:p>
          <a:p>
            <a:pPr marL="0" indent="0">
              <a:buNone/>
            </a:pPr>
            <a:r>
              <a:rPr lang="en-US" sz="1600" dirty="0"/>
              <a:t>    # Create a circle with radius 1</a:t>
            </a:r>
          </a:p>
          <a:p>
            <a:pPr marL="0" indent="0">
              <a:buNone/>
            </a:pPr>
            <a:r>
              <a:rPr lang="en-US" sz="1600" dirty="0"/>
              <a:t>    circle1 = Circle()</a:t>
            </a:r>
          </a:p>
          <a:p>
            <a:pPr marL="0" indent="0">
              <a:buNone/>
            </a:pPr>
            <a:r>
              <a:rPr lang="en-US" sz="1600" dirty="0"/>
              <a:t>    print("The area of the circle of radius",</a:t>
            </a:r>
          </a:p>
          <a:p>
            <a:pPr marL="0" indent="0">
              <a:buNone/>
            </a:pPr>
            <a:r>
              <a:rPr lang="en-US" sz="1600" dirty="0"/>
              <a:t>        circle1.radius, "is", circle1.getArea())</a:t>
            </a:r>
          </a:p>
          <a:p>
            <a:pPr marL="0" indent="0">
              <a:buNone/>
            </a:pPr>
            <a:r>
              <a:rPr lang="en-US" sz="1600" dirty="0"/>
              <a:t>    # Create a circle with radius 25</a:t>
            </a:r>
          </a:p>
          <a:p>
            <a:pPr marL="0" indent="0">
              <a:buNone/>
            </a:pPr>
            <a:r>
              <a:rPr lang="en-US" sz="1600" dirty="0"/>
              <a:t>    circle2 = Circle(25)</a:t>
            </a:r>
          </a:p>
          <a:p>
            <a:pPr marL="0" indent="0">
              <a:buNone/>
            </a:pPr>
            <a:r>
              <a:rPr lang="en-US" sz="1600" dirty="0"/>
              <a:t>    print("The area of the circle of radius",</a:t>
            </a:r>
          </a:p>
          <a:p>
            <a:pPr marL="0" indent="0">
              <a:buNone/>
            </a:pPr>
            <a:r>
              <a:rPr lang="en-US" sz="1600" dirty="0"/>
              <a:t>        circle2.radius, "is", circle2.getArea())</a:t>
            </a:r>
          </a:p>
          <a:p>
            <a:pPr marL="0" indent="0">
              <a:buNone/>
            </a:pPr>
            <a:r>
              <a:rPr lang="en-US" sz="1600" dirty="0"/>
              <a:t>    # Create a circle with radius 125</a:t>
            </a:r>
          </a:p>
          <a:p>
            <a:pPr marL="0" indent="0">
              <a:buNone/>
            </a:pPr>
            <a:r>
              <a:rPr lang="en-US" sz="1600" dirty="0"/>
              <a:t>    circle3 = Circle(125)</a:t>
            </a:r>
          </a:p>
          <a:p>
            <a:pPr marL="0" indent="0">
              <a:buNone/>
            </a:pPr>
            <a:r>
              <a:rPr lang="en-US" sz="1600" dirty="0"/>
              <a:t>    print("The area of the circle of radius",</a:t>
            </a:r>
          </a:p>
          <a:p>
            <a:pPr marL="0" indent="0">
              <a:buNone/>
            </a:pPr>
            <a:r>
              <a:rPr lang="en-US" sz="1600" dirty="0"/>
              <a:t>        circle3.radius, "is", circle3.getArea())</a:t>
            </a:r>
          </a:p>
          <a:p>
            <a:pPr marL="0" indent="0">
              <a:buNone/>
            </a:pPr>
            <a:r>
              <a:rPr lang="en-US" sz="1600" dirty="0"/>
              <a:t>    # Modify circle radius</a:t>
            </a:r>
          </a:p>
          <a:p>
            <a:pPr marL="0" indent="0">
              <a:buNone/>
            </a:pPr>
            <a:r>
              <a:rPr lang="en-US" sz="1600" dirty="0"/>
              <a:t>    circle2.radius = 100</a:t>
            </a:r>
          </a:p>
          <a:p>
            <a:pPr marL="0" indent="0">
              <a:buNone/>
            </a:pPr>
            <a:r>
              <a:rPr lang="en-US" sz="1600" dirty="0"/>
              <a:t>    print("The area of the circle of radius", </a:t>
            </a:r>
          </a:p>
          <a:p>
            <a:pPr marL="0" indent="0">
              <a:buNone/>
            </a:pPr>
            <a:r>
              <a:rPr lang="en-US" sz="1600" dirty="0"/>
              <a:t>        circle2.radius, "is", circle2.getArea())</a:t>
            </a:r>
          </a:p>
          <a:p>
            <a:pPr marL="0" indent="0">
              <a:buNone/>
            </a:pPr>
            <a:r>
              <a:rPr lang="en-US" sz="1600" dirty="0"/>
              <a:t>main() # Call the main function</a:t>
            </a:r>
          </a:p>
        </p:txBody>
      </p:sp>
    </p:spTree>
    <p:extLst>
      <p:ext uri="{BB962C8B-B14F-4D97-AF65-F5344CB8AC3E}">
        <p14:creationId xmlns:p14="http://schemas.microsoft.com/office/powerpoint/2010/main" val="3113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6815A1F5-21AE-F647-B126-DD569AE52F7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B7DCF1-570D-F949-A511-B7020955F6FD}" type="slidenum">
              <a:rPr lang="en-US" altLang="en-US" sz="1400"/>
              <a:pPr>
                <a:spcBef>
                  <a:spcPct val="0"/>
                </a:spcBef>
                <a:buClrTx/>
                <a:buSzTx/>
                <a:buFontTx/>
                <a:buNone/>
              </a:pPr>
              <a:t>12</a:t>
            </a:fld>
            <a:endParaRPr lang="en-US" altLang="en-US" sz="1400"/>
          </a:p>
        </p:txBody>
      </p:sp>
      <p:sp>
        <p:nvSpPr>
          <p:cNvPr id="10243" name="Rectangle 2">
            <a:extLst>
              <a:ext uri="{FF2B5EF4-FFF2-40B4-BE49-F238E27FC236}">
                <a16:creationId xmlns:a16="http://schemas.microsoft.com/office/drawing/2014/main" id="{8D34A9AC-7AA5-D94A-BF89-C25D5750253D}"/>
              </a:ext>
            </a:extLst>
          </p:cNvPr>
          <p:cNvSpPr>
            <a:spLocks noGrp="1" noChangeArrowheads="1"/>
          </p:cNvSpPr>
          <p:nvPr>
            <p:ph type="title"/>
          </p:nvPr>
        </p:nvSpPr>
        <p:spPr>
          <a:xfrm>
            <a:off x="762000" y="152400"/>
            <a:ext cx="7772400" cy="609600"/>
          </a:xfrm>
        </p:spPr>
        <p:txBody>
          <a:bodyPr/>
          <a:lstStyle/>
          <a:p>
            <a:r>
              <a:rPr lang="en-US" altLang="en-US"/>
              <a:t>Constructing Objects</a:t>
            </a:r>
          </a:p>
        </p:txBody>
      </p:sp>
      <p:sp>
        <p:nvSpPr>
          <p:cNvPr id="10244" name="Rectangle 3">
            <a:extLst>
              <a:ext uri="{FF2B5EF4-FFF2-40B4-BE49-F238E27FC236}">
                <a16:creationId xmlns:a16="http://schemas.microsoft.com/office/drawing/2014/main" id="{B17031C9-96D4-E44B-84E2-12884A92ED32}"/>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Text Box 4">
            <a:extLst>
              <a:ext uri="{FF2B5EF4-FFF2-40B4-BE49-F238E27FC236}">
                <a16:creationId xmlns:a16="http://schemas.microsoft.com/office/drawing/2014/main" id="{B2DBB133-9BA0-BA44-AC7A-66980A12853E}"/>
              </a:ext>
            </a:extLst>
          </p:cNvPr>
          <p:cNvSpPr txBox="1">
            <a:spLocks noChangeArrowheads="1"/>
          </p:cNvSpPr>
          <p:nvPr/>
        </p:nvSpPr>
        <p:spPr bwMode="auto">
          <a:xfrm>
            <a:off x="269875" y="100965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Once a class is defined, you can create objects from the class by using the following syntax, called a </a:t>
            </a:r>
            <a:r>
              <a:rPr lang="en-US" altLang="en-US" sz="2400" i="1"/>
              <a:t>constructor</a:t>
            </a:r>
            <a:r>
              <a:rPr lang="en-US" altLang="en-US" sz="2400"/>
              <a:t>: </a:t>
            </a:r>
          </a:p>
        </p:txBody>
      </p:sp>
      <p:sp>
        <p:nvSpPr>
          <p:cNvPr id="10246" name="Rectangle 5">
            <a:extLst>
              <a:ext uri="{FF2B5EF4-FFF2-40B4-BE49-F238E27FC236}">
                <a16:creationId xmlns:a16="http://schemas.microsoft.com/office/drawing/2014/main" id="{57C605FA-4946-2648-90FB-E7FB0BCAC745}"/>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Text Box 8">
            <a:extLst>
              <a:ext uri="{FF2B5EF4-FFF2-40B4-BE49-F238E27FC236}">
                <a16:creationId xmlns:a16="http://schemas.microsoft.com/office/drawing/2014/main" id="{BB5FB70E-A365-D94E-904F-61975645F06B}"/>
              </a:ext>
            </a:extLst>
          </p:cNvPr>
          <p:cNvSpPr txBox="1">
            <a:spLocks noChangeArrowheads="1"/>
          </p:cNvSpPr>
          <p:nvPr/>
        </p:nvSpPr>
        <p:spPr bwMode="auto">
          <a:xfrm>
            <a:off x="269875" y="2162175"/>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b="1">
                <a:solidFill>
                  <a:schemeClr val="tx2"/>
                </a:solidFill>
                <a:latin typeface="Courier New" panose="02070309020205020404" pitchFamily="49" charset="0"/>
              </a:rPr>
              <a:t>ClassName(arguments)</a:t>
            </a:r>
          </a:p>
        </p:txBody>
      </p:sp>
      <p:sp>
        <p:nvSpPr>
          <p:cNvPr id="10248" name="Rectangle 10">
            <a:extLst>
              <a:ext uri="{FF2B5EF4-FFF2-40B4-BE49-F238E27FC236}">
                <a16:creationId xmlns:a16="http://schemas.microsoft.com/office/drawing/2014/main" id="{7A925EF5-7FD0-514E-AE24-B094BF8DF44C}"/>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9" name="Object 9">
            <a:extLst>
              <a:ext uri="{FF2B5EF4-FFF2-40B4-BE49-F238E27FC236}">
                <a16:creationId xmlns:a16="http://schemas.microsoft.com/office/drawing/2014/main" id="{B682A3B2-C693-9C4A-A5FB-48DFE5D95AF1}"/>
              </a:ext>
            </a:extLst>
          </p:cNvPr>
          <p:cNvGraphicFramePr>
            <a:graphicFrameLocks noChangeAspect="1"/>
          </p:cNvGraphicFramePr>
          <p:nvPr/>
        </p:nvGraphicFramePr>
        <p:xfrm>
          <a:off x="347663" y="3082925"/>
          <a:ext cx="8448675" cy="2179638"/>
        </p:xfrm>
        <a:graphic>
          <a:graphicData uri="http://schemas.openxmlformats.org/presentationml/2006/ole">
            <mc:AlternateContent xmlns:mc="http://schemas.openxmlformats.org/markup-compatibility/2006">
              <mc:Choice xmlns:v="urn:schemas-microsoft-com:vml" Requires="v">
                <p:oleObj spid="_x0000_s10264" name="Picture" r:id="rId3" imgW="3835400" imgH="990600" progId="Word.Picture.8">
                  <p:embed/>
                </p:oleObj>
              </mc:Choice>
              <mc:Fallback>
                <p:oleObj name="Picture" r:id="rId3" imgW="3835400" imgH="9906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3" y="3082925"/>
                        <a:ext cx="84486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F788BD43-A729-5F44-AAAA-6C7EB30D7FA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728688-2996-ED4B-B3B4-CAEF71BC8DDE}" type="slidenum">
              <a:rPr lang="en-US" altLang="en-US" sz="1400"/>
              <a:pPr>
                <a:spcBef>
                  <a:spcPct val="0"/>
                </a:spcBef>
                <a:buClrTx/>
                <a:buSzTx/>
                <a:buFontTx/>
                <a:buNone/>
              </a:pPr>
              <a:t>13</a:t>
            </a:fld>
            <a:endParaRPr lang="en-US" altLang="en-US" sz="1400"/>
          </a:p>
        </p:txBody>
      </p:sp>
      <p:sp>
        <p:nvSpPr>
          <p:cNvPr id="11267" name="Rectangle 2">
            <a:extLst>
              <a:ext uri="{FF2B5EF4-FFF2-40B4-BE49-F238E27FC236}">
                <a16:creationId xmlns:a16="http://schemas.microsoft.com/office/drawing/2014/main" id="{43AF29ED-54F0-BE43-A129-6FB4A8BDA466}"/>
              </a:ext>
            </a:extLst>
          </p:cNvPr>
          <p:cNvSpPr>
            <a:spLocks noGrp="1" noChangeArrowheads="1"/>
          </p:cNvSpPr>
          <p:nvPr>
            <p:ph type="title"/>
          </p:nvPr>
        </p:nvSpPr>
        <p:spPr>
          <a:xfrm>
            <a:off x="762000" y="152400"/>
            <a:ext cx="7772400" cy="609600"/>
          </a:xfrm>
        </p:spPr>
        <p:txBody>
          <a:bodyPr/>
          <a:lstStyle/>
          <a:p>
            <a:r>
              <a:rPr lang="en-US" altLang="en-US"/>
              <a:t>Constructing Objects</a:t>
            </a:r>
          </a:p>
        </p:txBody>
      </p:sp>
      <p:sp>
        <p:nvSpPr>
          <p:cNvPr id="11268" name="Rectangle 3">
            <a:extLst>
              <a:ext uri="{FF2B5EF4-FFF2-40B4-BE49-F238E27FC236}">
                <a16:creationId xmlns:a16="http://schemas.microsoft.com/office/drawing/2014/main" id="{E6D53F44-3069-2B4A-B4EB-F90361239521}"/>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Text Box 4">
            <a:extLst>
              <a:ext uri="{FF2B5EF4-FFF2-40B4-BE49-F238E27FC236}">
                <a16:creationId xmlns:a16="http://schemas.microsoft.com/office/drawing/2014/main" id="{93265A29-FA3E-154D-B4BD-914FA61A047A}"/>
              </a:ext>
            </a:extLst>
          </p:cNvPr>
          <p:cNvSpPr txBox="1">
            <a:spLocks noChangeArrowheads="1"/>
          </p:cNvSpPr>
          <p:nvPr/>
        </p:nvSpPr>
        <p:spPr bwMode="auto">
          <a:xfrm>
            <a:off x="269875" y="1393825"/>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 effect of constructing a Circle object using Circle(5) is shown below: </a:t>
            </a:r>
          </a:p>
        </p:txBody>
      </p:sp>
      <p:sp>
        <p:nvSpPr>
          <p:cNvPr id="11270" name="Rectangle 5">
            <a:extLst>
              <a:ext uri="{FF2B5EF4-FFF2-40B4-BE49-F238E27FC236}">
                <a16:creationId xmlns:a16="http://schemas.microsoft.com/office/drawing/2014/main" id="{74A85900-FB36-C147-B5A4-9AC89829B9ED}"/>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7">
            <a:extLst>
              <a:ext uri="{FF2B5EF4-FFF2-40B4-BE49-F238E27FC236}">
                <a16:creationId xmlns:a16="http://schemas.microsoft.com/office/drawing/2014/main" id="{A615DAF2-7CFD-0741-B704-A71A2387FDAA}"/>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Rectangle 10">
            <a:extLst>
              <a:ext uri="{FF2B5EF4-FFF2-40B4-BE49-F238E27FC236}">
                <a16:creationId xmlns:a16="http://schemas.microsoft.com/office/drawing/2014/main" id="{CDE62991-B004-7F43-B2B4-624BB3E0686E}"/>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3" name="Object 9">
            <a:extLst>
              <a:ext uri="{FF2B5EF4-FFF2-40B4-BE49-F238E27FC236}">
                <a16:creationId xmlns:a16="http://schemas.microsoft.com/office/drawing/2014/main" id="{C0A6E658-E644-CB4E-BAB7-EE5FE2D3CC4A}"/>
              </a:ext>
            </a:extLst>
          </p:cNvPr>
          <p:cNvGraphicFramePr>
            <a:graphicFrameLocks noChangeAspect="1"/>
          </p:cNvGraphicFramePr>
          <p:nvPr/>
        </p:nvGraphicFramePr>
        <p:xfrm>
          <a:off x="309563" y="3659188"/>
          <a:ext cx="8564562" cy="1803400"/>
        </p:xfrm>
        <a:graphic>
          <a:graphicData uri="http://schemas.openxmlformats.org/presentationml/2006/ole">
            <mc:AlternateContent xmlns:mc="http://schemas.openxmlformats.org/markup-compatibility/2006">
              <mc:Choice xmlns:v="urn:schemas-microsoft-com:vml" Requires="v">
                <p:oleObj spid="_x0000_s11288" name="Picture" r:id="rId3" imgW="3124200" imgH="660400" progId="Word.Picture.8">
                  <p:embed/>
                </p:oleObj>
              </mc:Choice>
              <mc:Fallback>
                <p:oleObj name="Picture" r:id="rId3" imgW="3124200" imgH="6604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3659188"/>
                        <a:ext cx="8564562"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C3FB592B-ED5D-DB44-9C5B-7BDA46A180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9DA938-7AF0-2545-807A-40B607366B45}" type="slidenum">
              <a:rPr lang="en-US" altLang="en-US" sz="1400"/>
              <a:pPr>
                <a:spcBef>
                  <a:spcPct val="0"/>
                </a:spcBef>
                <a:buClrTx/>
                <a:buSzTx/>
                <a:buFontTx/>
                <a:buNone/>
              </a:pPr>
              <a:t>14</a:t>
            </a:fld>
            <a:endParaRPr lang="en-US" altLang="en-US" sz="1400"/>
          </a:p>
        </p:txBody>
      </p:sp>
      <p:sp>
        <p:nvSpPr>
          <p:cNvPr id="12291" name="Rectangle 2">
            <a:extLst>
              <a:ext uri="{FF2B5EF4-FFF2-40B4-BE49-F238E27FC236}">
                <a16:creationId xmlns:a16="http://schemas.microsoft.com/office/drawing/2014/main" id="{62F3D35C-86C4-7741-98CC-7936CA3220E2}"/>
              </a:ext>
            </a:extLst>
          </p:cNvPr>
          <p:cNvSpPr>
            <a:spLocks noGrp="1" noChangeArrowheads="1"/>
          </p:cNvSpPr>
          <p:nvPr>
            <p:ph type="title"/>
          </p:nvPr>
        </p:nvSpPr>
        <p:spPr>
          <a:xfrm>
            <a:off x="762000" y="152400"/>
            <a:ext cx="7772400" cy="609600"/>
          </a:xfrm>
        </p:spPr>
        <p:txBody>
          <a:bodyPr/>
          <a:lstStyle/>
          <a:p>
            <a:r>
              <a:rPr lang="en-US" altLang="en-US"/>
              <a:t>Instance Methods</a:t>
            </a:r>
          </a:p>
        </p:txBody>
      </p:sp>
      <p:sp>
        <p:nvSpPr>
          <p:cNvPr id="12292" name="Rectangle 3">
            <a:extLst>
              <a:ext uri="{FF2B5EF4-FFF2-40B4-BE49-F238E27FC236}">
                <a16:creationId xmlns:a16="http://schemas.microsoft.com/office/drawing/2014/main" id="{4FF55DE4-B8CC-464A-91CF-EADEB860B36D}"/>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Text Box 4">
            <a:extLst>
              <a:ext uri="{FF2B5EF4-FFF2-40B4-BE49-F238E27FC236}">
                <a16:creationId xmlns:a16="http://schemas.microsoft.com/office/drawing/2014/main" id="{10EA795E-89F0-3047-B988-73C3207D3943}"/>
              </a:ext>
            </a:extLst>
          </p:cNvPr>
          <p:cNvSpPr txBox="1">
            <a:spLocks noChangeArrowheads="1"/>
          </p:cNvSpPr>
          <p:nvPr/>
        </p:nvSpPr>
        <p:spPr bwMode="auto">
          <a:xfrm>
            <a:off x="269875" y="1009650"/>
            <a:ext cx="86106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t>Methods are functions defined inside a class. They are invoked by objects to perform actions on the objects. For this reason, the methods are also called </a:t>
            </a:r>
            <a:r>
              <a:rPr lang="en-US" altLang="en-US" i="1" dirty="0"/>
              <a:t>instance methods</a:t>
            </a:r>
            <a:r>
              <a:rPr lang="en-US" altLang="en-US" dirty="0"/>
              <a:t> in Python. You probably noticed that all the methods including the __init__ have the first parameter </a:t>
            </a:r>
            <a:r>
              <a:rPr lang="en-US" altLang="en-US" b="1" dirty="0"/>
              <a:t>self</a:t>
            </a:r>
            <a:r>
              <a:rPr lang="en-US" altLang="en-US" dirty="0"/>
              <a:t>, which refers to the object that invokes the method. You can use any name for this parameter. But by convention, </a:t>
            </a:r>
            <a:r>
              <a:rPr lang="en-US" altLang="en-US" b="1" dirty="0"/>
              <a:t>self</a:t>
            </a:r>
            <a:r>
              <a:rPr lang="en-US" altLang="en-US" dirty="0"/>
              <a:t> is used. </a:t>
            </a:r>
          </a:p>
        </p:txBody>
      </p:sp>
      <p:sp>
        <p:nvSpPr>
          <p:cNvPr id="12294" name="Rectangle 5">
            <a:extLst>
              <a:ext uri="{FF2B5EF4-FFF2-40B4-BE49-F238E27FC236}">
                <a16:creationId xmlns:a16="http://schemas.microsoft.com/office/drawing/2014/main" id="{E4B8F986-7F7A-DE48-BBB7-18F033ED1137}"/>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2FAD0673-5798-9746-B13C-433BB679C3D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12F642-96AA-F74F-9C53-4147EB578633}" type="slidenum">
              <a:rPr lang="en-US" altLang="en-US" sz="1400"/>
              <a:pPr>
                <a:spcBef>
                  <a:spcPct val="0"/>
                </a:spcBef>
                <a:buClrTx/>
                <a:buSzTx/>
                <a:buFontTx/>
                <a:buNone/>
              </a:pPr>
              <a:t>15</a:t>
            </a:fld>
            <a:endParaRPr lang="en-US" altLang="en-US" sz="1400"/>
          </a:p>
        </p:txBody>
      </p:sp>
      <p:sp>
        <p:nvSpPr>
          <p:cNvPr id="13315" name="Rectangle 2">
            <a:extLst>
              <a:ext uri="{FF2B5EF4-FFF2-40B4-BE49-F238E27FC236}">
                <a16:creationId xmlns:a16="http://schemas.microsoft.com/office/drawing/2014/main" id="{10420C5E-FAAF-DB40-ABFA-E7756B648809}"/>
              </a:ext>
            </a:extLst>
          </p:cNvPr>
          <p:cNvSpPr>
            <a:spLocks noGrp="1" noChangeArrowheads="1"/>
          </p:cNvSpPr>
          <p:nvPr>
            <p:ph type="title"/>
          </p:nvPr>
        </p:nvSpPr>
        <p:spPr>
          <a:xfrm>
            <a:off x="762000" y="152400"/>
            <a:ext cx="7772400" cy="609600"/>
          </a:xfrm>
        </p:spPr>
        <p:txBody>
          <a:bodyPr/>
          <a:lstStyle/>
          <a:p>
            <a:r>
              <a:rPr lang="en-US" altLang="en-US"/>
              <a:t>Accessing Objects</a:t>
            </a:r>
          </a:p>
        </p:txBody>
      </p:sp>
      <p:sp>
        <p:nvSpPr>
          <p:cNvPr id="13316" name="Rectangle 3">
            <a:extLst>
              <a:ext uri="{FF2B5EF4-FFF2-40B4-BE49-F238E27FC236}">
                <a16:creationId xmlns:a16="http://schemas.microsoft.com/office/drawing/2014/main" id="{DCE3203F-398E-1746-B59D-24FE0F01EA05}"/>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4">
            <a:extLst>
              <a:ext uri="{FF2B5EF4-FFF2-40B4-BE49-F238E27FC236}">
                <a16:creationId xmlns:a16="http://schemas.microsoft.com/office/drawing/2014/main" id="{52ACBC00-FCEE-9E49-8937-22064FE84298}"/>
              </a:ext>
            </a:extLst>
          </p:cNvPr>
          <p:cNvSpPr txBox="1">
            <a:spLocks noChangeArrowheads="1"/>
          </p:cNvSpPr>
          <p:nvPr/>
        </p:nvSpPr>
        <p:spPr bwMode="auto">
          <a:xfrm>
            <a:off x="269875" y="100965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After an object is created, you can access its data fields and invoke its methods using the dot operator (.), also known as the </a:t>
            </a:r>
            <a:r>
              <a:rPr lang="en-US" altLang="en-US" sz="2400" i="1" dirty="0"/>
              <a:t>object member access operator</a:t>
            </a:r>
            <a:r>
              <a:rPr lang="en-US" altLang="en-US" sz="2400" dirty="0"/>
              <a:t>. For example, the following code accesses the radius data field and invokes the </a:t>
            </a:r>
            <a:r>
              <a:rPr lang="en-US" altLang="en-US" sz="2400" dirty="0" err="1"/>
              <a:t>getPerimeter</a:t>
            </a:r>
            <a:r>
              <a:rPr lang="en-US" altLang="en-US" sz="2400" dirty="0"/>
              <a:t> and getArea methods.</a:t>
            </a:r>
          </a:p>
        </p:txBody>
      </p:sp>
      <p:sp>
        <p:nvSpPr>
          <p:cNvPr id="13318" name="Rectangle 5">
            <a:extLst>
              <a:ext uri="{FF2B5EF4-FFF2-40B4-BE49-F238E27FC236}">
                <a16:creationId xmlns:a16="http://schemas.microsoft.com/office/drawing/2014/main" id="{478A5C21-9359-6C42-9481-D310CE55D9B9}"/>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Text Box 6">
            <a:extLst>
              <a:ext uri="{FF2B5EF4-FFF2-40B4-BE49-F238E27FC236}">
                <a16:creationId xmlns:a16="http://schemas.microsoft.com/office/drawing/2014/main" id="{7545B3AC-65C5-744F-A6D8-2366F68513A0}"/>
              </a:ext>
            </a:extLst>
          </p:cNvPr>
          <p:cNvSpPr txBox="1">
            <a:spLocks noChangeArrowheads="1"/>
          </p:cNvSpPr>
          <p:nvPr/>
        </p:nvSpPr>
        <p:spPr bwMode="auto">
          <a:xfrm>
            <a:off x="231775" y="3198813"/>
            <a:ext cx="86106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fr-FR" altLang="en-US" sz="2400" b="1" dirty="0">
                <a:solidFill>
                  <a:schemeClr val="tx2"/>
                </a:solidFill>
                <a:latin typeface="Courier New" panose="02070309020205020404" pitchFamily="49" charset="0"/>
              </a:rPr>
              <a:t>&gt;&gt;&gt; </a:t>
            </a:r>
            <a:r>
              <a:rPr lang="fr-FR" altLang="en-US" sz="2400" b="1" dirty="0" err="1">
                <a:solidFill>
                  <a:schemeClr val="tx2"/>
                </a:solidFill>
                <a:latin typeface="Courier New" panose="02070309020205020404" pitchFamily="49" charset="0"/>
              </a:rPr>
              <a:t>from</a:t>
            </a:r>
            <a:r>
              <a:rPr lang="fr-FR" altLang="en-US" sz="2400" b="1" dirty="0">
                <a:solidFill>
                  <a:schemeClr val="tx2"/>
                </a:solidFill>
                <a:latin typeface="Courier New" panose="02070309020205020404" pitchFamily="49" charset="0"/>
              </a:rPr>
              <a:t> Circle import Circle</a:t>
            </a:r>
          </a:p>
          <a:p>
            <a:pPr>
              <a:spcBef>
                <a:spcPct val="0"/>
              </a:spcBef>
              <a:buClrTx/>
              <a:buSzTx/>
              <a:buFontTx/>
              <a:buNone/>
            </a:pPr>
            <a:r>
              <a:rPr lang="fr-FR" altLang="en-US" sz="2400" b="1" dirty="0">
                <a:solidFill>
                  <a:schemeClr val="tx2"/>
                </a:solidFill>
                <a:latin typeface="Courier New" panose="02070309020205020404" pitchFamily="49" charset="0"/>
              </a:rPr>
              <a:t>&gt;&gt;&gt; c = Circle(5)</a:t>
            </a:r>
            <a:endParaRPr lang="en-US" altLang="en-US" sz="2400" b="1" dirty="0">
              <a:solidFill>
                <a:schemeClr val="tx2"/>
              </a:solidFill>
              <a:latin typeface="Courier New" panose="02070309020205020404" pitchFamily="49" charset="0"/>
            </a:endParaRPr>
          </a:p>
          <a:p>
            <a:pPr>
              <a:spcBef>
                <a:spcPct val="0"/>
              </a:spcBef>
              <a:buClrTx/>
              <a:buSzTx/>
              <a:buFontTx/>
              <a:buNone/>
            </a:pPr>
            <a:r>
              <a:rPr lang="en-US" altLang="en-US" sz="2400" b="1" dirty="0">
                <a:solidFill>
                  <a:schemeClr val="tx2"/>
                </a:solidFill>
                <a:latin typeface="Courier New" panose="02070309020205020404" pitchFamily="49" charset="0"/>
              </a:rPr>
              <a:t>&gt;&gt;&gt; </a:t>
            </a:r>
            <a:r>
              <a:rPr lang="en-US" altLang="en-US" sz="2400" b="1" dirty="0" err="1">
                <a:solidFill>
                  <a:schemeClr val="tx2"/>
                </a:solidFill>
                <a:latin typeface="Courier New" panose="02070309020205020404" pitchFamily="49" charset="0"/>
              </a:rPr>
              <a:t>c.getPerimeter</a:t>
            </a:r>
            <a:r>
              <a:rPr lang="en-US" altLang="en-US" sz="2400" b="1" dirty="0">
                <a:solidFill>
                  <a:schemeClr val="tx2"/>
                </a:solidFill>
                <a:latin typeface="Courier New" panose="02070309020205020404" pitchFamily="49" charset="0"/>
              </a:rPr>
              <a:t>()</a:t>
            </a:r>
          </a:p>
          <a:p>
            <a:pPr>
              <a:spcBef>
                <a:spcPct val="0"/>
              </a:spcBef>
              <a:buClrTx/>
              <a:buSzTx/>
              <a:buFontTx/>
              <a:buNone/>
            </a:pPr>
            <a:r>
              <a:rPr lang="en-US" altLang="en-US" sz="2400" b="1" dirty="0">
                <a:solidFill>
                  <a:schemeClr val="tx2"/>
                </a:solidFill>
                <a:latin typeface="Courier New" panose="02070309020205020404" pitchFamily="49" charset="0"/>
              </a:rPr>
              <a:t>31.41592653589793</a:t>
            </a:r>
          </a:p>
          <a:p>
            <a:pPr>
              <a:spcBef>
                <a:spcPct val="0"/>
              </a:spcBef>
              <a:buClrTx/>
              <a:buSzTx/>
              <a:buFontTx/>
              <a:buNone/>
            </a:pPr>
            <a:r>
              <a:rPr lang="en-US" altLang="en-US" sz="2400" b="1" dirty="0">
                <a:solidFill>
                  <a:schemeClr val="tx2"/>
                </a:solidFill>
                <a:latin typeface="Courier New" panose="02070309020205020404" pitchFamily="49" charset="0"/>
              </a:rPr>
              <a:t>&gt;&gt;&gt; </a:t>
            </a:r>
            <a:r>
              <a:rPr lang="en-US" altLang="en-US" sz="2400" b="1" dirty="0" err="1">
                <a:solidFill>
                  <a:schemeClr val="tx2"/>
                </a:solidFill>
                <a:latin typeface="Courier New" panose="02070309020205020404" pitchFamily="49" charset="0"/>
              </a:rPr>
              <a:t>c.radius</a:t>
            </a:r>
            <a:r>
              <a:rPr lang="en-US" altLang="en-US" sz="2400" b="1" dirty="0">
                <a:solidFill>
                  <a:schemeClr val="tx2"/>
                </a:solidFill>
                <a:latin typeface="Courier New" panose="02070309020205020404" pitchFamily="49" charset="0"/>
              </a:rPr>
              <a:t> = 10</a:t>
            </a:r>
          </a:p>
          <a:p>
            <a:pPr>
              <a:spcBef>
                <a:spcPct val="0"/>
              </a:spcBef>
              <a:buClrTx/>
              <a:buSzTx/>
              <a:buFontTx/>
              <a:buNone/>
            </a:pPr>
            <a:r>
              <a:rPr lang="en-US" altLang="en-US" sz="2400" b="1" dirty="0">
                <a:solidFill>
                  <a:schemeClr val="tx2"/>
                </a:solidFill>
                <a:latin typeface="Courier New" panose="02070309020205020404" pitchFamily="49" charset="0"/>
              </a:rPr>
              <a:t>&gt;&gt;&gt; </a:t>
            </a:r>
            <a:r>
              <a:rPr lang="en-US" altLang="en-US" sz="2400" b="1" dirty="0" err="1">
                <a:solidFill>
                  <a:schemeClr val="tx2"/>
                </a:solidFill>
                <a:latin typeface="Courier New" panose="02070309020205020404" pitchFamily="49" charset="0"/>
              </a:rPr>
              <a:t>c.getArea</a:t>
            </a:r>
            <a:r>
              <a:rPr lang="en-US" altLang="en-US" sz="2400" b="1" dirty="0">
                <a:solidFill>
                  <a:schemeClr val="tx2"/>
                </a:solidFill>
                <a:latin typeface="Courier New" panose="02070309020205020404" pitchFamily="49" charset="0"/>
              </a:rPr>
              <a:t>()</a:t>
            </a:r>
          </a:p>
          <a:p>
            <a:pPr>
              <a:spcBef>
                <a:spcPct val="0"/>
              </a:spcBef>
              <a:buClrTx/>
              <a:buSzTx/>
              <a:buFontTx/>
              <a:buNone/>
            </a:pPr>
            <a:r>
              <a:rPr lang="en-US" altLang="en-US" sz="2400" b="1" dirty="0">
                <a:solidFill>
                  <a:schemeClr val="tx2"/>
                </a:solidFill>
                <a:latin typeface="Courier New" panose="02070309020205020404" pitchFamily="49" charset="0"/>
              </a:rPr>
              <a:t>314.1592653589793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CDDEF30F-1241-3544-8BEC-2F09F8854B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838C4F-1C3F-6C4C-9A89-5E160B5AF61C}" type="slidenum">
              <a:rPr lang="en-US" altLang="en-US" sz="1400"/>
              <a:pPr>
                <a:spcBef>
                  <a:spcPct val="0"/>
                </a:spcBef>
                <a:buClrTx/>
                <a:buSzTx/>
                <a:buFontTx/>
                <a:buNone/>
              </a:pPr>
              <a:t>16</a:t>
            </a:fld>
            <a:endParaRPr lang="en-US" altLang="en-US" sz="1400"/>
          </a:p>
        </p:txBody>
      </p:sp>
      <p:sp>
        <p:nvSpPr>
          <p:cNvPr id="14339" name="Rectangle 2">
            <a:extLst>
              <a:ext uri="{FF2B5EF4-FFF2-40B4-BE49-F238E27FC236}">
                <a16:creationId xmlns:a16="http://schemas.microsoft.com/office/drawing/2014/main" id="{051914B5-4E26-FF49-8162-F5F1E8B2D3F6}"/>
              </a:ext>
            </a:extLst>
          </p:cNvPr>
          <p:cNvSpPr>
            <a:spLocks noGrp="1" noChangeArrowheads="1"/>
          </p:cNvSpPr>
          <p:nvPr>
            <p:ph type="title"/>
          </p:nvPr>
        </p:nvSpPr>
        <p:spPr>
          <a:xfrm>
            <a:off x="762000" y="152400"/>
            <a:ext cx="7772400" cy="609600"/>
          </a:xfrm>
        </p:spPr>
        <p:txBody>
          <a:bodyPr/>
          <a:lstStyle/>
          <a:p>
            <a:r>
              <a:rPr lang="en-US" altLang="en-US"/>
              <a:t>Why self?</a:t>
            </a:r>
          </a:p>
        </p:txBody>
      </p:sp>
      <p:sp>
        <p:nvSpPr>
          <p:cNvPr id="14340" name="Rectangle 3">
            <a:extLst>
              <a:ext uri="{FF2B5EF4-FFF2-40B4-BE49-F238E27FC236}">
                <a16:creationId xmlns:a16="http://schemas.microsoft.com/office/drawing/2014/main" id="{4790B4DB-5116-834E-9F65-C12A097B6A0E}"/>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Text Box 4">
            <a:extLst>
              <a:ext uri="{FF2B5EF4-FFF2-40B4-BE49-F238E27FC236}">
                <a16:creationId xmlns:a16="http://schemas.microsoft.com/office/drawing/2014/main" id="{D929DF4A-1F0C-9748-8309-0B8EED10C5B0}"/>
              </a:ext>
            </a:extLst>
          </p:cNvPr>
          <p:cNvSpPr txBox="1">
            <a:spLocks noChangeArrowheads="1"/>
          </p:cNvSpPr>
          <p:nvPr/>
        </p:nvSpPr>
        <p:spPr bwMode="auto">
          <a:xfrm>
            <a:off x="269875" y="100965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Note that the first parameter is special. It is used in the implementation of the method, but not used when the method is called. So, what is this parameter self for? Why does Python need it?</a:t>
            </a:r>
          </a:p>
        </p:txBody>
      </p:sp>
      <p:sp>
        <p:nvSpPr>
          <p:cNvPr id="14342" name="Rectangle 5">
            <a:extLst>
              <a:ext uri="{FF2B5EF4-FFF2-40B4-BE49-F238E27FC236}">
                <a16:creationId xmlns:a16="http://schemas.microsoft.com/office/drawing/2014/main" id="{B3F0C95F-C358-2D45-BE6A-C4B1B8B63429}"/>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Text Box 7">
            <a:extLst>
              <a:ext uri="{FF2B5EF4-FFF2-40B4-BE49-F238E27FC236}">
                <a16:creationId xmlns:a16="http://schemas.microsoft.com/office/drawing/2014/main" id="{34FC6BA2-09F3-3341-B133-063D916030F8}"/>
              </a:ext>
            </a:extLst>
          </p:cNvPr>
          <p:cNvSpPr txBox="1">
            <a:spLocks noChangeArrowheads="1"/>
          </p:cNvSpPr>
          <p:nvPr/>
        </p:nvSpPr>
        <p:spPr bwMode="auto">
          <a:xfrm>
            <a:off x="269875" y="2430463"/>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self is a parameter that represents an object. Using self, you can access instance variables in an object. Instance variables are for storing data fields. Each object is an instance of a class. Instance variables are tied to specific objects. Each object has its own instance variables. You can use the syntax self.x to access the instance variable x for the object self in a method.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AF9FDA82-8AA6-5D45-A5B4-7318D6CEE3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9C5A2C-9EB3-4247-9A79-92EE8145615A}" type="slidenum">
              <a:rPr lang="en-US" altLang="en-US" sz="1400"/>
              <a:pPr>
                <a:spcBef>
                  <a:spcPct val="0"/>
                </a:spcBef>
                <a:buClrTx/>
                <a:buSzTx/>
                <a:buFontTx/>
                <a:buNone/>
              </a:pPr>
              <a:t>17</a:t>
            </a:fld>
            <a:endParaRPr lang="en-US" altLang="en-US" sz="1400"/>
          </a:p>
        </p:txBody>
      </p:sp>
      <p:sp>
        <p:nvSpPr>
          <p:cNvPr id="15363" name="Rectangle 2">
            <a:extLst>
              <a:ext uri="{FF2B5EF4-FFF2-40B4-BE49-F238E27FC236}">
                <a16:creationId xmlns:a16="http://schemas.microsoft.com/office/drawing/2014/main" id="{9D31D422-2028-944E-A698-26376BEC5F6E}"/>
              </a:ext>
            </a:extLst>
          </p:cNvPr>
          <p:cNvSpPr>
            <a:spLocks noGrp="1" noChangeArrowheads="1"/>
          </p:cNvSpPr>
          <p:nvPr>
            <p:ph type="title"/>
          </p:nvPr>
        </p:nvSpPr>
        <p:spPr>
          <a:xfrm>
            <a:off x="685800" y="0"/>
            <a:ext cx="7772400" cy="1428750"/>
          </a:xfrm>
        </p:spPr>
        <p:txBody>
          <a:bodyPr/>
          <a:lstStyle/>
          <a:p>
            <a:r>
              <a:rPr lang="en-US" altLang="en-US"/>
              <a:t>UML Class Diagram</a:t>
            </a:r>
          </a:p>
        </p:txBody>
      </p:sp>
      <p:sp>
        <p:nvSpPr>
          <p:cNvPr id="15364" name="Rectangle 8">
            <a:extLst>
              <a:ext uri="{FF2B5EF4-FFF2-40B4-BE49-F238E27FC236}">
                <a16:creationId xmlns:a16="http://schemas.microsoft.com/office/drawing/2014/main" id="{410C258F-518D-0147-BFFB-9CD848B5F3DB}"/>
              </a:ext>
            </a:extLst>
          </p:cNvPr>
          <p:cNvSpPr>
            <a:spLocks noChangeArrowheads="1"/>
          </p:cNvSpPr>
          <p:nvPr/>
        </p:nvSpPr>
        <p:spPr bwMode="auto">
          <a:xfrm>
            <a:off x="240030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10">
            <a:extLst>
              <a:ext uri="{FF2B5EF4-FFF2-40B4-BE49-F238E27FC236}">
                <a16:creationId xmlns:a16="http://schemas.microsoft.com/office/drawing/2014/main" id="{99833711-78A9-CE40-9BDE-FD8F6CAC338A}"/>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12">
            <a:extLst>
              <a:ext uri="{FF2B5EF4-FFF2-40B4-BE49-F238E27FC236}">
                <a16:creationId xmlns:a16="http://schemas.microsoft.com/office/drawing/2014/main" id="{AC29D6A8-3EDD-D64D-B9DF-DA8684B468A3}"/>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14">
            <a:extLst>
              <a:ext uri="{FF2B5EF4-FFF2-40B4-BE49-F238E27FC236}">
                <a16:creationId xmlns:a16="http://schemas.microsoft.com/office/drawing/2014/main" id="{73628558-C54D-624E-A5D1-EC6B73E4C017}"/>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8" name="Object 13">
            <a:extLst>
              <a:ext uri="{FF2B5EF4-FFF2-40B4-BE49-F238E27FC236}">
                <a16:creationId xmlns:a16="http://schemas.microsoft.com/office/drawing/2014/main" id="{49B0EFFB-B871-2B42-83A6-59F418F4362C}"/>
              </a:ext>
            </a:extLst>
          </p:cNvPr>
          <p:cNvGraphicFramePr>
            <a:graphicFrameLocks noChangeAspect="1"/>
          </p:cNvGraphicFramePr>
          <p:nvPr/>
        </p:nvGraphicFramePr>
        <p:xfrm>
          <a:off x="0" y="1393825"/>
          <a:ext cx="9144000" cy="3000375"/>
        </p:xfrm>
        <a:graphic>
          <a:graphicData uri="http://schemas.openxmlformats.org/presentationml/2006/ole">
            <mc:AlternateContent xmlns:mc="http://schemas.openxmlformats.org/markup-compatibility/2006">
              <mc:Choice xmlns:v="urn:schemas-microsoft-com:vml" Requires="v">
                <p:oleObj spid="_x0000_s15383" name="Picture" r:id="rId3" imgW="3505200" imgH="1155700" progId="Word.Picture.8">
                  <p:embed/>
                </p:oleObj>
              </mc:Choice>
              <mc:Fallback>
                <p:oleObj name="Picture" r:id="rId3" imgW="3505200" imgH="11557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3825"/>
                        <a:ext cx="9144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F3FC5819-3C32-3540-B06C-CF73C89436C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290264-EB45-FB41-9265-EF7A2E15BC2C}" type="slidenum">
              <a:rPr lang="en-US" altLang="en-US" sz="1400"/>
              <a:pPr>
                <a:spcBef>
                  <a:spcPct val="0"/>
                </a:spcBef>
                <a:buClrTx/>
                <a:buSzTx/>
                <a:buFontTx/>
                <a:buNone/>
              </a:pPr>
              <a:t>18</a:t>
            </a:fld>
            <a:endParaRPr lang="en-US" altLang="en-US" sz="1400"/>
          </a:p>
        </p:txBody>
      </p:sp>
      <p:sp>
        <p:nvSpPr>
          <p:cNvPr id="16387" name="Rectangle 2">
            <a:extLst>
              <a:ext uri="{FF2B5EF4-FFF2-40B4-BE49-F238E27FC236}">
                <a16:creationId xmlns:a16="http://schemas.microsoft.com/office/drawing/2014/main" id="{CE8EE821-BC1E-6D41-BCA9-9BBF9C29A94D}"/>
              </a:ext>
            </a:extLst>
          </p:cNvPr>
          <p:cNvSpPr>
            <a:spLocks noGrp="1" noChangeArrowheads="1"/>
          </p:cNvSpPr>
          <p:nvPr>
            <p:ph type="title"/>
          </p:nvPr>
        </p:nvSpPr>
        <p:spPr>
          <a:xfrm>
            <a:off x="731838" y="203200"/>
            <a:ext cx="7772400" cy="1219200"/>
          </a:xfrm>
        </p:spPr>
        <p:txBody>
          <a:bodyPr/>
          <a:lstStyle/>
          <a:p>
            <a:r>
              <a:rPr lang="en-US" altLang="en-US" sz="4000">
                <a:latin typeface="Book Antiqua" panose="02040602050305030304" pitchFamily="18" charset="0"/>
              </a:rPr>
              <a:t>Example: Defining Classes and Creating Objects</a:t>
            </a:r>
            <a:endParaRPr lang="en-US" altLang="en-US" sz="4000" u="sng">
              <a:latin typeface="Book Antiqua" panose="02040602050305030304" pitchFamily="18" charset="0"/>
              <a:hlinkClick r:id="rId3" action="ppaction://program"/>
            </a:endParaRPr>
          </a:p>
        </p:txBody>
      </p:sp>
      <p:sp>
        <p:nvSpPr>
          <p:cNvPr id="16388" name="Rectangle 9">
            <a:extLst>
              <a:ext uri="{FF2B5EF4-FFF2-40B4-BE49-F238E27FC236}">
                <a16:creationId xmlns:a16="http://schemas.microsoft.com/office/drawing/2014/main" id="{B4E1EBBF-E067-BE4B-9085-B58DC27DBDC8}"/>
              </a:ext>
            </a:extLst>
          </p:cNvPr>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89" name="Object 8">
            <a:extLst>
              <a:ext uri="{FF2B5EF4-FFF2-40B4-BE49-F238E27FC236}">
                <a16:creationId xmlns:a16="http://schemas.microsoft.com/office/drawing/2014/main" id="{9CA2EE19-74B8-094B-BCCA-5BB71835727D}"/>
              </a:ext>
            </a:extLst>
          </p:cNvPr>
          <p:cNvGraphicFramePr>
            <a:graphicFrameLocks noChangeAspect="1"/>
          </p:cNvGraphicFramePr>
          <p:nvPr/>
        </p:nvGraphicFramePr>
        <p:xfrm>
          <a:off x="6350" y="1511300"/>
          <a:ext cx="7016750" cy="4919663"/>
        </p:xfrm>
        <a:graphic>
          <a:graphicData uri="http://schemas.openxmlformats.org/presentationml/2006/ole">
            <mc:AlternateContent xmlns:mc="http://schemas.openxmlformats.org/markup-compatibility/2006">
              <mc:Choice xmlns:v="urn:schemas-microsoft-com:vml" Requires="v">
                <p:oleObj spid="_x0000_s16406" name="Picture" r:id="rId4" imgW="2692400" imgH="1879600" progId="Word.Picture.8">
                  <p:embed/>
                </p:oleObj>
              </mc:Choice>
              <mc:Fallback>
                <p:oleObj name="Picture" r:id="rId4" imgW="2692400" imgH="18796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1511300"/>
                        <a:ext cx="7016750"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Rectangle 10">
            <a:hlinkClick r:id="rId6"/>
            <a:extLst>
              <a:ext uri="{FF2B5EF4-FFF2-40B4-BE49-F238E27FC236}">
                <a16:creationId xmlns:a16="http://schemas.microsoft.com/office/drawing/2014/main" id="{65C24E21-449E-3742-91C7-071DAE4641F5}"/>
              </a:ext>
            </a:extLst>
          </p:cNvPr>
          <p:cNvSpPr>
            <a:spLocks noChangeArrowheads="1"/>
          </p:cNvSpPr>
          <p:nvPr/>
        </p:nvSpPr>
        <p:spPr bwMode="auto">
          <a:xfrm>
            <a:off x="7145338" y="4543425"/>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TV</a:t>
            </a:r>
          </a:p>
        </p:txBody>
      </p:sp>
      <p:sp>
        <p:nvSpPr>
          <p:cNvPr id="16391" name="Rectangle 11">
            <a:hlinkClick r:id="rId7"/>
            <a:extLst>
              <a:ext uri="{FF2B5EF4-FFF2-40B4-BE49-F238E27FC236}">
                <a16:creationId xmlns:a16="http://schemas.microsoft.com/office/drawing/2014/main" id="{1662560B-44DA-4642-A267-31E082FACDC0}"/>
              </a:ext>
            </a:extLst>
          </p:cNvPr>
          <p:cNvSpPr>
            <a:spLocks noChangeArrowheads="1"/>
          </p:cNvSpPr>
          <p:nvPr/>
        </p:nvSpPr>
        <p:spPr bwMode="auto">
          <a:xfrm>
            <a:off x="7145338" y="5183188"/>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TestTV</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1C7B5-20D4-5D40-AED3-E621A965EC29}"/>
              </a:ext>
            </a:extLst>
          </p:cNvPr>
          <p:cNvSpPr>
            <a:spLocks noGrp="1"/>
          </p:cNvSpPr>
          <p:nvPr>
            <p:ph idx="1"/>
          </p:nvPr>
        </p:nvSpPr>
        <p:spPr>
          <a:xfrm>
            <a:off x="193831" y="433410"/>
            <a:ext cx="4570194" cy="6221610"/>
          </a:xfrm>
          <a:solidFill>
            <a:schemeClr val="bg1"/>
          </a:solidFill>
        </p:spPr>
        <p:txBody>
          <a:bodyPr/>
          <a:lstStyle/>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LiveExample</a:t>
            </a:r>
            <a:r>
              <a:rPr lang="en-US" sz="1400" dirty="0">
                <a:latin typeface="Consolas" panose="020B0609020204030204" pitchFamily="49" charset="0"/>
                <a:cs typeface="Consolas" panose="020B0609020204030204" pitchFamily="49" charset="0"/>
              </a:rPr>
              <a:t> 9.4 </a:t>
            </a:r>
            <a:r>
              <a:rPr lang="en-US" sz="1400" dirty="0" err="1">
                <a:latin typeface="Consolas" panose="020B0609020204030204" pitchFamily="49" charset="0"/>
                <a:cs typeface="Consolas" panose="020B0609020204030204" pitchFamily="49" charset="0"/>
              </a:rPr>
              <a:t>TV.py</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class TV:</a:t>
            </a:r>
          </a:p>
          <a:p>
            <a:pPr marL="0" indent="0">
              <a:buNone/>
            </a:pPr>
            <a:r>
              <a:rPr lang="en-US" sz="1400" dirty="0">
                <a:latin typeface="Consolas" panose="020B0609020204030204" pitchFamily="49" charset="0"/>
                <a:cs typeface="Consolas" panose="020B0609020204030204" pitchFamily="49" charset="0"/>
              </a:rPr>
              <a:t>    def __init__(self):</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self.channel</a:t>
            </a:r>
            <a:r>
              <a:rPr lang="en-US" sz="1400" dirty="0">
                <a:latin typeface="Consolas" panose="020B0609020204030204" pitchFamily="49" charset="0"/>
                <a:cs typeface="Consolas" panose="020B0609020204030204" pitchFamily="49" charset="0"/>
              </a:rPr>
              <a:t> = 1  # Default channel is 1</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self.volumeLevel</a:t>
            </a:r>
            <a:r>
              <a:rPr lang="en-US" sz="1400" dirty="0">
                <a:latin typeface="Consolas" panose="020B0609020204030204" pitchFamily="49" charset="0"/>
                <a:cs typeface="Consolas" panose="020B0609020204030204" pitchFamily="49" charset="0"/>
              </a:rPr>
              <a:t> = 1  # Default volume level is 1</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 False  # By default TV is off</a:t>
            </a: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turnOn</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 True</a:t>
            </a: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turnOff</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 False</a:t>
            </a: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getChannel</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return </a:t>
            </a:r>
            <a:r>
              <a:rPr lang="en-US" sz="1400" dirty="0" err="1">
                <a:latin typeface="Consolas" panose="020B0609020204030204" pitchFamily="49" charset="0"/>
                <a:cs typeface="Consolas" panose="020B0609020204030204" pitchFamily="49" charset="0"/>
              </a:rPr>
              <a:t>self.channel</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setChannel</a:t>
            </a:r>
            <a:r>
              <a:rPr lang="en-US" sz="1400" dirty="0">
                <a:latin typeface="Consolas" panose="020B0609020204030204" pitchFamily="49" charset="0"/>
                <a:cs typeface="Consolas" panose="020B0609020204030204" pitchFamily="49" charset="0"/>
              </a:rPr>
              <a:t>(self, channel):</a:t>
            </a:r>
          </a:p>
          <a:p>
            <a:pPr marL="0" indent="0">
              <a:buNone/>
            </a:pPr>
            <a:r>
              <a:rPr lang="en-US" sz="1400" dirty="0">
                <a:latin typeface="Consolas" panose="020B0609020204030204" pitchFamily="49" charset="0"/>
                <a:cs typeface="Consolas" panose="020B0609020204030204" pitchFamily="49" charset="0"/>
              </a:rPr>
              <a:t>        if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and 1 &lt;= channel &lt;= 120:</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self.channel</a:t>
            </a:r>
            <a:r>
              <a:rPr lang="en-US" sz="1400" dirty="0">
                <a:latin typeface="Consolas" panose="020B0609020204030204" pitchFamily="49" charset="0"/>
                <a:cs typeface="Consolas" panose="020B0609020204030204" pitchFamily="49" charset="0"/>
              </a:rPr>
              <a:t> = channel </a:t>
            </a: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getVolumeLevel</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return </a:t>
            </a:r>
            <a:r>
              <a:rPr lang="en-US" sz="1400" dirty="0" err="1">
                <a:latin typeface="Consolas" panose="020B0609020204030204" pitchFamily="49" charset="0"/>
                <a:cs typeface="Consolas" panose="020B0609020204030204" pitchFamily="49" charset="0"/>
              </a:rPr>
              <a:t>self.volumeLevel</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setVolume</a:t>
            </a:r>
            <a:r>
              <a:rPr lang="en-US" sz="1400" dirty="0">
                <a:latin typeface="Consolas" panose="020B0609020204030204" pitchFamily="49" charset="0"/>
                <a:cs typeface="Consolas" panose="020B0609020204030204" pitchFamily="49" charset="0"/>
              </a:rPr>
              <a:t>(self, </a:t>
            </a:r>
            <a:r>
              <a:rPr lang="en-US" sz="1400" dirty="0" err="1">
                <a:latin typeface="Consolas" panose="020B0609020204030204" pitchFamily="49" charset="0"/>
                <a:cs typeface="Consolas" panose="020B0609020204030204" pitchFamily="49" charset="0"/>
              </a:rPr>
              <a:t>volumeLevel</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if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and \</a:t>
            </a:r>
          </a:p>
          <a:p>
            <a:pPr marL="0" indent="0">
              <a:buNone/>
            </a:pPr>
            <a:r>
              <a:rPr lang="en-US" sz="1400" dirty="0">
                <a:latin typeface="Consolas" panose="020B0609020204030204" pitchFamily="49" charset="0"/>
                <a:cs typeface="Consolas" panose="020B0609020204030204" pitchFamily="49" charset="0"/>
              </a:rPr>
              <a:t>              1 &lt;= </a:t>
            </a:r>
            <a:r>
              <a:rPr lang="en-US" sz="1400" dirty="0" err="1">
                <a:latin typeface="Consolas" panose="020B0609020204030204" pitchFamily="49" charset="0"/>
                <a:cs typeface="Consolas" panose="020B0609020204030204" pitchFamily="49" charset="0"/>
              </a:rPr>
              <a:t>volumeLevel</a:t>
            </a:r>
            <a:r>
              <a:rPr lang="en-US" sz="1400" dirty="0">
                <a:latin typeface="Consolas" panose="020B0609020204030204" pitchFamily="49" charset="0"/>
                <a:cs typeface="Consolas" panose="020B0609020204030204" pitchFamily="49" charset="0"/>
              </a:rPr>
              <a:t> &lt;= 7:</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self.volumeLevel</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volumeLevel</a:t>
            </a: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60ED6C48-D89E-194A-93F7-38625BD8CE0A}"/>
              </a:ext>
            </a:extLst>
          </p:cNvPr>
          <p:cNvSpPr>
            <a:spLocks noGrp="1"/>
          </p:cNvSpPr>
          <p:nvPr>
            <p:ph type="sldNum" sz="quarter" idx="11"/>
          </p:nvPr>
        </p:nvSpPr>
        <p:spPr/>
        <p:txBody>
          <a:bodyPr/>
          <a:lstStyle/>
          <a:p>
            <a:fld id="{8732690F-3A68-1449-847E-1651E39B27F7}" type="slidenum">
              <a:rPr lang="en-US" altLang="en-US" smtClean="0"/>
              <a:pPr/>
              <a:t>19</a:t>
            </a:fld>
            <a:endParaRPr lang="en-US" altLang="en-US"/>
          </a:p>
        </p:txBody>
      </p:sp>
      <p:sp>
        <p:nvSpPr>
          <p:cNvPr id="5" name="Content Placeholder 2">
            <a:extLst>
              <a:ext uri="{FF2B5EF4-FFF2-40B4-BE49-F238E27FC236}">
                <a16:creationId xmlns:a16="http://schemas.microsoft.com/office/drawing/2014/main" id="{1EC96C6F-DF6A-3D40-B4F5-069DA08C4F50}"/>
              </a:ext>
            </a:extLst>
          </p:cNvPr>
          <p:cNvSpPr txBox="1">
            <a:spLocks/>
          </p:cNvSpPr>
          <p:nvPr/>
        </p:nvSpPr>
        <p:spPr bwMode="auto">
          <a:xfrm>
            <a:off x="4571999" y="433409"/>
            <a:ext cx="4570194" cy="5991181"/>
          </a:xfrm>
          <a:prstGeom prst="rect">
            <a:avLst/>
          </a:prstGeom>
          <a:solidFill>
            <a:schemeClr val="bg1"/>
          </a:solidFill>
          <a:ln>
            <a:noFill/>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Consolas" panose="020B0609020204030204" pitchFamily="49" charset="0"/>
                <a:cs typeface="Consolas" panose="020B0609020204030204" pitchFamily="49" charset="0"/>
              </a:rPr>
              <a:t>def </a:t>
            </a:r>
            <a:r>
              <a:rPr lang="en-US" sz="1400" dirty="0" err="1">
                <a:latin typeface="Consolas" panose="020B0609020204030204" pitchFamily="49" charset="0"/>
                <a:cs typeface="Consolas" panose="020B0609020204030204" pitchFamily="49" charset="0"/>
              </a:rPr>
              <a:t>channelUp</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if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and </a:t>
            </a:r>
            <a:r>
              <a:rPr lang="en-US" sz="1400" dirty="0" err="1">
                <a:latin typeface="Consolas" panose="020B0609020204030204" pitchFamily="49" charset="0"/>
                <a:cs typeface="Consolas" panose="020B0609020204030204" pitchFamily="49" charset="0"/>
              </a:rPr>
              <a:t>self.channel</a:t>
            </a:r>
            <a:r>
              <a:rPr lang="en-US" sz="1400" dirty="0">
                <a:latin typeface="Consolas" panose="020B0609020204030204" pitchFamily="49" charset="0"/>
                <a:cs typeface="Consolas" panose="020B0609020204030204" pitchFamily="49" charset="0"/>
              </a:rPr>
              <a:t> &lt; 120:</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self.channel</a:t>
            </a:r>
            <a:r>
              <a:rPr lang="en-US" sz="1400" dirty="0">
                <a:latin typeface="Consolas" panose="020B0609020204030204" pitchFamily="49" charset="0"/>
                <a:cs typeface="Consolas" panose="020B0609020204030204" pitchFamily="49" charset="0"/>
              </a:rPr>
              <a:t> += 1</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channelDown</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if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and </a:t>
            </a:r>
            <a:r>
              <a:rPr lang="en-US" sz="1400" dirty="0" err="1">
                <a:latin typeface="Consolas" panose="020B0609020204030204" pitchFamily="49" charset="0"/>
                <a:cs typeface="Consolas" panose="020B0609020204030204" pitchFamily="49" charset="0"/>
              </a:rPr>
              <a:t>self.channel</a:t>
            </a:r>
            <a:r>
              <a:rPr lang="en-US" sz="1400" dirty="0">
                <a:latin typeface="Consolas" panose="020B0609020204030204" pitchFamily="49" charset="0"/>
                <a:cs typeface="Consolas" panose="020B0609020204030204" pitchFamily="49" charset="0"/>
              </a:rPr>
              <a:t> &gt; 1:</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self.channel</a:t>
            </a:r>
            <a:r>
              <a:rPr lang="en-US" sz="1400" dirty="0">
                <a:latin typeface="Consolas" panose="020B0609020204030204" pitchFamily="49" charset="0"/>
                <a:cs typeface="Consolas" panose="020B0609020204030204" pitchFamily="49" charset="0"/>
              </a:rPr>
              <a:t> -= 1</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volumeUp</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if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and </a:t>
            </a:r>
            <a:r>
              <a:rPr lang="en-US" sz="1400" dirty="0" err="1">
                <a:latin typeface="Consolas" panose="020B0609020204030204" pitchFamily="49" charset="0"/>
                <a:cs typeface="Consolas" panose="020B0609020204030204" pitchFamily="49" charset="0"/>
              </a:rPr>
              <a:t>self.volumeLevel</a:t>
            </a:r>
            <a:r>
              <a:rPr lang="en-US" sz="1400" dirty="0">
                <a:latin typeface="Consolas" panose="020B0609020204030204" pitchFamily="49" charset="0"/>
                <a:cs typeface="Consolas" panose="020B0609020204030204" pitchFamily="49" charset="0"/>
              </a:rPr>
              <a:t> &lt; 7:</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self.volumeLevel</a:t>
            </a:r>
            <a:r>
              <a:rPr lang="en-US" sz="1400" dirty="0">
                <a:latin typeface="Consolas" panose="020B0609020204030204" pitchFamily="49" charset="0"/>
                <a:cs typeface="Consolas" panose="020B0609020204030204" pitchFamily="49" charset="0"/>
              </a:rPr>
              <a:t> += 1</a:t>
            </a:r>
          </a:p>
          <a:p>
            <a:pPr marL="0" indent="0">
              <a:buNone/>
            </a:pP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def </a:t>
            </a:r>
            <a:r>
              <a:rPr lang="en-US" sz="1400" dirty="0" err="1">
                <a:latin typeface="Consolas" panose="020B0609020204030204" pitchFamily="49" charset="0"/>
                <a:cs typeface="Consolas" panose="020B0609020204030204" pitchFamily="49" charset="0"/>
              </a:rPr>
              <a:t>volumeDown</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if </a:t>
            </a:r>
            <a:r>
              <a:rPr lang="en-US" sz="1400" dirty="0" err="1">
                <a:latin typeface="Consolas" panose="020B0609020204030204" pitchFamily="49" charset="0"/>
                <a:cs typeface="Consolas" panose="020B0609020204030204" pitchFamily="49" charset="0"/>
              </a:rPr>
              <a:t>self.on</a:t>
            </a:r>
            <a:r>
              <a:rPr lang="en-US" sz="1400" dirty="0">
                <a:latin typeface="Consolas" panose="020B0609020204030204" pitchFamily="49" charset="0"/>
                <a:cs typeface="Consolas" panose="020B0609020204030204" pitchFamily="49" charset="0"/>
              </a:rPr>
              <a:t> and </a:t>
            </a:r>
            <a:r>
              <a:rPr lang="en-US" sz="1400" dirty="0" err="1">
                <a:latin typeface="Consolas" panose="020B0609020204030204" pitchFamily="49" charset="0"/>
                <a:cs typeface="Consolas" panose="020B0609020204030204" pitchFamily="49" charset="0"/>
              </a:rPr>
              <a:t>self.volumeLevel</a:t>
            </a:r>
            <a:r>
              <a:rPr lang="en-US" sz="1400" dirty="0">
                <a:latin typeface="Consolas" panose="020B0609020204030204" pitchFamily="49" charset="0"/>
                <a:cs typeface="Consolas" panose="020B0609020204030204" pitchFamily="49" charset="0"/>
              </a:rPr>
              <a:t> &gt; 1:</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self.volumeLevel</a:t>
            </a:r>
            <a:r>
              <a:rPr lang="en-US" sz="1400" dirty="0">
                <a:latin typeface="Consolas" panose="020B0609020204030204" pitchFamily="49" charset="0"/>
                <a:cs typeface="Consolas" panose="020B0609020204030204" pitchFamily="49" charset="0"/>
              </a:rPr>
              <a:t> -= 1</a:t>
            </a:r>
          </a:p>
        </p:txBody>
      </p:sp>
    </p:spTree>
    <p:extLst>
      <p:ext uri="{BB962C8B-B14F-4D97-AF65-F5344CB8AC3E}">
        <p14:creationId xmlns:p14="http://schemas.microsoft.com/office/powerpoint/2010/main" val="349798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8542487C-D686-BC4C-A30E-ECF40B2F1D7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9EDA98-2C28-B046-A4A8-F0F5E8766853}"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2E042AAD-2458-6B44-B195-5845E21D769E}"/>
              </a:ext>
            </a:extLst>
          </p:cNvPr>
          <p:cNvSpPr>
            <a:spLocks noGrp="1" noChangeArrowheads="1"/>
          </p:cNvSpPr>
          <p:nvPr>
            <p:ph type="title"/>
          </p:nvPr>
        </p:nvSpPr>
        <p:spPr>
          <a:xfrm>
            <a:off x="152400" y="228600"/>
            <a:ext cx="8763000" cy="473075"/>
          </a:xfrm>
          <a:noFill/>
        </p:spPr>
        <p:txBody>
          <a:bodyPr/>
          <a:lstStyle/>
          <a:p>
            <a:r>
              <a:rPr lang="en-US" altLang="en-US" sz="4000"/>
              <a:t>Motivations</a:t>
            </a:r>
          </a:p>
        </p:txBody>
      </p:sp>
      <p:sp>
        <p:nvSpPr>
          <p:cNvPr id="5124" name="Rectangle 3">
            <a:extLst>
              <a:ext uri="{FF2B5EF4-FFF2-40B4-BE49-F238E27FC236}">
                <a16:creationId xmlns:a16="http://schemas.microsoft.com/office/drawing/2014/main" id="{42DA6152-518F-7449-BEF1-A323CCE6FD5D}"/>
              </a:ext>
            </a:extLst>
          </p:cNvPr>
          <p:cNvSpPr>
            <a:spLocks noGrp="1" noChangeArrowheads="1"/>
          </p:cNvSpPr>
          <p:nvPr>
            <p:ph type="body" idx="1"/>
          </p:nvPr>
        </p:nvSpPr>
        <p:spPr>
          <a:xfrm>
            <a:off x="231775" y="893763"/>
            <a:ext cx="8642350" cy="3073400"/>
          </a:xfrm>
          <a:noFill/>
        </p:spPr>
        <p:txBody>
          <a:bodyPr/>
          <a:lstStyle/>
          <a:p>
            <a:pPr marL="0" indent="0">
              <a:buFont typeface="Monotype Sorts" pitchFamily="2" charset="2"/>
              <a:buNone/>
            </a:pPr>
            <a:r>
              <a:rPr lang="en-US" altLang="en-US" sz="2800"/>
              <a:t>After learning the preceding chapters, you are capable of solving many programming problems using selections, loops, and functions. However, these Python features are not sufficient for developing graphical user interfaces and large scale software systems. Suppose you want to develop a graphical user interface as shown below. How do you program it?</a:t>
            </a:r>
          </a:p>
        </p:txBody>
      </p:sp>
      <p:pic>
        <p:nvPicPr>
          <p:cNvPr id="5125" name="Picture 7">
            <a:extLst>
              <a:ext uri="{FF2B5EF4-FFF2-40B4-BE49-F238E27FC236}">
                <a16:creationId xmlns:a16="http://schemas.microsoft.com/office/drawing/2014/main" id="{EB8640ED-FCBF-AA42-A646-6344AC1EC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4351338"/>
            <a:ext cx="8640763"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1C7B5-20D4-5D40-AED3-E621A965EC29}"/>
              </a:ext>
            </a:extLst>
          </p:cNvPr>
          <p:cNvSpPr>
            <a:spLocks noGrp="1"/>
          </p:cNvSpPr>
          <p:nvPr>
            <p:ph idx="1"/>
          </p:nvPr>
        </p:nvSpPr>
        <p:spPr>
          <a:xfrm>
            <a:off x="193830" y="202981"/>
            <a:ext cx="8950169" cy="6567254"/>
          </a:xfrm>
          <a:solidFill>
            <a:schemeClr val="bg1"/>
          </a:solidFill>
        </p:spPr>
        <p:txBody>
          <a:bodyPr/>
          <a:lstStyle/>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LiveExample</a:t>
            </a:r>
            <a:r>
              <a:rPr lang="en-US" sz="1600" dirty="0">
                <a:latin typeface="Consolas" panose="020B0609020204030204" pitchFamily="49" charset="0"/>
                <a:cs typeface="Consolas" panose="020B0609020204030204" pitchFamily="49" charset="0"/>
              </a:rPr>
              <a:t> 9.4 </a:t>
            </a:r>
            <a:r>
              <a:rPr lang="en-US" sz="1600" dirty="0" err="1">
                <a:latin typeface="Consolas" panose="020B0609020204030204" pitchFamily="49" charset="0"/>
                <a:cs typeface="Consolas" panose="020B0609020204030204" pitchFamily="49" charset="0"/>
              </a:rPr>
              <a:t>TestTV.py</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from TV import TV</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def main():</a:t>
            </a:r>
          </a:p>
          <a:p>
            <a:pPr marL="0" indent="0">
              <a:buNone/>
            </a:pPr>
            <a:r>
              <a:rPr lang="en-US" sz="1600" dirty="0">
                <a:latin typeface="Consolas" panose="020B0609020204030204" pitchFamily="49" charset="0"/>
                <a:cs typeface="Consolas" panose="020B0609020204030204" pitchFamily="49" charset="0"/>
              </a:rPr>
              <a:t>    tv1 = TV()</a:t>
            </a:r>
          </a:p>
          <a:p>
            <a:pPr marL="0" indent="0">
              <a:buNone/>
            </a:pPr>
            <a:r>
              <a:rPr lang="en-US" sz="1600" dirty="0">
                <a:latin typeface="Consolas" panose="020B0609020204030204" pitchFamily="49" charset="0"/>
                <a:cs typeface="Consolas" panose="020B0609020204030204" pitchFamily="49" charset="0"/>
              </a:rPr>
              <a:t>    tv1.turnOn()</a:t>
            </a:r>
          </a:p>
          <a:p>
            <a:pPr marL="0" indent="0">
              <a:buNone/>
            </a:pPr>
            <a:r>
              <a:rPr lang="en-US" sz="1600" dirty="0">
                <a:latin typeface="Consolas" panose="020B0609020204030204" pitchFamily="49" charset="0"/>
                <a:cs typeface="Consolas" panose="020B0609020204030204" pitchFamily="49" charset="0"/>
              </a:rPr>
              <a:t>    tv1.setChannel(30)</a:t>
            </a:r>
          </a:p>
          <a:p>
            <a:pPr marL="0" indent="0">
              <a:buNone/>
            </a:pPr>
            <a:r>
              <a:rPr lang="en-US" sz="1600" dirty="0">
                <a:latin typeface="Consolas" panose="020B0609020204030204" pitchFamily="49" charset="0"/>
                <a:cs typeface="Consolas" panose="020B0609020204030204" pitchFamily="49" charset="0"/>
              </a:rPr>
              <a:t>    tv1.setVolume(3)</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tv2 = TV()</a:t>
            </a:r>
          </a:p>
          <a:p>
            <a:pPr marL="0" indent="0">
              <a:buNone/>
            </a:pPr>
            <a:r>
              <a:rPr lang="en-US" sz="1600" dirty="0">
                <a:latin typeface="Consolas" panose="020B0609020204030204" pitchFamily="49" charset="0"/>
                <a:cs typeface="Consolas" panose="020B0609020204030204" pitchFamily="49" charset="0"/>
              </a:rPr>
              <a:t>    tv2.turnOn()</a:t>
            </a:r>
          </a:p>
          <a:p>
            <a:pPr marL="0" indent="0">
              <a:buNone/>
            </a:pPr>
            <a:r>
              <a:rPr lang="en-US" sz="1600" dirty="0">
                <a:latin typeface="Consolas" panose="020B0609020204030204" pitchFamily="49" charset="0"/>
                <a:cs typeface="Consolas" panose="020B0609020204030204" pitchFamily="49" charset="0"/>
              </a:rPr>
              <a:t>    tv2.channelUp()</a:t>
            </a:r>
          </a:p>
          <a:p>
            <a:pPr marL="0" indent="0">
              <a:buNone/>
            </a:pPr>
            <a:r>
              <a:rPr lang="en-US" sz="1600" dirty="0">
                <a:latin typeface="Consolas" panose="020B0609020204030204" pitchFamily="49" charset="0"/>
                <a:cs typeface="Consolas" panose="020B0609020204030204" pitchFamily="49" charset="0"/>
              </a:rPr>
              <a:t>    tv2.channelUp()</a:t>
            </a:r>
          </a:p>
          <a:p>
            <a:pPr marL="0" indent="0">
              <a:buNone/>
            </a:pPr>
            <a:r>
              <a:rPr lang="en-US" sz="1600" dirty="0">
                <a:latin typeface="Consolas" panose="020B0609020204030204" pitchFamily="49" charset="0"/>
                <a:cs typeface="Consolas" panose="020B0609020204030204" pitchFamily="49" charset="0"/>
              </a:rPr>
              <a:t>    tv2.volumeUp()</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print("tv1's channel is", tv1.getChannel(), </a:t>
            </a:r>
          </a:p>
          <a:p>
            <a:pPr marL="0" indent="0">
              <a:buNone/>
            </a:pPr>
            <a:r>
              <a:rPr lang="en-US" sz="1600" dirty="0">
                <a:latin typeface="Consolas" panose="020B0609020204030204" pitchFamily="49" charset="0"/>
                <a:cs typeface="Consolas" panose="020B0609020204030204" pitchFamily="49" charset="0"/>
              </a:rPr>
              <a:t>        "and volume level is", tv1.getVolumeLevel())</a:t>
            </a:r>
          </a:p>
          <a:p>
            <a:pPr marL="0" indent="0">
              <a:buNone/>
            </a:pPr>
            <a:r>
              <a:rPr lang="en-US" sz="1600" dirty="0">
                <a:latin typeface="Consolas" panose="020B0609020204030204" pitchFamily="49" charset="0"/>
                <a:cs typeface="Consolas" panose="020B0609020204030204" pitchFamily="49" charset="0"/>
              </a:rPr>
              <a:t>    print("tv2's channel is", tv2.getChannel(),</a:t>
            </a:r>
          </a:p>
          <a:p>
            <a:pPr marL="0" indent="0">
              <a:buNone/>
            </a:pPr>
            <a:r>
              <a:rPr lang="en-US" sz="1600" dirty="0">
                <a:latin typeface="Consolas" panose="020B0609020204030204" pitchFamily="49" charset="0"/>
                <a:cs typeface="Consolas" panose="020B0609020204030204" pitchFamily="49" charset="0"/>
              </a:rPr>
              <a:t>        "and volume level is", tv2.getVolumeLevel())</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main() # Call the main function</a:t>
            </a:r>
          </a:p>
        </p:txBody>
      </p:sp>
      <p:sp>
        <p:nvSpPr>
          <p:cNvPr id="4" name="Slide Number Placeholder 3">
            <a:extLst>
              <a:ext uri="{FF2B5EF4-FFF2-40B4-BE49-F238E27FC236}">
                <a16:creationId xmlns:a16="http://schemas.microsoft.com/office/drawing/2014/main" id="{60ED6C48-D89E-194A-93F7-38625BD8CE0A}"/>
              </a:ext>
            </a:extLst>
          </p:cNvPr>
          <p:cNvSpPr>
            <a:spLocks noGrp="1"/>
          </p:cNvSpPr>
          <p:nvPr>
            <p:ph type="sldNum" sz="quarter" idx="11"/>
          </p:nvPr>
        </p:nvSpPr>
        <p:spPr/>
        <p:txBody>
          <a:bodyPr/>
          <a:lstStyle/>
          <a:p>
            <a:fld id="{8732690F-3A68-1449-847E-1651E39B27F7}" type="slidenum">
              <a:rPr lang="en-US" altLang="en-US" smtClean="0"/>
              <a:pPr/>
              <a:t>20</a:t>
            </a:fld>
            <a:endParaRPr lang="en-US" altLang="en-US"/>
          </a:p>
        </p:txBody>
      </p:sp>
    </p:spTree>
    <p:extLst>
      <p:ext uri="{BB962C8B-B14F-4D97-AF65-F5344CB8AC3E}">
        <p14:creationId xmlns:p14="http://schemas.microsoft.com/office/powerpoint/2010/main" val="257313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98970680-8CD4-6B44-AE9A-7A591ABB164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CBC5C8-B6F2-DD4A-981A-2D254F1DF55D}" type="slidenum">
              <a:rPr lang="en-US" altLang="en-US" sz="1400"/>
              <a:pPr>
                <a:spcBef>
                  <a:spcPct val="0"/>
                </a:spcBef>
                <a:buClrTx/>
                <a:buSzTx/>
                <a:buFontTx/>
                <a:buNone/>
              </a:pPr>
              <a:t>21</a:t>
            </a:fld>
            <a:endParaRPr lang="en-US" altLang="en-US" sz="1400"/>
          </a:p>
        </p:txBody>
      </p:sp>
      <p:sp>
        <p:nvSpPr>
          <p:cNvPr id="17411" name="Rectangle 2">
            <a:extLst>
              <a:ext uri="{FF2B5EF4-FFF2-40B4-BE49-F238E27FC236}">
                <a16:creationId xmlns:a16="http://schemas.microsoft.com/office/drawing/2014/main" id="{717C8237-BEFE-784F-BBA9-A38E18280BD5}"/>
              </a:ext>
            </a:extLst>
          </p:cNvPr>
          <p:cNvSpPr>
            <a:spLocks noGrp="1" noChangeArrowheads="1"/>
          </p:cNvSpPr>
          <p:nvPr>
            <p:ph type="title"/>
          </p:nvPr>
        </p:nvSpPr>
        <p:spPr>
          <a:xfrm>
            <a:off x="731838" y="203200"/>
            <a:ext cx="7772400" cy="1219200"/>
          </a:xfrm>
        </p:spPr>
        <p:txBody>
          <a:bodyPr/>
          <a:lstStyle/>
          <a:p>
            <a:r>
              <a:rPr lang="en-US" altLang="en-US" sz="4000">
                <a:latin typeface="Book Antiqua" panose="02040602050305030304" pitchFamily="18" charset="0"/>
              </a:rPr>
              <a:t>Immutable Objects vs. Mutable Objects</a:t>
            </a:r>
            <a:endParaRPr lang="en-US" altLang="en-US" sz="4000" u="sng">
              <a:latin typeface="Book Antiqua" panose="02040602050305030304" pitchFamily="18" charset="0"/>
              <a:hlinkClick r:id="rId2" action="ppaction://program"/>
            </a:endParaRPr>
          </a:p>
        </p:txBody>
      </p:sp>
      <p:sp>
        <p:nvSpPr>
          <p:cNvPr id="17412" name="Rectangle 6">
            <a:extLst>
              <a:ext uri="{FF2B5EF4-FFF2-40B4-BE49-F238E27FC236}">
                <a16:creationId xmlns:a16="http://schemas.microsoft.com/office/drawing/2014/main" id="{2D6DAA71-C80C-1D46-BDFD-5B389373D7D9}"/>
              </a:ext>
            </a:extLst>
          </p:cNvPr>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10">
            <a:hlinkClick r:id="rId3"/>
            <a:extLst>
              <a:ext uri="{FF2B5EF4-FFF2-40B4-BE49-F238E27FC236}">
                <a16:creationId xmlns:a16="http://schemas.microsoft.com/office/drawing/2014/main" id="{65FD97F2-5291-EF46-9A8E-E4A968638C35}"/>
              </a:ext>
            </a:extLst>
          </p:cNvPr>
          <p:cNvSpPr>
            <a:spLocks noChangeArrowheads="1"/>
          </p:cNvSpPr>
          <p:nvPr/>
        </p:nvSpPr>
        <p:spPr bwMode="auto">
          <a:xfrm>
            <a:off x="3151188" y="4724400"/>
            <a:ext cx="3149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TestPassMutableObject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buNone/>
            </a:pPr>
            <a:r>
              <a:rPr lang="en-US" sz="1600" dirty="0"/>
              <a:t># </a:t>
            </a:r>
            <a:r>
              <a:rPr lang="en-US" sz="1600" dirty="0" err="1"/>
              <a:t>LiveExample</a:t>
            </a:r>
            <a:r>
              <a:rPr lang="en-US" sz="1600" dirty="0"/>
              <a:t> 9.6 </a:t>
            </a:r>
            <a:r>
              <a:rPr lang="en-US" sz="1600" dirty="0" err="1"/>
              <a:t>TestPassMutableObject.py</a:t>
            </a:r>
            <a:endParaRPr lang="en-US" sz="1600" dirty="0"/>
          </a:p>
          <a:p>
            <a:pPr marL="0" indent="0">
              <a:buNone/>
            </a:pPr>
            <a:r>
              <a:rPr lang="en-US" sz="1600" dirty="0"/>
              <a:t>from Circle import Circle </a:t>
            </a:r>
          </a:p>
          <a:p>
            <a:pPr marL="0" indent="0">
              <a:buNone/>
            </a:pPr>
            <a:r>
              <a:rPr lang="en-US" sz="1600" dirty="0"/>
              <a:t>def main():</a:t>
            </a:r>
          </a:p>
          <a:p>
            <a:pPr marL="0" indent="0">
              <a:buNone/>
            </a:pPr>
            <a:r>
              <a:rPr lang="en-US" sz="1600" dirty="0"/>
              <a:t>    # Create a Circle object with radius 1</a:t>
            </a:r>
          </a:p>
          <a:p>
            <a:pPr marL="0" indent="0">
              <a:buNone/>
            </a:pPr>
            <a:r>
              <a:rPr lang="en-US" sz="1600" dirty="0"/>
              <a:t>    </a:t>
            </a:r>
            <a:r>
              <a:rPr lang="en-US" sz="1600" dirty="0" err="1"/>
              <a:t>myCircle</a:t>
            </a:r>
            <a:r>
              <a:rPr lang="en-US" sz="1600" dirty="0"/>
              <a:t> = Circle()</a:t>
            </a:r>
          </a:p>
          <a:p>
            <a:pPr marL="0" indent="0">
              <a:buNone/>
            </a:pPr>
            <a:r>
              <a:rPr lang="en-US" sz="1600" dirty="0"/>
              <a:t>    # Print areas for radius 1, 2, 3, 4, and 5.</a:t>
            </a:r>
          </a:p>
          <a:p>
            <a:pPr marL="0" indent="0">
              <a:buNone/>
            </a:pPr>
            <a:r>
              <a:rPr lang="en-US" sz="1600" dirty="0"/>
              <a:t>    n = 5</a:t>
            </a:r>
          </a:p>
          <a:p>
            <a:pPr marL="0" indent="0">
              <a:buNone/>
            </a:pPr>
            <a:r>
              <a:rPr lang="en-US" sz="1600" dirty="0"/>
              <a:t>    </a:t>
            </a:r>
            <a:r>
              <a:rPr lang="en-US" sz="1600" dirty="0" err="1"/>
              <a:t>printAreas</a:t>
            </a:r>
            <a:r>
              <a:rPr lang="en-US" sz="1600" dirty="0"/>
              <a:t>(</a:t>
            </a:r>
            <a:r>
              <a:rPr lang="en-US" sz="1600" dirty="0" err="1"/>
              <a:t>myCircle</a:t>
            </a:r>
            <a:r>
              <a:rPr lang="en-US" sz="1600" dirty="0"/>
              <a:t>, n)</a:t>
            </a:r>
          </a:p>
          <a:p>
            <a:pPr marL="0" indent="0">
              <a:buNone/>
            </a:pPr>
            <a:r>
              <a:rPr lang="en-US" sz="1600" dirty="0"/>
              <a:t>    # Display </a:t>
            </a:r>
            <a:r>
              <a:rPr lang="en-US" sz="1600" dirty="0" err="1"/>
              <a:t>myCircle.radius</a:t>
            </a:r>
            <a:r>
              <a:rPr lang="en-US" sz="1600" dirty="0"/>
              <a:t> and times</a:t>
            </a:r>
          </a:p>
          <a:p>
            <a:pPr marL="0" indent="0">
              <a:buNone/>
            </a:pPr>
            <a:r>
              <a:rPr lang="en-US" sz="1600" dirty="0"/>
              <a:t>    print("\</a:t>
            </a:r>
            <a:r>
              <a:rPr lang="en-US" sz="1600" dirty="0" err="1"/>
              <a:t>nRadius</a:t>
            </a:r>
            <a:r>
              <a:rPr lang="en-US" sz="1600" dirty="0"/>
              <a:t> is", </a:t>
            </a:r>
            <a:r>
              <a:rPr lang="en-US" sz="1600" dirty="0" err="1"/>
              <a:t>myCircle.radius</a:t>
            </a:r>
            <a:r>
              <a:rPr lang="en-US" sz="1600" dirty="0"/>
              <a:t>)</a:t>
            </a:r>
          </a:p>
          <a:p>
            <a:pPr marL="0" indent="0">
              <a:buNone/>
            </a:pPr>
            <a:r>
              <a:rPr lang="en-US" sz="1600" dirty="0"/>
              <a:t>    print("n is", n)</a:t>
            </a:r>
          </a:p>
          <a:p>
            <a:pPr marL="0" indent="0">
              <a:buNone/>
            </a:pPr>
            <a:r>
              <a:rPr lang="en-US" sz="1600" dirty="0"/>
              <a:t># Print a table of areas for radius </a:t>
            </a:r>
          </a:p>
          <a:p>
            <a:pPr marL="0" indent="0">
              <a:buNone/>
            </a:pPr>
            <a:endParaRPr lang="en-US" sz="1600" dirty="0"/>
          </a:p>
          <a:p>
            <a:pPr marL="0" indent="0">
              <a:buNone/>
            </a:pPr>
            <a:r>
              <a:rPr lang="en-US" sz="1600" dirty="0"/>
              <a:t>def </a:t>
            </a:r>
            <a:r>
              <a:rPr lang="en-US" sz="1600" dirty="0" err="1"/>
              <a:t>printAreas</a:t>
            </a:r>
            <a:r>
              <a:rPr lang="en-US" sz="1600" dirty="0"/>
              <a:t>(c, times):</a:t>
            </a:r>
          </a:p>
          <a:p>
            <a:pPr marL="0" indent="0">
              <a:buNone/>
            </a:pPr>
            <a:r>
              <a:rPr lang="en-US" sz="1600" dirty="0"/>
              <a:t>    print("Radius \t\</a:t>
            </a:r>
            <a:r>
              <a:rPr lang="en-US" sz="1600" dirty="0" err="1"/>
              <a:t>tArea</a:t>
            </a:r>
            <a:r>
              <a:rPr lang="en-US" sz="1600" dirty="0"/>
              <a:t>")</a:t>
            </a:r>
          </a:p>
          <a:p>
            <a:pPr marL="0" indent="0">
              <a:buNone/>
            </a:pPr>
            <a:r>
              <a:rPr lang="en-US" sz="1600" dirty="0"/>
              <a:t>    while times &gt;= 1:</a:t>
            </a:r>
          </a:p>
          <a:p>
            <a:pPr marL="0" indent="0">
              <a:buNone/>
            </a:pPr>
            <a:r>
              <a:rPr lang="en-US" sz="1600" dirty="0"/>
              <a:t>        print(</a:t>
            </a:r>
            <a:r>
              <a:rPr lang="en-US" sz="1600" dirty="0" err="1"/>
              <a:t>c.radius</a:t>
            </a:r>
            <a:r>
              <a:rPr lang="en-US" sz="1600" dirty="0"/>
              <a:t>, "\t\t", </a:t>
            </a:r>
            <a:r>
              <a:rPr lang="en-US" sz="1600" dirty="0" err="1"/>
              <a:t>c.getArea</a:t>
            </a:r>
            <a:r>
              <a:rPr lang="en-US" sz="1600" dirty="0"/>
              <a:t>())</a:t>
            </a:r>
          </a:p>
          <a:p>
            <a:pPr marL="0" indent="0">
              <a:buNone/>
            </a:pPr>
            <a:r>
              <a:rPr lang="en-US" sz="1600" dirty="0"/>
              <a:t>        </a:t>
            </a:r>
            <a:r>
              <a:rPr lang="en-US" sz="1600" dirty="0" err="1"/>
              <a:t>c.radius</a:t>
            </a:r>
            <a:r>
              <a:rPr lang="en-US" sz="1600" dirty="0"/>
              <a:t> = </a:t>
            </a:r>
            <a:r>
              <a:rPr lang="en-US" sz="1600" dirty="0" err="1"/>
              <a:t>c.radius</a:t>
            </a:r>
            <a:r>
              <a:rPr lang="en-US" sz="1600" dirty="0"/>
              <a:t> + 1 # increase radius by 1</a:t>
            </a:r>
          </a:p>
          <a:p>
            <a:pPr marL="0" indent="0">
              <a:buNone/>
            </a:pPr>
            <a:r>
              <a:rPr lang="en-US" sz="1600" dirty="0"/>
              <a:t>        times -= 1</a:t>
            </a:r>
          </a:p>
          <a:p>
            <a:pPr marL="0" indent="0">
              <a:buNone/>
            </a:pPr>
            <a:endParaRPr lang="en-US" sz="1600" dirty="0"/>
          </a:p>
          <a:p>
            <a:pPr marL="0" indent="0">
              <a:buNone/>
            </a:pPr>
            <a:r>
              <a:rPr lang="en-US" sz="1600" dirty="0"/>
              <a:t>main() # Call the main function</a:t>
            </a: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22</a:t>
            </a:fld>
            <a:endParaRPr lang="en-US" altLang="en-US"/>
          </a:p>
        </p:txBody>
      </p:sp>
    </p:spTree>
    <p:extLst>
      <p:ext uri="{BB962C8B-B14F-4D97-AF65-F5344CB8AC3E}">
        <p14:creationId xmlns:p14="http://schemas.microsoft.com/office/powerpoint/2010/main" val="1044606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177E0724-5DFD-A540-A279-D0AB2A389E2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EDC2A3-3F03-8D47-9ECC-904D251428E4}" type="slidenum">
              <a:rPr lang="en-US" altLang="en-US" sz="1400"/>
              <a:pPr>
                <a:spcBef>
                  <a:spcPct val="0"/>
                </a:spcBef>
                <a:buClrTx/>
                <a:buSzTx/>
                <a:buFontTx/>
                <a:buNone/>
              </a:pPr>
              <a:t>23</a:t>
            </a:fld>
            <a:endParaRPr lang="en-US" altLang="en-US" sz="1400"/>
          </a:p>
        </p:txBody>
      </p:sp>
      <p:sp>
        <p:nvSpPr>
          <p:cNvPr id="18435" name="Rectangle 2">
            <a:extLst>
              <a:ext uri="{FF2B5EF4-FFF2-40B4-BE49-F238E27FC236}">
                <a16:creationId xmlns:a16="http://schemas.microsoft.com/office/drawing/2014/main" id="{C052032E-D245-3A4B-87D5-34A5A9A06A25}"/>
              </a:ext>
            </a:extLst>
          </p:cNvPr>
          <p:cNvSpPr>
            <a:spLocks noGrp="1" noChangeArrowheads="1"/>
          </p:cNvSpPr>
          <p:nvPr>
            <p:ph type="title"/>
          </p:nvPr>
        </p:nvSpPr>
        <p:spPr>
          <a:xfrm>
            <a:off x="685800" y="285750"/>
            <a:ext cx="7772400" cy="531813"/>
          </a:xfrm>
        </p:spPr>
        <p:txBody>
          <a:bodyPr/>
          <a:lstStyle/>
          <a:p>
            <a:r>
              <a:rPr lang="en-US" altLang="en-US" sz="4000"/>
              <a:t>Trace Code</a:t>
            </a:r>
          </a:p>
        </p:txBody>
      </p:sp>
      <p:sp>
        <p:nvSpPr>
          <p:cNvPr id="18436" name="Rectangle 3">
            <a:extLst>
              <a:ext uri="{FF2B5EF4-FFF2-40B4-BE49-F238E27FC236}">
                <a16:creationId xmlns:a16="http://schemas.microsoft.com/office/drawing/2014/main" id="{EECCD4CC-0B71-954B-B20C-FE1D4951481D}"/>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B10BB7F6-019F-084D-9759-BCA5A567A12D}"/>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Text Box 5">
            <a:extLst>
              <a:ext uri="{FF2B5EF4-FFF2-40B4-BE49-F238E27FC236}">
                <a16:creationId xmlns:a16="http://schemas.microsoft.com/office/drawing/2014/main" id="{8DC5B62E-28DE-4745-A7B9-74499ACF5932}"/>
              </a:ext>
            </a:extLst>
          </p:cNvPr>
          <p:cNvSpPr txBox="1">
            <a:spLocks noChangeArrowheads="1"/>
          </p:cNvSpPr>
          <p:nvPr/>
        </p:nvSpPr>
        <p:spPr bwMode="auto">
          <a:xfrm>
            <a:off x="155575" y="1892300"/>
            <a:ext cx="4800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tx2"/>
                </a:solidFill>
              </a:rPr>
              <a:t>myCircle = Circle(5.0)</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 = Circle()</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yourCircle.radius = 100</a:t>
            </a:r>
          </a:p>
        </p:txBody>
      </p:sp>
      <p:sp>
        <p:nvSpPr>
          <p:cNvPr id="18439" name="Rectangle 6">
            <a:extLst>
              <a:ext uri="{FF2B5EF4-FFF2-40B4-BE49-F238E27FC236}">
                <a16:creationId xmlns:a16="http://schemas.microsoft.com/office/drawing/2014/main" id="{09229B3E-DC62-F442-8851-00890934A8C4}"/>
              </a:ext>
            </a:extLst>
          </p:cNvPr>
          <p:cNvSpPr>
            <a:spLocks noChangeArrowheads="1"/>
          </p:cNvSpPr>
          <p:nvPr/>
        </p:nvSpPr>
        <p:spPr bwMode="auto">
          <a:xfrm>
            <a:off x="231775" y="1970088"/>
            <a:ext cx="26114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440" name="Object 7">
            <a:extLst>
              <a:ext uri="{FF2B5EF4-FFF2-40B4-BE49-F238E27FC236}">
                <a16:creationId xmlns:a16="http://schemas.microsoft.com/office/drawing/2014/main" id="{A7BF266A-8439-5048-B507-2C02409AD007}"/>
              </a:ext>
            </a:extLst>
          </p:cNvPr>
          <p:cNvGraphicFramePr>
            <a:graphicFrameLocks noGrp="1"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18460" name="Picture" r:id="rId3" imgW="3098800" imgH="1384300" progId="Word.Picture.8">
                  <p:embed/>
                </p:oleObj>
              </mc:Choice>
              <mc:Fallback>
                <p:oleObj name="Picture" r:id="rId3" imgW="3098800" imgH="13843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Rectangle 8">
            <a:extLst>
              <a:ext uri="{FF2B5EF4-FFF2-40B4-BE49-F238E27FC236}">
                <a16:creationId xmlns:a16="http://schemas.microsoft.com/office/drawing/2014/main" id="{FE29B652-0259-3743-8894-DE36DC91E486}"/>
              </a:ext>
            </a:extLst>
          </p:cNvPr>
          <p:cNvSpPr>
            <a:spLocks noChangeArrowheads="1"/>
          </p:cNvSpPr>
          <p:nvPr/>
        </p:nvSpPr>
        <p:spPr bwMode="auto">
          <a:xfrm>
            <a:off x="6837363" y="2046288"/>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18442" name="Text Box 9">
            <a:extLst>
              <a:ext uri="{FF2B5EF4-FFF2-40B4-BE49-F238E27FC236}">
                <a16:creationId xmlns:a16="http://schemas.microsoft.com/office/drawing/2014/main" id="{416F2889-F56C-2D46-A8A1-FC42CE082908}"/>
              </a:ext>
            </a:extLst>
          </p:cNvPr>
          <p:cNvSpPr txBox="1">
            <a:spLocks noChangeArrowheads="1"/>
          </p:cNvSpPr>
          <p:nvPr/>
        </p:nvSpPr>
        <p:spPr bwMode="auto">
          <a:xfrm>
            <a:off x="5724525" y="202088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18443" name="Line 11">
            <a:extLst>
              <a:ext uri="{FF2B5EF4-FFF2-40B4-BE49-F238E27FC236}">
                <a16:creationId xmlns:a16="http://schemas.microsoft.com/office/drawing/2014/main" id="{B7B915F7-8C9B-7348-A741-50E2393F97E7}"/>
              </a:ext>
            </a:extLst>
          </p:cNvPr>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AutoShape 12">
            <a:extLst>
              <a:ext uri="{FF2B5EF4-FFF2-40B4-BE49-F238E27FC236}">
                <a16:creationId xmlns:a16="http://schemas.microsoft.com/office/drawing/2014/main" id="{BE0D82EA-1200-D94F-BDFE-983EF266D6D6}"/>
              </a:ext>
            </a:extLst>
          </p:cNvPr>
          <p:cNvSpPr>
            <a:spLocks noChangeArrowheads="1"/>
          </p:cNvSpPr>
          <p:nvPr/>
        </p:nvSpPr>
        <p:spPr bwMode="auto">
          <a:xfrm>
            <a:off x="6376988" y="549275"/>
            <a:ext cx="2497137" cy="730250"/>
          </a:xfrm>
          <a:prstGeom prst="wedgeRoundRectCallout">
            <a:avLst>
              <a:gd name="adj1" fmla="val -8106"/>
              <a:gd name="adj2" fmla="val 15347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myCircle</a:t>
            </a:r>
          </a:p>
        </p:txBody>
      </p:sp>
      <p:sp>
        <p:nvSpPr>
          <p:cNvPr id="18445" name="Rectangle 13">
            <a:extLst>
              <a:ext uri="{FF2B5EF4-FFF2-40B4-BE49-F238E27FC236}">
                <a16:creationId xmlns:a16="http://schemas.microsoft.com/office/drawing/2014/main" id="{C01A8910-FFF0-DE4A-8DF1-EBEFF1F65DC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21D1E76D-5D21-7C4C-8D95-8CACD359E9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96D66D-6521-E345-AB3A-955456292E0A}" type="slidenum">
              <a:rPr lang="en-US" altLang="en-US" sz="1400"/>
              <a:pPr>
                <a:spcBef>
                  <a:spcPct val="0"/>
                </a:spcBef>
                <a:buClrTx/>
                <a:buSzTx/>
                <a:buFontTx/>
                <a:buNone/>
              </a:pPr>
              <a:t>24</a:t>
            </a:fld>
            <a:endParaRPr lang="en-US" altLang="en-US" sz="1400"/>
          </a:p>
        </p:txBody>
      </p:sp>
      <p:sp>
        <p:nvSpPr>
          <p:cNvPr id="19459" name="Rectangle 2">
            <a:extLst>
              <a:ext uri="{FF2B5EF4-FFF2-40B4-BE49-F238E27FC236}">
                <a16:creationId xmlns:a16="http://schemas.microsoft.com/office/drawing/2014/main" id="{0AC7E1F0-0D5F-F141-97DD-BA2526D2D545}"/>
              </a:ext>
            </a:extLst>
          </p:cNvPr>
          <p:cNvSpPr>
            <a:spLocks noGrp="1" noChangeArrowheads="1"/>
          </p:cNvSpPr>
          <p:nvPr>
            <p:ph type="title"/>
          </p:nvPr>
        </p:nvSpPr>
        <p:spPr>
          <a:xfrm>
            <a:off x="685800" y="285750"/>
            <a:ext cx="7772400" cy="531813"/>
          </a:xfrm>
        </p:spPr>
        <p:txBody>
          <a:bodyPr/>
          <a:lstStyle/>
          <a:p>
            <a:r>
              <a:rPr lang="en-US" altLang="en-US" sz="4000"/>
              <a:t>Trace Code</a:t>
            </a:r>
          </a:p>
        </p:txBody>
      </p:sp>
      <p:sp>
        <p:nvSpPr>
          <p:cNvPr id="19460" name="Rectangle 3">
            <a:extLst>
              <a:ext uri="{FF2B5EF4-FFF2-40B4-BE49-F238E27FC236}">
                <a16:creationId xmlns:a16="http://schemas.microsoft.com/office/drawing/2014/main" id="{EC92D4D4-CADF-9B42-99E8-59602407260C}"/>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8B035179-8F08-C84F-BB30-EA066C40002D}"/>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Text Box 5">
            <a:extLst>
              <a:ext uri="{FF2B5EF4-FFF2-40B4-BE49-F238E27FC236}">
                <a16:creationId xmlns:a16="http://schemas.microsoft.com/office/drawing/2014/main" id="{7C2F363F-BDDF-1446-86E6-BA812216C78C}"/>
              </a:ext>
            </a:extLst>
          </p:cNvPr>
          <p:cNvSpPr txBox="1">
            <a:spLocks noChangeArrowheads="1"/>
          </p:cNvSpPr>
          <p:nvPr/>
        </p:nvSpPr>
        <p:spPr bwMode="auto">
          <a:xfrm>
            <a:off x="155575" y="1239838"/>
            <a:ext cx="4800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tx2"/>
                </a:solidFill>
              </a:rPr>
              <a:t>myCircle = Circle(5.0)</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 = Circle()</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tx2"/>
                </a:solidFill>
              </a:rPr>
              <a:t>yourCircle.radius = 100</a:t>
            </a:r>
          </a:p>
        </p:txBody>
      </p:sp>
      <p:sp>
        <p:nvSpPr>
          <p:cNvPr id="19463" name="Rectangle 6">
            <a:extLst>
              <a:ext uri="{FF2B5EF4-FFF2-40B4-BE49-F238E27FC236}">
                <a16:creationId xmlns:a16="http://schemas.microsoft.com/office/drawing/2014/main" id="{CA173DA7-1091-D14C-AF84-94228FBF6A69}"/>
              </a:ext>
            </a:extLst>
          </p:cNvPr>
          <p:cNvSpPr>
            <a:spLocks noChangeArrowheads="1"/>
          </p:cNvSpPr>
          <p:nvPr/>
        </p:nvSpPr>
        <p:spPr bwMode="auto">
          <a:xfrm>
            <a:off x="193675" y="1854200"/>
            <a:ext cx="2611438" cy="268288"/>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4" name="Object 7">
            <a:extLst>
              <a:ext uri="{FF2B5EF4-FFF2-40B4-BE49-F238E27FC236}">
                <a16:creationId xmlns:a16="http://schemas.microsoft.com/office/drawing/2014/main" id="{19ED1F20-023E-CF42-844C-BAA7F471BD52}"/>
              </a:ext>
            </a:extLst>
          </p:cNvPr>
          <p:cNvGraphicFramePr>
            <a:graphicFrameLocks noGrp="1" noChangeAspect="1"/>
          </p:cNvGraphicFramePr>
          <p:nvPr>
            <p:ph idx="1"/>
          </p:nvPr>
        </p:nvGraphicFramePr>
        <p:xfrm>
          <a:off x="5608638" y="2200275"/>
          <a:ext cx="2687637" cy="1193800"/>
        </p:xfrm>
        <a:graphic>
          <a:graphicData uri="http://schemas.openxmlformats.org/presentationml/2006/ole">
            <mc:AlternateContent xmlns:mc="http://schemas.openxmlformats.org/markup-compatibility/2006">
              <mc:Choice xmlns:v="urn:schemas-microsoft-com:vml" Requires="v">
                <p:oleObj spid="_x0000_s19502" name="Picture" r:id="rId3" imgW="3098800" imgH="1384300" progId="Word.Picture.8">
                  <p:embed/>
                </p:oleObj>
              </mc:Choice>
              <mc:Fallback>
                <p:oleObj name="Picture" r:id="rId3" imgW="3098800" imgH="13843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638" y="2200275"/>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5" name="Rectangle 8">
            <a:extLst>
              <a:ext uri="{FF2B5EF4-FFF2-40B4-BE49-F238E27FC236}">
                <a16:creationId xmlns:a16="http://schemas.microsoft.com/office/drawing/2014/main" id="{FD12B55D-1E61-1D44-9061-6FFE9EE001A3}"/>
              </a:ext>
            </a:extLst>
          </p:cNvPr>
          <p:cNvSpPr>
            <a:spLocks noChangeArrowheads="1"/>
          </p:cNvSpPr>
          <p:nvPr/>
        </p:nvSpPr>
        <p:spPr bwMode="auto">
          <a:xfrm>
            <a:off x="6837363" y="1393825"/>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19466" name="Text Box 9">
            <a:extLst>
              <a:ext uri="{FF2B5EF4-FFF2-40B4-BE49-F238E27FC236}">
                <a16:creationId xmlns:a16="http://schemas.microsoft.com/office/drawing/2014/main" id="{C890D8FE-9FDF-DB4E-98D9-FBF58E665A4C}"/>
              </a:ext>
            </a:extLst>
          </p:cNvPr>
          <p:cNvSpPr txBox="1">
            <a:spLocks noChangeArrowheads="1"/>
          </p:cNvSpPr>
          <p:nvPr/>
        </p:nvSpPr>
        <p:spPr bwMode="auto">
          <a:xfrm>
            <a:off x="5724525" y="1368425"/>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19467" name="Line 10">
            <a:extLst>
              <a:ext uri="{FF2B5EF4-FFF2-40B4-BE49-F238E27FC236}">
                <a16:creationId xmlns:a16="http://schemas.microsoft.com/office/drawing/2014/main" id="{2681DF5D-6B0C-7944-8395-EFD275F4EC0F}"/>
              </a:ext>
            </a:extLst>
          </p:cNvPr>
          <p:cNvSpPr>
            <a:spLocks noChangeShapeType="1"/>
          </p:cNvSpPr>
          <p:nvPr/>
        </p:nvSpPr>
        <p:spPr bwMode="auto">
          <a:xfrm flipH="1">
            <a:off x="6991350" y="1585913"/>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AutoShape 11">
            <a:extLst>
              <a:ext uri="{FF2B5EF4-FFF2-40B4-BE49-F238E27FC236}">
                <a16:creationId xmlns:a16="http://schemas.microsoft.com/office/drawing/2014/main" id="{93C87A60-5555-7942-8C4B-D8D4F4D4988F}"/>
              </a:ext>
            </a:extLst>
          </p:cNvPr>
          <p:cNvSpPr>
            <a:spLocks noChangeArrowheads="1"/>
          </p:cNvSpPr>
          <p:nvPr/>
        </p:nvSpPr>
        <p:spPr bwMode="auto">
          <a:xfrm>
            <a:off x="1998663" y="3044825"/>
            <a:ext cx="2497137" cy="730250"/>
          </a:xfrm>
          <a:prstGeom prst="wedgeRoundRectCallout">
            <a:avLst>
              <a:gd name="adj1" fmla="val 98190"/>
              <a:gd name="adj2" fmla="val 2217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Assign object reference to yourCircle</a:t>
            </a:r>
          </a:p>
        </p:txBody>
      </p:sp>
      <p:sp>
        <p:nvSpPr>
          <p:cNvPr id="19469" name="Rectangle 12">
            <a:extLst>
              <a:ext uri="{FF2B5EF4-FFF2-40B4-BE49-F238E27FC236}">
                <a16:creationId xmlns:a16="http://schemas.microsoft.com/office/drawing/2014/main" id="{4A601058-3E3B-1F49-9C41-3208D798C75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graphicFrame>
        <p:nvGraphicFramePr>
          <p:cNvPr id="19470" name="Object 13">
            <a:extLst>
              <a:ext uri="{FF2B5EF4-FFF2-40B4-BE49-F238E27FC236}">
                <a16:creationId xmlns:a16="http://schemas.microsoft.com/office/drawing/2014/main" id="{0D116DC3-AAFE-0645-8879-8C238AD0C6A8}"/>
              </a:ext>
            </a:extLst>
          </p:cNvPr>
          <p:cNvGraphicFramePr>
            <a:graphicFrameLocks noChangeAspect="1"/>
          </p:cNvGraphicFramePr>
          <p:nvPr/>
        </p:nvGraphicFramePr>
        <p:xfrm>
          <a:off x="5724525" y="4926013"/>
          <a:ext cx="2687638" cy="1193800"/>
        </p:xfrm>
        <a:graphic>
          <a:graphicData uri="http://schemas.openxmlformats.org/presentationml/2006/ole">
            <mc:AlternateContent xmlns:mc="http://schemas.openxmlformats.org/markup-compatibility/2006">
              <mc:Choice xmlns:v="urn:schemas-microsoft-com:vml" Requires="v">
                <p:oleObj spid="_x0000_s19503" name="Picture" r:id="rId5" imgW="736600" imgH="330200" progId="Word.Picture.8">
                  <p:embed/>
                </p:oleObj>
              </mc:Choice>
              <mc:Fallback>
                <p:oleObj name="Picture" r:id="rId5" imgW="736600" imgH="3302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926013"/>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1" name="Rectangle 14">
            <a:extLst>
              <a:ext uri="{FF2B5EF4-FFF2-40B4-BE49-F238E27FC236}">
                <a16:creationId xmlns:a16="http://schemas.microsoft.com/office/drawing/2014/main" id="{6B641BD4-3D9C-8448-AFE0-CF00EB9C7C85}"/>
              </a:ext>
            </a:extLst>
          </p:cNvPr>
          <p:cNvSpPr>
            <a:spLocks noChangeArrowheads="1"/>
          </p:cNvSpPr>
          <p:nvPr/>
        </p:nvSpPr>
        <p:spPr bwMode="auto">
          <a:xfrm>
            <a:off x="6953250" y="41195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19472" name="Text Box 15">
            <a:extLst>
              <a:ext uri="{FF2B5EF4-FFF2-40B4-BE49-F238E27FC236}">
                <a16:creationId xmlns:a16="http://schemas.microsoft.com/office/drawing/2014/main" id="{F26B43CA-0791-CC44-B46F-A9C96FF9CA29}"/>
              </a:ext>
            </a:extLst>
          </p:cNvPr>
          <p:cNvSpPr txBox="1">
            <a:spLocks noChangeArrowheads="1"/>
          </p:cNvSpPr>
          <p:nvPr/>
        </p:nvSpPr>
        <p:spPr bwMode="auto">
          <a:xfrm>
            <a:off x="5686425" y="4094163"/>
            <a:ext cx="1287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19473" name="Line 16">
            <a:extLst>
              <a:ext uri="{FF2B5EF4-FFF2-40B4-BE49-F238E27FC236}">
                <a16:creationId xmlns:a16="http://schemas.microsoft.com/office/drawing/2014/main" id="{8F3E9E11-9CAA-614E-BF8C-16A2D59B6F38}"/>
              </a:ext>
            </a:extLst>
          </p:cNvPr>
          <p:cNvSpPr>
            <a:spLocks noChangeShapeType="1"/>
          </p:cNvSpPr>
          <p:nvPr/>
        </p:nvSpPr>
        <p:spPr bwMode="auto">
          <a:xfrm flipH="1">
            <a:off x="7107238" y="4311650"/>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B0795721-9DC1-CF47-A799-E33E8A8C1D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E20016-A4B7-1646-A519-0F1642E6B773}" type="slidenum">
              <a:rPr lang="en-US" altLang="en-US" sz="1400"/>
              <a:pPr>
                <a:spcBef>
                  <a:spcPct val="0"/>
                </a:spcBef>
                <a:buClrTx/>
                <a:buSzTx/>
                <a:buFontTx/>
                <a:buNone/>
              </a:pPr>
              <a:t>25</a:t>
            </a:fld>
            <a:endParaRPr lang="en-US" altLang="en-US" sz="1400"/>
          </a:p>
        </p:txBody>
      </p:sp>
      <p:sp>
        <p:nvSpPr>
          <p:cNvPr id="20483" name="Rectangle 2">
            <a:extLst>
              <a:ext uri="{FF2B5EF4-FFF2-40B4-BE49-F238E27FC236}">
                <a16:creationId xmlns:a16="http://schemas.microsoft.com/office/drawing/2014/main" id="{24FFC586-0B14-DD40-ABDC-6F57A0E0ABBD}"/>
              </a:ext>
            </a:extLst>
          </p:cNvPr>
          <p:cNvSpPr>
            <a:spLocks noGrp="1" noChangeArrowheads="1"/>
          </p:cNvSpPr>
          <p:nvPr>
            <p:ph type="title"/>
          </p:nvPr>
        </p:nvSpPr>
        <p:spPr>
          <a:xfrm>
            <a:off x="685800" y="285750"/>
            <a:ext cx="7772400" cy="531813"/>
          </a:xfrm>
        </p:spPr>
        <p:txBody>
          <a:bodyPr/>
          <a:lstStyle/>
          <a:p>
            <a:r>
              <a:rPr lang="en-US" altLang="en-US" sz="4000"/>
              <a:t>Trace Code</a:t>
            </a:r>
          </a:p>
        </p:txBody>
      </p:sp>
      <p:sp>
        <p:nvSpPr>
          <p:cNvPr id="20484" name="Rectangle 3">
            <a:extLst>
              <a:ext uri="{FF2B5EF4-FFF2-40B4-BE49-F238E27FC236}">
                <a16:creationId xmlns:a16="http://schemas.microsoft.com/office/drawing/2014/main" id="{79E62DD7-08D0-CA4D-949E-1E07F527A7DF}"/>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4">
            <a:extLst>
              <a:ext uri="{FF2B5EF4-FFF2-40B4-BE49-F238E27FC236}">
                <a16:creationId xmlns:a16="http://schemas.microsoft.com/office/drawing/2014/main" id="{EF7BD6B9-E50A-ED42-8194-D8660F2B33BC}"/>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Text Box 5">
            <a:extLst>
              <a:ext uri="{FF2B5EF4-FFF2-40B4-BE49-F238E27FC236}">
                <a16:creationId xmlns:a16="http://schemas.microsoft.com/office/drawing/2014/main" id="{875D50DA-41F9-F849-A5D0-0433860EF79C}"/>
              </a:ext>
            </a:extLst>
          </p:cNvPr>
          <p:cNvSpPr txBox="1">
            <a:spLocks noChangeArrowheads="1"/>
          </p:cNvSpPr>
          <p:nvPr/>
        </p:nvSpPr>
        <p:spPr bwMode="auto">
          <a:xfrm>
            <a:off x="155575" y="1239838"/>
            <a:ext cx="4800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myCircle = Circle(5.0)</a:t>
            </a:r>
          </a:p>
          <a:p>
            <a:pPr>
              <a:spcBef>
                <a:spcPct val="0"/>
              </a:spcBef>
              <a:buClrTx/>
              <a:buSzTx/>
              <a:buFontTx/>
              <a:buNone/>
            </a:pPr>
            <a:endParaRPr lang="en-US" altLang="en-US" sz="1800">
              <a:solidFill>
                <a:schemeClr val="tx2"/>
              </a:solidFill>
            </a:endParaRPr>
          </a:p>
          <a:p>
            <a:pPr>
              <a:spcBef>
                <a:spcPct val="0"/>
              </a:spcBef>
              <a:buClrTx/>
              <a:buSzTx/>
              <a:buFontTx/>
              <a:buNone/>
            </a:pPr>
            <a:r>
              <a:rPr lang="en-US" altLang="en-US" sz="1800">
                <a:solidFill>
                  <a:schemeClr val="bg2"/>
                </a:solidFill>
              </a:rPr>
              <a:t>yourCircle = Circle()</a:t>
            </a:r>
          </a:p>
          <a:p>
            <a:pPr>
              <a:spcBef>
                <a:spcPct val="0"/>
              </a:spcBef>
              <a:buClrTx/>
              <a:buSzTx/>
              <a:buFontTx/>
              <a:buNone/>
            </a:pPr>
            <a:endParaRPr lang="en-US" altLang="en-US" sz="1800">
              <a:solidFill>
                <a:schemeClr val="bg2"/>
              </a:solidFill>
            </a:endParaRPr>
          </a:p>
          <a:p>
            <a:pPr>
              <a:spcBef>
                <a:spcPct val="0"/>
              </a:spcBef>
              <a:buClrTx/>
              <a:buSzTx/>
              <a:buFontTx/>
              <a:buNone/>
            </a:pPr>
            <a:r>
              <a:rPr lang="en-US" altLang="en-US" sz="1800">
                <a:solidFill>
                  <a:schemeClr val="bg2"/>
                </a:solidFill>
              </a:rPr>
              <a:t>yourCircle.radius = 100</a:t>
            </a:r>
          </a:p>
        </p:txBody>
      </p:sp>
      <p:sp>
        <p:nvSpPr>
          <p:cNvPr id="20487" name="Rectangle 6">
            <a:extLst>
              <a:ext uri="{FF2B5EF4-FFF2-40B4-BE49-F238E27FC236}">
                <a16:creationId xmlns:a16="http://schemas.microsoft.com/office/drawing/2014/main" id="{6A17A741-DAFE-7746-A0D8-0F0FBD2811C8}"/>
              </a:ext>
            </a:extLst>
          </p:cNvPr>
          <p:cNvSpPr>
            <a:spLocks noChangeArrowheads="1"/>
          </p:cNvSpPr>
          <p:nvPr/>
        </p:nvSpPr>
        <p:spPr bwMode="auto">
          <a:xfrm>
            <a:off x="193675" y="2392363"/>
            <a:ext cx="2611438" cy="268287"/>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0488" name="Object 7">
            <a:extLst>
              <a:ext uri="{FF2B5EF4-FFF2-40B4-BE49-F238E27FC236}">
                <a16:creationId xmlns:a16="http://schemas.microsoft.com/office/drawing/2014/main" id="{70A22AC0-7640-8445-84FC-BFAF3CFF1C1E}"/>
              </a:ext>
            </a:extLst>
          </p:cNvPr>
          <p:cNvGraphicFramePr>
            <a:graphicFrameLocks noGrp="1" noChangeAspect="1"/>
          </p:cNvGraphicFramePr>
          <p:nvPr>
            <p:ph idx="1"/>
          </p:nvPr>
        </p:nvGraphicFramePr>
        <p:xfrm>
          <a:off x="5608638" y="2200275"/>
          <a:ext cx="2687637" cy="1193800"/>
        </p:xfrm>
        <a:graphic>
          <a:graphicData uri="http://schemas.openxmlformats.org/presentationml/2006/ole">
            <mc:AlternateContent xmlns:mc="http://schemas.openxmlformats.org/markup-compatibility/2006">
              <mc:Choice xmlns:v="urn:schemas-microsoft-com:vml" Requires="v">
                <p:oleObj spid="_x0000_s20526" name="Picture" r:id="rId3" imgW="3098800" imgH="1384300" progId="Word.Picture.8">
                  <p:embed/>
                </p:oleObj>
              </mc:Choice>
              <mc:Fallback>
                <p:oleObj name="Picture" r:id="rId3" imgW="3098800" imgH="13843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638" y="2200275"/>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Rectangle 8">
            <a:extLst>
              <a:ext uri="{FF2B5EF4-FFF2-40B4-BE49-F238E27FC236}">
                <a16:creationId xmlns:a16="http://schemas.microsoft.com/office/drawing/2014/main" id="{28642F74-80C3-9C42-BDFA-F4961489305C}"/>
              </a:ext>
            </a:extLst>
          </p:cNvPr>
          <p:cNvSpPr>
            <a:spLocks noChangeArrowheads="1"/>
          </p:cNvSpPr>
          <p:nvPr/>
        </p:nvSpPr>
        <p:spPr bwMode="auto">
          <a:xfrm>
            <a:off x="6837363" y="1393825"/>
            <a:ext cx="1524000" cy="306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0490" name="Text Box 9">
            <a:extLst>
              <a:ext uri="{FF2B5EF4-FFF2-40B4-BE49-F238E27FC236}">
                <a16:creationId xmlns:a16="http://schemas.microsoft.com/office/drawing/2014/main" id="{D690EFAE-441C-764B-9401-60F75C822723}"/>
              </a:ext>
            </a:extLst>
          </p:cNvPr>
          <p:cNvSpPr txBox="1">
            <a:spLocks noChangeArrowheads="1"/>
          </p:cNvSpPr>
          <p:nvPr/>
        </p:nvSpPr>
        <p:spPr bwMode="auto">
          <a:xfrm>
            <a:off x="5724525" y="1368425"/>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myCircle</a:t>
            </a:r>
          </a:p>
        </p:txBody>
      </p:sp>
      <p:sp>
        <p:nvSpPr>
          <p:cNvPr id="20491" name="Line 10">
            <a:extLst>
              <a:ext uri="{FF2B5EF4-FFF2-40B4-BE49-F238E27FC236}">
                <a16:creationId xmlns:a16="http://schemas.microsoft.com/office/drawing/2014/main" id="{3C0D8E8F-DD7C-B141-A589-26A1DAEFF89F}"/>
              </a:ext>
            </a:extLst>
          </p:cNvPr>
          <p:cNvSpPr>
            <a:spLocks noChangeShapeType="1"/>
          </p:cNvSpPr>
          <p:nvPr/>
        </p:nvSpPr>
        <p:spPr bwMode="auto">
          <a:xfrm flipH="1">
            <a:off x="6991350" y="1585913"/>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AutoShape 11">
            <a:extLst>
              <a:ext uri="{FF2B5EF4-FFF2-40B4-BE49-F238E27FC236}">
                <a16:creationId xmlns:a16="http://schemas.microsoft.com/office/drawing/2014/main" id="{DB84FE49-A45E-B24B-AF04-2A403C57E528}"/>
              </a:ext>
            </a:extLst>
          </p:cNvPr>
          <p:cNvSpPr>
            <a:spLocks noChangeArrowheads="1"/>
          </p:cNvSpPr>
          <p:nvPr/>
        </p:nvSpPr>
        <p:spPr bwMode="auto">
          <a:xfrm>
            <a:off x="1998663" y="3044825"/>
            <a:ext cx="2497137" cy="730250"/>
          </a:xfrm>
          <a:prstGeom prst="wedgeRoundRectCallout">
            <a:avLst>
              <a:gd name="adj1" fmla="val 98190"/>
              <a:gd name="adj2" fmla="val 22174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Modify radius in yourCircle</a:t>
            </a:r>
          </a:p>
        </p:txBody>
      </p:sp>
      <p:sp>
        <p:nvSpPr>
          <p:cNvPr id="20493" name="Rectangle 12">
            <a:extLst>
              <a:ext uri="{FF2B5EF4-FFF2-40B4-BE49-F238E27FC236}">
                <a16:creationId xmlns:a16="http://schemas.microsoft.com/office/drawing/2014/main" id="{55B8CB2A-D633-A844-AA94-723E821B86A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20F0502020204030204" pitchFamily="34" charset="0"/>
              </a:rPr>
              <a:t>animation</a:t>
            </a:r>
          </a:p>
        </p:txBody>
      </p:sp>
      <p:graphicFrame>
        <p:nvGraphicFramePr>
          <p:cNvPr id="20494" name="Object 13">
            <a:extLst>
              <a:ext uri="{FF2B5EF4-FFF2-40B4-BE49-F238E27FC236}">
                <a16:creationId xmlns:a16="http://schemas.microsoft.com/office/drawing/2014/main" id="{083EA7C0-5C4D-9141-A7A7-F4C129B15A2B}"/>
              </a:ext>
            </a:extLst>
          </p:cNvPr>
          <p:cNvGraphicFramePr>
            <a:graphicFrameLocks noChangeAspect="1"/>
          </p:cNvGraphicFramePr>
          <p:nvPr/>
        </p:nvGraphicFramePr>
        <p:xfrm>
          <a:off x="5724525" y="4927600"/>
          <a:ext cx="2687638" cy="1193800"/>
        </p:xfrm>
        <a:graphic>
          <a:graphicData uri="http://schemas.openxmlformats.org/presentationml/2006/ole">
            <mc:AlternateContent xmlns:mc="http://schemas.openxmlformats.org/markup-compatibility/2006">
              <mc:Choice xmlns:v="urn:schemas-microsoft-com:vml" Requires="v">
                <p:oleObj spid="_x0000_s20527" name="Picture" r:id="rId5" imgW="736600" imgH="330200" progId="Word.Picture.8">
                  <p:embed/>
                </p:oleObj>
              </mc:Choice>
              <mc:Fallback>
                <p:oleObj name="Picture" r:id="rId5" imgW="736600" imgH="3302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927600"/>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Rectangle 14">
            <a:extLst>
              <a:ext uri="{FF2B5EF4-FFF2-40B4-BE49-F238E27FC236}">
                <a16:creationId xmlns:a16="http://schemas.microsoft.com/office/drawing/2014/main" id="{7208BC24-A88A-F44F-847C-E8739B019230}"/>
              </a:ext>
            </a:extLst>
          </p:cNvPr>
          <p:cNvSpPr>
            <a:spLocks noChangeArrowheads="1"/>
          </p:cNvSpPr>
          <p:nvPr/>
        </p:nvSpPr>
        <p:spPr bwMode="auto">
          <a:xfrm>
            <a:off x="6953250" y="4119563"/>
            <a:ext cx="1524000" cy="306387"/>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44" tIns="9144" rIns="9144" bIns="9144"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accent2"/>
                </a:solidFill>
              </a:rPr>
              <a:t>reference value</a:t>
            </a:r>
          </a:p>
        </p:txBody>
      </p:sp>
      <p:sp>
        <p:nvSpPr>
          <p:cNvPr id="20496" name="Text Box 15">
            <a:extLst>
              <a:ext uri="{FF2B5EF4-FFF2-40B4-BE49-F238E27FC236}">
                <a16:creationId xmlns:a16="http://schemas.microsoft.com/office/drawing/2014/main" id="{ECB1839F-48B1-EC49-8E5B-CD687DFAF753}"/>
              </a:ext>
            </a:extLst>
          </p:cNvPr>
          <p:cNvSpPr txBox="1">
            <a:spLocks noChangeArrowheads="1"/>
          </p:cNvSpPr>
          <p:nvPr/>
        </p:nvSpPr>
        <p:spPr bwMode="auto">
          <a:xfrm>
            <a:off x="5686425" y="4094163"/>
            <a:ext cx="1287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yourCircle</a:t>
            </a:r>
          </a:p>
        </p:txBody>
      </p:sp>
      <p:sp>
        <p:nvSpPr>
          <p:cNvPr id="20497" name="Line 16">
            <a:extLst>
              <a:ext uri="{FF2B5EF4-FFF2-40B4-BE49-F238E27FC236}">
                <a16:creationId xmlns:a16="http://schemas.microsoft.com/office/drawing/2014/main" id="{6E98109B-0CD9-674D-AC98-88954F67C80E}"/>
              </a:ext>
            </a:extLst>
          </p:cNvPr>
          <p:cNvSpPr>
            <a:spLocks noChangeShapeType="1"/>
          </p:cNvSpPr>
          <p:nvPr/>
        </p:nvSpPr>
        <p:spPr bwMode="auto">
          <a:xfrm flipH="1">
            <a:off x="7107238" y="4311650"/>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603185C7-09A7-D04D-9781-4EF3BA09EE7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CBDC97-E897-FD4C-AAA0-B76E5AF97E20}" type="slidenum">
              <a:rPr lang="en-US" altLang="en-US" sz="1400"/>
              <a:pPr>
                <a:spcBef>
                  <a:spcPct val="0"/>
                </a:spcBef>
                <a:buClrTx/>
                <a:buSzTx/>
                <a:buFontTx/>
                <a:buNone/>
              </a:pPr>
              <a:t>26</a:t>
            </a:fld>
            <a:endParaRPr lang="en-US" altLang="en-US" sz="1400"/>
          </a:p>
        </p:txBody>
      </p:sp>
      <p:sp>
        <p:nvSpPr>
          <p:cNvPr id="21507" name="Rectangle 2">
            <a:extLst>
              <a:ext uri="{FF2B5EF4-FFF2-40B4-BE49-F238E27FC236}">
                <a16:creationId xmlns:a16="http://schemas.microsoft.com/office/drawing/2014/main" id="{AAA4AEAE-45D2-9547-99C7-0F4B67E28AC5}"/>
              </a:ext>
            </a:extLst>
          </p:cNvPr>
          <p:cNvSpPr>
            <a:spLocks noGrp="1" noChangeArrowheads="1"/>
          </p:cNvSpPr>
          <p:nvPr>
            <p:ph type="title"/>
          </p:nvPr>
        </p:nvSpPr>
        <p:spPr>
          <a:xfrm>
            <a:off x="457200" y="304800"/>
            <a:ext cx="8686800" cy="533400"/>
          </a:xfrm>
        </p:spPr>
        <p:txBody>
          <a:bodyPr/>
          <a:lstStyle/>
          <a:p>
            <a:r>
              <a:rPr lang="en-US" altLang="en-US"/>
              <a:t>The datetime Class</a:t>
            </a:r>
            <a:endParaRPr lang="en-US" altLang="en-US">
              <a:solidFill>
                <a:schemeClr val="tx1"/>
              </a:solidFill>
              <a:latin typeface="Book Antiqua" panose="02040602050305030304" pitchFamily="18" charset="0"/>
              <a:hlinkClick r:id="rId2" action="ppaction://program"/>
            </a:endParaRPr>
          </a:p>
        </p:txBody>
      </p:sp>
      <p:sp>
        <p:nvSpPr>
          <p:cNvPr id="21508" name="Rectangle 3">
            <a:extLst>
              <a:ext uri="{FF2B5EF4-FFF2-40B4-BE49-F238E27FC236}">
                <a16:creationId xmlns:a16="http://schemas.microsoft.com/office/drawing/2014/main" id="{CFDD4D95-DFD4-1140-92A7-9A4959A00FF6}"/>
              </a:ext>
            </a:extLst>
          </p:cNvPr>
          <p:cNvSpPr>
            <a:spLocks noGrp="1" noChangeArrowheads="1"/>
          </p:cNvSpPr>
          <p:nvPr>
            <p:ph type="body" idx="1"/>
          </p:nvPr>
        </p:nvSpPr>
        <p:spPr>
          <a:xfrm>
            <a:off x="152400" y="1066800"/>
            <a:ext cx="7761288" cy="4205288"/>
          </a:xfrm>
        </p:spPr>
        <p:txBody>
          <a:bodyPr/>
          <a:lstStyle/>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from datetime import datetime</a:t>
            </a:r>
          </a:p>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d = </a:t>
            </a:r>
            <a:r>
              <a:rPr lang="en-US" altLang="zh-CN" dirty="0" err="1">
                <a:solidFill>
                  <a:schemeClr val="tx2"/>
                </a:solidFill>
                <a:ea typeface="SimSun" panose="02010600030101010101" pitchFamily="2" charset="-122"/>
              </a:rPr>
              <a:t>datetime.now</a:t>
            </a:r>
            <a:r>
              <a:rPr lang="en-US" altLang="zh-CN" dirty="0">
                <a:solidFill>
                  <a:schemeClr val="tx2"/>
                </a:solidFill>
                <a:ea typeface="SimSun" panose="02010600030101010101" pitchFamily="2" charset="-122"/>
              </a:rPr>
              <a:t>()</a:t>
            </a:r>
          </a:p>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print("Current year is " + str(</a:t>
            </a:r>
            <a:r>
              <a:rPr lang="en-US" altLang="zh-CN" dirty="0" err="1">
                <a:solidFill>
                  <a:schemeClr val="tx2"/>
                </a:solidFill>
                <a:ea typeface="SimSun" panose="02010600030101010101" pitchFamily="2" charset="-122"/>
              </a:rPr>
              <a:t>d.year</a:t>
            </a:r>
            <a:r>
              <a:rPr lang="en-US" altLang="zh-CN" dirty="0">
                <a:solidFill>
                  <a:schemeClr val="tx2"/>
                </a:solidFill>
                <a:ea typeface="SimSun" panose="02010600030101010101" pitchFamily="2" charset="-122"/>
              </a:rPr>
              <a:t>))</a:t>
            </a:r>
          </a:p>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print("Current month is " + str(</a:t>
            </a:r>
            <a:r>
              <a:rPr lang="en-US" altLang="zh-CN" dirty="0" err="1">
                <a:solidFill>
                  <a:schemeClr val="tx2"/>
                </a:solidFill>
                <a:ea typeface="SimSun" panose="02010600030101010101" pitchFamily="2" charset="-122"/>
              </a:rPr>
              <a:t>d.month</a:t>
            </a:r>
            <a:r>
              <a:rPr lang="en-US" altLang="zh-CN" dirty="0">
                <a:solidFill>
                  <a:schemeClr val="tx2"/>
                </a:solidFill>
                <a:ea typeface="SimSun" panose="02010600030101010101" pitchFamily="2" charset="-122"/>
              </a:rPr>
              <a:t>))</a:t>
            </a:r>
          </a:p>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print("Current day of month is " + str(</a:t>
            </a:r>
            <a:r>
              <a:rPr lang="en-US" altLang="zh-CN" dirty="0" err="1">
                <a:solidFill>
                  <a:schemeClr val="tx2"/>
                </a:solidFill>
                <a:ea typeface="SimSun" panose="02010600030101010101" pitchFamily="2" charset="-122"/>
              </a:rPr>
              <a:t>d.day</a:t>
            </a:r>
            <a:r>
              <a:rPr lang="en-US" altLang="zh-CN" dirty="0">
                <a:solidFill>
                  <a:schemeClr val="tx2"/>
                </a:solidFill>
                <a:ea typeface="SimSun" panose="02010600030101010101" pitchFamily="2" charset="-122"/>
              </a:rPr>
              <a:t>))</a:t>
            </a:r>
          </a:p>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print("Current hour is " + str(</a:t>
            </a:r>
            <a:r>
              <a:rPr lang="en-US" altLang="zh-CN" dirty="0" err="1">
                <a:solidFill>
                  <a:schemeClr val="tx2"/>
                </a:solidFill>
                <a:ea typeface="SimSun" panose="02010600030101010101" pitchFamily="2" charset="-122"/>
              </a:rPr>
              <a:t>d.hour</a:t>
            </a:r>
            <a:r>
              <a:rPr lang="en-US" altLang="zh-CN" dirty="0">
                <a:solidFill>
                  <a:schemeClr val="tx2"/>
                </a:solidFill>
                <a:ea typeface="SimSun" panose="02010600030101010101" pitchFamily="2" charset="-122"/>
              </a:rPr>
              <a:t>))</a:t>
            </a:r>
          </a:p>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print("Current minute is " + str(</a:t>
            </a:r>
            <a:r>
              <a:rPr lang="en-US" altLang="zh-CN" dirty="0" err="1">
                <a:solidFill>
                  <a:schemeClr val="tx2"/>
                </a:solidFill>
                <a:ea typeface="SimSun" panose="02010600030101010101" pitchFamily="2" charset="-122"/>
              </a:rPr>
              <a:t>d.minute</a:t>
            </a:r>
            <a:r>
              <a:rPr lang="en-US" altLang="zh-CN" dirty="0">
                <a:solidFill>
                  <a:schemeClr val="tx2"/>
                </a:solidFill>
                <a:ea typeface="SimSun" panose="02010600030101010101" pitchFamily="2" charset="-122"/>
              </a:rPr>
              <a:t>))</a:t>
            </a:r>
          </a:p>
          <a:p>
            <a:pPr marL="0" indent="0">
              <a:lnSpc>
                <a:spcPct val="80000"/>
              </a:lnSpc>
              <a:buFont typeface="Monotype Sorts" pitchFamily="2" charset="2"/>
              <a:buNone/>
              <a:tabLst>
                <a:tab pos="0" algn="l"/>
              </a:tabLst>
            </a:pPr>
            <a:r>
              <a:rPr lang="en-US" altLang="zh-CN" dirty="0">
                <a:solidFill>
                  <a:schemeClr val="tx2"/>
                </a:solidFill>
                <a:ea typeface="SimSun" panose="02010600030101010101" pitchFamily="2" charset="-122"/>
              </a:rPr>
              <a:t>print("Current second is " + str(</a:t>
            </a:r>
            <a:r>
              <a:rPr lang="en-US" altLang="zh-CN" dirty="0" err="1">
                <a:solidFill>
                  <a:schemeClr val="tx2"/>
                </a:solidFill>
                <a:ea typeface="SimSun" panose="02010600030101010101" pitchFamily="2" charset="-122"/>
              </a:rPr>
              <a:t>d.second</a:t>
            </a:r>
            <a:r>
              <a:rPr lang="en-US" altLang="zh-CN" dirty="0">
                <a:solidFill>
                  <a:schemeClr val="tx2"/>
                </a:solidFill>
                <a:ea typeface="SimSun" panose="02010600030101010101" pitchFamily="2" charset="-122"/>
              </a:rPr>
              <a:t>))</a:t>
            </a:r>
            <a:endParaRPr lang="en-US" altLang="en-US" dirty="0">
              <a:solidFill>
                <a:schemeClr val="tx2"/>
              </a:solidFill>
            </a:endParaRPr>
          </a:p>
        </p:txBody>
      </p:sp>
      <p:sp>
        <p:nvSpPr>
          <p:cNvPr id="21509" name="Rectangle 5">
            <a:extLst>
              <a:ext uri="{FF2B5EF4-FFF2-40B4-BE49-F238E27FC236}">
                <a16:creationId xmlns:a16="http://schemas.microsoft.com/office/drawing/2014/main" id="{B050EEF1-A804-5449-A790-B72EA274C8C2}"/>
              </a:ext>
            </a:extLst>
          </p:cNvPr>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3B13D61B-843B-0B49-A03C-3ED93E3FB8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00FDF93-5B1A-0446-AF3C-9A608D38B0CA}" type="slidenum">
              <a:rPr lang="en-US" altLang="en-US" sz="1400"/>
              <a:pPr>
                <a:spcBef>
                  <a:spcPct val="0"/>
                </a:spcBef>
                <a:buClrTx/>
                <a:buSzTx/>
                <a:buFontTx/>
                <a:buNone/>
              </a:pPr>
              <a:t>27</a:t>
            </a:fld>
            <a:endParaRPr lang="en-US" altLang="en-US" sz="1400"/>
          </a:p>
        </p:txBody>
      </p:sp>
      <p:sp>
        <p:nvSpPr>
          <p:cNvPr id="22531" name="Rectangle 2">
            <a:extLst>
              <a:ext uri="{FF2B5EF4-FFF2-40B4-BE49-F238E27FC236}">
                <a16:creationId xmlns:a16="http://schemas.microsoft.com/office/drawing/2014/main" id="{45A983E2-541F-5F42-B710-941278728987}"/>
              </a:ext>
            </a:extLst>
          </p:cNvPr>
          <p:cNvSpPr>
            <a:spLocks noGrp="1" noChangeArrowheads="1"/>
          </p:cNvSpPr>
          <p:nvPr>
            <p:ph type="title"/>
          </p:nvPr>
        </p:nvSpPr>
        <p:spPr>
          <a:xfrm>
            <a:off x="731838" y="317500"/>
            <a:ext cx="7772400" cy="573088"/>
          </a:xfrm>
        </p:spPr>
        <p:txBody>
          <a:bodyPr/>
          <a:lstStyle/>
          <a:p>
            <a:r>
              <a:rPr lang="en-US" altLang="en-US"/>
              <a:t>Data Field Encapsulation</a:t>
            </a:r>
          </a:p>
        </p:txBody>
      </p:sp>
      <p:sp>
        <p:nvSpPr>
          <p:cNvPr id="22532" name="Rectangle 3">
            <a:extLst>
              <a:ext uri="{FF2B5EF4-FFF2-40B4-BE49-F238E27FC236}">
                <a16:creationId xmlns:a16="http://schemas.microsoft.com/office/drawing/2014/main" id="{BB7B9D7F-1F3E-4545-A192-390F9D3183BB}"/>
              </a:ext>
            </a:extLst>
          </p:cNvPr>
          <p:cNvSpPr>
            <a:spLocks noGrp="1" noChangeArrowheads="1"/>
          </p:cNvSpPr>
          <p:nvPr>
            <p:ph type="body" idx="1"/>
          </p:nvPr>
        </p:nvSpPr>
        <p:spPr>
          <a:xfrm>
            <a:off x="309563" y="1123950"/>
            <a:ext cx="8486775" cy="1600200"/>
          </a:xfrm>
        </p:spPr>
        <p:txBody>
          <a:bodyPr/>
          <a:lstStyle/>
          <a:p>
            <a:pPr marL="0" indent="0">
              <a:spcBef>
                <a:spcPct val="0"/>
              </a:spcBef>
              <a:buFont typeface="Symbol" pitchFamily="2" charset="2"/>
              <a:buNone/>
            </a:pPr>
            <a:r>
              <a:rPr lang="en-US" altLang="en-US" sz="3400"/>
              <a:t>To protect data.</a:t>
            </a:r>
          </a:p>
          <a:p>
            <a:pPr marL="0" indent="0">
              <a:spcBef>
                <a:spcPct val="0"/>
              </a:spcBef>
              <a:buFont typeface="Symbol" pitchFamily="2" charset="2"/>
              <a:buNone/>
            </a:pPr>
            <a:r>
              <a:rPr lang="en-US" altLang="en-US" sz="3400"/>
              <a:t>To make class easy to maintain.</a:t>
            </a:r>
            <a:r>
              <a:rPr lang="en-US" altLang="en-US"/>
              <a:t> </a:t>
            </a:r>
            <a:endParaRPr lang="en-US" altLang="en-US" sz="3000"/>
          </a:p>
        </p:txBody>
      </p:sp>
      <p:sp>
        <p:nvSpPr>
          <p:cNvPr id="22533" name="Rectangle 5">
            <a:extLst>
              <a:ext uri="{FF2B5EF4-FFF2-40B4-BE49-F238E27FC236}">
                <a16:creationId xmlns:a16="http://schemas.microsoft.com/office/drawing/2014/main" id="{96E7C43F-48BB-1F4C-8763-72A18F63EA48}"/>
              </a:ext>
            </a:extLst>
          </p:cNvPr>
          <p:cNvSpPr>
            <a:spLocks noChangeArrowheads="1"/>
          </p:cNvSpPr>
          <p:nvPr/>
        </p:nvSpPr>
        <p:spPr bwMode="auto">
          <a:xfrm>
            <a:off x="347663" y="2392363"/>
            <a:ext cx="8602662" cy="353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100000"/>
              </a:spcBef>
              <a:buFont typeface="Symbol" pitchFamily="2" charset="2"/>
              <a:buNone/>
            </a:pPr>
            <a:r>
              <a:rPr lang="en-US" altLang="en-US"/>
              <a:t>To prevent direct modifications of data fields, don’t let the client directly access data fields. This is known as </a:t>
            </a:r>
            <a:r>
              <a:rPr lang="en-US" altLang="en-US" i="1"/>
              <a:t>data field encapsulation</a:t>
            </a:r>
            <a:r>
              <a:rPr lang="en-US" altLang="en-US"/>
              <a:t>. This can be done by defining private data fields. In Python, the private data fields are defined with two leading underscores. You can also define a private method named with two leading underscores. </a:t>
            </a:r>
          </a:p>
        </p:txBody>
      </p:sp>
      <p:sp>
        <p:nvSpPr>
          <p:cNvPr id="22534" name="Rectangle 10">
            <a:hlinkClick r:id="rId2"/>
            <a:extLst>
              <a:ext uri="{FF2B5EF4-FFF2-40B4-BE49-F238E27FC236}">
                <a16:creationId xmlns:a16="http://schemas.microsoft.com/office/drawing/2014/main" id="{8542A8D5-E929-FE48-9D69-94593A600E80}"/>
              </a:ext>
            </a:extLst>
          </p:cNvPr>
          <p:cNvSpPr>
            <a:spLocks noChangeArrowheads="1"/>
          </p:cNvSpPr>
          <p:nvPr/>
        </p:nvSpPr>
        <p:spPr bwMode="auto">
          <a:xfrm>
            <a:off x="3265488" y="5780088"/>
            <a:ext cx="33416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CircleWithPrivateRadius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buNone/>
            </a:pPr>
            <a:r>
              <a:rPr lang="en-US" sz="1600" b="1" dirty="0"/>
              <a:t># Listing 9.7 </a:t>
            </a:r>
            <a:r>
              <a:rPr lang="en-US" sz="1600" b="1" dirty="0" err="1"/>
              <a:t>CircleWithPrivateRadius.py</a:t>
            </a:r>
            <a:endParaRPr lang="en-US" sz="1600" b="1" dirty="0"/>
          </a:p>
          <a:p>
            <a:pPr marL="0" indent="0">
              <a:buNone/>
            </a:pPr>
            <a:r>
              <a:rPr lang="en-US" sz="1600" dirty="0"/>
              <a:t>import math</a:t>
            </a:r>
          </a:p>
          <a:p>
            <a:pPr marL="0" indent="0">
              <a:buNone/>
            </a:pPr>
            <a:endParaRPr lang="en-US" sz="1600" dirty="0"/>
          </a:p>
          <a:p>
            <a:pPr marL="0" indent="0">
              <a:buNone/>
            </a:pPr>
            <a:r>
              <a:rPr lang="en-US" sz="1600" dirty="0">
                <a:latin typeface="Consolas" panose="020B0609020204030204" pitchFamily="49" charset="0"/>
                <a:cs typeface="Consolas" panose="020B0609020204030204" pitchFamily="49" charset="0"/>
              </a:rPr>
              <a:t>class Circle:</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__init__(self, rds = 1):</a:t>
            </a:r>
          </a:p>
          <a:p>
            <a:pPr marL="0" indent="0">
              <a:buNone/>
            </a:pPr>
            <a:r>
              <a:rPr lang="en-US" sz="1600" dirty="0">
                <a:latin typeface="Consolas" panose="020B0609020204030204" pitchFamily="49" charset="0"/>
                <a:cs typeface="Consolas" panose="020B0609020204030204" pitchFamily="49" charset="0"/>
              </a:rPr>
              <a:t>        self.setRadius(rds)</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getRadius(self):</a:t>
            </a:r>
          </a:p>
          <a:p>
            <a:pPr marL="0" indent="0">
              <a:buNone/>
            </a:pPr>
            <a:r>
              <a:rPr lang="en-US" sz="1600" dirty="0">
                <a:latin typeface="Consolas" panose="020B0609020204030204" pitchFamily="49" charset="0"/>
                <a:cs typeface="Consolas" panose="020B0609020204030204" pitchFamily="49" charset="0"/>
              </a:rPr>
              <a:t>        return self.__radius</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get Perimeter(self):</a:t>
            </a:r>
          </a:p>
          <a:p>
            <a:pPr marL="0" indent="0">
              <a:buNone/>
            </a:pPr>
            <a:r>
              <a:rPr lang="en-US" sz="1600" dirty="0">
                <a:latin typeface="Consolas" panose="020B0609020204030204" pitchFamily="49" charset="0"/>
                <a:cs typeface="Consolas" panose="020B0609020204030204" pitchFamily="49" charset="0"/>
              </a:rPr>
              <a:t>        return 2 * self.__radius * math.pi</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getArea(self):</a:t>
            </a:r>
          </a:p>
          <a:p>
            <a:pPr marL="0" indent="0">
              <a:buNone/>
            </a:pPr>
            <a:r>
              <a:rPr lang="en-US" sz="1600" dirty="0">
                <a:latin typeface="Consolas" panose="020B0609020204030204" pitchFamily="49" charset="0"/>
                <a:cs typeface="Consolas" panose="020B0609020204030204" pitchFamily="49" charset="0"/>
              </a:rPr>
              <a:t>        return self.__radius * self.__radius * math.pi</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setRadius(self, rds): # Set a new radius. Set 0 if radius &lt; 0</a:t>
            </a:r>
          </a:p>
          <a:p>
            <a:pPr marL="0" indent="0">
              <a:buNone/>
            </a:pPr>
            <a:r>
              <a:rPr lang="en-US" sz="1600" dirty="0">
                <a:latin typeface="Consolas" panose="020B0609020204030204" pitchFamily="49" charset="0"/>
                <a:cs typeface="Consolas" panose="020B0609020204030204" pitchFamily="49" charset="0"/>
              </a:rPr>
              <a:t>        self.__radius = rds if rds &gt;= 0 else 0</a:t>
            </a: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28</a:t>
            </a:fld>
            <a:endParaRPr lang="en-US" altLang="en-US"/>
          </a:p>
        </p:txBody>
      </p:sp>
    </p:spTree>
    <p:extLst>
      <p:ext uri="{BB962C8B-B14F-4D97-AF65-F5344CB8AC3E}">
        <p14:creationId xmlns:p14="http://schemas.microsoft.com/office/powerpoint/2010/main" val="523115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99659F-5694-304A-A1FD-8E1CB47994AA}"/>
              </a:ext>
            </a:extLst>
          </p:cNvPr>
          <p:cNvSpPr>
            <a:spLocks noGrp="1"/>
          </p:cNvSpPr>
          <p:nvPr>
            <p:ph idx="1"/>
          </p:nvPr>
        </p:nvSpPr>
        <p:spPr>
          <a:xfrm>
            <a:off x="685800" y="279790"/>
            <a:ext cx="7772400" cy="5492360"/>
          </a:xfrm>
        </p:spPr>
        <p:txBody>
          <a:bodyPr/>
          <a:lstStyle/>
          <a:p>
            <a:pPr marL="0" indent="0">
              <a:buNone/>
            </a:pPr>
            <a:r>
              <a:rPr lang="en-US" sz="1600" dirty="0">
                <a:latin typeface="Consolas" panose="020B0609020204030204" pitchFamily="49" charset="0"/>
                <a:cs typeface="Consolas" panose="020B0609020204030204" pitchFamily="49" charset="0"/>
              </a:rPr>
              <a:t>class Square:</a:t>
            </a:r>
          </a:p>
          <a:p>
            <a:pPr marL="0" indent="0">
              <a:buNone/>
            </a:pPr>
            <a:r>
              <a:rPr lang="en-US" sz="1600" dirty="0">
                <a:latin typeface="Consolas" panose="020B0609020204030204" pitchFamily="49" charset="0"/>
                <a:cs typeface="Consolas" panose="020B0609020204030204" pitchFamily="49" charset="0"/>
              </a:rPr>
              <a:t>    def __init__(self, side):</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self.set_side</a:t>
            </a:r>
            <a:r>
              <a:rPr lang="en-US" sz="1600" dirty="0">
                <a:latin typeface="Consolas" panose="020B0609020204030204" pitchFamily="49" charset="0"/>
                <a:cs typeface="Consolas" panose="020B0609020204030204" pitchFamily="49" charset="0"/>
              </a:rPr>
              <a:t>(side)</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get_side</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self.__side</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set_side</a:t>
            </a:r>
            <a:r>
              <a:rPr lang="en-US" sz="1600" dirty="0">
                <a:latin typeface="Consolas" panose="020B0609020204030204" pitchFamily="49" charset="0"/>
                <a:cs typeface="Consolas" panose="020B0609020204030204" pitchFamily="49" charset="0"/>
              </a:rPr>
              <a:t>(self, side):</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self.__side</a:t>
            </a:r>
            <a:r>
              <a:rPr lang="en-US" sz="1600" dirty="0">
                <a:latin typeface="Consolas" panose="020B0609020204030204" pitchFamily="49" charset="0"/>
                <a:cs typeface="Consolas" panose="020B0609020204030204" pitchFamily="49" charset="0"/>
              </a:rPr>
              <a:t> = side</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get_area</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self.__side</a:t>
            </a:r>
            <a:r>
              <a:rPr lang="en-US" sz="1600" dirty="0">
                <a:latin typeface="Consolas" panose="020B0609020204030204" pitchFamily="49" charset="0"/>
                <a:cs typeface="Consolas" panose="020B0609020204030204" pitchFamily="49" charset="0"/>
              </a:rPr>
              <a:t> ** 2</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def main():</a:t>
            </a:r>
          </a:p>
          <a:p>
            <a:pPr marL="0" indent="0">
              <a:buNone/>
            </a:pPr>
            <a:r>
              <a:rPr lang="en-US" sz="1600" dirty="0">
                <a:latin typeface="Consolas" panose="020B0609020204030204" pitchFamily="49" charset="0"/>
                <a:cs typeface="Consolas" panose="020B0609020204030204" pitchFamily="49" charset="0"/>
              </a:rPr>
              <a:t>    sq = Square(5)</a:t>
            </a:r>
          </a:p>
          <a:p>
            <a:pPr marL="0" indent="0">
              <a:buNone/>
            </a:pPr>
            <a:r>
              <a:rPr lang="en-US" sz="1600" dirty="0">
                <a:latin typeface="Consolas" panose="020B0609020204030204" pitchFamily="49" charset="0"/>
                <a:cs typeface="Consolas" panose="020B0609020204030204" pitchFamily="49" charset="0"/>
              </a:rPr>
              <a:t>    print(</a:t>
            </a:r>
            <a:r>
              <a:rPr lang="en-US" sz="1600" dirty="0" err="1">
                <a:latin typeface="Consolas" panose="020B0609020204030204" pitchFamily="49" charset="0"/>
                <a:cs typeface="Consolas" panose="020B0609020204030204" pitchFamily="49" charset="0"/>
              </a:rPr>
              <a:t>sq.__side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print(</a:t>
            </a:r>
            <a:r>
              <a:rPr lang="en-US" sz="1600" dirty="0" err="1">
                <a:latin typeface="Consolas" panose="020B0609020204030204" pitchFamily="49" charset="0"/>
                <a:cs typeface="Consolas" panose="020B0609020204030204" pitchFamily="49" charset="0"/>
              </a:rPr>
              <a:t>sq.get_side</a:t>
            </a: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main()</a:t>
            </a:r>
          </a:p>
        </p:txBody>
      </p:sp>
      <p:sp>
        <p:nvSpPr>
          <p:cNvPr id="4" name="Slide Number Placeholder 3">
            <a:extLst>
              <a:ext uri="{FF2B5EF4-FFF2-40B4-BE49-F238E27FC236}">
                <a16:creationId xmlns:a16="http://schemas.microsoft.com/office/drawing/2014/main" id="{8A283C4E-7493-4A4F-A13A-56C439088025}"/>
              </a:ext>
            </a:extLst>
          </p:cNvPr>
          <p:cNvSpPr>
            <a:spLocks noGrp="1"/>
          </p:cNvSpPr>
          <p:nvPr>
            <p:ph type="sldNum" sz="quarter" idx="11"/>
          </p:nvPr>
        </p:nvSpPr>
        <p:spPr/>
        <p:txBody>
          <a:bodyPr/>
          <a:lstStyle/>
          <a:p>
            <a:fld id="{8732690F-3A68-1449-847E-1651E39B27F7}" type="slidenum">
              <a:rPr lang="en-US" altLang="en-US" smtClean="0"/>
              <a:pPr/>
              <a:t>29</a:t>
            </a:fld>
            <a:endParaRPr lang="en-US" altLang="en-US"/>
          </a:p>
        </p:txBody>
      </p:sp>
    </p:spTree>
    <p:extLst>
      <p:ext uri="{BB962C8B-B14F-4D97-AF65-F5344CB8AC3E}">
        <p14:creationId xmlns:p14="http://schemas.microsoft.com/office/powerpoint/2010/main" val="99723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A6AE07C7-964F-DB46-B5B7-27D0496890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848CE8-B97F-4049-9966-CF520F0411DF}"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7046F2BD-3F34-D843-A7AA-9F5CF995CB22}"/>
              </a:ext>
            </a:extLst>
          </p:cNvPr>
          <p:cNvSpPr>
            <a:spLocks noGrp="1" noChangeArrowheads="1"/>
          </p:cNvSpPr>
          <p:nvPr>
            <p:ph type="title"/>
          </p:nvPr>
        </p:nvSpPr>
        <p:spPr>
          <a:xfrm>
            <a:off x="0" y="87313"/>
            <a:ext cx="9144000" cy="457200"/>
          </a:xfrm>
        </p:spPr>
        <p:txBody>
          <a:bodyPr/>
          <a:lstStyle/>
          <a:p>
            <a:r>
              <a:rPr lang="en-US" altLang="en-US" sz="4000"/>
              <a:t>Objectives</a:t>
            </a:r>
          </a:p>
        </p:txBody>
      </p:sp>
      <p:sp>
        <p:nvSpPr>
          <p:cNvPr id="6148" name="Rectangle 3">
            <a:extLst>
              <a:ext uri="{FF2B5EF4-FFF2-40B4-BE49-F238E27FC236}">
                <a16:creationId xmlns:a16="http://schemas.microsoft.com/office/drawing/2014/main" id="{29ECC6D9-00C2-9441-AECB-FBC02661C5FF}"/>
              </a:ext>
            </a:extLst>
          </p:cNvPr>
          <p:cNvSpPr>
            <a:spLocks noGrp="1" noChangeArrowheads="1"/>
          </p:cNvSpPr>
          <p:nvPr>
            <p:ph type="body" idx="1"/>
          </p:nvPr>
        </p:nvSpPr>
        <p:spPr>
          <a:xfrm>
            <a:off x="134938" y="701675"/>
            <a:ext cx="8874125" cy="5735638"/>
          </a:xfrm>
        </p:spPr>
        <p:txBody>
          <a:bodyPr/>
          <a:lstStyle/>
          <a:p>
            <a:r>
              <a:rPr lang="en-US" altLang="en-US" sz="2000"/>
              <a:t>To describe objects and classes, and use classes to model objects (§9.2).</a:t>
            </a:r>
          </a:p>
          <a:p>
            <a:r>
              <a:rPr lang="en-US" altLang="en-US" sz="2000"/>
              <a:t>To define classes with data fields and methods (§9.2.1).</a:t>
            </a:r>
          </a:p>
          <a:p>
            <a:r>
              <a:rPr lang="en-US" altLang="en-US" sz="2000"/>
              <a:t>To construct an object using a constructor that invokes the initializer to create and initialize data fields (§9.2.2).</a:t>
            </a:r>
          </a:p>
          <a:p>
            <a:r>
              <a:rPr lang="en-US" altLang="en-US" sz="2000"/>
              <a:t>To access the members of objects using the dot operator (</a:t>
            </a:r>
            <a:r>
              <a:rPr lang="en-US" altLang="en-US" sz="2000" b="1"/>
              <a:t>.</a:t>
            </a:r>
            <a:r>
              <a:rPr lang="en-US" altLang="en-US" sz="2000"/>
              <a:t>) (§9.2.3).</a:t>
            </a:r>
          </a:p>
          <a:p>
            <a:r>
              <a:rPr lang="en-US" altLang="en-US" sz="2000"/>
              <a:t>To reference an object itself with the self parameter (§9.2.4).</a:t>
            </a:r>
          </a:p>
          <a:p>
            <a:r>
              <a:rPr lang="en-US" altLang="en-US" sz="2000"/>
              <a:t>To use UML graphical notation to describe classes and objects (§9.3).</a:t>
            </a:r>
          </a:p>
          <a:p>
            <a:r>
              <a:rPr lang="en-US" altLang="en-US" sz="2000"/>
              <a:t>To use the </a:t>
            </a:r>
            <a:r>
              <a:rPr lang="en-US" altLang="en-US" sz="2000" b="1"/>
              <a:t>datetime</a:t>
            </a:r>
            <a:r>
              <a:rPr lang="en-US" altLang="en-US" sz="2000"/>
              <a:t> class from the Python library (&lt;LINK&gt;§9.4&lt;/LINK&gt;).</a:t>
            </a:r>
          </a:p>
          <a:p>
            <a:r>
              <a:rPr lang="en-US" altLang="en-US" sz="2000"/>
              <a:t>To distinguish between immutable and mutable objects (§9.5).</a:t>
            </a:r>
          </a:p>
          <a:p>
            <a:r>
              <a:rPr lang="en-US" altLang="en-US" sz="2000"/>
              <a:t>To hide data fields to prevent data corruption and make classes easy to maintain (§9.6).</a:t>
            </a:r>
          </a:p>
          <a:p>
            <a:r>
              <a:rPr lang="en-US" altLang="en-US" sz="2000"/>
              <a:t>To apply class abstraction and encapsulation to software development (§9.7).</a:t>
            </a:r>
          </a:p>
          <a:p>
            <a:r>
              <a:rPr lang="en-US" altLang="en-US" sz="2000"/>
              <a:t>To explore the differences between the procedural paradigm and the object-oriented paradigm (§9.8).</a:t>
            </a:r>
          </a:p>
          <a:p>
            <a:pPr hangingPunct="1"/>
            <a:r>
              <a:rPr lang="en-US" altLang="en-US" sz="2000"/>
              <a:t>To define special methods for operators (§9.9).</a:t>
            </a:r>
          </a:p>
          <a:p>
            <a:r>
              <a:rPr lang="en-US" altLang="en-US" sz="2000"/>
              <a:t>To design the </a:t>
            </a:r>
            <a:r>
              <a:rPr lang="en-US" altLang="en-US" sz="2000" b="1"/>
              <a:t>Rational</a:t>
            </a:r>
            <a:r>
              <a:rPr lang="en-US" altLang="en-US" sz="2000"/>
              <a:t> class for representing rational numbers (§9.10).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4EE99232-0127-8744-81BE-AB13D01541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86525B-C03F-9B4B-9452-097D3FA6D6A6}" type="slidenum">
              <a:rPr lang="en-US" altLang="en-US" sz="1400"/>
              <a:pPr>
                <a:spcBef>
                  <a:spcPct val="0"/>
                </a:spcBef>
                <a:buClrTx/>
                <a:buSzTx/>
                <a:buFontTx/>
                <a:buNone/>
              </a:pPr>
              <a:t>30</a:t>
            </a:fld>
            <a:endParaRPr lang="en-US" altLang="en-US" sz="1400"/>
          </a:p>
        </p:txBody>
      </p:sp>
      <p:sp>
        <p:nvSpPr>
          <p:cNvPr id="23555" name="Rectangle 2">
            <a:extLst>
              <a:ext uri="{FF2B5EF4-FFF2-40B4-BE49-F238E27FC236}">
                <a16:creationId xmlns:a16="http://schemas.microsoft.com/office/drawing/2014/main" id="{A9CEA380-C3D5-4B49-8507-3593A5F7611B}"/>
              </a:ext>
            </a:extLst>
          </p:cNvPr>
          <p:cNvSpPr>
            <a:spLocks noGrp="1" noChangeArrowheads="1"/>
          </p:cNvSpPr>
          <p:nvPr>
            <p:ph type="title"/>
          </p:nvPr>
        </p:nvSpPr>
        <p:spPr>
          <a:xfrm>
            <a:off x="731838" y="317500"/>
            <a:ext cx="7772400" cy="573088"/>
          </a:xfrm>
        </p:spPr>
        <p:txBody>
          <a:bodyPr/>
          <a:lstStyle/>
          <a:p>
            <a:r>
              <a:rPr lang="en-US" altLang="en-US"/>
              <a:t>Data Field Encapsulation</a:t>
            </a:r>
          </a:p>
        </p:txBody>
      </p:sp>
      <p:sp>
        <p:nvSpPr>
          <p:cNvPr id="23556" name="Rectangle 4">
            <a:extLst>
              <a:ext uri="{FF2B5EF4-FFF2-40B4-BE49-F238E27FC236}">
                <a16:creationId xmlns:a16="http://schemas.microsoft.com/office/drawing/2014/main" id="{04FE9299-5FD7-8049-9703-17175EDEAF36}"/>
              </a:ext>
            </a:extLst>
          </p:cNvPr>
          <p:cNvSpPr>
            <a:spLocks noChangeArrowheads="1"/>
          </p:cNvSpPr>
          <p:nvPr/>
        </p:nvSpPr>
        <p:spPr bwMode="auto">
          <a:xfrm>
            <a:off x="539750" y="2200275"/>
            <a:ext cx="82931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dirty="0">
                <a:solidFill>
                  <a:schemeClr val="tx2"/>
                </a:solidFill>
              </a:rPr>
              <a:t>&gt;&gt;&gt; from </a:t>
            </a:r>
            <a:r>
              <a:rPr lang="en-US" altLang="en-US" dirty="0" err="1">
                <a:solidFill>
                  <a:schemeClr val="tx2"/>
                </a:solidFill>
              </a:rPr>
              <a:t>CircleWithPrivateRadius</a:t>
            </a:r>
            <a:r>
              <a:rPr lang="en-US" altLang="en-US" dirty="0">
                <a:solidFill>
                  <a:schemeClr val="tx2"/>
                </a:solidFill>
              </a:rPr>
              <a:t> import Circle</a:t>
            </a:r>
          </a:p>
          <a:p>
            <a:pPr>
              <a:buFont typeface="Monotype Sorts" pitchFamily="2" charset="2"/>
              <a:buNone/>
            </a:pPr>
            <a:r>
              <a:rPr lang="en-US" altLang="en-US" dirty="0">
                <a:solidFill>
                  <a:schemeClr val="tx2"/>
                </a:solidFill>
              </a:rPr>
              <a:t>&gt;&gt;&gt; c = Circle(5)</a:t>
            </a:r>
          </a:p>
          <a:p>
            <a:pPr>
              <a:buFont typeface="Monotype Sorts" pitchFamily="2" charset="2"/>
              <a:buNone/>
            </a:pPr>
            <a:r>
              <a:rPr lang="en-US" altLang="en-US" dirty="0">
                <a:solidFill>
                  <a:schemeClr val="tx2"/>
                </a:solidFill>
              </a:rPr>
              <a:t>&gt;&gt;&gt; </a:t>
            </a:r>
            <a:r>
              <a:rPr lang="en-US" altLang="en-US" dirty="0" err="1">
                <a:solidFill>
                  <a:schemeClr val="tx2"/>
                </a:solidFill>
              </a:rPr>
              <a:t>c.__radius</a:t>
            </a:r>
            <a:endParaRPr lang="en-US" altLang="en-US" dirty="0">
              <a:solidFill>
                <a:schemeClr val="tx2"/>
              </a:solidFill>
            </a:endParaRPr>
          </a:p>
          <a:p>
            <a:pPr>
              <a:buFont typeface="Monotype Sorts" pitchFamily="2" charset="2"/>
              <a:buNone/>
            </a:pPr>
            <a:r>
              <a:rPr lang="en-US" altLang="en-US" dirty="0" err="1">
                <a:solidFill>
                  <a:schemeClr val="tx2"/>
                </a:solidFill>
              </a:rPr>
              <a:t>AttributeError</a:t>
            </a:r>
            <a:r>
              <a:rPr lang="en-US" altLang="en-US" dirty="0">
                <a:solidFill>
                  <a:schemeClr val="tx2"/>
                </a:solidFill>
              </a:rPr>
              <a:t>: 'Circle' object has no attribute '__radius'</a:t>
            </a:r>
          </a:p>
          <a:p>
            <a:pPr>
              <a:buFont typeface="Monotype Sorts" pitchFamily="2" charset="2"/>
              <a:buNone/>
            </a:pPr>
            <a:r>
              <a:rPr lang="en-US" altLang="en-US" dirty="0">
                <a:solidFill>
                  <a:schemeClr val="tx2"/>
                </a:solidFill>
              </a:rPr>
              <a:t>&gt;&gt;&gt; </a:t>
            </a:r>
            <a:r>
              <a:rPr lang="en-US" altLang="en-US" dirty="0" err="1">
                <a:solidFill>
                  <a:schemeClr val="tx2"/>
                </a:solidFill>
              </a:rPr>
              <a:t>c.getRadius</a:t>
            </a:r>
            <a:r>
              <a:rPr lang="en-US" altLang="en-US" dirty="0">
                <a:solidFill>
                  <a:schemeClr val="tx2"/>
                </a:solidFill>
              </a:rPr>
              <a:t>()</a:t>
            </a:r>
          </a:p>
          <a:p>
            <a:pPr>
              <a:buFont typeface="Monotype Sorts" pitchFamily="2" charset="2"/>
              <a:buNone/>
            </a:pPr>
            <a:r>
              <a:rPr lang="en-US" altLang="en-US" dirty="0">
                <a:solidFill>
                  <a:schemeClr val="tx2"/>
                </a:solidFill>
              </a:rPr>
              <a:t> 5</a:t>
            </a:r>
          </a:p>
        </p:txBody>
      </p:sp>
      <p:sp>
        <p:nvSpPr>
          <p:cNvPr id="23557" name="Rectangle 10">
            <a:hlinkClick r:id="rId2"/>
            <a:extLst>
              <a:ext uri="{FF2B5EF4-FFF2-40B4-BE49-F238E27FC236}">
                <a16:creationId xmlns:a16="http://schemas.microsoft.com/office/drawing/2014/main" id="{8A66162F-A52C-A646-88D6-1D1C50F2C932}"/>
              </a:ext>
            </a:extLst>
          </p:cNvPr>
          <p:cNvSpPr>
            <a:spLocks noChangeArrowheads="1"/>
          </p:cNvSpPr>
          <p:nvPr/>
        </p:nvSpPr>
        <p:spPr bwMode="auto">
          <a:xfrm>
            <a:off x="577850" y="1508125"/>
            <a:ext cx="33416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CircleWithPrivateRadius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DDFF4EB1-4FA4-374F-8480-DB25EBBB545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C98110-421C-9D4C-8926-40AD3BD42785}" type="slidenum">
              <a:rPr lang="en-US" altLang="en-US" sz="1400"/>
              <a:pPr>
                <a:spcBef>
                  <a:spcPct val="0"/>
                </a:spcBef>
                <a:buClrTx/>
                <a:buSzTx/>
                <a:buFontTx/>
                <a:buNone/>
              </a:pPr>
              <a:t>31</a:t>
            </a:fld>
            <a:endParaRPr lang="en-US" altLang="en-US" sz="1400"/>
          </a:p>
        </p:txBody>
      </p:sp>
      <p:sp>
        <p:nvSpPr>
          <p:cNvPr id="24579" name="Rectangle 2">
            <a:extLst>
              <a:ext uri="{FF2B5EF4-FFF2-40B4-BE49-F238E27FC236}">
                <a16:creationId xmlns:a16="http://schemas.microsoft.com/office/drawing/2014/main" id="{7BFB3373-DBA5-CD4E-A557-AAD2C9D4B586}"/>
              </a:ext>
            </a:extLst>
          </p:cNvPr>
          <p:cNvSpPr>
            <a:spLocks noGrp="1" noChangeArrowheads="1"/>
          </p:cNvSpPr>
          <p:nvPr>
            <p:ph type="title"/>
          </p:nvPr>
        </p:nvSpPr>
        <p:spPr>
          <a:xfrm>
            <a:off x="731838" y="317500"/>
            <a:ext cx="7772400" cy="573088"/>
          </a:xfrm>
        </p:spPr>
        <p:txBody>
          <a:bodyPr/>
          <a:lstStyle/>
          <a:p>
            <a:r>
              <a:rPr lang="en-US" altLang="en-US"/>
              <a:t>Design Guide</a:t>
            </a:r>
          </a:p>
        </p:txBody>
      </p:sp>
      <p:sp>
        <p:nvSpPr>
          <p:cNvPr id="24580" name="Rectangle 5">
            <a:extLst>
              <a:ext uri="{FF2B5EF4-FFF2-40B4-BE49-F238E27FC236}">
                <a16:creationId xmlns:a16="http://schemas.microsoft.com/office/drawing/2014/main" id="{0B2B445A-34C9-8249-A40F-A02C958BD395}"/>
              </a:ext>
            </a:extLst>
          </p:cNvPr>
          <p:cNvSpPr>
            <a:spLocks noChangeArrowheads="1"/>
          </p:cNvSpPr>
          <p:nvPr/>
        </p:nvSpPr>
        <p:spPr bwMode="auto">
          <a:xfrm>
            <a:off x="269875" y="1470025"/>
            <a:ext cx="8602663"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100000"/>
              </a:spcBef>
              <a:buFont typeface="Symbol" pitchFamily="2" charset="2"/>
              <a:buNone/>
            </a:pPr>
            <a:r>
              <a:rPr lang="en-US" altLang="en-US"/>
              <a:t>If a class is designed for other programs to use, to prevent data from being tampered with and to make the class easy to maintain, define data fields private. If a class is only used internally by your own program, there is no need to encapsulate the data fields.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A4BD6132-B62B-5945-A1CE-899DA5890F3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5FB120-463B-1047-8FC1-B2F7709FFA6E}" type="slidenum">
              <a:rPr lang="en-US" altLang="en-US" sz="1400"/>
              <a:pPr>
                <a:spcBef>
                  <a:spcPct val="0"/>
                </a:spcBef>
                <a:buClrTx/>
                <a:buSzTx/>
                <a:buFontTx/>
                <a:buNone/>
              </a:pPr>
              <a:t>32</a:t>
            </a:fld>
            <a:endParaRPr lang="en-US" altLang="en-US" sz="1400"/>
          </a:p>
        </p:txBody>
      </p:sp>
      <p:sp>
        <p:nvSpPr>
          <p:cNvPr id="25603" name="Rectangle 2">
            <a:extLst>
              <a:ext uri="{FF2B5EF4-FFF2-40B4-BE49-F238E27FC236}">
                <a16:creationId xmlns:a16="http://schemas.microsoft.com/office/drawing/2014/main" id="{D64D27B4-021F-4A42-9D27-8DC920EC02C4}"/>
              </a:ext>
            </a:extLst>
          </p:cNvPr>
          <p:cNvSpPr>
            <a:spLocks noGrp="1" noChangeArrowheads="1"/>
          </p:cNvSpPr>
          <p:nvPr>
            <p:ph type="title"/>
          </p:nvPr>
        </p:nvSpPr>
        <p:spPr>
          <a:xfrm>
            <a:off x="304800" y="228600"/>
            <a:ext cx="8534400" cy="685800"/>
          </a:xfrm>
        </p:spPr>
        <p:txBody>
          <a:bodyPr/>
          <a:lstStyle/>
          <a:p>
            <a:r>
              <a:rPr lang="en-US" altLang="en-US"/>
              <a:t>Class Abstraction and Encapsulation</a:t>
            </a:r>
            <a:endParaRPr lang="en-US" altLang="en-US">
              <a:hlinkClick r:id="rId3" action="ppaction://program"/>
            </a:endParaRPr>
          </a:p>
        </p:txBody>
      </p:sp>
      <p:sp>
        <p:nvSpPr>
          <p:cNvPr id="25604" name="Rectangle 3">
            <a:extLst>
              <a:ext uri="{FF2B5EF4-FFF2-40B4-BE49-F238E27FC236}">
                <a16:creationId xmlns:a16="http://schemas.microsoft.com/office/drawing/2014/main" id="{F98A70AC-7E26-0549-A9C4-8BACC6E1AECE}"/>
              </a:ext>
            </a:extLst>
          </p:cNvPr>
          <p:cNvSpPr>
            <a:spLocks noGrp="1" noChangeArrowheads="1"/>
          </p:cNvSpPr>
          <p:nvPr>
            <p:ph type="body" idx="1"/>
          </p:nvPr>
        </p:nvSpPr>
        <p:spPr>
          <a:xfrm>
            <a:off x="304800" y="1143000"/>
            <a:ext cx="8534400" cy="2514600"/>
          </a:xfrm>
        </p:spPr>
        <p:txBody>
          <a:bodyPr/>
          <a:lstStyle/>
          <a:p>
            <a:pPr marL="0" indent="0">
              <a:lnSpc>
                <a:spcPct val="90000"/>
              </a:lnSpc>
              <a:buFont typeface="Monotype Sorts" pitchFamily="2" charset="2"/>
              <a:buNone/>
            </a:pPr>
            <a:r>
              <a:rPr lang="en-US" altLang="en-US" sz="280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p>
        </p:txBody>
      </p:sp>
      <p:sp>
        <p:nvSpPr>
          <p:cNvPr id="25605" name="Rectangle 4">
            <a:extLst>
              <a:ext uri="{FF2B5EF4-FFF2-40B4-BE49-F238E27FC236}">
                <a16:creationId xmlns:a16="http://schemas.microsoft.com/office/drawing/2014/main" id="{0AE0F8CB-9C26-D945-9D1D-B46556560734}"/>
              </a:ext>
            </a:extLst>
          </p:cNvPr>
          <p:cNvSpPr>
            <a:spLocks noChangeArrowheads="1"/>
          </p:cNvSpPr>
          <p:nvPr/>
        </p:nvSpPr>
        <p:spPr bwMode="auto">
          <a:xfrm>
            <a:off x="1914525"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06" name="Object 5">
            <a:extLst>
              <a:ext uri="{FF2B5EF4-FFF2-40B4-BE49-F238E27FC236}">
                <a16:creationId xmlns:a16="http://schemas.microsoft.com/office/drawing/2014/main" id="{92DBE8D2-22FB-0E47-93C0-622E3B4E8B41}"/>
              </a:ext>
            </a:extLst>
          </p:cNvPr>
          <p:cNvGraphicFramePr>
            <a:graphicFrameLocks noChangeAspect="1"/>
          </p:cNvGraphicFramePr>
          <p:nvPr/>
        </p:nvGraphicFramePr>
        <p:xfrm>
          <a:off x="228600" y="4191000"/>
          <a:ext cx="8610600" cy="1481138"/>
        </p:xfrm>
        <a:graphic>
          <a:graphicData uri="http://schemas.openxmlformats.org/presentationml/2006/ole">
            <mc:AlternateContent xmlns:mc="http://schemas.openxmlformats.org/markup-compatibility/2006">
              <mc:Choice xmlns:v="urn:schemas-microsoft-com:vml" Requires="v">
                <p:oleObj spid="_x0000_s25621" r:id="rId4" imgW="31889700" imgH="5486400" progId="Word.Picture.8">
                  <p:embed/>
                </p:oleObj>
              </mc:Choice>
              <mc:Fallback>
                <p:oleObj r:id="rId4" imgW="31889700" imgH="54864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91000"/>
                        <a:ext cx="86106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950011BA-E747-6B45-8613-72BC5A7F37F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A82F5A-B28E-634F-A5C6-23C5B5F136E7}" type="slidenum">
              <a:rPr lang="en-US" altLang="en-US" sz="1400"/>
              <a:pPr>
                <a:spcBef>
                  <a:spcPct val="0"/>
                </a:spcBef>
                <a:buClrTx/>
                <a:buSzTx/>
                <a:buFontTx/>
                <a:buNone/>
              </a:pPr>
              <a:t>33</a:t>
            </a:fld>
            <a:endParaRPr lang="en-US" altLang="en-US" sz="1400"/>
          </a:p>
        </p:txBody>
      </p:sp>
      <p:sp>
        <p:nvSpPr>
          <p:cNvPr id="26627" name="Rectangle 2">
            <a:extLst>
              <a:ext uri="{FF2B5EF4-FFF2-40B4-BE49-F238E27FC236}">
                <a16:creationId xmlns:a16="http://schemas.microsoft.com/office/drawing/2014/main" id="{C5494D68-9C71-1A49-BA22-A6CAF577E9DC}"/>
              </a:ext>
            </a:extLst>
          </p:cNvPr>
          <p:cNvSpPr>
            <a:spLocks noGrp="1" noChangeArrowheads="1"/>
          </p:cNvSpPr>
          <p:nvPr>
            <p:ph type="title"/>
          </p:nvPr>
        </p:nvSpPr>
        <p:spPr>
          <a:xfrm>
            <a:off x="693738" y="203200"/>
            <a:ext cx="7772400" cy="609600"/>
          </a:xfrm>
        </p:spPr>
        <p:txBody>
          <a:bodyPr/>
          <a:lstStyle/>
          <a:p>
            <a:r>
              <a:rPr lang="en-US" altLang="en-US"/>
              <a:t>Designing the Loan Class</a:t>
            </a:r>
            <a:endParaRPr lang="en-US" altLang="en-US">
              <a:hlinkClick r:id="rId3" action="ppaction://program"/>
            </a:endParaRPr>
          </a:p>
        </p:txBody>
      </p:sp>
      <p:sp>
        <p:nvSpPr>
          <p:cNvPr id="26628" name="Rectangle 3">
            <a:extLst>
              <a:ext uri="{FF2B5EF4-FFF2-40B4-BE49-F238E27FC236}">
                <a16:creationId xmlns:a16="http://schemas.microsoft.com/office/drawing/2014/main" id="{4908E4E1-7944-804B-AC82-BA0F60647BA9}"/>
              </a:ext>
            </a:extLst>
          </p:cNvPr>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7">
            <a:extLst>
              <a:ext uri="{FF2B5EF4-FFF2-40B4-BE49-F238E27FC236}">
                <a16:creationId xmlns:a16="http://schemas.microsoft.com/office/drawing/2014/main" id="{1360D17C-1BF8-0E4A-9689-D35ED23304BA}"/>
              </a:ext>
            </a:extLst>
          </p:cNvPr>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8">
            <a:extLst>
              <a:ext uri="{FF2B5EF4-FFF2-40B4-BE49-F238E27FC236}">
                <a16:creationId xmlns:a16="http://schemas.microsoft.com/office/drawing/2014/main" id="{07C36605-4FF3-214F-81F7-A3BBA972209A}"/>
              </a:ext>
            </a:extLst>
          </p:cNvPr>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9">
            <a:extLst>
              <a:ext uri="{FF2B5EF4-FFF2-40B4-BE49-F238E27FC236}">
                <a16:creationId xmlns:a16="http://schemas.microsoft.com/office/drawing/2014/main" id="{398AD0B4-23D8-4F47-8898-4D844D9B4D64}"/>
              </a:ext>
            </a:extLst>
          </p:cNvPr>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pitchFamily="2" charset="0"/>
                <a:cs typeface="Times New Roman" panose="02020603050405020304" pitchFamily="18" charset="0"/>
              </a:rPr>
              <a:t>	</a:t>
            </a:r>
          </a:p>
          <a:p>
            <a:pPr>
              <a:spcBef>
                <a:spcPct val="0"/>
              </a:spcBef>
              <a:buClrTx/>
              <a:buSzTx/>
              <a:buFontTx/>
              <a:buNone/>
            </a:pPr>
            <a:endParaRPr lang="en-US" altLang="en-US" sz="2400"/>
          </a:p>
        </p:txBody>
      </p:sp>
      <p:sp>
        <p:nvSpPr>
          <p:cNvPr id="26632" name="Rectangle 10">
            <a:extLst>
              <a:ext uri="{FF2B5EF4-FFF2-40B4-BE49-F238E27FC236}">
                <a16:creationId xmlns:a16="http://schemas.microsoft.com/office/drawing/2014/main" id="{CF3DC0DD-68F7-A44A-93F5-DA081206A7C4}"/>
              </a:ext>
            </a:extLst>
          </p:cNvPr>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11">
            <a:extLst>
              <a:ext uri="{FF2B5EF4-FFF2-40B4-BE49-F238E27FC236}">
                <a16:creationId xmlns:a16="http://schemas.microsoft.com/office/drawing/2014/main" id="{CA5429B5-F652-4F4A-802B-F3E3E19F046F}"/>
              </a:ext>
            </a:extLst>
          </p:cNvPr>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12">
            <a:extLst>
              <a:ext uri="{FF2B5EF4-FFF2-40B4-BE49-F238E27FC236}">
                <a16:creationId xmlns:a16="http://schemas.microsoft.com/office/drawing/2014/main" id="{4C4C65AE-102D-3944-B33D-E2310CFC55B5}"/>
              </a:ext>
            </a:extLst>
          </p:cNvPr>
          <p:cNvSpPr>
            <a:spLocks noChangeArrowheads="1"/>
          </p:cNvSpPr>
          <p:nvPr/>
        </p:nvSpPr>
        <p:spPr bwMode="auto">
          <a:xfrm>
            <a:off x="0" y="1585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5" name="Rectangle 14">
            <a:extLst>
              <a:ext uri="{FF2B5EF4-FFF2-40B4-BE49-F238E27FC236}">
                <a16:creationId xmlns:a16="http://schemas.microsoft.com/office/drawing/2014/main" id="{0725393A-4B6A-0441-8BFA-417993CEE349}"/>
              </a:ext>
            </a:extLst>
          </p:cNvPr>
          <p:cNvSpPr>
            <a:spLocks noChangeArrowheads="1"/>
          </p:cNvSpPr>
          <p:nvPr/>
        </p:nvSpPr>
        <p:spPr bwMode="auto">
          <a:xfrm>
            <a:off x="0" y="4999038"/>
            <a:ext cx="2470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 pos="5486400" algn="l"/>
                <a:tab pos="5943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26636" name="Rectangle 16">
            <a:extLst>
              <a:ext uri="{FF2B5EF4-FFF2-40B4-BE49-F238E27FC236}">
                <a16:creationId xmlns:a16="http://schemas.microsoft.com/office/drawing/2014/main" id="{944FDA6D-2C6C-944A-BBC1-F8A14217C04A}"/>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7" name="Object 15">
            <a:extLst>
              <a:ext uri="{FF2B5EF4-FFF2-40B4-BE49-F238E27FC236}">
                <a16:creationId xmlns:a16="http://schemas.microsoft.com/office/drawing/2014/main" id="{44A3B714-835D-1C44-B01A-C880CE310F91}"/>
              </a:ext>
            </a:extLst>
          </p:cNvPr>
          <p:cNvGraphicFramePr>
            <a:graphicFrameLocks noChangeAspect="1"/>
          </p:cNvGraphicFramePr>
          <p:nvPr/>
        </p:nvGraphicFramePr>
        <p:xfrm>
          <a:off x="0" y="1201738"/>
          <a:ext cx="9144000" cy="3932237"/>
        </p:xfrm>
        <a:graphic>
          <a:graphicData uri="http://schemas.openxmlformats.org/presentationml/2006/ole">
            <mc:AlternateContent xmlns:mc="http://schemas.openxmlformats.org/markup-compatibility/2006">
              <mc:Choice xmlns:v="urn:schemas-microsoft-com:vml" Requires="v">
                <p:oleObj spid="_x0000_s26654" name="Picture" r:id="rId4" imgW="3086100" imgH="1333500" progId="Word.Picture.8">
                  <p:embed/>
                </p:oleObj>
              </mc:Choice>
              <mc:Fallback>
                <p:oleObj name="Picture" r:id="rId4" imgW="3086100" imgH="1333500" progId="Word.Picture.8">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01738"/>
                        <a:ext cx="9144000"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8" name="Rectangle 10">
            <a:hlinkClick r:id="rId6"/>
            <a:extLst>
              <a:ext uri="{FF2B5EF4-FFF2-40B4-BE49-F238E27FC236}">
                <a16:creationId xmlns:a16="http://schemas.microsoft.com/office/drawing/2014/main" id="{EBDA43F7-20F1-F24A-ADBD-8183D8BFFC88}"/>
              </a:ext>
            </a:extLst>
          </p:cNvPr>
          <p:cNvSpPr>
            <a:spLocks noChangeArrowheads="1"/>
          </p:cNvSpPr>
          <p:nvPr/>
        </p:nvSpPr>
        <p:spPr bwMode="auto">
          <a:xfrm>
            <a:off x="4476750" y="5659438"/>
            <a:ext cx="19986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TestLoanClass</a:t>
            </a:r>
          </a:p>
        </p:txBody>
      </p:sp>
      <p:sp>
        <p:nvSpPr>
          <p:cNvPr id="26639" name="Rectangle 10">
            <a:hlinkClick r:id="rId7"/>
            <a:extLst>
              <a:ext uri="{FF2B5EF4-FFF2-40B4-BE49-F238E27FC236}">
                <a16:creationId xmlns:a16="http://schemas.microsoft.com/office/drawing/2014/main" id="{E2F4A46A-060F-424F-9FC3-2371F3ABB2B4}"/>
              </a:ext>
            </a:extLst>
          </p:cNvPr>
          <p:cNvSpPr>
            <a:spLocks noChangeArrowheads="1"/>
          </p:cNvSpPr>
          <p:nvPr/>
        </p:nvSpPr>
        <p:spPr bwMode="auto">
          <a:xfrm>
            <a:off x="2152650" y="5670550"/>
            <a:ext cx="20002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Loan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buNone/>
            </a:pPr>
            <a:r>
              <a:rPr lang="en-US" sz="1600" dirty="0">
                <a:latin typeface="Consolas" panose="020B0609020204030204" pitchFamily="49" charset="0"/>
                <a:cs typeface="Consolas" panose="020B0609020204030204" pitchFamily="49" charset="0"/>
              </a:rPr>
              <a:t># Listing 9.9 </a:t>
            </a:r>
            <a:r>
              <a:rPr lang="en-US" sz="1600" dirty="0" err="1">
                <a:latin typeface="Consolas" panose="020B0609020204030204" pitchFamily="49" charset="0"/>
                <a:cs typeface="Consolas" panose="020B0609020204030204" pitchFamily="49" charset="0"/>
              </a:rPr>
              <a:t>Loan.py</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class Loan:</a:t>
            </a:r>
          </a:p>
          <a:p>
            <a:pPr marL="0" indent="0">
              <a:buNone/>
            </a:pPr>
            <a:r>
              <a:rPr lang="en-US" sz="1600" dirty="0">
                <a:latin typeface="Consolas" panose="020B0609020204030204" pitchFamily="49" charset="0"/>
                <a:cs typeface="Consolas" panose="020B0609020204030204" pitchFamily="49" charset="0"/>
              </a:rPr>
              <a:t>    def __init__(self, </a:t>
            </a:r>
            <a:r>
              <a:rPr lang="en-US" sz="1600" dirty="0" err="1">
                <a:latin typeface="Consolas" panose="020B0609020204030204" pitchFamily="49" charset="0"/>
                <a:cs typeface="Consolas" panose="020B0609020204030204" pitchFamily="49" charset="0"/>
              </a:rPr>
              <a:t>annualInterestRate</a:t>
            </a:r>
            <a:r>
              <a:rPr lang="en-US" sz="1600" dirty="0">
                <a:latin typeface="Consolas" panose="020B0609020204030204" pitchFamily="49" charset="0"/>
                <a:cs typeface="Consolas" panose="020B0609020204030204" pitchFamily="49" charset="0"/>
              </a:rPr>
              <a:t> = 2.5, </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 = 1, </a:t>
            </a:r>
            <a:r>
              <a:rPr lang="en-US" sz="1600" dirty="0" err="1">
                <a:latin typeface="Consolas" panose="020B0609020204030204" pitchFamily="49" charset="0"/>
                <a:cs typeface="Consolas" panose="020B0609020204030204" pitchFamily="49" charset="0"/>
              </a:rPr>
              <a:t>loanAmount</a:t>
            </a:r>
            <a:r>
              <a:rPr lang="en-US" sz="1600" dirty="0">
                <a:latin typeface="Consolas" panose="020B0609020204030204" pitchFamily="49" charset="0"/>
                <a:cs typeface="Consolas" panose="020B0609020204030204" pitchFamily="49" charset="0"/>
              </a:rPr>
              <a:t> = 1000, borrower = " "):</a:t>
            </a: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annualInterestRate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annualInterestRate</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numberOfYears</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loanAmount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loanAmount</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self.__borrower</a:t>
            </a:r>
            <a:r>
              <a:rPr lang="en-US" sz="1600" dirty="0">
                <a:latin typeface="Consolas" panose="020B0609020204030204" pitchFamily="49" charset="0"/>
                <a:cs typeface="Consolas" panose="020B0609020204030204" pitchFamily="49" charset="0"/>
              </a:rPr>
              <a:t> = borrower</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getAnnualInterestRate</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 self.__</a:t>
            </a:r>
            <a:r>
              <a:rPr lang="en-US" sz="1600" dirty="0" err="1">
                <a:latin typeface="Consolas" panose="020B0609020204030204" pitchFamily="49" charset="0"/>
                <a:cs typeface="Consolas" panose="020B0609020204030204" pitchFamily="49" charset="0"/>
              </a:rPr>
              <a:t>annualInterestRate</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getNumberOfYears</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 self.__</a:t>
            </a:r>
            <a:r>
              <a:rPr lang="en-US" sz="1600" dirty="0" err="1">
                <a:latin typeface="Consolas" panose="020B0609020204030204" pitchFamily="49" charset="0"/>
                <a:cs typeface="Consolas" panose="020B0609020204030204" pitchFamily="49" charset="0"/>
              </a:rPr>
              <a:t>numberOfYears</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getLoanAmount</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 self.__</a:t>
            </a:r>
            <a:r>
              <a:rPr lang="en-US" sz="1600" dirty="0" err="1">
                <a:latin typeface="Consolas" panose="020B0609020204030204" pitchFamily="49" charset="0"/>
                <a:cs typeface="Consolas" panose="020B0609020204030204" pitchFamily="49" charset="0"/>
              </a:rPr>
              <a:t>loanAmount</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getBorrower</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self.__borrower</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setAnnualInterestRate</a:t>
            </a:r>
            <a:r>
              <a:rPr lang="en-US" sz="1600" dirty="0">
                <a:latin typeface="Consolas" panose="020B0609020204030204" pitchFamily="49" charset="0"/>
                <a:cs typeface="Consolas" panose="020B0609020204030204" pitchFamily="49" charset="0"/>
              </a:rPr>
              <a:t>(self, </a:t>
            </a:r>
            <a:r>
              <a:rPr lang="en-US" sz="1600" dirty="0" err="1">
                <a:latin typeface="Consolas" panose="020B0609020204030204" pitchFamily="49" charset="0"/>
                <a:cs typeface="Consolas" panose="020B0609020204030204" pitchFamily="49" charset="0"/>
              </a:rPr>
              <a:t>annualInterestRate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annualInterestRate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annualInterestRate</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34</a:t>
            </a:fld>
            <a:endParaRPr lang="en-US" altLang="en-US"/>
          </a:p>
        </p:txBody>
      </p:sp>
    </p:spTree>
    <p:extLst>
      <p:ext uri="{BB962C8B-B14F-4D97-AF65-F5344CB8AC3E}">
        <p14:creationId xmlns:p14="http://schemas.microsoft.com/office/powerpoint/2010/main" val="2870848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buNone/>
            </a:pPr>
            <a:r>
              <a:rPr lang="en-US" sz="1600" dirty="0">
                <a:latin typeface="Consolas" panose="020B0609020204030204" pitchFamily="49" charset="0"/>
                <a:cs typeface="Consolas" panose="020B0609020204030204" pitchFamily="49" charset="0"/>
              </a:rPr>
              <a:t>#Listing 9.9 </a:t>
            </a:r>
            <a:r>
              <a:rPr lang="en-US" sz="1600" dirty="0" err="1">
                <a:latin typeface="Consolas" panose="020B0609020204030204" pitchFamily="49" charset="0"/>
                <a:cs typeface="Consolas" panose="020B0609020204030204" pitchFamily="49" charset="0"/>
              </a:rPr>
              <a:t>Loan.py</a:t>
            </a:r>
            <a:r>
              <a:rPr lang="en-US" sz="1600" dirty="0">
                <a:latin typeface="Consolas" panose="020B0609020204030204" pitchFamily="49" charset="0"/>
                <a:cs typeface="Consolas" panose="020B0609020204030204" pitchFamily="49" charset="0"/>
              </a:rPr>
              <a:t> continued</a:t>
            </a:r>
          </a:p>
          <a:p>
            <a:pPr marL="0" indent="0">
              <a:buNone/>
            </a:pPr>
            <a:r>
              <a:rPr lang="en-US" sz="1600" dirty="0">
                <a:latin typeface="Consolas" panose="020B0609020204030204" pitchFamily="49" charset="0"/>
                <a:cs typeface="Consolas" panose="020B0609020204030204" pitchFamily="49" charset="0"/>
              </a:rPr>
              <a:t>def </a:t>
            </a:r>
            <a:r>
              <a:rPr lang="en-US" sz="1600" dirty="0" err="1">
                <a:latin typeface="Consolas" panose="020B0609020204030204" pitchFamily="49" charset="0"/>
                <a:cs typeface="Consolas" panose="020B0609020204030204" pitchFamily="49" charset="0"/>
              </a:rPr>
              <a:t>setNumberOfYears</a:t>
            </a:r>
            <a:r>
              <a:rPr lang="en-US" sz="1600" dirty="0">
                <a:latin typeface="Consolas" panose="020B0609020204030204" pitchFamily="49" charset="0"/>
                <a:cs typeface="Consolas" panose="020B0609020204030204" pitchFamily="49" charset="0"/>
              </a:rPr>
              <a:t>(self, </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numberOfYears</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setLoanAmount</a:t>
            </a:r>
            <a:r>
              <a:rPr lang="en-US" sz="1600" dirty="0">
                <a:latin typeface="Consolas" panose="020B0609020204030204" pitchFamily="49" charset="0"/>
                <a:cs typeface="Consolas" panose="020B0609020204030204" pitchFamily="49" charset="0"/>
              </a:rPr>
              <a:t>(self, </a:t>
            </a:r>
            <a:r>
              <a:rPr lang="en-US" sz="1600" dirty="0" err="1">
                <a:latin typeface="Consolas" panose="020B0609020204030204" pitchFamily="49" charset="0"/>
                <a:cs typeface="Consolas" panose="020B0609020204030204" pitchFamily="49" charset="0"/>
              </a:rPr>
              <a:t>loanAmount</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loanAmount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loanAmount</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setBorrower</a:t>
            </a:r>
            <a:r>
              <a:rPr lang="en-US" sz="1600" dirty="0">
                <a:latin typeface="Consolas" panose="020B0609020204030204" pitchFamily="49" charset="0"/>
                <a:cs typeface="Consolas" panose="020B0609020204030204" pitchFamily="49" charset="0"/>
              </a:rPr>
              <a:t>(self, borrower):</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self.__borrower</a:t>
            </a:r>
            <a:r>
              <a:rPr lang="en-US" sz="1600" dirty="0">
                <a:latin typeface="Consolas" panose="020B0609020204030204" pitchFamily="49" charset="0"/>
                <a:cs typeface="Consolas" panose="020B0609020204030204" pitchFamily="49" charset="0"/>
              </a:rPr>
              <a:t> = borrower</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getMonthlyPayment</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monthlyInterestRate</a:t>
            </a:r>
            <a:r>
              <a:rPr lang="en-US" sz="1600" dirty="0">
                <a:latin typeface="Consolas" panose="020B0609020204030204" pitchFamily="49" charset="0"/>
                <a:cs typeface="Consolas" panose="020B0609020204030204" pitchFamily="49" charset="0"/>
              </a:rPr>
              <a:t> = self.__</a:t>
            </a:r>
            <a:r>
              <a:rPr lang="en-US" sz="1600" dirty="0" err="1">
                <a:latin typeface="Consolas" panose="020B0609020204030204" pitchFamily="49" charset="0"/>
                <a:cs typeface="Consolas" panose="020B0609020204030204" pitchFamily="49" charset="0"/>
              </a:rPr>
              <a:t>annualInterestRate</a:t>
            </a:r>
            <a:r>
              <a:rPr lang="en-US" sz="1600" dirty="0">
                <a:latin typeface="Consolas" panose="020B0609020204030204" pitchFamily="49" charset="0"/>
                <a:cs typeface="Consolas" panose="020B0609020204030204" pitchFamily="49" charset="0"/>
              </a:rPr>
              <a:t> / 1200</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monthlyPayment</a:t>
            </a:r>
            <a:r>
              <a:rPr lang="en-US" sz="1600" dirty="0">
                <a:latin typeface="Consolas" panose="020B0609020204030204" pitchFamily="49" charset="0"/>
                <a:cs typeface="Consolas" panose="020B0609020204030204" pitchFamily="49" charset="0"/>
              </a:rPr>
              <a:t> = \</a:t>
            </a: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loanAmount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monthlyInterestRate</a:t>
            </a:r>
            <a:r>
              <a:rPr lang="en-US" sz="1600" dirty="0">
                <a:latin typeface="Consolas" panose="020B0609020204030204" pitchFamily="49" charset="0"/>
                <a:cs typeface="Consolas" panose="020B0609020204030204" pitchFamily="49" charset="0"/>
              </a:rPr>
              <a:t> / (1 - (1 / </a:t>
            </a:r>
          </a:p>
          <a:p>
            <a:pPr marL="0" indent="0">
              <a:buNone/>
            </a:pPr>
            <a:r>
              <a:rPr lang="en-US" sz="1600" dirty="0">
                <a:latin typeface="Consolas" panose="020B0609020204030204" pitchFamily="49" charset="0"/>
                <a:cs typeface="Consolas" panose="020B0609020204030204" pitchFamily="49" charset="0"/>
              </a:rPr>
              <a:t>          (1 + </a:t>
            </a:r>
            <a:r>
              <a:rPr lang="en-US" sz="1600" dirty="0" err="1">
                <a:latin typeface="Consolas" panose="020B0609020204030204" pitchFamily="49" charset="0"/>
                <a:cs typeface="Consolas" panose="020B0609020204030204" pitchFamily="49" charset="0"/>
              </a:rPr>
              <a:t>monthlyInterestRate</a:t>
            </a:r>
            <a:r>
              <a:rPr lang="en-US" sz="1600" dirty="0">
                <a:latin typeface="Consolas" panose="020B0609020204030204" pitchFamily="49" charset="0"/>
                <a:cs typeface="Consolas" panose="020B0609020204030204" pitchFamily="49" charset="0"/>
              </a:rPr>
              <a:t>) ** (self.__</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 * 12)))</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monthlyPayment</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getTotalPayment</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totalPayment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self.getMonthlyPayment</a:t>
            </a:r>
            <a:r>
              <a:rPr lang="en-US" sz="1600" dirty="0">
                <a:latin typeface="Consolas" panose="020B0609020204030204" pitchFamily="49" charset="0"/>
                <a:cs typeface="Consolas" panose="020B0609020204030204" pitchFamily="49" charset="0"/>
              </a:rPr>
              <a:t>() * \</a:t>
            </a:r>
          </a:p>
          <a:p>
            <a:pPr marL="0" indent="0">
              <a:buNone/>
            </a:pPr>
            <a:r>
              <a:rPr lang="en-US" sz="1600" dirty="0">
                <a:latin typeface="Consolas" panose="020B0609020204030204" pitchFamily="49" charset="0"/>
                <a:cs typeface="Consolas" panose="020B0609020204030204" pitchFamily="49" charset="0"/>
              </a:rPr>
              <a:t>            self.__</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 * 12</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totalPayment</a:t>
            </a: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35</a:t>
            </a:fld>
            <a:endParaRPr lang="en-US" altLang="en-US"/>
          </a:p>
        </p:txBody>
      </p:sp>
    </p:spTree>
    <p:extLst>
      <p:ext uri="{BB962C8B-B14F-4D97-AF65-F5344CB8AC3E}">
        <p14:creationId xmlns:p14="http://schemas.microsoft.com/office/powerpoint/2010/main" val="737394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buNone/>
            </a:pP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LiveExample</a:t>
            </a:r>
            <a:r>
              <a:rPr lang="en-US" sz="1400" b="1" dirty="0">
                <a:latin typeface="Consolas" panose="020B0609020204030204" pitchFamily="49" charset="0"/>
                <a:cs typeface="Consolas" panose="020B0609020204030204" pitchFamily="49" charset="0"/>
              </a:rPr>
              <a:t> 9.8 </a:t>
            </a:r>
            <a:r>
              <a:rPr lang="en-US" sz="1400" b="1" dirty="0" err="1">
                <a:latin typeface="Consolas" panose="020B0609020204030204" pitchFamily="49" charset="0"/>
                <a:cs typeface="Consolas" panose="020B0609020204030204" pitchFamily="49" charset="0"/>
              </a:rPr>
              <a:t>TestLoanClass.py</a:t>
            </a:r>
            <a:endParaRPr lang="en-US" sz="1400" b="1"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from Loan import Loan</a:t>
            </a:r>
          </a:p>
          <a:p>
            <a:pPr marL="0" indent="0">
              <a:buNone/>
            </a:pPr>
            <a:r>
              <a:rPr lang="en-US" sz="1400" dirty="0">
                <a:latin typeface="Consolas" panose="020B0609020204030204" pitchFamily="49" charset="0"/>
                <a:cs typeface="Consolas" panose="020B0609020204030204" pitchFamily="49" charset="0"/>
              </a:rPr>
              <a:t>def main():</a:t>
            </a:r>
          </a:p>
          <a:p>
            <a:pPr marL="0" indent="0">
              <a:buNone/>
            </a:pPr>
            <a:r>
              <a:rPr lang="en-US" sz="1400" dirty="0">
                <a:latin typeface="Consolas" panose="020B0609020204030204" pitchFamily="49" charset="0"/>
                <a:cs typeface="Consolas" panose="020B0609020204030204" pitchFamily="49" charset="0"/>
              </a:rPr>
              <a:t>    # Enter yearly interest rate</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annualInterestRate</a:t>
            </a:r>
            <a:r>
              <a:rPr lang="en-US" sz="1400" dirty="0">
                <a:latin typeface="Consolas" panose="020B0609020204030204" pitchFamily="49" charset="0"/>
                <a:cs typeface="Consolas" panose="020B0609020204030204" pitchFamily="49" charset="0"/>
              </a:rPr>
              <a:t> = float(input</a:t>
            </a:r>
          </a:p>
          <a:p>
            <a:pPr marL="0" indent="0">
              <a:buNone/>
            </a:pPr>
            <a:r>
              <a:rPr lang="en-US" sz="1400" dirty="0">
                <a:latin typeface="Consolas" panose="020B0609020204030204" pitchFamily="49" charset="0"/>
                <a:cs typeface="Consolas" panose="020B0609020204030204" pitchFamily="49" charset="0"/>
              </a:rPr>
              <a:t>        ("Enter yearly interest rate, for example, 7.25: "))</a:t>
            </a:r>
          </a:p>
          <a:p>
            <a:pPr marL="0" indent="0">
              <a:buNone/>
            </a:pPr>
            <a:r>
              <a:rPr lang="en-US" sz="1400" dirty="0">
                <a:latin typeface="Consolas" panose="020B0609020204030204" pitchFamily="49" charset="0"/>
                <a:cs typeface="Consolas" panose="020B0609020204030204" pitchFamily="49" charset="0"/>
              </a:rPr>
              <a:t>    # Enter number of years</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numberOfYears</a:t>
            </a:r>
            <a:r>
              <a:rPr lang="en-US" sz="1400" dirty="0">
                <a:latin typeface="Consolas" panose="020B0609020204030204" pitchFamily="49" charset="0"/>
                <a:cs typeface="Consolas" panose="020B0609020204030204" pitchFamily="49" charset="0"/>
              </a:rPr>
              <a:t> = int(input(</a:t>
            </a:r>
          </a:p>
          <a:p>
            <a:pPr marL="0" indent="0">
              <a:buNone/>
            </a:pPr>
            <a:r>
              <a:rPr lang="en-US" sz="1400" dirty="0">
                <a:latin typeface="Consolas" panose="020B0609020204030204" pitchFamily="49" charset="0"/>
                <a:cs typeface="Consolas" panose="020B0609020204030204" pitchFamily="49" charset="0"/>
              </a:rPr>
              <a:t>        "Enter number of years as an integer: "))</a:t>
            </a:r>
          </a:p>
          <a:p>
            <a:pPr marL="0" indent="0">
              <a:buNone/>
            </a:pPr>
            <a:r>
              <a:rPr lang="en-US" sz="1400" dirty="0">
                <a:latin typeface="Consolas" panose="020B0609020204030204" pitchFamily="49" charset="0"/>
                <a:cs typeface="Consolas" panose="020B0609020204030204" pitchFamily="49" charset="0"/>
              </a:rPr>
              <a:t>    # Enter loan amount</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loanAmount</a:t>
            </a:r>
            <a:r>
              <a:rPr lang="en-US" sz="1400" dirty="0">
                <a:latin typeface="Consolas" panose="020B0609020204030204" pitchFamily="49" charset="0"/>
                <a:cs typeface="Consolas" panose="020B0609020204030204" pitchFamily="49" charset="0"/>
              </a:rPr>
              <a:t> = float(input(</a:t>
            </a:r>
          </a:p>
          <a:p>
            <a:pPr marL="0" indent="0">
              <a:buNone/>
            </a:pPr>
            <a:r>
              <a:rPr lang="en-US" sz="1400" dirty="0">
                <a:latin typeface="Consolas" panose="020B0609020204030204" pitchFamily="49" charset="0"/>
                <a:cs typeface="Consolas" panose="020B0609020204030204" pitchFamily="49" charset="0"/>
              </a:rPr>
              <a:t>        "Enter loan amount, for example, 120000.95: "))</a:t>
            </a:r>
          </a:p>
          <a:p>
            <a:pPr marL="0" indent="0">
              <a:buNone/>
            </a:pPr>
            <a:r>
              <a:rPr lang="en-US" sz="1400" dirty="0">
                <a:latin typeface="Consolas" panose="020B0609020204030204" pitchFamily="49" charset="0"/>
                <a:cs typeface="Consolas" panose="020B0609020204030204" pitchFamily="49" charset="0"/>
              </a:rPr>
              <a:t>    # Enter a borrower</a:t>
            </a:r>
          </a:p>
          <a:p>
            <a:pPr marL="0" indent="0">
              <a:buNone/>
            </a:pPr>
            <a:r>
              <a:rPr lang="en-US" sz="1400" dirty="0">
                <a:latin typeface="Consolas" panose="020B0609020204030204" pitchFamily="49" charset="0"/>
                <a:cs typeface="Consolas" panose="020B0609020204030204" pitchFamily="49" charset="0"/>
              </a:rPr>
              <a:t>    borrower = input("Enter a borrower's name: ")</a:t>
            </a:r>
          </a:p>
          <a:p>
            <a:pPr marL="0" indent="0">
              <a:buNone/>
            </a:pPr>
            <a:r>
              <a:rPr lang="en-US" sz="1400" dirty="0">
                <a:latin typeface="Consolas" panose="020B0609020204030204" pitchFamily="49" charset="0"/>
                <a:cs typeface="Consolas" panose="020B0609020204030204" pitchFamily="49" charset="0"/>
              </a:rPr>
              <a:t>    # Create a Loan object</a:t>
            </a:r>
          </a:p>
          <a:p>
            <a:pPr marL="0" indent="0">
              <a:buNone/>
            </a:pPr>
            <a:r>
              <a:rPr lang="en-US" sz="1400" dirty="0">
                <a:latin typeface="Consolas" panose="020B0609020204030204" pitchFamily="49" charset="0"/>
                <a:cs typeface="Consolas" panose="020B0609020204030204" pitchFamily="49" charset="0"/>
              </a:rPr>
              <a:t>    loan = Loan(</a:t>
            </a:r>
            <a:r>
              <a:rPr lang="en-US" sz="1400" dirty="0" err="1">
                <a:latin typeface="Consolas" panose="020B0609020204030204" pitchFamily="49" charset="0"/>
                <a:cs typeface="Consolas" panose="020B0609020204030204" pitchFamily="49" charset="0"/>
              </a:rPr>
              <a:t>annualInterestRate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numberOfYears</a:t>
            </a:r>
            <a:r>
              <a:rPr lang="en-US" sz="1400" dirty="0">
                <a:latin typeface="Consolas" panose="020B0609020204030204" pitchFamily="49" charset="0"/>
                <a:cs typeface="Consolas" panose="020B0609020204030204" pitchFamily="49" charset="0"/>
              </a:rPr>
              <a:t>, </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loanAmount</a:t>
            </a:r>
            <a:r>
              <a:rPr lang="en-US" sz="1400" dirty="0">
                <a:latin typeface="Consolas" panose="020B0609020204030204" pitchFamily="49" charset="0"/>
                <a:cs typeface="Consolas" panose="020B0609020204030204" pitchFamily="49" charset="0"/>
              </a:rPr>
              <a:t>, borrower)</a:t>
            </a:r>
          </a:p>
          <a:p>
            <a:pPr marL="0" indent="0">
              <a:buNone/>
            </a:pPr>
            <a:r>
              <a:rPr lang="en-US" sz="1400" dirty="0">
                <a:latin typeface="Consolas" panose="020B0609020204030204" pitchFamily="49" charset="0"/>
                <a:cs typeface="Consolas" panose="020B0609020204030204" pitchFamily="49" charset="0"/>
              </a:rPr>
              <a:t>    # Display loan date, monthly payment, and total payment</a:t>
            </a:r>
          </a:p>
          <a:p>
            <a:pPr marL="0" indent="0">
              <a:buNone/>
            </a:pPr>
            <a:r>
              <a:rPr lang="en-US" sz="1400" dirty="0">
                <a:latin typeface="Consolas" panose="020B0609020204030204" pitchFamily="49" charset="0"/>
                <a:cs typeface="Consolas" panose="020B0609020204030204" pitchFamily="49" charset="0"/>
              </a:rPr>
              <a:t>    print("The loan is for", </a:t>
            </a:r>
            <a:r>
              <a:rPr lang="en-US" sz="1400" dirty="0" err="1">
                <a:latin typeface="Consolas" panose="020B0609020204030204" pitchFamily="49" charset="0"/>
                <a:cs typeface="Consolas" panose="020B0609020204030204" pitchFamily="49" charset="0"/>
              </a:rPr>
              <a:t>loan.getBorrower</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print("The monthly payment is", format(</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loan.getMonthlyPayment</a:t>
            </a:r>
            <a:r>
              <a:rPr lang="en-US" sz="1400" dirty="0">
                <a:latin typeface="Consolas" panose="020B0609020204030204" pitchFamily="49" charset="0"/>
                <a:cs typeface="Consolas" panose="020B0609020204030204" pitchFamily="49" charset="0"/>
              </a:rPr>
              <a:t>(), '.2f'))</a:t>
            </a:r>
          </a:p>
          <a:p>
            <a:pPr marL="0" indent="0">
              <a:buNone/>
            </a:pPr>
            <a:r>
              <a:rPr lang="en-US" sz="1400" dirty="0">
                <a:latin typeface="Consolas" panose="020B0609020204030204" pitchFamily="49" charset="0"/>
                <a:cs typeface="Consolas" panose="020B0609020204030204" pitchFamily="49" charset="0"/>
              </a:rPr>
              <a:t>    print("The total payment is", format(</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loan.getTotalPayment</a:t>
            </a:r>
            <a:r>
              <a:rPr lang="en-US" sz="1400" dirty="0">
                <a:latin typeface="Consolas" panose="020B0609020204030204" pitchFamily="49" charset="0"/>
                <a:cs typeface="Consolas" panose="020B0609020204030204" pitchFamily="49" charset="0"/>
              </a:rPr>
              <a:t>(), '.2f'))</a:t>
            </a:r>
          </a:p>
          <a:p>
            <a:pPr marL="0" indent="0">
              <a:buNone/>
            </a:pPr>
            <a:endParaRPr lang="en-US" sz="1400" dirty="0">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main() # Call the main function</a:t>
            </a: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36</a:t>
            </a:fld>
            <a:endParaRPr lang="en-US" altLang="en-US"/>
          </a:p>
        </p:txBody>
      </p:sp>
    </p:spTree>
    <p:extLst>
      <p:ext uri="{BB962C8B-B14F-4D97-AF65-F5344CB8AC3E}">
        <p14:creationId xmlns:p14="http://schemas.microsoft.com/office/powerpoint/2010/main" val="1668429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063265A1-30A1-554A-84B1-D7714C138A8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52C82C-91C3-4D42-BDD2-4B08BF97B5D3}" type="slidenum">
              <a:rPr lang="en-US" altLang="en-US" sz="1400"/>
              <a:pPr>
                <a:spcBef>
                  <a:spcPct val="0"/>
                </a:spcBef>
                <a:buClrTx/>
                <a:buSzTx/>
                <a:buFontTx/>
                <a:buNone/>
              </a:pPr>
              <a:t>37</a:t>
            </a:fld>
            <a:endParaRPr lang="en-US" altLang="en-US" sz="1400"/>
          </a:p>
        </p:txBody>
      </p:sp>
      <p:sp>
        <p:nvSpPr>
          <p:cNvPr id="27651" name="Rectangle 2">
            <a:extLst>
              <a:ext uri="{FF2B5EF4-FFF2-40B4-BE49-F238E27FC236}">
                <a16:creationId xmlns:a16="http://schemas.microsoft.com/office/drawing/2014/main" id="{EB7A28B4-3AC7-A948-9550-6BF95F7B04E1}"/>
              </a:ext>
            </a:extLst>
          </p:cNvPr>
          <p:cNvSpPr>
            <a:spLocks noGrp="1" noChangeArrowheads="1"/>
          </p:cNvSpPr>
          <p:nvPr>
            <p:ph type="title"/>
          </p:nvPr>
        </p:nvSpPr>
        <p:spPr>
          <a:xfrm>
            <a:off x="685800" y="228600"/>
            <a:ext cx="7772400" cy="685800"/>
          </a:xfrm>
        </p:spPr>
        <p:txBody>
          <a:bodyPr/>
          <a:lstStyle/>
          <a:p>
            <a:r>
              <a:rPr lang="en-US" altLang="en-US"/>
              <a:t>Object-Oriented Thinking</a:t>
            </a:r>
            <a:endParaRPr lang="en-US" altLang="en-US" b="1">
              <a:latin typeface="Book Antiqua" panose="02040602050305030304" pitchFamily="18" charset="0"/>
            </a:endParaRPr>
          </a:p>
        </p:txBody>
      </p:sp>
      <p:sp>
        <p:nvSpPr>
          <p:cNvPr id="27652" name="Rectangle 3">
            <a:extLst>
              <a:ext uri="{FF2B5EF4-FFF2-40B4-BE49-F238E27FC236}">
                <a16:creationId xmlns:a16="http://schemas.microsoft.com/office/drawing/2014/main" id="{BDAA8951-D1FD-4748-8C50-9B45CC53D4AC}"/>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a:extLst>
              <a:ext uri="{FF2B5EF4-FFF2-40B4-BE49-F238E27FC236}">
                <a16:creationId xmlns:a16="http://schemas.microsoft.com/office/drawing/2014/main" id="{C56E2221-1AB5-9944-B58B-52EED7F68775}"/>
              </a:ext>
            </a:extLst>
          </p:cNvPr>
          <p:cNvSpPr>
            <a:spLocks noGrp="1" noChangeArrowheads="1"/>
          </p:cNvSpPr>
          <p:nvPr>
            <p:ph type="body" idx="1"/>
          </p:nvPr>
        </p:nvSpPr>
        <p:spPr>
          <a:xfrm>
            <a:off x="193675" y="1047750"/>
            <a:ext cx="8721725" cy="5376863"/>
          </a:xfrm>
          <a:noFill/>
        </p:spPr>
        <p:txBody>
          <a:bodyPr/>
          <a:lstStyle/>
          <a:p>
            <a:pPr marL="0" indent="0">
              <a:lnSpc>
                <a:spcPct val="90000"/>
              </a:lnSpc>
              <a:buFont typeface="Monotype Sorts" pitchFamily="2" charset="2"/>
              <a:buNone/>
            </a:pPr>
            <a:r>
              <a:rPr lang="en-US" altLang="en-US"/>
              <a:t>This book’s approach is to teach problem solving and fundamental programming techniques before object-oriented programming. This section will show how procedural and object-oriented programming differ. You will see the benefits of object-oriented programming and learn to use it effectively. We will use several examples in the rest of the chapter to illustrate the advantages of the object-oriented approach. The examples involve designing new classes and using them in applications.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9EAA-F4F7-D34B-9B2C-F374F38A91BC}"/>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479D8450-BD36-884C-A8C1-DC5EC982B883}"/>
              </a:ext>
            </a:extLst>
          </p:cNvPr>
          <p:cNvGraphicFramePr>
            <a:graphicFrameLocks noGrp="1"/>
          </p:cNvGraphicFramePr>
          <p:nvPr>
            <p:ph idx="1"/>
            <p:extLst>
              <p:ext uri="{D42A27DB-BD31-4B8C-83A1-F6EECF244321}">
                <p14:modId xmlns:p14="http://schemas.microsoft.com/office/powerpoint/2010/main" val="1928303379"/>
              </p:ext>
            </p:extLst>
          </p:nvPr>
        </p:nvGraphicFramePr>
        <p:xfrm>
          <a:off x="685800" y="1657350"/>
          <a:ext cx="7772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9823286-67FF-D046-B9DF-FAE114389075}"/>
              </a:ext>
            </a:extLst>
          </p:cNvPr>
          <p:cNvSpPr>
            <a:spLocks noGrp="1"/>
          </p:cNvSpPr>
          <p:nvPr>
            <p:ph type="sldNum" sz="quarter" idx="11"/>
          </p:nvPr>
        </p:nvSpPr>
        <p:spPr/>
        <p:txBody>
          <a:bodyPr/>
          <a:lstStyle/>
          <a:p>
            <a:fld id="{8732690F-3A68-1449-847E-1651E39B27F7}" type="slidenum">
              <a:rPr lang="en-US" altLang="en-US" smtClean="0"/>
              <a:pPr/>
              <a:t>38</a:t>
            </a:fld>
            <a:endParaRPr lang="en-US" altLang="en-US"/>
          </a:p>
        </p:txBody>
      </p:sp>
    </p:spTree>
    <p:extLst>
      <p:ext uri="{BB962C8B-B14F-4D97-AF65-F5344CB8AC3E}">
        <p14:creationId xmlns:p14="http://schemas.microsoft.com/office/powerpoint/2010/main" val="3733191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E18213FD-8E51-8447-98FC-0D28E08D16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344830-AC5D-1643-A902-3062FDE4A4A8}" type="slidenum">
              <a:rPr lang="en-US" altLang="en-US" sz="1400"/>
              <a:pPr>
                <a:spcBef>
                  <a:spcPct val="0"/>
                </a:spcBef>
                <a:buClrTx/>
                <a:buSzTx/>
                <a:buFontTx/>
                <a:buNone/>
              </a:pPr>
              <a:t>39</a:t>
            </a:fld>
            <a:endParaRPr lang="en-US" altLang="en-US" sz="1400"/>
          </a:p>
        </p:txBody>
      </p:sp>
      <p:sp>
        <p:nvSpPr>
          <p:cNvPr id="28675" name="Rectangle 2">
            <a:extLst>
              <a:ext uri="{FF2B5EF4-FFF2-40B4-BE49-F238E27FC236}">
                <a16:creationId xmlns:a16="http://schemas.microsoft.com/office/drawing/2014/main" id="{96DBF7BF-C5D2-4E47-BC15-DB627C6863C4}"/>
              </a:ext>
            </a:extLst>
          </p:cNvPr>
          <p:cNvSpPr>
            <a:spLocks noGrp="1" noChangeArrowheads="1"/>
          </p:cNvSpPr>
          <p:nvPr>
            <p:ph type="title"/>
          </p:nvPr>
        </p:nvSpPr>
        <p:spPr>
          <a:xfrm>
            <a:off x="685800" y="228600"/>
            <a:ext cx="7772400" cy="685800"/>
          </a:xfrm>
        </p:spPr>
        <p:txBody>
          <a:bodyPr/>
          <a:lstStyle/>
          <a:p>
            <a:r>
              <a:rPr lang="en-US" altLang="en-US"/>
              <a:t>The BMI Class</a:t>
            </a:r>
            <a:endParaRPr lang="en-US" altLang="en-US" b="1">
              <a:latin typeface="Book Antiqua" panose="02040602050305030304" pitchFamily="18" charset="0"/>
            </a:endParaRPr>
          </a:p>
        </p:txBody>
      </p:sp>
      <p:sp>
        <p:nvSpPr>
          <p:cNvPr id="28676" name="Rectangle 3">
            <a:extLst>
              <a:ext uri="{FF2B5EF4-FFF2-40B4-BE49-F238E27FC236}">
                <a16:creationId xmlns:a16="http://schemas.microsoft.com/office/drawing/2014/main" id="{BB23D6E8-CEA2-6A43-97CE-AE10DAE17E74}"/>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C1D89E4B-4A65-EF40-BB2F-631813AC41DE}"/>
              </a:ext>
            </a:extLst>
          </p:cNvPr>
          <p:cNvSpPr>
            <a:spLocks noChangeArrowheads="1"/>
          </p:cNvSpPr>
          <p:nvPr/>
        </p:nvSpPr>
        <p:spPr bwMode="auto">
          <a:xfrm>
            <a:off x="0"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8" name="Object 5">
            <a:extLst>
              <a:ext uri="{FF2B5EF4-FFF2-40B4-BE49-F238E27FC236}">
                <a16:creationId xmlns:a16="http://schemas.microsoft.com/office/drawing/2014/main" id="{12C12E55-B4C7-3347-8AC3-429CA6CCE814}"/>
              </a:ext>
            </a:extLst>
          </p:cNvPr>
          <p:cNvGraphicFramePr>
            <a:graphicFrameLocks noChangeAspect="1"/>
          </p:cNvGraphicFramePr>
          <p:nvPr/>
        </p:nvGraphicFramePr>
        <p:xfrm>
          <a:off x="522288" y="1016000"/>
          <a:ext cx="7566025" cy="4740275"/>
        </p:xfrm>
        <a:graphic>
          <a:graphicData uri="http://schemas.openxmlformats.org/presentationml/2006/ole">
            <mc:AlternateContent xmlns:mc="http://schemas.openxmlformats.org/markup-compatibility/2006">
              <mc:Choice xmlns:v="urn:schemas-microsoft-com:vml" Requires="v">
                <p:oleObj spid="_x0000_s28695" name="Picture" r:id="rId3" imgW="2552700" imgH="1600200" progId="Word.Picture.8">
                  <p:embed/>
                </p:oleObj>
              </mc:Choice>
              <mc:Fallback>
                <p:oleObj name="Picture" r:id="rId3" imgW="2552700" imgH="16002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1016000"/>
                        <a:ext cx="756602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10">
            <a:hlinkClick r:id="rId5"/>
            <a:extLst>
              <a:ext uri="{FF2B5EF4-FFF2-40B4-BE49-F238E27FC236}">
                <a16:creationId xmlns:a16="http://schemas.microsoft.com/office/drawing/2014/main" id="{48A0DD14-1B4F-1D42-B952-A6F0D8D06A5A}"/>
              </a:ext>
            </a:extLst>
          </p:cNvPr>
          <p:cNvSpPr>
            <a:spLocks noChangeArrowheads="1"/>
          </p:cNvSpPr>
          <p:nvPr/>
        </p:nvSpPr>
        <p:spPr bwMode="auto">
          <a:xfrm>
            <a:off x="2690813" y="5957888"/>
            <a:ext cx="10747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BMI</a:t>
            </a:r>
          </a:p>
          <a:p>
            <a:pPr algn="ctr">
              <a:spcBef>
                <a:spcPct val="0"/>
              </a:spcBef>
              <a:buClrTx/>
              <a:buSzTx/>
              <a:buFontTx/>
              <a:buNone/>
            </a:pPr>
            <a:endParaRPr lang="en-US" altLang="en-US" sz="2000"/>
          </a:p>
        </p:txBody>
      </p:sp>
      <p:sp>
        <p:nvSpPr>
          <p:cNvPr id="28680" name="Rectangle 10">
            <a:hlinkClick r:id="rId6"/>
            <a:extLst>
              <a:ext uri="{FF2B5EF4-FFF2-40B4-BE49-F238E27FC236}">
                <a16:creationId xmlns:a16="http://schemas.microsoft.com/office/drawing/2014/main" id="{38F9C462-3C5F-884D-A316-925CAF115544}"/>
              </a:ext>
            </a:extLst>
          </p:cNvPr>
          <p:cNvSpPr>
            <a:spLocks noChangeArrowheads="1"/>
          </p:cNvSpPr>
          <p:nvPr/>
        </p:nvSpPr>
        <p:spPr bwMode="auto">
          <a:xfrm>
            <a:off x="4111625" y="5957888"/>
            <a:ext cx="1881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UseBMIClass</a:t>
            </a:r>
          </a:p>
          <a:p>
            <a:pPr algn="ctr">
              <a:spcBef>
                <a:spcPct val="0"/>
              </a:spcBef>
              <a:buClrTx/>
              <a:buSzTx/>
              <a:buFontTx/>
              <a:buNone/>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9EC6FFF1-007E-4743-9ADE-CBB51349A2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7784C0-4059-D842-B584-7FE490F28423}"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EA3D325E-E8F0-A34F-839D-67899C8E1767}"/>
              </a:ext>
            </a:extLst>
          </p:cNvPr>
          <p:cNvSpPr>
            <a:spLocks noGrp="1" noChangeArrowheads="1"/>
          </p:cNvSpPr>
          <p:nvPr>
            <p:ph type="title"/>
          </p:nvPr>
        </p:nvSpPr>
        <p:spPr>
          <a:xfrm>
            <a:off x="762000" y="152400"/>
            <a:ext cx="7772400" cy="609600"/>
          </a:xfrm>
        </p:spPr>
        <p:txBody>
          <a:bodyPr/>
          <a:lstStyle/>
          <a:p>
            <a:r>
              <a:rPr lang="en-US" altLang="en-US"/>
              <a:t>OO Programming Concepts</a:t>
            </a:r>
          </a:p>
        </p:txBody>
      </p:sp>
      <p:sp>
        <p:nvSpPr>
          <p:cNvPr id="7172" name="Rectangle 16">
            <a:extLst>
              <a:ext uri="{FF2B5EF4-FFF2-40B4-BE49-F238E27FC236}">
                <a16:creationId xmlns:a16="http://schemas.microsoft.com/office/drawing/2014/main" id="{C352306C-D1A4-5444-8F87-B9F35EEB696A}"/>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Text Box 17">
            <a:extLst>
              <a:ext uri="{FF2B5EF4-FFF2-40B4-BE49-F238E27FC236}">
                <a16:creationId xmlns:a16="http://schemas.microsoft.com/office/drawing/2014/main" id="{4AAB8EEC-AA66-244D-9586-5EE85137E8DA}"/>
              </a:ext>
            </a:extLst>
          </p:cNvPr>
          <p:cNvSpPr txBox="1">
            <a:spLocks noChangeArrowheads="1"/>
          </p:cNvSpPr>
          <p:nvPr/>
        </p:nvSpPr>
        <p:spPr bwMode="auto">
          <a:xfrm>
            <a:off x="304800" y="917575"/>
            <a:ext cx="8610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dirty="0">
                <a:cs typeface="Courier New" panose="02070309020205020404" pitchFamily="49" charset="0"/>
              </a:rPr>
              <a:t>Object-oriented programming (OOP) involves programming using objects. An </a:t>
            </a:r>
            <a:r>
              <a:rPr lang="en-US" altLang="en-US" i="1" dirty="0">
                <a:cs typeface="Courier New" panose="02070309020205020404" pitchFamily="49" charset="0"/>
              </a:rPr>
              <a:t>object</a:t>
            </a:r>
            <a:r>
              <a:rPr lang="en-US" altLang="en-US" dirty="0">
                <a:cs typeface="Courier New" panose="02070309020205020404" pitchFamily="49" charset="0"/>
              </a:rPr>
              <a:t> represents an entity in the real world that can be distinctly identified. For example, a student, a desk, a circle, a button, and even a loan can all be viewed as objects. An object has a unique identity, state, and behaviors. The </a:t>
            </a:r>
            <a:r>
              <a:rPr lang="en-US" altLang="en-US" i="1" dirty="0">
                <a:cs typeface="Courier New" panose="02070309020205020404" pitchFamily="49" charset="0"/>
              </a:rPr>
              <a:t>state</a:t>
            </a:r>
            <a:r>
              <a:rPr lang="en-US" altLang="en-US" dirty="0">
                <a:cs typeface="Courier New" panose="02070309020205020404" pitchFamily="49" charset="0"/>
              </a:rPr>
              <a:t> of an object consists of a set of </a:t>
            </a:r>
            <a:r>
              <a:rPr lang="en-US" altLang="en-US" i="1" dirty="0">
                <a:cs typeface="Courier New" panose="02070309020205020404" pitchFamily="49" charset="0"/>
              </a:rPr>
              <a:t>data</a:t>
            </a:r>
            <a:r>
              <a:rPr lang="en-US" altLang="en-US" dirty="0">
                <a:cs typeface="Courier New" panose="02070309020205020404" pitchFamily="49" charset="0"/>
              </a:rPr>
              <a:t> </a:t>
            </a:r>
            <a:r>
              <a:rPr lang="en-US" altLang="en-US" i="1" dirty="0">
                <a:cs typeface="Courier New" panose="02070309020205020404" pitchFamily="49" charset="0"/>
              </a:rPr>
              <a:t>fields</a:t>
            </a:r>
            <a:r>
              <a:rPr lang="en-US" altLang="en-US" dirty="0">
                <a:cs typeface="Courier New" panose="02070309020205020404" pitchFamily="49" charset="0"/>
              </a:rPr>
              <a:t> (also known as </a:t>
            </a:r>
            <a:r>
              <a:rPr lang="en-US" altLang="en-US" i="1" dirty="0">
                <a:cs typeface="Courier New" panose="02070309020205020404" pitchFamily="49" charset="0"/>
              </a:rPr>
              <a:t>properties</a:t>
            </a:r>
            <a:r>
              <a:rPr lang="en-US" altLang="en-US" dirty="0">
                <a:cs typeface="Courier New" panose="02070309020205020404" pitchFamily="49" charset="0"/>
              </a:rPr>
              <a:t>) with their current values. The </a:t>
            </a:r>
            <a:r>
              <a:rPr lang="en-US" altLang="en-US" i="1" dirty="0">
                <a:cs typeface="Courier New" panose="02070309020205020404" pitchFamily="49" charset="0"/>
              </a:rPr>
              <a:t>behavior</a:t>
            </a:r>
            <a:r>
              <a:rPr lang="en-US" altLang="en-US" dirty="0">
                <a:cs typeface="Courier New" panose="02070309020205020404" pitchFamily="49" charset="0"/>
              </a:rPr>
              <a:t> of an object is defined by a set of methods.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spcBef>
                <a:spcPts val="0"/>
              </a:spcBef>
              <a:buNone/>
            </a:pPr>
            <a:r>
              <a:rPr lang="en-US" sz="1200" b="1" dirty="0">
                <a:latin typeface="Consolas" panose="020B0609020204030204" pitchFamily="49" charset="0"/>
                <a:cs typeface="Consolas" panose="020B0609020204030204" pitchFamily="49" charset="0"/>
              </a:rPr>
              <a:t># Listing 9.11 </a:t>
            </a:r>
            <a:r>
              <a:rPr lang="en-US" sz="1200" b="1" dirty="0" err="1">
                <a:latin typeface="Consolas" panose="020B0609020204030204" pitchFamily="49" charset="0"/>
                <a:cs typeface="Consolas" panose="020B0609020204030204" pitchFamily="49" charset="0"/>
              </a:rPr>
              <a:t>BMI.py</a:t>
            </a:r>
            <a:endParaRPr lang="en-US" sz="1200" b="1"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class BMI:</a:t>
            </a:r>
          </a:p>
          <a:p>
            <a:pPr marL="0" indent="0">
              <a:spcBef>
                <a:spcPts val="0"/>
              </a:spcBef>
              <a:buNone/>
            </a:pPr>
            <a:r>
              <a:rPr lang="en-US" sz="1200" dirty="0">
                <a:latin typeface="Consolas" panose="020B0609020204030204" pitchFamily="49" charset="0"/>
                <a:cs typeface="Consolas" panose="020B0609020204030204" pitchFamily="49" charset="0"/>
              </a:rPr>
              <a:t>    def __init__(self, name, age, weight, height):</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self.__name</a:t>
            </a:r>
            <a:r>
              <a:rPr lang="en-US" sz="1200" dirty="0">
                <a:latin typeface="Consolas" panose="020B0609020204030204" pitchFamily="49" charset="0"/>
                <a:cs typeface="Consolas" panose="020B0609020204030204" pitchFamily="49" charset="0"/>
              </a:rPr>
              <a:t> = name</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self.__age</a:t>
            </a:r>
            <a:r>
              <a:rPr lang="en-US" sz="1200" dirty="0">
                <a:latin typeface="Consolas" panose="020B0609020204030204" pitchFamily="49" charset="0"/>
                <a:cs typeface="Consolas" panose="020B0609020204030204" pitchFamily="49" charset="0"/>
              </a:rPr>
              <a:t> = age</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self.__weight</a:t>
            </a:r>
            <a:r>
              <a:rPr lang="en-US" sz="1200" dirty="0">
                <a:latin typeface="Consolas" panose="020B0609020204030204" pitchFamily="49" charset="0"/>
                <a:cs typeface="Consolas" panose="020B0609020204030204" pitchFamily="49" charset="0"/>
              </a:rPr>
              <a:t> = weight</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self.__height</a:t>
            </a:r>
            <a:r>
              <a:rPr lang="en-US" sz="1200" dirty="0">
                <a:latin typeface="Consolas" panose="020B0609020204030204" pitchFamily="49" charset="0"/>
                <a:cs typeface="Consolas" panose="020B0609020204030204" pitchFamily="49" charset="0"/>
              </a:rPr>
              <a:t> = height</a:t>
            </a:r>
          </a:p>
          <a:p>
            <a:pPr marL="0" indent="0">
              <a:spcBef>
                <a:spcPts val="0"/>
              </a:spcBef>
              <a:buNone/>
            </a:pPr>
            <a:r>
              <a:rPr lang="en-US" sz="1200" dirty="0">
                <a:latin typeface="Consolas" panose="020B0609020204030204" pitchFamily="49" charset="0"/>
                <a:cs typeface="Consolas" panose="020B0609020204030204" pitchFamily="49" charset="0"/>
              </a:rPr>
              <a:t>  </a:t>
            </a:r>
          </a:p>
          <a:p>
            <a:pPr marL="0" indent="0">
              <a:spcBef>
                <a:spcPts val="0"/>
              </a:spcBef>
              <a:buNone/>
            </a:pPr>
            <a:r>
              <a:rPr lang="en-US" sz="1200" dirty="0">
                <a:latin typeface="Consolas" panose="020B0609020204030204" pitchFamily="49" charset="0"/>
                <a:cs typeface="Consolas" panose="020B0609020204030204" pitchFamily="49" charset="0"/>
              </a:rPr>
              <a:t>    def </a:t>
            </a:r>
            <a:r>
              <a:rPr lang="en-US" sz="1200" dirty="0" err="1">
                <a:latin typeface="Consolas" panose="020B0609020204030204" pitchFamily="49" charset="0"/>
                <a:cs typeface="Consolas" panose="020B0609020204030204" pitchFamily="49" charset="0"/>
              </a:rPr>
              <a:t>getBMI</a:t>
            </a:r>
            <a:r>
              <a:rPr lang="en-US" sz="1200" dirty="0">
                <a:latin typeface="Consolas" panose="020B0609020204030204" pitchFamily="49" charset="0"/>
                <a:cs typeface="Consolas" panose="020B0609020204030204" pitchFamily="49" charset="0"/>
              </a:rPr>
              <a:t>(self):</a:t>
            </a:r>
          </a:p>
          <a:p>
            <a:pPr marL="0" indent="0">
              <a:spcBef>
                <a:spcPts val="0"/>
              </a:spcBef>
              <a:buNone/>
            </a:pPr>
            <a:r>
              <a:rPr lang="en-US" sz="1200" dirty="0">
                <a:latin typeface="Consolas" panose="020B0609020204030204" pitchFamily="49" charset="0"/>
                <a:cs typeface="Consolas" panose="020B0609020204030204" pitchFamily="49" charset="0"/>
              </a:rPr>
              <a:t>        KILOGRAMS_PER_POUND = 0.45359237</a:t>
            </a:r>
          </a:p>
          <a:p>
            <a:pPr marL="0" indent="0">
              <a:spcBef>
                <a:spcPts val="0"/>
              </a:spcBef>
              <a:buNone/>
            </a:pPr>
            <a:r>
              <a:rPr lang="en-US" sz="1200" dirty="0">
                <a:latin typeface="Consolas" panose="020B0609020204030204" pitchFamily="49" charset="0"/>
                <a:cs typeface="Consolas" panose="020B0609020204030204" pitchFamily="49" charset="0"/>
              </a:rPr>
              <a:t>        METERS_PER_INCH = 0.0254  </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bmi</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self.__weight</a:t>
            </a:r>
            <a:r>
              <a:rPr lang="en-US" sz="1200" dirty="0">
                <a:latin typeface="Consolas" panose="020B0609020204030204" pitchFamily="49" charset="0"/>
                <a:cs typeface="Consolas" panose="020B0609020204030204" pitchFamily="49" charset="0"/>
              </a:rPr>
              <a:t> * KILOGRAMS_PER_POUND /  \</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self.__height</a:t>
            </a:r>
            <a:r>
              <a:rPr lang="en-US" sz="1200" dirty="0">
                <a:latin typeface="Consolas" panose="020B0609020204030204" pitchFamily="49" charset="0"/>
                <a:cs typeface="Consolas" panose="020B0609020204030204" pitchFamily="49" charset="0"/>
              </a:rPr>
              <a:t> * METERS_PER_INCH) * \</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self.__height</a:t>
            </a:r>
            <a:r>
              <a:rPr lang="en-US" sz="1200" dirty="0">
                <a:latin typeface="Consolas" panose="020B0609020204030204" pitchFamily="49" charset="0"/>
                <a:cs typeface="Consolas" panose="020B0609020204030204" pitchFamily="49" charset="0"/>
              </a:rPr>
              <a:t> * METERS_PER_INCH))</a:t>
            </a:r>
          </a:p>
          <a:p>
            <a:pPr marL="0" indent="0">
              <a:spcBef>
                <a:spcPts val="0"/>
              </a:spcBef>
              <a:buNone/>
            </a:pPr>
            <a:r>
              <a:rPr lang="en-US" sz="1200" dirty="0">
                <a:latin typeface="Consolas" panose="020B0609020204030204" pitchFamily="49" charset="0"/>
                <a:cs typeface="Consolas" panose="020B0609020204030204" pitchFamily="49" charset="0"/>
              </a:rPr>
              <a:t>        return round(</a:t>
            </a:r>
            <a:r>
              <a:rPr lang="en-US" sz="1200" dirty="0" err="1">
                <a:latin typeface="Consolas" panose="020B0609020204030204" pitchFamily="49" charset="0"/>
                <a:cs typeface="Consolas" panose="020B0609020204030204" pitchFamily="49" charset="0"/>
              </a:rPr>
              <a:t>bmi</a:t>
            </a:r>
            <a:r>
              <a:rPr lang="en-US" sz="1200" dirty="0">
                <a:latin typeface="Consolas" panose="020B0609020204030204" pitchFamily="49" charset="0"/>
                <a:cs typeface="Consolas" panose="020B0609020204030204" pitchFamily="49" charset="0"/>
              </a:rPr>
              <a:t> * 100) / 100</a:t>
            </a:r>
          </a:p>
          <a:p>
            <a:pPr marL="0" indent="0">
              <a:spcBef>
                <a:spcPts val="0"/>
              </a:spcBef>
              <a:buNone/>
            </a:pPr>
            <a:r>
              <a:rPr lang="en-US" sz="1200" dirty="0">
                <a:latin typeface="Consolas" panose="020B0609020204030204" pitchFamily="49" charset="0"/>
                <a:cs typeface="Consolas" panose="020B0609020204030204" pitchFamily="49" charset="0"/>
              </a:rPr>
              <a:t>  </a:t>
            </a:r>
          </a:p>
          <a:p>
            <a:pPr marL="0" indent="0">
              <a:spcBef>
                <a:spcPts val="0"/>
              </a:spcBef>
              <a:buNone/>
            </a:pPr>
            <a:r>
              <a:rPr lang="en-US" sz="1200" dirty="0">
                <a:latin typeface="Consolas" panose="020B0609020204030204" pitchFamily="49" charset="0"/>
                <a:cs typeface="Consolas" panose="020B0609020204030204" pitchFamily="49" charset="0"/>
              </a:rPr>
              <a:t>    def </a:t>
            </a:r>
            <a:r>
              <a:rPr lang="en-US" sz="1200" dirty="0" err="1">
                <a:latin typeface="Consolas" panose="020B0609020204030204" pitchFamily="49" charset="0"/>
                <a:cs typeface="Consolas" panose="020B0609020204030204" pitchFamily="49" charset="0"/>
              </a:rPr>
              <a:t>getStatus</a:t>
            </a:r>
            <a:r>
              <a:rPr lang="en-US" sz="1200" dirty="0">
                <a:latin typeface="Consolas" panose="020B0609020204030204" pitchFamily="49" charset="0"/>
                <a:cs typeface="Consolas" panose="020B0609020204030204" pitchFamily="49" charset="0"/>
              </a:rPr>
              <a:t>(self):</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bmi</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self.getBMI</a:t>
            </a:r>
            <a:r>
              <a:rPr lang="en-US" sz="1200" dirty="0">
                <a:latin typeface="Consolas" panose="020B0609020204030204" pitchFamily="49" charset="0"/>
                <a:cs typeface="Consolas" panose="020B0609020204030204" pitchFamily="49" charset="0"/>
              </a:rPr>
              <a:t>()</a:t>
            </a:r>
          </a:p>
          <a:p>
            <a:pPr marL="0" indent="0">
              <a:spcBef>
                <a:spcPts val="0"/>
              </a:spcBef>
              <a:buNone/>
            </a:pPr>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bmi</a:t>
            </a:r>
            <a:r>
              <a:rPr lang="en-US" sz="1200" dirty="0">
                <a:latin typeface="Consolas" panose="020B0609020204030204" pitchFamily="49" charset="0"/>
                <a:cs typeface="Consolas" panose="020B0609020204030204" pitchFamily="49" charset="0"/>
              </a:rPr>
              <a:t> &lt; 18.5:</a:t>
            </a:r>
          </a:p>
          <a:p>
            <a:pPr marL="0" indent="0">
              <a:spcBef>
                <a:spcPts val="0"/>
              </a:spcBef>
              <a:buNone/>
            </a:pPr>
            <a:r>
              <a:rPr lang="en-US" sz="1200" dirty="0">
                <a:latin typeface="Consolas" panose="020B0609020204030204" pitchFamily="49" charset="0"/>
                <a:cs typeface="Consolas" panose="020B0609020204030204" pitchFamily="49" charset="0"/>
              </a:rPr>
              <a:t>            return "Underweight"</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elif</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bmi</a:t>
            </a:r>
            <a:r>
              <a:rPr lang="en-US" sz="1200" dirty="0">
                <a:latin typeface="Consolas" panose="020B0609020204030204" pitchFamily="49" charset="0"/>
                <a:cs typeface="Consolas" panose="020B0609020204030204" pitchFamily="49" charset="0"/>
              </a:rPr>
              <a:t> &lt; 25:</a:t>
            </a:r>
          </a:p>
          <a:p>
            <a:pPr marL="0" indent="0">
              <a:spcBef>
                <a:spcPts val="0"/>
              </a:spcBef>
              <a:buNone/>
            </a:pPr>
            <a:r>
              <a:rPr lang="en-US" sz="1200" dirty="0">
                <a:latin typeface="Consolas" panose="020B0609020204030204" pitchFamily="49" charset="0"/>
                <a:cs typeface="Consolas" panose="020B0609020204030204" pitchFamily="49" charset="0"/>
              </a:rPr>
              <a:t>            return "Normal"</a:t>
            </a:r>
          </a:p>
          <a:p>
            <a:pPr marL="0" indent="0">
              <a:spcBef>
                <a:spcPts val="0"/>
              </a:spcBef>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elif</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bmi</a:t>
            </a:r>
            <a:r>
              <a:rPr lang="en-US" sz="1200" dirty="0">
                <a:latin typeface="Consolas" panose="020B0609020204030204" pitchFamily="49" charset="0"/>
                <a:cs typeface="Consolas" panose="020B0609020204030204" pitchFamily="49" charset="0"/>
              </a:rPr>
              <a:t> &lt; 30:</a:t>
            </a:r>
          </a:p>
          <a:p>
            <a:pPr marL="0" indent="0">
              <a:spcBef>
                <a:spcPts val="0"/>
              </a:spcBef>
              <a:buNone/>
            </a:pPr>
            <a:r>
              <a:rPr lang="en-US" sz="1200" dirty="0">
                <a:latin typeface="Consolas" panose="020B0609020204030204" pitchFamily="49" charset="0"/>
                <a:cs typeface="Consolas" panose="020B0609020204030204" pitchFamily="49" charset="0"/>
              </a:rPr>
              <a:t>            return "Overweight"</a:t>
            </a:r>
          </a:p>
          <a:p>
            <a:pPr marL="0" indent="0">
              <a:spcBef>
                <a:spcPts val="0"/>
              </a:spcBef>
              <a:buNone/>
            </a:pPr>
            <a:r>
              <a:rPr lang="en-US" sz="1200" dirty="0">
                <a:latin typeface="Consolas" panose="020B0609020204030204" pitchFamily="49" charset="0"/>
                <a:cs typeface="Consolas" panose="020B0609020204030204" pitchFamily="49" charset="0"/>
              </a:rPr>
              <a:t>        else:</a:t>
            </a:r>
          </a:p>
          <a:p>
            <a:pPr marL="0" indent="0">
              <a:spcBef>
                <a:spcPts val="0"/>
              </a:spcBef>
              <a:buNone/>
            </a:pPr>
            <a:r>
              <a:rPr lang="en-US" sz="1200" dirty="0">
                <a:latin typeface="Consolas" panose="020B0609020204030204" pitchFamily="49" charset="0"/>
                <a:cs typeface="Consolas" panose="020B0609020204030204" pitchFamily="49" charset="0"/>
              </a:rPr>
              <a:t>            return "Obese"</a:t>
            </a:r>
          </a:p>
          <a:p>
            <a:pPr marL="0" indent="0">
              <a:spcBef>
                <a:spcPts val="0"/>
              </a:spcBef>
              <a:buNone/>
            </a:pPr>
            <a:r>
              <a:rPr lang="en-US" sz="1200" dirty="0">
                <a:latin typeface="Consolas" panose="020B0609020204030204" pitchFamily="49" charset="0"/>
                <a:cs typeface="Consolas" panose="020B0609020204030204" pitchFamily="49" charset="0"/>
              </a:rPr>
              <a:t>    def </a:t>
            </a:r>
            <a:r>
              <a:rPr lang="en-US" sz="1200" dirty="0" err="1">
                <a:latin typeface="Consolas" panose="020B0609020204030204" pitchFamily="49" charset="0"/>
                <a:cs typeface="Consolas" panose="020B0609020204030204" pitchFamily="49" charset="0"/>
              </a:rPr>
              <a:t>getName</a:t>
            </a:r>
            <a:r>
              <a:rPr lang="en-US" sz="1200" dirty="0">
                <a:latin typeface="Consolas" panose="020B0609020204030204" pitchFamily="49" charset="0"/>
                <a:cs typeface="Consolas" panose="020B0609020204030204" pitchFamily="49" charset="0"/>
              </a:rPr>
              <a:t>(self):</a:t>
            </a:r>
          </a:p>
          <a:p>
            <a:pPr marL="0" indent="0">
              <a:spcBef>
                <a:spcPts val="0"/>
              </a:spcBef>
              <a:buNone/>
            </a:pPr>
            <a:r>
              <a:rPr lang="en-US" sz="1200" dirty="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self.__name</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    def </a:t>
            </a:r>
            <a:r>
              <a:rPr lang="en-US" sz="1200" dirty="0" err="1">
                <a:latin typeface="Consolas" panose="020B0609020204030204" pitchFamily="49" charset="0"/>
                <a:cs typeface="Consolas" panose="020B0609020204030204" pitchFamily="49" charset="0"/>
              </a:rPr>
              <a:t>getAge</a:t>
            </a:r>
            <a:r>
              <a:rPr lang="en-US" sz="1200" dirty="0">
                <a:latin typeface="Consolas" panose="020B0609020204030204" pitchFamily="49" charset="0"/>
                <a:cs typeface="Consolas" panose="020B0609020204030204" pitchFamily="49" charset="0"/>
              </a:rPr>
              <a:t>(self):</a:t>
            </a:r>
          </a:p>
          <a:p>
            <a:pPr marL="0" indent="0">
              <a:spcBef>
                <a:spcPts val="0"/>
              </a:spcBef>
              <a:buNone/>
            </a:pPr>
            <a:r>
              <a:rPr lang="en-US" sz="1200" dirty="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self.__age</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    def </a:t>
            </a:r>
            <a:r>
              <a:rPr lang="en-US" sz="1200" dirty="0" err="1">
                <a:latin typeface="Consolas" panose="020B0609020204030204" pitchFamily="49" charset="0"/>
                <a:cs typeface="Consolas" panose="020B0609020204030204" pitchFamily="49" charset="0"/>
              </a:rPr>
              <a:t>getWeight</a:t>
            </a:r>
            <a:r>
              <a:rPr lang="en-US" sz="1200" dirty="0">
                <a:latin typeface="Consolas" panose="020B0609020204030204" pitchFamily="49" charset="0"/>
                <a:cs typeface="Consolas" panose="020B0609020204030204" pitchFamily="49" charset="0"/>
              </a:rPr>
              <a:t>(self):</a:t>
            </a:r>
          </a:p>
          <a:p>
            <a:pPr marL="0" indent="0">
              <a:spcBef>
                <a:spcPts val="0"/>
              </a:spcBef>
              <a:buNone/>
            </a:pPr>
            <a:r>
              <a:rPr lang="en-US" sz="1200" dirty="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self.__weight</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    def </a:t>
            </a:r>
            <a:r>
              <a:rPr lang="en-US" sz="1200" dirty="0" err="1">
                <a:latin typeface="Consolas" panose="020B0609020204030204" pitchFamily="49" charset="0"/>
                <a:cs typeface="Consolas" panose="020B0609020204030204" pitchFamily="49" charset="0"/>
              </a:rPr>
              <a:t>getHeight</a:t>
            </a:r>
            <a:r>
              <a:rPr lang="en-US" sz="1200" dirty="0">
                <a:latin typeface="Consolas" panose="020B0609020204030204" pitchFamily="49" charset="0"/>
                <a:cs typeface="Consolas" panose="020B0609020204030204" pitchFamily="49" charset="0"/>
              </a:rPr>
              <a:t>(self):</a:t>
            </a:r>
          </a:p>
          <a:p>
            <a:pPr marL="0" indent="0">
              <a:spcBef>
                <a:spcPts val="0"/>
              </a:spcBef>
              <a:buNone/>
            </a:pPr>
            <a:r>
              <a:rPr lang="en-US" sz="1200" dirty="0">
                <a:latin typeface="Consolas" panose="020B0609020204030204" pitchFamily="49" charset="0"/>
                <a:cs typeface="Consolas" panose="020B0609020204030204" pitchFamily="49" charset="0"/>
              </a:rPr>
              <a:t>        return </a:t>
            </a:r>
            <a:r>
              <a:rPr lang="en-US" sz="1200" dirty="0" err="1">
                <a:latin typeface="Consolas" panose="020B0609020204030204" pitchFamily="49" charset="0"/>
                <a:cs typeface="Consolas" panose="020B0609020204030204" pitchFamily="49" charset="0"/>
              </a:rPr>
              <a:t>self.__height</a:t>
            </a:r>
            <a:endParaRPr lang="en-US"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40</a:t>
            </a:fld>
            <a:endParaRPr lang="en-US" altLang="en-US"/>
          </a:p>
        </p:txBody>
      </p:sp>
    </p:spTree>
    <p:extLst>
      <p:ext uri="{BB962C8B-B14F-4D97-AF65-F5344CB8AC3E}">
        <p14:creationId xmlns:p14="http://schemas.microsoft.com/office/powerpoint/2010/main" val="2020038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LiveExample</a:t>
            </a:r>
            <a:r>
              <a:rPr lang="en-US" sz="1600" dirty="0">
                <a:latin typeface="Consolas" panose="020B0609020204030204" pitchFamily="49" charset="0"/>
                <a:cs typeface="Consolas" panose="020B0609020204030204" pitchFamily="49" charset="0"/>
              </a:rPr>
              <a:t> 9.10 </a:t>
            </a:r>
            <a:r>
              <a:rPr lang="en-US" sz="1600" dirty="0" err="1">
                <a:latin typeface="Consolas" panose="020B0609020204030204" pitchFamily="49" charset="0"/>
                <a:cs typeface="Consolas" panose="020B0609020204030204" pitchFamily="49" charset="0"/>
              </a:rPr>
              <a:t>useBMIClass.py</a:t>
            </a:r>
            <a:endParaRPr lang="en-US" sz="1600" dirty="0">
              <a:latin typeface="Consolas" panose="020B0609020204030204" pitchFamily="49" charset="0"/>
              <a:cs typeface="Consolas" panose="020B0609020204030204" pitchFamily="49" charset="0"/>
            </a:endParaRP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from BMI import BMI</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def main():</a:t>
            </a:r>
          </a:p>
          <a:p>
            <a:pPr marL="0" indent="0">
              <a:spcBef>
                <a:spcPts val="0"/>
              </a:spcBef>
              <a:buNone/>
            </a:pPr>
            <a:r>
              <a:rPr lang="en-US" sz="1600" dirty="0">
                <a:latin typeface="Consolas" panose="020B0609020204030204" pitchFamily="49" charset="0"/>
                <a:cs typeface="Consolas" panose="020B0609020204030204" pitchFamily="49" charset="0"/>
              </a:rPr>
              <a:t>    bmi1 = BMI("Aiysha Brady", 18, 145, 70)</a:t>
            </a:r>
          </a:p>
          <a:p>
            <a:pPr marL="0" indent="0">
              <a:spcBef>
                <a:spcPts val="0"/>
              </a:spcBef>
              <a:buNone/>
            </a:pPr>
            <a:r>
              <a:rPr lang="en-US" sz="1600" dirty="0">
                <a:latin typeface="Consolas" panose="020B0609020204030204" pitchFamily="49" charset="0"/>
                <a:cs typeface="Consolas" panose="020B0609020204030204" pitchFamily="49" charset="0"/>
              </a:rPr>
              <a:t>    print("The BMI for", bmi1.getName(), "is",</a:t>
            </a:r>
          </a:p>
          <a:p>
            <a:pPr marL="0" indent="0">
              <a:spcBef>
                <a:spcPts val="0"/>
              </a:spcBef>
              <a:buNone/>
            </a:pPr>
            <a:r>
              <a:rPr lang="en-US" sz="1600" dirty="0">
                <a:latin typeface="Consolas" panose="020B0609020204030204" pitchFamily="49" charset="0"/>
                <a:cs typeface="Consolas" panose="020B0609020204030204" pitchFamily="49" charset="0"/>
              </a:rPr>
              <a:t>        bmi1.getBMI(), bmi1.getStatus())</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bmi2 = BMI("</a:t>
            </a:r>
            <a:r>
              <a:rPr lang="en-US" sz="1600" dirty="0" err="1">
                <a:latin typeface="Consolas" panose="020B0609020204030204" pitchFamily="49" charset="0"/>
                <a:cs typeface="Consolas" panose="020B0609020204030204" pitchFamily="49" charset="0"/>
              </a:rPr>
              <a:t>Kady</a:t>
            </a:r>
            <a:r>
              <a:rPr lang="en-US" sz="1600" dirty="0">
                <a:latin typeface="Consolas" panose="020B0609020204030204" pitchFamily="49" charset="0"/>
                <a:cs typeface="Consolas" panose="020B0609020204030204" pitchFamily="49" charset="0"/>
              </a:rPr>
              <a:t> Morton", 50, 215, 70)</a:t>
            </a:r>
          </a:p>
          <a:p>
            <a:pPr marL="0" indent="0">
              <a:spcBef>
                <a:spcPts val="0"/>
              </a:spcBef>
              <a:buNone/>
            </a:pPr>
            <a:r>
              <a:rPr lang="en-US" sz="1600" dirty="0">
                <a:latin typeface="Consolas" panose="020B0609020204030204" pitchFamily="49" charset="0"/>
                <a:cs typeface="Consolas" panose="020B0609020204030204" pitchFamily="49" charset="0"/>
              </a:rPr>
              <a:t>    print("The BMI for", bmi2.getName(), "is",</a:t>
            </a:r>
          </a:p>
          <a:p>
            <a:pPr marL="0" indent="0">
              <a:spcBef>
                <a:spcPts val="0"/>
              </a:spcBef>
              <a:buNone/>
            </a:pPr>
            <a:r>
              <a:rPr lang="en-US" sz="1600" dirty="0">
                <a:latin typeface="Consolas" panose="020B0609020204030204" pitchFamily="49" charset="0"/>
                <a:cs typeface="Consolas" panose="020B0609020204030204" pitchFamily="49" charset="0"/>
              </a:rPr>
              <a:t>        bmi2.getBMI(), bmi2.getStatus())</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main() # Call the main function</a:t>
            </a: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41</a:t>
            </a:fld>
            <a:endParaRPr lang="en-US" altLang="en-US"/>
          </a:p>
        </p:txBody>
      </p:sp>
    </p:spTree>
    <p:extLst>
      <p:ext uri="{BB962C8B-B14F-4D97-AF65-F5344CB8AC3E}">
        <p14:creationId xmlns:p14="http://schemas.microsoft.com/office/powerpoint/2010/main" val="568534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940359F5-E3A4-3647-8848-0CA4BE9BAD4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04E617-903A-7448-AAE3-17890313EBC3}" type="slidenum">
              <a:rPr lang="en-US" altLang="en-US" sz="1400"/>
              <a:pPr>
                <a:spcBef>
                  <a:spcPct val="0"/>
                </a:spcBef>
                <a:buClrTx/>
                <a:buSzTx/>
                <a:buFontTx/>
                <a:buNone/>
              </a:pPr>
              <a:t>42</a:t>
            </a:fld>
            <a:endParaRPr lang="en-US" altLang="en-US" sz="1400"/>
          </a:p>
        </p:txBody>
      </p:sp>
      <p:sp>
        <p:nvSpPr>
          <p:cNvPr id="29699" name="Rectangle 2">
            <a:extLst>
              <a:ext uri="{FF2B5EF4-FFF2-40B4-BE49-F238E27FC236}">
                <a16:creationId xmlns:a16="http://schemas.microsoft.com/office/drawing/2014/main" id="{00E52463-3003-9F42-A27E-1AEE8328A870}"/>
              </a:ext>
            </a:extLst>
          </p:cNvPr>
          <p:cNvSpPr>
            <a:spLocks noGrp="1" noChangeArrowheads="1"/>
          </p:cNvSpPr>
          <p:nvPr>
            <p:ph type="title"/>
          </p:nvPr>
        </p:nvSpPr>
        <p:spPr>
          <a:xfrm>
            <a:off x="685800" y="228600"/>
            <a:ext cx="7772400" cy="685800"/>
          </a:xfrm>
        </p:spPr>
        <p:txBody>
          <a:bodyPr/>
          <a:lstStyle/>
          <a:p>
            <a:r>
              <a:rPr lang="en-US" altLang="en-US"/>
              <a:t>The datetime Class</a:t>
            </a:r>
            <a:endParaRPr lang="en-US" altLang="en-US" b="1">
              <a:latin typeface="Book Antiqua" panose="02040602050305030304" pitchFamily="18" charset="0"/>
            </a:endParaRPr>
          </a:p>
        </p:txBody>
      </p:sp>
      <p:sp>
        <p:nvSpPr>
          <p:cNvPr id="29700" name="Rectangle 3">
            <a:extLst>
              <a:ext uri="{FF2B5EF4-FFF2-40B4-BE49-F238E27FC236}">
                <a16:creationId xmlns:a16="http://schemas.microsoft.com/office/drawing/2014/main" id="{95BCA7AB-10A3-2B43-942C-FB38EF700BC7}"/>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1B22E0D8-1DDE-0240-A369-D55EEF42D9A1}"/>
              </a:ext>
            </a:extLst>
          </p:cNvPr>
          <p:cNvSpPr>
            <a:spLocks noChangeArrowheads="1"/>
          </p:cNvSpPr>
          <p:nvPr/>
        </p:nvSpPr>
        <p:spPr bwMode="auto">
          <a:xfrm>
            <a:off x="0"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10">
            <a:hlinkClick r:id="rId3"/>
            <a:extLst>
              <a:ext uri="{FF2B5EF4-FFF2-40B4-BE49-F238E27FC236}">
                <a16:creationId xmlns:a16="http://schemas.microsoft.com/office/drawing/2014/main" id="{8224FB0A-08BB-5A44-9C73-CFCD496FD306}"/>
              </a:ext>
            </a:extLst>
          </p:cNvPr>
          <p:cNvSpPr>
            <a:spLocks noChangeArrowheads="1"/>
          </p:cNvSpPr>
          <p:nvPr/>
        </p:nvSpPr>
        <p:spPr bwMode="auto">
          <a:xfrm>
            <a:off x="4111625" y="5957888"/>
            <a:ext cx="1881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DatetimeDemo</a:t>
            </a:r>
          </a:p>
          <a:p>
            <a:pPr algn="ctr">
              <a:spcBef>
                <a:spcPct val="0"/>
              </a:spcBef>
              <a:buClrTx/>
              <a:buSzTx/>
              <a:buFontTx/>
              <a:buNone/>
            </a:pPr>
            <a:endParaRPr lang="en-US" altLang="en-US" sz="2000"/>
          </a:p>
        </p:txBody>
      </p:sp>
      <p:sp>
        <p:nvSpPr>
          <p:cNvPr id="2" name="Rectangle 2">
            <a:extLst>
              <a:ext uri="{FF2B5EF4-FFF2-40B4-BE49-F238E27FC236}">
                <a16:creationId xmlns:a16="http://schemas.microsoft.com/office/drawing/2014/main" id="{0AA6B062-0A9D-4CF8-8B41-9DE54B2A3123}"/>
              </a:ext>
            </a:extLst>
          </p:cNvPr>
          <p:cNvSpPr>
            <a:spLocks noChangeArrowheads="1"/>
          </p:cNvSpPr>
          <p:nvPr/>
        </p:nvSpPr>
        <p:spPr bwMode="auto">
          <a:xfrm>
            <a:off x="382588" y="971550"/>
            <a:ext cx="15359062" cy="4603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anchor="ctr">
            <a:spAutoFit/>
          </a:bodyPr>
          <a:lstStyle/>
          <a:p>
            <a:pPr>
              <a:defRPr/>
            </a:pPr>
            <a:endParaRPr lang="en-US"/>
          </a:p>
        </p:txBody>
      </p:sp>
      <p:graphicFrame>
        <p:nvGraphicFramePr>
          <p:cNvPr id="29704" name="Object 2">
            <a:extLst>
              <a:ext uri="{FF2B5EF4-FFF2-40B4-BE49-F238E27FC236}">
                <a16:creationId xmlns:a16="http://schemas.microsoft.com/office/drawing/2014/main" id="{8A0F0203-C0C9-D944-8642-82CF165365B2}"/>
              </a:ext>
            </a:extLst>
          </p:cNvPr>
          <p:cNvGraphicFramePr>
            <a:graphicFrameLocks noChangeAspect="1"/>
          </p:cNvGraphicFramePr>
          <p:nvPr/>
        </p:nvGraphicFramePr>
        <p:xfrm>
          <a:off x="382588" y="971550"/>
          <a:ext cx="6262687" cy="4703763"/>
        </p:xfrm>
        <a:graphic>
          <a:graphicData uri="http://schemas.openxmlformats.org/presentationml/2006/ole">
            <mc:AlternateContent xmlns:mc="http://schemas.openxmlformats.org/markup-compatibility/2006">
              <mc:Choice xmlns:v="urn:schemas-microsoft-com:vml" Requires="v">
                <p:oleObj spid="_x0000_s29719" name="Picture" r:id="rId4" imgW="22352000" imgH="16802100" progId="Word.Picture.8">
                  <p:embed/>
                </p:oleObj>
              </mc:Choice>
              <mc:Fallback>
                <p:oleObj name="Picture" r:id="rId4" imgW="22352000" imgH="168021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971550"/>
                        <a:ext cx="6262687"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85B95-1030-DC42-AFA0-648ADBE572E5}"/>
              </a:ext>
            </a:extLst>
          </p:cNvPr>
          <p:cNvSpPr>
            <a:spLocks noGrp="1"/>
          </p:cNvSpPr>
          <p:nvPr>
            <p:ph idx="1"/>
          </p:nvPr>
        </p:nvSpPr>
        <p:spPr>
          <a:xfrm>
            <a:off x="270641" y="279789"/>
            <a:ext cx="8679530" cy="6452041"/>
          </a:xfrm>
          <a:solidFill>
            <a:schemeClr val="bg1"/>
          </a:solidFill>
        </p:spPr>
        <p:txBody>
          <a:bodyPr/>
          <a:lstStyle/>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LiveExample</a:t>
            </a:r>
            <a:r>
              <a:rPr lang="en-US" sz="1600" dirty="0">
                <a:latin typeface="Consolas" panose="020B0609020204030204" pitchFamily="49" charset="0"/>
                <a:cs typeface="Consolas" panose="020B0609020204030204" pitchFamily="49" charset="0"/>
              </a:rPr>
              <a:t> 9.5 </a:t>
            </a:r>
            <a:r>
              <a:rPr lang="en-US" sz="1600" dirty="0" err="1">
                <a:latin typeface="Consolas" panose="020B0609020204030204" pitchFamily="49" charset="0"/>
                <a:cs typeface="Consolas" panose="020B0609020204030204" pitchFamily="49" charset="0"/>
              </a:rPr>
              <a:t>DatetimeDemo.py</a:t>
            </a:r>
            <a:endParaRPr lang="en-US" sz="1600" dirty="0">
              <a:latin typeface="Consolas" panose="020B0609020204030204" pitchFamily="49" charset="0"/>
              <a:cs typeface="Consolas" panose="020B0609020204030204" pitchFamily="49" charset="0"/>
            </a:endParaRP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from datetime import datetime</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Create a datetime for Sep 1, 2011</a:t>
            </a:r>
          </a:p>
          <a:p>
            <a:pPr marL="0" indent="0">
              <a:spcBef>
                <a:spcPts val="0"/>
              </a:spcBef>
              <a:buNone/>
            </a:pPr>
            <a:r>
              <a:rPr lang="en-US" sz="1600" dirty="0">
                <a:latin typeface="Consolas" panose="020B0609020204030204" pitchFamily="49" charset="0"/>
                <a:cs typeface="Consolas" panose="020B0609020204030204" pitchFamily="49" charset="0"/>
              </a:rPr>
              <a:t>d1 = datetime(2011, 9, 1)</a:t>
            </a:r>
          </a:p>
          <a:p>
            <a:pPr marL="0" indent="0">
              <a:spcBef>
                <a:spcPts val="0"/>
              </a:spcBef>
              <a:buNone/>
            </a:pPr>
            <a:r>
              <a:rPr lang="en-US" sz="1600" dirty="0">
                <a:latin typeface="Consolas" panose="020B0609020204030204" pitchFamily="49" charset="0"/>
                <a:cs typeface="Consolas" panose="020B0609020204030204" pitchFamily="49" charset="0"/>
              </a:rPr>
              <a:t>print("timestamp for Sep 1, 2011:", d1.timestamp())</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Create a datetime for the current time</a:t>
            </a:r>
          </a:p>
          <a:p>
            <a:pPr marL="0" indent="0">
              <a:spcBef>
                <a:spcPts val="0"/>
              </a:spcBef>
              <a:buNone/>
            </a:pPr>
            <a:r>
              <a:rPr lang="en-US" sz="1600" dirty="0">
                <a:latin typeface="Consolas" panose="020B0609020204030204" pitchFamily="49" charset="0"/>
                <a:cs typeface="Consolas" panose="020B0609020204030204" pitchFamily="49" charset="0"/>
              </a:rPr>
              <a:t>d2 = </a:t>
            </a:r>
            <a:r>
              <a:rPr lang="en-US" sz="1600" dirty="0" err="1">
                <a:latin typeface="Consolas" panose="020B0609020204030204" pitchFamily="49" charset="0"/>
                <a:cs typeface="Consolas" panose="020B0609020204030204" pitchFamily="49" charset="0"/>
              </a:rPr>
              <a:t>datetime.now</a:t>
            </a:r>
            <a:r>
              <a:rPr lang="en-US" sz="1600" dirty="0">
                <a:latin typeface="Consolas" panose="020B0609020204030204" pitchFamily="49" charset="0"/>
                <a:cs typeface="Consolas" panose="020B0609020204030204" pitchFamily="49" charset="0"/>
              </a:rPr>
              <a:t>() # For today, it will be 2022,12,1</a:t>
            </a:r>
          </a:p>
          <a:p>
            <a:pPr marL="0" indent="0">
              <a:spcBef>
                <a:spcPts val="0"/>
              </a:spcBef>
              <a:buNone/>
            </a:pPr>
            <a:r>
              <a:rPr lang="en-US" sz="1600" dirty="0">
                <a:latin typeface="Consolas" panose="020B0609020204030204" pitchFamily="49" charset="0"/>
                <a:cs typeface="Consolas" panose="020B0609020204030204" pitchFamily="49" charset="0"/>
              </a:rPr>
              <a:t>print("year:", d2.year, "month:", d2.month, "day:", d2.day,</a:t>
            </a:r>
          </a:p>
          <a:p>
            <a:pPr marL="0" indent="0">
              <a:spcBef>
                <a:spcPts val="0"/>
              </a:spcBef>
              <a:buNone/>
            </a:pPr>
            <a:r>
              <a:rPr lang="en-US" sz="1600" dirty="0">
                <a:latin typeface="Consolas" panose="020B0609020204030204" pitchFamily="49" charset="0"/>
                <a:cs typeface="Consolas" panose="020B0609020204030204" pitchFamily="49" charset="0"/>
              </a:rPr>
              <a:t>    "hour:", d2.hour, "minute:", d2.minute, "second:", d2.second)</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Create a datetime with the specified timestamp</a:t>
            </a:r>
          </a:p>
          <a:p>
            <a:pPr marL="0" indent="0">
              <a:spcBef>
                <a:spcPts val="0"/>
              </a:spcBef>
              <a:buNone/>
            </a:pPr>
            <a:r>
              <a:rPr lang="en-US" sz="1600" dirty="0">
                <a:latin typeface="Consolas" panose="020B0609020204030204" pitchFamily="49" charset="0"/>
                <a:cs typeface="Consolas" panose="020B0609020204030204" pitchFamily="49" charset="0"/>
              </a:rPr>
              <a:t>d3 = </a:t>
            </a:r>
            <a:r>
              <a:rPr lang="en-US" sz="1600" dirty="0" err="1">
                <a:latin typeface="Consolas" panose="020B0609020204030204" pitchFamily="49" charset="0"/>
                <a:cs typeface="Consolas" panose="020B0609020204030204" pitchFamily="49" charset="0"/>
              </a:rPr>
              <a:t>datetime.fromtimestamp</a:t>
            </a:r>
            <a:r>
              <a:rPr lang="en-US" sz="1600" dirty="0">
                <a:latin typeface="Consolas" panose="020B0609020204030204" pitchFamily="49" charset="0"/>
                <a:cs typeface="Consolas" panose="020B0609020204030204" pitchFamily="49" charset="0"/>
              </a:rPr>
              <a:t>(18000) </a:t>
            </a:r>
          </a:p>
          <a:p>
            <a:pPr marL="0" indent="0">
              <a:spcBef>
                <a:spcPts val="0"/>
              </a:spcBef>
              <a:buNone/>
            </a:pPr>
            <a:r>
              <a:rPr lang="en-US" sz="1600" dirty="0">
                <a:latin typeface="Consolas" panose="020B0609020204030204" pitchFamily="49" charset="0"/>
                <a:cs typeface="Consolas" panose="020B0609020204030204" pitchFamily="49" charset="0"/>
              </a:rPr>
              <a:t>print("year:", d3.year, "month:", d3.month, "day:", d3.day,</a:t>
            </a:r>
          </a:p>
          <a:p>
            <a:pPr marL="0" indent="0">
              <a:spcBef>
                <a:spcPts val="0"/>
              </a:spcBef>
              <a:buNone/>
            </a:pPr>
            <a:r>
              <a:rPr lang="en-US" sz="1600" dirty="0">
                <a:latin typeface="Consolas" panose="020B0609020204030204" pitchFamily="49" charset="0"/>
                <a:cs typeface="Consolas" panose="020B0609020204030204" pitchFamily="49" charset="0"/>
              </a:rPr>
              <a:t>    "hour:", d3.hour, "minute:", d3.minute, "second:", d3.second)</a:t>
            </a:r>
          </a:p>
        </p:txBody>
      </p:sp>
      <p:sp>
        <p:nvSpPr>
          <p:cNvPr id="4" name="Slide Number Placeholder 3">
            <a:extLst>
              <a:ext uri="{FF2B5EF4-FFF2-40B4-BE49-F238E27FC236}">
                <a16:creationId xmlns:a16="http://schemas.microsoft.com/office/drawing/2014/main" id="{B2D4A309-CF16-A040-9E74-9FEDEAFCECC1}"/>
              </a:ext>
            </a:extLst>
          </p:cNvPr>
          <p:cNvSpPr>
            <a:spLocks noGrp="1"/>
          </p:cNvSpPr>
          <p:nvPr>
            <p:ph type="sldNum" sz="quarter" idx="11"/>
          </p:nvPr>
        </p:nvSpPr>
        <p:spPr/>
        <p:txBody>
          <a:bodyPr/>
          <a:lstStyle/>
          <a:p>
            <a:fld id="{8732690F-3A68-1449-847E-1651E39B27F7}" type="slidenum">
              <a:rPr lang="en-US" altLang="en-US" smtClean="0"/>
              <a:pPr/>
              <a:t>43</a:t>
            </a:fld>
            <a:endParaRPr lang="en-US" altLang="en-US"/>
          </a:p>
        </p:txBody>
      </p:sp>
    </p:spTree>
    <p:extLst>
      <p:ext uri="{BB962C8B-B14F-4D97-AF65-F5344CB8AC3E}">
        <p14:creationId xmlns:p14="http://schemas.microsoft.com/office/powerpoint/2010/main" val="1696747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F1C5ADB7-4362-574E-B906-D338D4135C4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49FB22-E306-F644-BD30-1BC160EF731F}" type="slidenum">
              <a:rPr lang="en-US" altLang="en-US" sz="1400"/>
              <a:pPr>
                <a:spcBef>
                  <a:spcPct val="0"/>
                </a:spcBef>
                <a:buClrTx/>
                <a:buSzTx/>
                <a:buFontTx/>
                <a:buNone/>
              </a:pPr>
              <a:t>44</a:t>
            </a:fld>
            <a:endParaRPr lang="en-US" altLang="en-US" sz="1400"/>
          </a:p>
        </p:txBody>
      </p:sp>
      <p:sp>
        <p:nvSpPr>
          <p:cNvPr id="30723" name="Rectangle 2">
            <a:extLst>
              <a:ext uri="{FF2B5EF4-FFF2-40B4-BE49-F238E27FC236}">
                <a16:creationId xmlns:a16="http://schemas.microsoft.com/office/drawing/2014/main" id="{5E7844EC-F27F-1143-85F9-4A123C74194D}"/>
              </a:ext>
            </a:extLst>
          </p:cNvPr>
          <p:cNvSpPr>
            <a:spLocks noGrp="1" noChangeArrowheads="1"/>
          </p:cNvSpPr>
          <p:nvPr>
            <p:ph type="title"/>
          </p:nvPr>
        </p:nvSpPr>
        <p:spPr>
          <a:xfrm>
            <a:off x="685800" y="228600"/>
            <a:ext cx="7772400" cy="685800"/>
          </a:xfrm>
        </p:spPr>
        <p:txBody>
          <a:bodyPr/>
          <a:lstStyle/>
          <a:p>
            <a:r>
              <a:rPr lang="en-US" altLang="en-US"/>
              <a:t>Procedural vs. Object-Oriented</a:t>
            </a:r>
            <a:endParaRPr lang="en-US" altLang="en-US" b="1">
              <a:latin typeface="Book Antiqua" panose="02040602050305030304" pitchFamily="18" charset="0"/>
            </a:endParaRPr>
          </a:p>
        </p:txBody>
      </p:sp>
      <p:sp>
        <p:nvSpPr>
          <p:cNvPr id="30724" name="Rectangle 3">
            <a:extLst>
              <a:ext uri="{FF2B5EF4-FFF2-40B4-BE49-F238E27FC236}">
                <a16:creationId xmlns:a16="http://schemas.microsoft.com/office/drawing/2014/main" id="{65CDBE7F-5839-554A-AFCA-02DECD01FA8A}"/>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a:extLst>
              <a:ext uri="{FF2B5EF4-FFF2-40B4-BE49-F238E27FC236}">
                <a16:creationId xmlns:a16="http://schemas.microsoft.com/office/drawing/2014/main" id="{D378D14B-1320-5C44-8D43-439A0062B22B}"/>
              </a:ext>
            </a:extLst>
          </p:cNvPr>
          <p:cNvSpPr>
            <a:spLocks noGrp="1" noChangeArrowheads="1"/>
          </p:cNvSpPr>
          <p:nvPr>
            <p:ph type="body" idx="1"/>
          </p:nvPr>
        </p:nvSpPr>
        <p:spPr>
          <a:xfrm>
            <a:off x="385763" y="1277938"/>
            <a:ext cx="8410575" cy="4762500"/>
          </a:xfrm>
          <a:noFill/>
        </p:spPr>
        <p:txBody>
          <a:bodyPr/>
          <a:lstStyle/>
          <a:p>
            <a:pPr>
              <a:lnSpc>
                <a:spcPct val="80000"/>
              </a:lnSpc>
              <a:buFont typeface="Monotype Sorts" pitchFamily="2" charset="2"/>
              <a:buNone/>
            </a:pPr>
            <a:r>
              <a:rPr lang="en-US" altLang="en-US" sz="4000" dirty="0"/>
              <a:t>	In procedural programming, data and operations on the data are separate, and this methodology requires sending data to methods. Object-oriented programming places data and the operations that pertain to them in an object. This approach solves many of the problems inherent in procedural programming.</a:t>
            </a:r>
            <a:r>
              <a:rPr lang="en-US" alt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A4A5B57D-1481-7847-8990-156E759A4BD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9A784B-8101-AC4E-83BA-3FA32853C52A}" type="slidenum">
              <a:rPr lang="en-US" altLang="en-US" sz="1400"/>
              <a:pPr>
                <a:spcBef>
                  <a:spcPct val="0"/>
                </a:spcBef>
                <a:buClrTx/>
                <a:buSzTx/>
                <a:buFontTx/>
                <a:buNone/>
              </a:pPr>
              <a:t>45</a:t>
            </a:fld>
            <a:endParaRPr lang="en-US" altLang="en-US" sz="1400"/>
          </a:p>
        </p:txBody>
      </p:sp>
      <p:sp>
        <p:nvSpPr>
          <p:cNvPr id="31747" name="Rectangle 2">
            <a:extLst>
              <a:ext uri="{FF2B5EF4-FFF2-40B4-BE49-F238E27FC236}">
                <a16:creationId xmlns:a16="http://schemas.microsoft.com/office/drawing/2014/main" id="{627B998F-FC01-414F-BA04-CD610A9E430F}"/>
              </a:ext>
            </a:extLst>
          </p:cNvPr>
          <p:cNvSpPr>
            <a:spLocks noGrp="1" noChangeArrowheads="1"/>
          </p:cNvSpPr>
          <p:nvPr>
            <p:ph type="title"/>
          </p:nvPr>
        </p:nvSpPr>
        <p:spPr>
          <a:xfrm>
            <a:off x="685800" y="228600"/>
            <a:ext cx="7772400" cy="685800"/>
          </a:xfrm>
        </p:spPr>
        <p:txBody>
          <a:bodyPr/>
          <a:lstStyle/>
          <a:p>
            <a:r>
              <a:rPr lang="en-US" altLang="en-US"/>
              <a:t>Procedural vs. Object-Oriented</a:t>
            </a:r>
            <a:endParaRPr lang="en-US" altLang="en-US" b="1">
              <a:latin typeface="Book Antiqua" panose="02040602050305030304" pitchFamily="18" charset="0"/>
            </a:endParaRPr>
          </a:p>
        </p:txBody>
      </p:sp>
      <p:sp>
        <p:nvSpPr>
          <p:cNvPr id="31748" name="Rectangle 3">
            <a:extLst>
              <a:ext uri="{FF2B5EF4-FFF2-40B4-BE49-F238E27FC236}">
                <a16:creationId xmlns:a16="http://schemas.microsoft.com/office/drawing/2014/main" id="{550C3B76-9BD7-DB42-BE96-BE18700D3701}"/>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54788ED8-9A5A-A749-9827-594E208BB3C3}"/>
              </a:ext>
            </a:extLst>
          </p:cNvPr>
          <p:cNvSpPr>
            <a:spLocks noGrp="1" noChangeArrowheads="1"/>
          </p:cNvSpPr>
          <p:nvPr>
            <p:ph type="body" idx="1"/>
          </p:nvPr>
        </p:nvSpPr>
        <p:spPr>
          <a:xfrm>
            <a:off x="385763" y="1277938"/>
            <a:ext cx="8410575" cy="4762500"/>
          </a:xfrm>
          <a:noFill/>
        </p:spPr>
        <p:txBody>
          <a:bodyPr/>
          <a:lstStyle/>
          <a:p>
            <a:pPr>
              <a:buFont typeface="Monotype Sorts" pitchFamily="2" charset="2"/>
              <a:buNone/>
            </a:pPr>
            <a:r>
              <a:rPr lang="en-US" altLang="en-US"/>
              <a:t>   The object-oriented programming approach organizes programs in a way that mirrors the real world, in which all objects are associated with both attributes and activities. Using objects improves software reusability and makes programs easier to develop and easier to maintain. Programming in Python involves thinking in terms of objects; a Python program can be viewed as a collection of cooperating objects.</a:t>
            </a:r>
          </a:p>
          <a:p>
            <a:pPr>
              <a:lnSpc>
                <a:spcPct val="80000"/>
              </a:lnSpc>
              <a:buFont typeface="Monotype Sorts" pitchFamily="2" charset="2"/>
              <a:buNone/>
            </a:pP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2545-1F00-0141-94CC-5B9CDBCA142F}"/>
              </a:ext>
            </a:extLst>
          </p:cNvPr>
          <p:cNvSpPr>
            <a:spLocks noGrp="1"/>
          </p:cNvSpPr>
          <p:nvPr>
            <p:ph type="title"/>
          </p:nvPr>
        </p:nvSpPr>
        <p:spPr/>
        <p:txBody>
          <a:bodyPr/>
          <a:lstStyle/>
          <a:p>
            <a:r>
              <a:rPr lang="en-US" dirty="0"/>
              <a:t>List indices</a:t>
            </a:r>
          </a:p>
        </p:txBody>
      </p:sp>
      <p:sp>
        <p:nvSpPr>
          <p:cNvPr id="3" name="Content Placeholder 2">
            <a:extLst>
              <a:ext uri="{FF2B5EF4-FFF2-40B4-BE49-F238E27FC236}">
                <a16:creationId xmlns:a16="http://schemas.microsoft.com/office/drawing/2014/main" id="{55B74F40-05D4-E348-A7B3-72EFBB99D881}"/>
              </a:ext>
            </a:extLst>
          </p:cNvPr>
          <p:cNvSpPr>
            <a:spLocks noGrp="1"/>
          </p:cNvSpPr>
          <p:nvPr>
            <p:ph idx="1"/>
          </p:nvPr>
        </p:nvSpPr>
        <p:spPr/>
        <p:txBody>
          <a:bodyPr/>
          <a:lstStyle/>
          <a:p>
            <a:pPr marL="0" indent="0">
              <a:buNone/>
            </a:pPr>
            <a:r>
              <a:rPr lang="en-US" dirty="0" err="1"/>
              <a:t>Mylist</a:t>
            </a:r>
            <a:r>
              <a:rPr lang="en-US" dirty="0"/>
              <a:t> = [0,1,2,3,4]</a:t>
            </a:r>
          </a:p>
        </p:txBody>
      </p:sp>
      <p:sp>
        <p:nvSpPr>
          <p:cNvPr id="4" name="Slide Number Placeholder 3">
            <a:extLst>
              <a:ext uri="{FF2B5EF4-FFF2-40B4-BE49-F238E27FC236}">
                <a16:creationId xmlns:a16="http://schemas.microsoft.com/office/drawing/2014/main" id="{A330499D-216E-5247-8653-28576F1755FC}"/>
              </a:ext>
            </a:extLst>
          </p:cNvPr>
          <p:cNvSpPr>
            <a:spLocks noGrp="1"/>
          </p:cNvSpPr>
          <p:nvPr>
            <p:ph type="sldNum" sz="quarter" idx="11"/>
          </p:nvPr>
        </p:nvSpPr>
        <p:spPr/>
        <p:txBody>
          <a:bodyPr/>
          <a:lstStyle/>
          <a:p>
            <a:fld id="{8732690F-3A68-1449-847E-1651E39B27F7}" type="slidenum">
              <a:rPr lang="en-US" altLang="en-US" smtClean="0"/>
              <a:pPr/>
              <a:t>46</a:t>
            </a:fld>
            <a:endParaRPr lang="en-US" altLang="en-US"/>
          </a:p>
        </p:txBody>
      </p:sp>
    </p:spTree>
    <p:extLst>
      <p:ext uri="{BB962C8B-B14F-4D97-AF65-F5344CB8AC3E}">
        <p14:creationId xmlns:p14="http://schemas.microsoft.com/office/powerpoint/2010/main" val="283834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2B0B2C60-4498-214C-B643-9951405B5B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F2F9F6-93B3-7F47-9BB6-B8C773DC115C}"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9CA9476C-1761-8645-B8E4-E49D76E21E26}"/>
              </a:ext>
            </a:extLst>
          </p:cNvPr>
          <p:cNvSpPr>
            <a:spLocks noGrp="1" noChangeArrowheads="1"/>
          </p:cNvSpPr>
          <p:nvPr>
            <p:ph type="title"/>
          </p:nvPr>
        </p:nvSpPr>
        <p:spPr>
          <a:xfrm>
            <a:off x="762000" y="152400"/>
            <a:ext cx="7772400" cy="609600"/>
          </a:xfrm>
        </p:spPr>
        <p:txBody>
          <a:bodyPr/>
          <a:lstStyle/>
          <a:p>
            <a:r>
              <a:rPr lang="en-US" altLang="en-US"/>
              <a:t>Objects</a:t>
            </a:r>
          </a:p>
        </p:txBody>
      </p:sp>
      <p:sp>
        <p:nvSpPr>
          <p:cNvPr id="8196" name="Rectangle 3">
            <a:extLst>
              <a:ext uri="{FF2B5EF4-FFF2-40B4-BE49-F238E27FC236}">
                <a16:creationId xmlns:a16="http://schemas.microsoft.com/office/drawing/2014/main" id="{45366F9A-650B-984C-B7F1-A08B76E814C3}"/>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Text Box 5">
            <a:extLst>
              <a:ext uri="{FF2B5EF4-FFF2-40B4-BE49-F238E27FC236}">
                <a16:creationId xmlns:a16="http://schemas.microsoft.com/office/drawing/2014/main" id="{9FB0F627-6F11-CC45-B457-FD6AB760AF7E}"/>
              </a:ext>
            </a:extLst>
          </p:cNvPr>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cs typeface="Times New Roman" panose="02020603050405020304" pitchFamily="18" charset="0"/>
              </a:rPr>
              <a:t>An object has both a state and behavior. The state defines the object, and the behavior defines what the object does.</a:t>
            </a:r>
            <a:endParaRPr lang="en-US" altLang="en-US"/>
          </a:p>
        </p:txBody>
      </p:sp>
      <p:sp>
        <p:nvSpPr>
          <p:cNvPr id="8198" name="Rectangle 7">
            <a:extLst>
              <a:ext uri="{FF2B5EF4-FFF2-40B4-BE49-F238E27FC236}">
                <a16:creationId xmlns:a16="http://schemas.microsoft.com/office/drawing/2014/main" id="{C61191E5-69CC-B247-91A0-30A1F3CA5C29}"/>
              </a:ext>
            </a:extLst>
          </p:cNvPr>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199" name="Object 6">
            <a:extLst>
              <a:ext uri="{FF2B5EF4-FFF2-40B4-BE49-F238E27FC236}">
                <a16:creationId xmlns:a16="http://schemas.microsoft.com/office/drawing/2014/main" id="{4347D35A-28DD-034E-BD27-E1C52B082567}"/>
              </a:ext>
            </a:extLst>
          </p:cNvPr>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8214" name="Picture" r:id="rId3" imgW="29730700" imgH="10502900" progId="Word.Picture.8">
                  <p:embed/>
                </p:oleObj>
              </mc:Choice>
              <mc:Fallback>
                <p:oleObj name="Picture" r:id="rId3" imgW="29730700" imgH="105029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8557E3C4-05A1-4C43-B635-1C1C5B2E508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C54494-E009-E34C-B9E0-F979CAC4F99E}"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0BE62B58-8507-D84B-A8AB-FDA13EEBE776}"/>
              </a:ext>
            </a:extLst>
          </p:cNvPr>
          <p:cNvSpPr>
            <a:spLocks noGrp="1" noChangeArrowheads="1"/>
          </p:cNvSpPr>
          <p:nvPr>
            <p:ph type="title"/>
          </p:nvPr>
        </p:nvSpPr>
        <p:spPr>
          <a:xfrm>
            <a:off x="762000" y="152400"/>
            <a:ext cx="7772400" cy="609600"/>
          </a:xfrm>
        </p:spPr>
        <p:txBody>
          <a:bodyPr/>
          <a:lstStyle/>
          <a:p>
            <a:r>
              <a:rPr lang="en-US" altLang="en-US"/>
              <a:t>Classes</a:t>
            </a:r>
          </a:p>
        </p:txBody>
      </p:sp>
      <p:sp>
        <p:nvSpPr>
          <p:cNvPr id="9220" name="Rectangle 3">
            <a:extLst>
              <a:ext uri="{FF2B5EF4-FFF2-40B4-BE49-F238E27FC236}">
                <a16:creationId xmlns:a16="http://schemas.microsoft.com/office/drawing/2014/main" id="{05DF147D-C123-6D43-9C8E-AE21814C98D3}"/>
              </a:ext>
            </a:extLst>
          </p:cNvPr>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Text Box 5">
            <a:extLst>
              <a:ext uri="{FF2B5EF4-FFF2-40B4-BE49-F238E27FC236}">
                <a16:creationId xmlns:a16="http://schemas.microsoft.com/office/drawing/2014/main" id="{E0B0E381-E4A5-2042-8726-43D780790355}"/>
              </a:ext>
            </a:extLst>
          </p:cNvPr>
          <p:cNvSpPr txBox="1">
            <a:spLocks noChangeArrowheads="1"/>
          </p:cNvSpPr>
          <p:nvPr/>
        </p:nvSpPr>
        <p:spPr bwMode="auto">
          <a:xfrm>
            <a:off x="269875" y="1009650"/>
            <a:ext cx="8610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 Python class uses variables to store data fields and defines methods to perform actions. Additionally, a class provides a special type method, known as </a:t>
            </a:r>
            <a:r>
              <a:rPr lang="en-US" altLang="en-US" sz="2400" i="1"/>
              <a:t>initializer</a:t>
            </a:r>
            <a:r>
              <a:rPr lang="en-US" altLang="en-US" sz="2400"/>
              <a:t>, which is invoked to create a new object. An initializer can perform any action, but initializer is designed to perform initializing actions, such as creating the data fields of objects. </a:t>
            </a:r>
          </a:p>
        </p:txBody>
      </p:sp>
      <p:sp>
        <p:nvSpPr>
          <p:cNvPr id="9222" name="Rectangle 7">
            <a:extLst>
              <a:ext uri="{FF2B5EF4-FFF2-40B4-BE49-F238E27FC236}">
                <a16:creationId xmlns:a16="http://schemas.microsoft.com/office/drawing/2014/main" id="{43F92F6A-2537-1240-BFBF-BBE57330BC07}"/>
              </a:ext>
            </a:extLst>
          </p:cNvPr>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Text Box 8">
            <a:extLst>
              <a:ext uri="{FF2B5EF4-FFF2-40B4-BE49-F238E27FC236}">
                <a16:creationId xmlns:a16="http://schemas.microsoft.com/office/drawing/2014/main" id="{893B2DF6-7092-AD4E-8117-75E6B3D29B4F}"/>
              </a:ext>
            </a:extLst>
          </p:cNvPr>
          <p:cNvSpPr txBox="1">
            <a:spLocks noChangeArrowheads="1"/>
          </p:cNvSpPr>
          <p:nvPr/>
        </p:nvSpPr>
        <p:spPr bwMode="auto">
          <a:xfrm>
            <a:off x="231775" y="3467100"/>
            <a:ext cx="861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b="1" dirty="0">
                <a:solidFill>
                  <a:schemeClr val="tx2"/>
                </a:solidFill>
                <a:latin typeface="Courier New" panose="02070309020205020404" pitchFamily="49" charset="0"/>
              </a:rPr>
              <a:t>class </a:t>
            </a:r>
            <a:r>
              <a:rPr lang="en-US" altLang="en-US" sz="2400" b="1" dirty="0" err="1">
                <a:solidFill>
                  <a:schemeClr val="tx2"/>
                </a:solidFill>
                <a:latin typeface="Courier New" panose="02070309020205020404" pitchFamily="49" charset="0"/>
              </a:rPr>
              <a:t>ClassName</a:t>
            </a:r>
            <a:r>
              <a:rPr lang="en-US" altLang="en-US" sz="2400" b="1" dirty="0">
                <a:solidFill>
                  <a:schemeClr val="tx2"/>
                </a:solidFill>
                <a:latin typeface="Courier New" panose="02070309020205020404" pitchFamily="49" charset="0"/>
              </a:rPr>
              <a:t>:</a:t>
            </a:r>
          </a:p>
          <a:p>
            <a:pPr>
              <a:spcBef>
                <a:spcPct val="0"/>
              </a:spcBef>
              <a:buClrTx/>
              <a:buSzTx/>
              <a:buFontTx/>
              <a:buNone/>
            </a:pPr>
            <a:r>
              <a:rPr lang="en-US" altLang="en-US" sz="2400" b="1" dirty="0">
                <a:solidFill>
                  <a:schemeClr val="tx2"/>
                </a:solidFill>
                <a:latin typeface="Courier New" panose="02070309020205020404" pitchFamily="49" charset="0"/>
              </a:rPr>
              <a:t>    initializer</a:t>
            </a:r>
          </a:p>
          <a:p>
            <a:pPr>
              <a:spcBef>
                <a:spcPct val="0"/>
              </a:spcBef>
              <a:buClrTx/>
              <a:buSzTx/>
              <a:buFontTx/>
              <a:buNone/>
            </a:pPr>
            <a:r>
              <a:rPr lang="en-US" altLang="en-US" sz="2400" b="1" dirty="0">
                <a:solidFill>
                  <a:schemeClr val="tx2"/>
                </a:solidFill>
                <a:latin typeface="Courier New" panose="02070309020205020404" pitchFamily="49" charset="0"/>
              </a:rPr>
              <a:t>    methods</a:t>
            </a:r>
          </a:p>
        </p:txBody>
      </p:sp>
      <p:sp>
        <p:nvSpPr>
          <p:cNvPr id="9224" name="Rectangle 10">
            <a:hlinkClick r:id="rId2"/>
            <a:extLst>
              <a:ext uri="{FF2B5EF4-FFF2-40B4-BE49-F238E27FC236}">
                <a16:creationId xmlns:a16="http://schemas.microsoft.com/office/drawing/2014/main" id="{11AB989B-ED31-294B-9D54-434776A51110}"/>
              </a:ext>
            </a:extLst>
          </p:cNvPr>
          <p:cNvSpPr>
            <a:spLocks noChangeArrowheads="1"/>
          </p:cNvSpPr>
          <p:nvPr/>
        </p:nvSpPr>
        <p:spPr bwMode="auto">
          <a:xfrm>
            <a:off x="1166813" y="5387975"/>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Circle</a:t>
            </a:r>
          </a:p>
        </p:txBody>
      </p:sp>
      <p:sp>
        <p:nvSpPr>
          <p:cNvPr id="9225" name="Rectangle 10">
            <a:hlinkClick r:id="rId3"/>
            <a:extLst>
              <a:ext uri="{FF2B5EF4-FFF2-40B4-BE49-F238E27FC236}">
                <a16:creationId xmlns:a16="http://schemas.microsoft.com/office/drawing/2014/main" id="{FFD9B3B5-7BAC-8C41-9CB8-5711E798D552}"/>
              </a:ext>
            </a:extLst>
          </p:cNvPr>
          <p:cNvSpPr>
            <a:spLocks noChangeArrowheads="1"/>
          </p:cNvSpPr>
          <p:nvPr/>
        </p:nvSpPr>
        <p:spPr bwMode="auto">
          <a:xfrm>
            <a:off x="3146425" y="5387975"/>
            <a:ext cx="150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TestCircle</a:t>
            </a: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1C7B5-20D4-5D40-AED3-E621A965EC29}"/>
              </a:ext>
            </a:extLst>
          </p:cNvPr>
          <p:cNvSpPr>
            <a:spLocks noGrp="1"/>
          </p:cNvSpPr>
          <p:nvPr>
            <p:ph idx="1"/>
          </p:nvPr>
        </p:nvSpPr>
        <p:spPr>
          <a:xfrm>
            <a:off x="0" y="433409"/>
            <a:ext cx="7106729" cy="5799155"/>
          </a:xfrm>
          <a:solidFill>
            <a:schemeClr val="bg1"/>
          </a:solidFill>
        </p:spPr>
        <p:txBody>
          <a:bodyPr/>
          <a:lstStyle/>
          <a:p>
            <a:pPr marL="0" indent="0">
              <a:buNone/>
            </a:pPr>
            <a:r>
              <a:rPr lang="en-US" sz="1600" b="1" dirty="0">
                <a:latin typeface="Consolas" panose="020B0609020204030204" pitchFamily="49" charset="0"/>
                <a:cs typeface="Consolas" panose="020B0609020204030204" pitchFamily="49" charset="0"/>
              </a:rPr>
              <a:t>#Listing 9.1 </a:t>
            </a:r>
            <a:r>
              <a:rPr lang="en-US" sz="1600" b="1" dirty="0" err="1">
                <a:latin typeface="Consolas" panose="020B0609020204030204" pitchFamily="49" charset="0"/>
                <a:cs typeface="Consolas" panose="020B0609020204030204" pitchFamily="49" charset="0"/>
              </a:rPr>
              <a:t>Circle.py</a:t>
            </a:r>
            <a:endParaRPr lang="en-US" sz="1600" b="1"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import math </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class Circle:</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 </a:t>
            </a:r>
            <a:r>
              <a:rPr lang="en-US" sz="1600" dirty="0" err="1">
                <a:latin typeface="Consolas" panose="020B0609020204030204" pitchFamily="49" charset="0"/>
                <a:cs typeface="Consolas" panose="020B0609020204030204" pitchFamily="49" charset="0"/>
              </a:rPr>
              <a:t>rds</a:t>
            </a:r>
            <a:r>
              <a:rPr lang="en-US" sz="1600" dirty="0">
                <a:latin typeface="Consolas" panose="020B0609020204030204" pitchFamily="49" charset="0"/>
                <a:cs typeface="Consolas" panose="020B0609020204030204" pitchFamily="49" charset="0"/>
              </a:rPr>
              <a:t> = 1):</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rds</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getPerimeter</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perimeterOfThisCircle</a:t>
            </a:r>
            <a:r>
              <a:rPr lang="en-US" sz="1600" dirty="0">
                <a:latin typeface="Consolas" panose="020B0609020204030204" pitchFamily="49" charset="0"/>
                <a:cs typeface="Consolas" panose="020B0609020204030204" pitchFamily="49" charset="0"/>
              </a:rPr>
              <a:t> = 2 *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math.pi</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perimeterOfThisCircle</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getArea(self):</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math.pi</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def setRadius(self, radius):</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radius</a:t>
            </a:r>
          </a:p>
        </p:txBody>
      </p:sp>
      <p:sp>
        <p:nvSpPr>
          <p:cNvPr id="4" name="Slide Number Placeholder 3">
            <a:extLst>
              <a:ext uri="{FF2B5EF4-FFF2-40B4-BE49-F238E27FC236}">
                <a16:creationId xmlns:a16="http://schemas.microsoft.com/office/drawing/2014/main" id="{60ED6C48-D89E-194A-93F7-38625BD8CE0A}"/>
              </a:ext>
            </a:extLst>
          </p:cNvPr>
          <p:cNvSpPr>
            <a:spLocks noGrp="1"/>
          </p:cNvSpPr>
          <p:nvPr>
            <p:ph type="sldNum" sz="quarter" idx="11"/>
          </p:nvPr>
        </p:nvSpPr>
        <p:spPr/>
        <p:txBody>
          <a:bodyPr/>
          <a:lstStyle/>
          <a:p>
            <a:fld id="{8732690F-3A68-1449-847E-1651E39B27F7}" type="slidenum">
              <a:rPr lang="en-US" altLang="en-US" smtClean="0"/>
              <a:pPr/>
              <a:t>7</a:t>
            </a:fld>
            <a:endParaRPr lang="en-US" altLang="en-US"/>
          </a:p>
        </p:txBody>
      </p:sp>
    </p:spTree>
    <p:extLst>
      <p:ext uri="{BB962C8B-B14F-4D97-AF65-F5344CB8AC3E}">
        <p14:creationId xmlns:p14="http://schemas.microsoft.com/office/powerpoint/2010/main" val="411796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1C7B5-20D4-5D40-AED3-E621A965EC29}"/>
              </a:ext>
            </a:extLst>
          </p:cNvPr>
          <p:cNvSpPr>
            <a:spLocks noGrp="1"/>
          </p:cNvSpPr>
          <p:nvPr>
            <p:ph idx="1"/>
          </p:nvPr>
        </p:nvSpPr>
        <p:spPr>
          <a:xfrm>
            <a:off x="1" y="433409"/>
            <a:ext cx="4469180" cy="5799155"/>
          </a:xfrm>
          <a:solidFill>
            <a:schemeClr val="bg1"/>
          </a:solidFill>
        </p:spPr>
        <p:txBody>
          <a:bodyPr/>
          <a:lstStyle/>
          <a:p>
            <a:pPr marL="0" indent="0">
              <a:buNone/>
            </a:pPr>
            <a:r>
              <a:rPr lang="en-US" sz="1600" b="1" dirty="0">
                <a:latin typeface="Consolas" panose="020B0609020204030204" pitchFamily="49" charset="0"/>
                <a:cs typeface="Consolas" panose="020B0609020204030204" pitchFamily="49" charset="0"/>
              </a:rPr>
              <a:t>#Listing 9.1 </a:t>
            </a:r>
            <a:r>
              <a:rPr lang="en-US" sz="1600" b="1" dirty="0" err="1">
                <a:latin typeface="Consolas" panose="020B0609020204030204" pitchFamily="49" charset="0"/>
                <a:cs typeface="Consolas" panose="020B0609020204030204" pitchFamily="49" charset="0"/>
              </a:rPr>
              <a:t>Circle.py</a:t>
            </a:r>
            <a:endParaRPr lang="en-US" sz="1600" b="1"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import math </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class Circle:</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 </a:t>
            </a:r>
            <a:r>
              <a:rPr lang="en-US" sz="1600" dirty="0" err="1">
                <a:latin typeface="Consolas" panose="020B0609020204030204" pitchFamily="49" charset="0"/>
                <a:cs typeface="Consolas" panose="020B0609020204030204" pitchFamily="49" charset="0"/>
              </a:rPr>
              <a:t>rds</a:t>
            </a:r>
            <a:r>
              <a:rPr lang="en-US" sz="1600" dirty="0">
                <a:latin typeface="Consolas" panose="020B0609020204030204" pitchFamily="49" charset="0"/>
                <a:cs typeface="Consolas" panose="020B0609020204030204" pitchFamily="49" charset="0"/>
              </a:rPr>
              <a:t> = 1):</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rds</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getPerimeter</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perimeterOfThisCircle</a:t>
            </a:r>
            <a:r>
              <a:rPr lang="en-US" sz="1600" dirty="0">
                <a:latin typeface="Consolas" panose="020B0609020204030204" pitchFamily="49" charset="0"/>
                <a:cs typeface="Consolas" panose="020B0609020204030204" pitchFamily="49" charset="0"/>
              </a:rPr>
              <a:t> = 2 *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math.pi</a:t>
            </a: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perimeterOfThisCircle</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getArea(self):</a:t>
            </a:r>
          </a:p>
          <a:p>
            <a:pPr marL="0" indent="0">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math.pi</a:t>
            </a: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def setRadius(self, radius):</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self.radius</a:t>
            </a:r>
            <a:r>
              <a:rPr lang="en-US" sz="1600" dirty="0">
                <a:latin typeface="Consolas" panose="020B0609020204030204" pitchFamily="49" charset="0"/>
                <a:cs typeface="Consolas" panose="020B0609020204030204" pitchFamily="49" charset="0"/>
              </a:rPr>
              <a:t> = radius</a:t>
            </a:r>
          </a:p>
        </p:txBody>
      </p:sp>
      <p:sp>
        <p:nvSpPr>
          <p:cNvPr id="4" name="Slide Number Placeholder 3">
            <a:extLst>
              <a:ext uri="{FF2B5EF4-FFF2-40B4-BE49-F238E27FC236}">
                <a16:creationId xmlns:a16="http://schemas.microsoft.com/office/drawing/2014/main" id="{60ED6C48-D89E-194A-93F7-38625BD8CE0A}"/>
              </a:ext>
            </a:extLst>
          </p:cNvPr>
          <p:cNvSpPr>
            <a:spLocks noGrp="1"/>
          </p:cNvSpPr>
          <p:nvPr>
            <p:ph type="sldNum" sz="quarter" idx="11"/>
          </p:nvPr>
        </p:nvSpPr>
        <p:spPr/>
        <p:txBody>
          <a:bodyPr/>
          <a:lstStyle/>
          <a:p>
            <a:fld id="{8732690F-3A68-1449-847E-1651E39B27F7}" type="slidenum">
              <a:rPr lang="en-US" altLang="en-US" smtClean="0"/>
              <a:pPr/>
              <a:t>8</a:t>
            </a:fld>
            <a:endParaRPr lang="en-US" altLang="en-US"/>
          </a:p>
        </p:txBody>
      </p:sp>
      <p:sp>
        <p:nvSpPr>
          <p:cNvPr id="6" name="Content Placeholder 2">
            <a:extLst>
              <a:ext uri="{FF2B5EF4-FFF2-40B4-BE49-F238E27FC236}">
                <a16:creationId xmlns:a16="http://schemas.microsoft.com/office/drawing/2014/main" id="{4084E01F-9FF8-C641-8B99-31B58B0BF847}"/>
              </a:ext>
            </a:extLst>
          </p:cNvPr>
          <p:cNvSpPr txBox="1">
            <a:spLocks/>
          </p:cNvSpPr>
          <p:nvPr/>
        </p:nvSpPr>
        <p:spPr bwMode="auto">
          <a:xfrm>
            <a:off x="4111140" y="1316724"/>
            <a:ext cx="3963011" cy="45701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Consolas" panose="020B0609020204030204" pitchFamily="49" charset="0"/>
                <a:cs typeface="Consolas" panose="020B0609020204030204" pitchFamily="49" charset="0"/>
              </a:rPr>
              <a:t>class Square:</a:t>
            </a:r>
          </a:p>
          <a:p>
            <a:pPr marL="0" indent="0">
              <a:buNone/>
            </a:pPr>
            <a:r>
              <a:rPr lang="en-US" sz="1600" dirty="0">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 </a:t>
            </a:r>
            <a:r>
              <a:rPr lang="en-US" sz="1600" dirty="0" err="1">
                <a:latin typeface="Consolas" panose="020B0609020204030204" pitchFamily="49" charset="0"/>
                <a:cs typeface="Consolas" panose="020B0609020204030204" pitchFamily="49" charset="0"/>
              </a:rPr>
              <a:t>sde</a:t>
            </a:r>
            <a:r>
              <a:rPr lang="en-US" sz="1600" dirty="0">
                <a:latin typeface="Consolas" panose="020B0609020204030204" pitchFamily="49" charset="0"/>
                <a:cs typeface="Consolas" panose="020B0609020204030204" pitchFamily="49" charset="0"/>
              </a:rPr>
              <a:t> = 5):</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self.side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sde</a:t>
            </a:r>
            <a:endParaRPr lang="en-US" sz="1600" dirty="0">
              <a:latin typeface="Consolas" panose="020B0609020204030204" pitchFamily="49" charset="0"/>
              <a:cs typeface="Consolas" panose="020B0609020204030204" pitchFamily="49" charset="0"/>
            </a:endParaRP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getPerimeter</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return(4*</a:t>
            </a:r>
            <a:r>
              <a:rPr lang="en-US" sz="1600" dirty="0" err="1">
                <a:latin typeface="Consolas" panose="020B0609020204030204" pitchFamily="49" charset="0"/>
                <a:cs typeface="Consolas" panose="020B0609020204030204" pitchFamily="49" charset="0"/>
              </a:rPr>
              <a:t>self.side</a:t>
            </a: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getArea</a:t>
            </a:r>
            <a:r>
              <a:rPr lang="en-US" sz="1600" dirty="0">
                <a:latin typeface="Consolas" panose="020B0609020204030204" pitchFamily="49" charset="0"/>
                <a:cs typeface="Consolas" panose="020B0609020204030204" pitchFamily="49" charset="0"/>
              </a:rPr>
              <a:t>(self):</a:t>
            </a:r>
          </a:p>
          <a:p>
            <a:pPr marL="0" indent="0">
              <a:buNone/>
            </a:pPr>
            <a:r>
              <a:rPr lang="en-US" sz="1600" dirty="0">
                <a:latin typeface="Consolas" panose="020B0609020204030204" pitchFamily="49" charset="0"/>
                <a:cs typeface="Consolas" panose="020B0609020204030204" pitchFamily="49" charset="0"/>
              </a:rPr>
              <a:t>      return(</a:t>
            </a:r>
            <a:r>
              <a:rPr lang="en-US" sz="1600" dirty="0" err="1">
                <a:latin typeface="Consolas" panose="020B0609020204030204" pitchFamily="49" charset="0"/>
                <a:cs typeface="Consolas" panose="020B0609020204030204" pitchFamily="49" charset="0"/>
              </a:rPr>
              <a:t>self.side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self.side</a:t>
            </a: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setRadius</a:t>
            </a:r>
            <a:r>
              <a:rPr lang="en-US" sz="1600" dirty="0">
                <a:latin typeface="Consolas" panose="020B0609020204030204" pitchFamily="49" charset="0"/>
                <a:cs typeface="Consolas" panose="020B0609020204030204" pitchFamily="49" charset="0"/>
              </a:rPr>
              <a:t>(self, </a:t>
            </a:r>
            <a:r>
              <a:rPr lang="en-US" sz="1600" dirty="0" err="1">
                <a:latin typeface="Consolas" panose="020B0609020204030204" pitchFamily="49" charset="0"/>
                <a:cs typeface="Consolas" panose="020B0609020204030204" pitchFamily="49" charset="0"/>
              </a:rPr>
              <a:t>sde</a:t>
            </a:r>
            <a:r>
              <a:rPr lang="en-US" sz="1600" dirty="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self.side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sde</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5426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ED6C48-D89E-194A-93F7-38625BD8CE0A}"/>
              </a:ext>
            </a:extLst>
          </p:cNvPr>
          <p:cNvSpPr>
            <a:spLocks noGrp="1"/>
          </p:cNvSpPr>
          <p:nvPr>
            <p:ph type="sldNum" sz="quarter" idx="11"/>
          </p:nvPr>
        </p:nvSpPr>
        <p:spPr/>
        <p:txBody>
          <a:bodyPr/>
          <a:lstStyle/>
          <a:p>
            <a:fld id="{8732690F-3A68-1449-847E-1651E39B27F7}" type="slidenum">
              <a:rPr lang="en-US" altLang="en-US" smtClean="0"/>
              <a:pPr/>
              <a:t>9</a:t>
            </a:fld>
            <a:endParaRPr lang="en-US" altLang="en-US"/>
          </a:p>
        </p:txBody>
      </p:sp>
      <p:sp>
        <p:nvSpPr>
          <p:cNvPr id="5" name="Content Placeholder 2">
            <a:extLst>
              <a:ext uri="{FF2B5EF4-FFF2-40B4-BE49-F238E27FC236}">
                <a16:creationId xmlns:a16="http://schemas.microsoft.com/office/drawing/2014/main" id="{1EC96C6F-DF6A-3D40-B4F5-069DA08C4F50}"/>
              </a:ext>
            </a:extLst>
          </p:cNvPr>
          <p:cNvSpPr txBox="1">
            <a:spLocks/>
          </p:cNvSpPr>
          <p:nvPr/>
        </p:nvSpPr>
        <p:spPr bwMode="auto">
          <a:xfrm>
            <a:off x="577879" y="433409"/>
            <a:ext cx="6797685" cy="5991181"/>
          </a:xfrm>
          <a:prstGeom prst="rect">
            <a:avLst/>
          </a:prstGeom>
          <a:solidFill>
            <a:schemeClr val="bg1"/>
          </a:solidFill>
          <a:ln>
            <a:noFill/>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 Listing 9.2 </a:t>
            </a:r>
            <a:r>
              <a:rPr lang="en-US" sz="1600" b="1" dirty="0" err="1"/>
              <a:t>TestCircle.py</a:t>
            </a:r>
            <a:endParaRPr lang="en-US" sz="1600" b="1" dirty="0"/>
          </a:p>
          <a:p>
            <a:pPr marL="0" indent="0">
              <a:buNone/>
            </a:pPr>
            <a:r>
              <a:rPr lang="en-US" sz="1600" dirty="0"/>
              <a:t>from Circle import Circle</a:t>
            </a:r>
          </a:p>
          <a:p>
            <a:pPr marL="0" indent="0">
              <a:buNone/>
            </a:pPr>
            <a:r>
              <a:rPr lang="en-US" sz="1600" dirty="0"/>
              <a:t>def main():</a:t>
            </a:r>
          </a:p>
          <a:p>
            <a:pPr marL="0" indent="0">
              <a:buNone/>
            </a:pPr>
            <a:r>
              <a:rPr lang="en-US" sz="1600" dirty="0"/>
              <a:t>    # Create a circle with radius 1</a:t>
            </a:r>
          </a:p>
          <a:p>
            <a:pPr marL="0" indent="0">
              <a:buNone/>
            </a:pPr>
            <a:r>
              <a:rPr lang="en-US" sz="1600" dirty="0"/>
              <a:t>    circle1 = Circle()</a:t>
            </a:r>
          </a:p>
          <a:p>
            <a:pPr marL="0" indent="0">
              <a:buNone/>
            </a:pPr>
            <a:r>
              <a:rPr lang="en-US" sz="1600" dirty="0"/>
              <a:t>    circle1.setRadius(5)</a:t>
            </a:r>
          </a:p>
          <a:p>
            <a:pPr marL="0" indent="0">
              <a:buNone/>
            </a:pPr>
            <a:r>
              <a:rPr lang="en-US" sz="1600" dirty="0"/>
              <a:t>    print(“The radius of circle1 is”,circle1.radius)</a:t>
            </a:r>
          </a:p>
          <a:p>
            <a:pPr marL="0" indent="0">
              <a:buNone/>
            </a:pPr>
            <a:r>
              <a:rPr lang="en-US" sz="1600" dirty="0"/>
              <a:t>    print("The area of the circle of radius",</a:t>
            </a:r>
          </a:p>
          <a:p>
            <a:pPr marL="0" indent="0">
              <a:buNone/>
            </a:pPr>
            <a:r>
              <a:rPr lang="en-US" sz="1600" dirty="0"/>
              <a:t>        circle1.radius, "is", circle1.getArea())</a:t>
            </a:r>
          </a:p>
          <a:p>
            <a:pPr marL="0" indent="0">
              <a:buNone/>
            </a:pPr>
            <a:r>
              <a:rPr lang="en-US" sz="1600" dirty="0"/>
              <a:t>    # Create a circle with radius 25</a:t>
            </a:r>
          </a:p>
          <a:p>
            <a:pPr marL="0" indent="0">
              <a:buNone/>
            </a:pPr>
            <a:r>
              <a:rPr lang="en-US" sz="1600" dirty="0"/>
              <a:t>    circle2 = Circle(25)</a:t>
            </a:r>
          </a:p>
          <a:p>
            <a:pPr marL="0" indent="0">
              <a:buNone/>
            </a:pPr>
            <a:r>
              <a:rPr lang="en-US" sz="1600" dirty="0"/>
              <a:t>    print("The area of the circle of radius",</a:t>
            </a:r>
          </a:p>
          <a:p>
            <a:pPr marL="0" indent="0">
              <a:buNone/>
            </a:pPr>
            <a:r>
              <a:rPr lang="en-US" sz="1600" dirty="0"/>
              <a:t>        circle2.radius, "is", circle2.getArea())</a:t>
            </a:r>
          </a:p>
          <a:p>
            <a:pPr marL="0" indent="0">
              <a:buNone/>
            </a:pPr>
            <a:r>
              <a:rPr lang="en-US" sz="1600" dirty="0"/>
              <a:t>    # Create a circle with radius 125</a:t>
            </a:r>
          </a:p>
          <a:p>
            <a:pPr marL="0" indent="0">
              <a:buNone/>
            </a:pPr>
            <a:r>
              <a:rPr lang="en-US" sz="1600" dirty="0">
                <a:highlight>
                  <a:srgbClr val="FFFF00"/>
                </a:highlight>
              </a:rPr>
              <a:t>    circle3 = Circle(125)</a:t>
            </a:r>
          </a:p>
          <a:p>
            <a:pPr marL="0" indent="0">
              <a:buNone/>
            </a:pPr>
            <a:r>
              <a:rPr lang="en-US" sz="1600" dirty="0"/>
              <a:t>    </a:t>
            </a:r>
            <a:r>
              <a:rPr lang="en-US" sz="1600" dirty="0">
                <a:highlight>
                  <a:srgbClr val="FFFF00"/>
                </a:highlight>
              </a:rPr>
              <a:t>print("The area of the circle of radius", circle3.radius, "is", circle3.getArea()</a:t>
            </a:r>
            <a:r>
              <a:rPr lang="en-US" sz="1600" dirty="0"/>
              <a:t>)</a:t>
            </a:r>
          </a:p>
          <a:p>
            <a:pPr marL="0" indent="0">
              <a:buNone/>
            </a:pPr>
            <a:r>
              <a:rPr lang="en-US" sz="1600" dirty="0"/>
              <a:t>    # Modify circle radius</a:t>
            </a:r>
          </a:p>
          <a:p>
            <a:pPr marL="0" indent="0">
              <a:buNone/>
            </a:pPr>
            <a:r>
              <a:rPr lang="en-US" sz="1600" dirty="0"/>
              <a:t>    circle2.radius = 100</a:t>
            </a:r>
          </a:p>
          <a:p>
            <a:pPr marL="0" indent="0">
              <a:buNone/>
            </a:pPr>
            <a:r>
              <a:rPr lang="en-US" sz="1600" dirty="0"/>
              <a:t>    print("The area of the circle of radius", </a:t>
            </a:r>
          </a:p>
          <a:p>
            <a:pPr marL="0" indent="0">
              <a:buNone/>
            </a:pPr>
            <a:r>
              <a:rPr lang="en-US" sz="1600" dirty="0"/>
              <a:t>        circle2.radius, "is", circle2.getArea())</a:t>
            </a:r>
          </a:p>
          <a:p>
            <a:pPr marL="0" indent="0">
              <a:buNone/>
            </a:pPr>
            <a:r>
              <a:rPr lang="en-US" sz="1600" dirty="0"/>
              <a:t>main() # Call the main function</a:t>
            </a:r>
          </a:p>
        </p:txBody>
      </p:sp>
      <p:sp>
        <p:nvSpPr>
          <p:cNvPr id="6" name="Content Placeholder 2">
            <a:extLst>
              <a:ext uri="{FF2B5EF4-FFF2-40B4-BE49-F238E27FC236}">
                <a16:creationId xmlns:a16="http://schemas.microsoft.com/office/drawing/2014/main" id="{6F82ADB9-2AFF-E64E-A8BF-A5DA9E1B4BA8}"/>
              </a:ext>
            </a:extLst>
          </p:cNvPr>
          <p:cNvSpPr txBox="1">
            <a:spLocks/>
          </p:cNvSpPr>
          <p:nvPr/>
        </p:nvSpPr>
        <p:spPr bwMode="auto">
          <a:xfrm>
            <a:off x="7951640" y="451489"/>
            <a:ext cx="1192359" cy="579915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72C4A83A-9CD6-ED44-818E-09FDB05DF2ED}"/>
              </a:ext>
            </a:extLst>
          </p:cNvPr>
          <p:cNvSpPr txBox="1"/>
          <p:nvPr/>
        </p:nvSpPr>
        <p:spPr>
          <a:xfrm>
            <a:off x="3740900" y="1239915"/>
            <a:ext cx="4517980" cy="830997"/>
          </a:xfrm>
          <a:prstGeom prst="rect">
            <a:avLst/>
          </a:prstGeom>
          <a:noFill/>
        </p:spPr>
        <p:txBody>
          <a:bodyPr wrap="square" rtlCol="0">
            <a:spAutoFit/>
          </a:bodyPr>
          <a:lstStyle/>
          <a:p>
            <a:r>
              <a:rPr lang="en-US" sz="1600" dirty="0"/>
              <a:t>square7 = Square(7)</a:t>
            </a:r>
          </a:p>
          <a:p>
            <a:r>
              <a:rPr lang="en-US" sz="1600" dirty="0"/>
              <a:t>print(“The area of the square with side”,square7.side, “is”, square7.getArea())</a:t>
            </a:r>
          </a:p>
        </p:txBody>
      </p:sp>
    </p:spTree>
    <p:extLst>
      <p:ext uri="{BB962C8B-B14F-4D97-AF65-F5344CB8AC3E}">
        <p14:creationId xmlns:p14="http://schemas.microsoft.com/office/powerpoint/2010/main" val="666541907"/>
      </p:ext>
    </p:extLst>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35883</TotalTime>
  <Words>4094</Words>
  <Application>Microsoft Macintosh PowerPoint</Application>
  <PresentationFormat>On-screen Show (4:3)</PresentationFormat>
  <Paragraphs>575</Paragraphs>
  <Slides>46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8" baseType="lpstr">
      <vt:lpstr>Arial</vt:lpstr>
      <vt:lpstr>Book Antiqua</vt:lpstr>
      <vt:lpstr>Consolas</vt:lpstr>
      <vt:lpstr>Courier</vt:lpstr>
      <vt:lpstr>Courier New</vt:lpstr>
      <vt:lpstr>Forte</vt:lpstr>
      <vt:lpstr>Monotype Sorts</vt:lpstr>
      <vt:lpstr>Symbol</vt:lpstr>
      <vt:lpstr>Times New Roman</vt:lpstr>
      <vt:lpstr>International</vt:lpstr>
      <vt:lpstr>Picture</vt:lpstr>
      <vt:lpstr>Word.Picture.8</vt:lpstr>
      <vt:lpstr>Chapter 9 Object-Oriented Programming</vt:lpstr>
      <vt:lpstr>Motivations</vt:lpstr>
      <vt:lpstr>Objectives</vt:lpstr>
      <vt:lpstr>OO Programming Concepts</vt:lpstr>
      <vt:lpstr>Objects</vt:lpstr>
      <vt:lpstr>Classes</vt:lpstr>
      <vt:lpstr>PowerPoint Presentation</vt:lpstr>
      <vt:lpstr>PowerPoint Presentation</vt:lpstr>
      <vt:lpstr>PowerPoint Presentation</vt:lpstr>
      <vt:lpstr>PowerPoint Presentation</vt:lpstr>
      <vt:lpstr>PowerPoint Presentation</vt:lpstr>
      <vt:lpstr>Constructing Objects</vt:lpstr>
      <vt:lpstr>Constructing Objects</vt:lpstr>
      <vt:lpstr>Instance Methods</vt:lpstr>
      <vt:lpstr>Accessing Objects</vt:lpstr>
      <vt:lpstr>Why self?</vt:lpstr>
      <vt:lpstr>UML Class Diagram</vt:lpstr>
      <vt:lpstr>Example: Defining Classes and Creating Objects</vt:lpstr>
      <vt:lpstr>PowerPoint Presentation</vt:lpstr>
      <vt:lpstr>PowerPoint Presentation</vt:lpstr>
      <vt:lpstr>Immutable Objects vs. Mutable Objects</vt:lpstr>
      <vt:lpstr>PowerPoint Presentation</vt:lpstr>
      <vt:lpstr>Trace Code</vt:lpstr>
      <vt:lpstr>Trace Code</vt:lpstr>
      <vt:lpstr>Trace Code</vt:lpstr>
      <vt:lpstr>The datetime Class</vt:lpstr>
      <vt:lpstr>Data Field Encapsulation</vt:lpstr>
      <vt:lpstr>PowerPoint Presentation</vt:lpstr>
      <vt:lpstr>PowerPoint Presentation</vt:lpstr>
      <vt:lpstr>Data Field Encapsulation</vt:lpstr>
      <vt:lpstr>Design Guide</vt:lpstr>
      <vt:lpstr>Class Abstraction and Encapsulation</vt:lpstr>
      <vt:lpstr>Designing the Loan Class</vt:lpstr>
      <vt:lpstr>PowerPoint Presentation</vt:lpstr>
      <vt:lpstr>PowerPoint Presentation</vt:lpstr>
      <vt:lpstr>PowerPoint Presentation</vt:lpstr>
      <vt:lpstr>Object-Oriented Thinking</vt:lpstr>
      <vt:lpstr>PowerPoint Presentation</vt:lpstr>
      <vt:lpstr>The BMI Class</vt:lpstr>
      <vt:lpstr>PowerPoint Presentation</vt:lpstr>
      <vt:lpstr>PowerPoint Presentation</vt:lpstr>
      <vt:lpstr>The datetime Class</vt:lpstr>
      <vt:lpstr>PowerPoint Presentation</vt:lpstr>
      <vt:lpstr>Procedural vs. Object-Oriented</vt:lpstr>
      <vt:lpstr>Procedural vs. Object-Oriented</vt:lpstr>
      <vt:lpstr>List indices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yuksel aslandogan</cp:lastModifiedBy>
  <cp:revision>285</cp:revision>
  <dcterms:created xsi:type="dcterms:W3CDTF">1995-06-10T17:31:50Z</dcterms:created>
  <dcterms:modified xsi:type="dcterms:W3CDTF">2023-04-19T14:23:55Z</dcterms:modified>
</cp:coreProperties>
</file>