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310" r:id="rId2"/>
    <p:sldId id="623" r:id="rId3"/>
    <p:sldId id="593" r:id="rId4"/>
    <p:sldId id="615" r:id="rId5"/>
    <p:sldId id="664" r:id="rId6"/>
    <p:sldId id="666" r:id="rId7"/>
    <p:sldId id="624" r:id="rId8"/>
    <p:sldId id="665" r:id="rId9"/>
    <p:sldId id="663" r:id="rId10"/>
    <p:sldId id="625" r:id="rId11"/>
    <p:sldId id="626" r:id="rId12"/>
    <p:sldId id="627" r:id="rId13"/>
    <p:sldId id="628" r:id="rId14"/>
    <p:sldId id="629" r:id="rId15"/>
    <p:sldId id="630" r:id="rId16"/>
    <p:sldId id="648" r:id="rId17"/>
    <p:sldId id="649" r:id="rId18"/>
    <p:sldId id="650" r:id="rId19"/>
    <p:sldId id="592" r:id="rId20"/>
    <p:sldId id="631" r:id="rId21"/>
    <p:sldId id="540" r:id="rId22"/>
    <p:sldId id="651" r:id="rId23"/>
    <p:sldId id="652" r:id="rId24"/>
    <p:sldId id="653" r:id="rId25"/>
    <p:sldId id="541" r:id="rId26"/>
    <p:sldId id="632" r:id="rId27"/>
    <p:sldId id="661" r:id="rId28"/>
    <p:sldId id="633" r:id="rId29"/>
    <p:sldId id="662" r:id="rId30"/>
    <p:sldId id="634" r:id="rId31"/>
    <p:sldId id="657" r:id="rId32"/>
    <p:sldId id="635" r:id="rId33"/>
    <p:sldId id="660" r:id="rId34"/>
    <p:sldId id="658" r:id="rId35"/>
    <p:sldId id="659" r:id="rId36"/>
    <p:sldId id="646" r:id="rId37"/>
    <p:sldId id="542" r:id="rId38"/>
    <p:sldId id="636" r:id="rId39"/>
    <p:sldId id="654" r:id="rId40"/>
    <p:sldId id="655" r:id="rId41"/>
    <p:sldId id="647" r:id="rId42"/>
    <p:sldId id="656"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95" autoAdjust="0"/>
    <p:restoredTop sz="94729" autoAdjust="0"/>
  </p:normalViewPr>
  <p:slideViewPr>
    <p:cSldViewPr>
      <p:cViewPr>
        <p:scale>
          <a:sx n="130" d="100"/>
          <a:sy n="130" d="100"/>
        </p:scale>
        <p:origin x="976" y="-352"/>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7" d="100"/>
          <a:sy n="37" d="100"/>
        </p:scale>
        <p:origin x="-1470"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9D18B1-89E6-4B4C-8BBD-023E0454572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8C4BF80D-D657-4A5C-944D-1B1F84400492}"/>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2AF99D13-7946-384C-99A6-E44402EAA829}"/>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5DE10C3C-17E7-4048-B7FD-FBE11F0362D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90494401-49E5-49D3-B273-24EE536B8EC1}"/>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E30688A6-72D3-4327-BC1B-6016B13902D1}"/>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26BBC66D-5BAA-2D4D-B1AA-3B6FB59935A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59E872B-8254-924B-81C0-8F39107F9BE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B342FF1-AB5D-D44C-BAFD-7F91640FB81F}" type="slidenum">
              <a:rPr lang="en-US" altLang="en-US" sz="1000"/>
              <a:pPr/>
              <a:t>1</a:t>
            </a:fld>
            <a:endParaRPr lang="en-US" altLang="en-US" sz="1000"/>
          </a:p>
        </p:txBody>
      </p:sp>
      <p:sp>
        <p:nvSpPr>
          <p:cNvPr id="5123" name="Rectangle 2">
            <a:extLst>
              <a:ext uri="{FF2B5EF4-FFF2-40B4-BE49-F238E27FC236}">
                <a16:creationId xmlns:a16="http://schemas.microsoft.com/office/drawing/2014/main" id="{442ADF68-1203-D444-BE5E-71D161008513}"/>
              </a:ext>
            </a:extLst>
          </p:cNvPr>
          <p:cNvSpPr>
            <a:spLocks noGrp="1" noRot="1" noChangeAspect="1"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9973760D-13CC-3B49-9E64-0FA20060A44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DABFE55-E3AE-BA49-9BC5-6F18C1E5CC75}"/>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05404E-1696-EF45-80C9-92525BC6709B}" type="slidenum">
              <a:rPr lang="en-US" altLang="en-US" sz="1000"/>
              <a:pPr/>
              <a:t>3</a:t>
            </a:fld>
            <a:endParaRPr lang="en-US" altLang="en-US" sz="1000"/>
          </a:p>
        </p:txBody>
      </p:sp>
      <p:sp>
        <p:nvSpPr>
          <p:cNvPr id="8195" name="Rectangle 2">
            <a:extLst>
              <a:ext uri="{FF2B5EF4-FFF2-40B4-BE49-F238E27FC236}">
                <a16:creationId xmlns:a16="http://schemas.microsoft.com/office/drawing/2014/main" id="{53FD0E47-246E-1347-B941-7DF31D904F2C}"/>
              </a:ext>
            </a:extLst>
          </p:cNvPr>
          <p:cNvSpPr>
            <a:spLocks noGrp="1" noRot="1" noChangeAspect="1" noChangeArrowheads="1" noTextEdit="1"/>
          </p:cNvSpPr>
          <p:nvPr>
            <p:ph type="sldImg"/>
          </p:nvPr>
        </p:nvSpPr>
        <p:spPr>
          <a:xfrm>
            <a:off x="1150938" y="692150"/>
            <a:ext cx="4556125" cy="3416300"/>
          </a:xfrm>
          <a:ln/>
        </p:spPr>
      </p:sp>
      <p:sp>
        <p:nvSpPr>
          <p:cNvPr id="8196" name="Rectangle 3">
            <a:extLst>
              <a:ext uri="{FF2B5EF4-FFF2-40B4-BE49-F238E27FC236}">
                <a16:creationId xmlns:a16="http://schemas.microsoft.com/office/drawing/2014/main" id="{7FED3A43-D0FF-0245-8C85-A08249CAFB1A}"/>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1621ACC4-7C6B-D74F-99AD-83EFEDFF9F45}"/>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88289F81-60FA-B64A-B66F-BE92388C497C}"/>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C1F4F1E0-C63F-A34D-8ABC-7A77CFC75BA5}"/>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0F5F19A2-FD24-E14B-93EA-B484FCF0E536}"/>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96FC488B-59DD-854B-817B-E39DCE5C0F63}"/>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B94A9D9B-20D3-EB4A-8683-14897CB3D4F8}"/>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503A3444-922E-BC47-B02C-8F50999A89CB}"/>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D1FB64CE-1E7B-6248-BCFA-CFF720B592D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7B03DCC-F7B6-664E-93C1-AC4A8186AB9C}"/>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288DB2C6-2065-C146-A3F3-D8E8A7AD1AB7}"/>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E089A738-A3E8-F14B-877D-FFD559177CA6}"/>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5AAD1E6E-6051-A842-9263-A79A3D884615}"/>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870A5811-862F-A646-9C69-ABAFD9904749}"/>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D73B7CE-0A32-8540-962F-C4F1ED5541E2}"/>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90BAFEB2-C3E0-154E-91B7-D88C15A738C7}"/>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0DB459F8-C78B-A044-9099-614D4E385CD2}"/>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4CE7ED3F-7308-1147-AE81-8334BAA58FCF}"/>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DBEB22A-FC69-D049-B9CC-64F0EDD9D670}"/>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08BA09BD-A07B-F046-B84E-78E5D87EBC46}"/>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0ECF3714-E87B-E142-91FB-2A80BB535731}"/>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56BBD6CB-7A69-BD45-A1C6-4411AAA35119}"/>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BBC2D82-36EC-164A-A2D2-0C656E48456E}"/>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33A25E91-D464-8140-89FA-708139E1CAE8}"/>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84202E2-E2C7-5547-87E7-C33C3C4617DC}"/>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19FADA6-EFB1-0642-B602-C08EB4BE133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C4F58F28-C805-8E49-B7F9-D67EA46F5EF5}"/>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928940D-8EBC-5648-BA99-BAED7E768784}"/>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3AA71AA-7502-2644-A895-7ADE6BA04AD2}"/>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251A565F-8CDA-1B4D-A959-E3425B2040B6}"/>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614FAA8C-FC09-8D40-AE7C-A1B61102A10B}"/>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83FC3125-AD9F-0749-B490-DEF593FB7A5C}"/>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2DD69926-1BFB-0E4B-8DF3-105514459615}"/>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0826BF88-741A-8448-9907-BE0E07E61F51}"/>
              </a:ext>
            </a:extLst>
          </p:cNvPr>
          <p:cNvSpPr>
            <a:spLocks noGrp="1" noChangeArrowheads="1"/>
          </p:cNvSpPr>
          <p:nvPr>
            <p:ph type="sldNum" sz="quarter" idx="12"/>
          </p:nvPr>
        </p:nvSpPr>
        <p:spPr>
          <a:xfrm>
            <a:off x="6553200" y="6400800"/>
            <a:ext cx="1905000" cy="457200"/>
          </a:xfrm>
        </p:spPr>
        <p:txBody>
          <a:bodyPr/>
          <a:lstStyle>
            <a:lvl1pPr>
              <a:defRPr/>
            </a:lvl1pPr>
          </a:lstStyle>
          <a:p>
            <a:fld id="{F34C688E-E82D-9042-95D9-46E5895DBE7C}" type="slidenum">
              <a:rPr lang="en-US" altLang="en-US"/>
              <a:pPr/>
              <a:t>‹#›</a:t>
            </a:fld>
            <a:endParaRPr lang="en-US" altLang="en-US"/>
          </a:p>
        </p:txBody>
      </p:sp>
    </p:spTree>
    <p:extLst>
      <p:ext uri="{BB962C8B-B14F-4D97-AF65-F5344CB8AC3E}">
        <p14:creationId xmlns:p14="http://schemas.microsoft.com/office/powerpoint/2010/main" val="2977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0015BB7-BCE1-2945-9588-2E464DBC7C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BAF1F25-5EB6-6948-8446-1299388EC8FC}"/>
              </a:ext>
            </a:extLst>
          </p:cNvPr>
          <p:cNvSpPr>
            <a:spLocks noGrp="1" noChangeArrowheads="1"/>
          </p:cNvSpPr>
          <p:nvPr>
            <p:ph type="sldNum" sz="quarter" idx="11"/>
          </p:nvPr>
        </p:nvSpPr>
        <p:spPr>
          <a:ln/>
        </p:spPr>
        <p:txBody>
          <a:bodyPr/>
          <a:lstStyle>
            <a:lvl1pPr>
              <a:defRPr/>
            </a:lvl1pPr>
          </a:lstStyle>
          <a:p>
            <a:fld id="{87F29F18-8FBF-D14E-9EA3-D29BBCEA3DC0}" type="slidenum">
              <a:rPr lang="en-US" altLang="en-US"/>
              <a:pPr/>
              <a:t>‹#›</a:t>
            </a:fld>
            <a:endParaRPr lang="en-US" altLang="en-US"/>
          </a:p>
        </p:txBody>
      </p:sp>
    </p:spTree>
    <p:extLst>
      <p:ext uri="{BB962C8B-B14F-4D97-AF65-F5344CB8AC3E}">
        <p14:creationId xmlns:p14="http://schemas.microsoft.com/office/powerpoint/2010/main" val="61932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E1489E8-3093-4E4A-9F74-6B85DB54EEA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46D62C24-B6BB-A547-AB47-60AF04020717}"/>
              </a:ext>
            </a:extLst>
          </p:cNvPr>
          <p:cNvSpPr>
            <a:spLocks noGrp="1" noChangeArrowheads="1"/>
          </p:cNvSpPr>
          <p:nvPr>
            <p:ph type="sldNum" sz="quarter" idx="11"/>
          </p:nvPr>
        </p:nvSpPr>
        <p:spPr>
          <a:ln/>
        </p:spPr>
        <p:txBody>
          <a:bodyPr/>
          <a:lstStyle>
            <a:lvl1pPr>
              <a:defRPr/>
            </a:lvl1pPr>
          </a:lstStyle>
          <a:p>
            <a:fld id="{1A804787-C242-FA4F-9E8E-5B292E30E2FE}" type="slidenum">
              <a:rPr lang="en-US" altLang="en-US"/>
              <a:pPr/>
              <a:t>‹#›</a:t>
            </a:fld>
            <a:endParaRPr lang="en-US" altLang="en-US"/>
          </a:p>
        </p:txBody>
      </p:sp>
    </p:spTree>
    <p:extLst>
      <p:ext uri="{BB962C8B-B14F-4D97-AF65-F5344CB8AC3E}">
        <p14:creationId xmlns:p14="http://schemas.microsoft.com/office/powerpoint/2010/main" val="2563811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2">
            <a:extLst>
              <a:ext uri="{FF2B5EF4-FFF2-40B4-BE49-F238E27FC236}">
                <a16:creationId xmlns:a16="http://schemas.microsoft.com/office/drawing/2014/main" id="{CE8DD25D-6791-F147-9E46-F51B91A0BB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607F5532-6766-EA40-937B-19CC59F91487}"/>
              </a:ext>
            </a:extLst>
          </p:cNvPr>
          <p:cNvSpPr>
            <a:spLocks noGrp="1" noChangeArrowheads="1"/>
          </p:cNvSpPr>
          <p:nvPr>
            <p:ph type="sldNum" sz="quarter" idx="11"/>
          </p:nvPr>
        </p:nvSpPr>
        <p:spPr>
          <a:ln/>
        </p:spPr>
        <p:txBody>
          <a:bodyPr/>
          <a:lstStyle>
            <a:lvl1pPr>
              <a:defRPr/>
            </a:lvl1pPr>
          </a:lstStyle>
          <a:p>
            <a:fld id="{A576D4B5-47A9-E14A-9EFF-F629FFA15AFF}" type="slidenum">
              <a:rPr lang="en-US" altLang="en-US"/>
              <a:pPr/>
              <a:t>‹#›</a:t>
            </a:fld>
            <a:endParaRPr lang="en-US" altLang="en-US"/>
          </a:p>
        </p:txBody>
      </p:sp>
    </p:spTree>
    <p:extLst>
      <p:ext uri="{BB962C8B-B14F-4D97-AF65-F5344CB8AC3E}">
        <p14:creationId xmlns:p14="http://schemas.microsoft.com/office/powerpoint/2010/main" val="270659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6A683DBF-4C36-2646-B16F-AFC66D390D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4BA8AB0-0B9A-974C-9DF0-D63667ADD5DB}"/>
              </a:ext>
            </a:extLst>
          </p:cNvPr>
          <p:cNvSpPr>
            <a:spLocks noGrp="1" noChangeArrowheads="1"/>
          </p:cNvSpPr>
          <p:nvPr>
            <p:ph type="sldNum" sz="quarter" idx="11"/>
          </p:nvPr>
        </p:nvSpPr>
        <p:spPr>
          <a:ln/>
        </p:spPr>
        <p:txBody>
          <a:bodyPr/>
          <a:lstStyle>
            <a:lvl1pPr>
              <a:defRPr/>
            </a:lvl1pPr>
          </a:lstStyle>
          <a:p>
            <a:fld id="{509C61F5-74EA-3649-95C3-6B66F6E7B6CD}" type="slidenum">
              <a:rPr lang="en-US" altLang="en-US"/>
              <a:pPr/>
              <a:t>‹#›</a:t>
            </a:fld>
            <a:endParaRPr lang="en-US" altLang="en-US"/>
          </a:p>
        </p:txBody>
      </p:sp>
    </p:spTree>
    <p:extLst>
      <p:ext uri="{BB962C8B-B14F-4D97-AF65-F5344CB8AC3E}">
        <p14:creationId xmlns:p14="http://schemas.microsoft.com/office/powerpoint/2010/main" val="67088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935E1298-3C45-0A46-B763-8EBC11B3089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D36C9CA-5A38-0A4A-8DCA-24003A94DB61}"/>
              </a:ext>
            </a:extLst>
          </p:cNvPr>
          <p:cNvSpPr>
            <a:spLocks noGrp="1" noChangeArrowheads="1"/>
          </p:cNvSpPr>
          <p:nvPr>
            <p:ph type="sldNum" sz="quarter" idx="11"/>
          </p:nvPr>
        </p:nvSpPr>
        <p:spPr>
          <a:ln/>
        </p:spPr>
        <p:txBody>
          <a:bodyPr/>
          <a:lstStyle>
            <a:lvl1pPr>
              <a:defRPr/>
            </a:lvl1pPr>
          </a:lstStyle>
          <a:p>
            <a:fld id="{BAF40659-F27C-7642-B59C-F92655124EE3}" type="slidenum">
              <a:rPr lang="en-US" altLang="en-US"/>
              <a:pPr/>
              <a:t>‹#›</a:t>
            </a:fld>
            <a:endParaRPr lang="en-US" altLang="en-US"/>
          </a:p>
        </p:txBody>
      </p:sp>
    </p:spTree>
    <p:extLst>
      <p:ext uri="{BB962C8B-B14F-4D97-AF65-F5344CB8AC3E}">
        <p14:creationId xmlns:p14="http://schemas.microsoft.com/office/powerpoint/2010/main" val="266029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6D2AE5C6-9E74-044F-9437-DC6E191966B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BC90046E-FC63-5747-AF11-0A8A95E097BC}"/>
              </a:ext>
            </a:extLst>
          </p:cNvPr>
          <p:cNvSpPr>
            <a:spLocks noGrp="1" noChangeArrowheads="1"/>
          </p:cNvSpPr>
          <p:nvPr>
            <p:ph type="sldNum" sz="quarter" idx="11"/>
          </p:nvPr>
        </p:nvSpPr>
        <p:spPr>
          <a:ln/>
        </p:spPr>
        <p:txBody>
          <a:bodyPr/>
          <a:lstStyle>
            <a:lvl1pPr>
              <a:defRPr/>
            </a:lvl1pPr>
          </a:lstStyle>
          <a:p>
            <a:fld id="{C3B6149B-0232-E647-8886-D2D91A9BDAFD}" type="slidenum">
              <a:rPr lang="en-US" altLang="en-US"/>
              <a:pPr/>
              <a:t>‹#›</a:t>
            </a:fld>
            <a:endParaRPr lang="en-US" altLang="en-US"/>
          </a:p>
        </p:txBody>
      </p:sp>
    </p:spTree>
    <p:extLst>
      <p:ext uri="{BB962C8B-B14F-4D97-AF65-F5344CB8AC3E}">
        <p14:creationId xmlns:p14="http://schemas.microsoft.com/office/powerpoint/2010/main" val="401517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F74ADA8-0765-FF4C-BE9F-3C3C9F53747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DAACDABD-D5D4-FA4C-8975-EB1C8A5DC3D5}"/>
              </a:ext>
            </a:extLst>
          </p:cNvPr>
          <p:cNvSpPr>
            <a:spLocks noGrp="1" noChangeArrowheads="1"/>
          </p:cNvSpPr>
          <p:nvPr>
            <p:ph type="sldNum" sz="quarter" idx="11"/>
          </p:nvPr>
        </p:nvSpPr>
        <p:spPr>
          <a:ln/>
        </p:spPr>
        <p:txBody>
          <a:bodyPr/>
          <a:lstStyle>
            <a:lvl1pPr>
              <a:defRPr/>
            </a:lvl1pPr>
          </a:lstStyle>
          <a:p>
            <a:fld id="{9C0B0F1E-180F-D145-B917-A46B59250EB2}" type="slidenum">
              <a:rPr lang="en-US" altLang="en-US"/>
              <a:pPr/>
              <a:t>‹#›</a:t>
            </a:fld>
            <a:endParaRPr lang="en-US" altLang="en-US"/>
          </a:p>
        </p:txBody>
      </p:sp>
    </p:spTree>
    <p:extLst>
      <p:ext uri="{BB962C8B-B14F-4D97-AF65-F5344CB8AC3E}">
        <p14:creationId xmlns:p14="http://schemas.microsoft.com/office/powerpoint/2010/main" val="41575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4169FA28-8F71-664D-A8EE-D5EA399E571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47BDD9DA-002A-674F-9AE7-A1528EB9BDA4}"/>
              </a:ext>
            </a:extLst>
          </p:cNvPr>
          <p:cNvSpPr>
            <a:spLocks noGrp="1" noChangeArrowheads="1"/>
          </p:cNvSpPr>
          <p:nvPr>
            <p:ph type="sldNum" sz="quarter" idx="11"/>
          </p:nvPr>
        </p:nvSpPr>
        <p:spPr>
          <a:ln/>
        </p:spPr>
        <p:txBody>
          <a:bodyPr/>
          <a:lstStyle>
            <a:lvl1pPr>
              <a:defRPr/>
            </a:lvl1pPr>
          </a:lstStyle>
          <a:p>
            <a:fld id="{926A2504-BBCB-D442-AD30-B10D666336AB}" type="slidenum">
              <a:rPr lang="en-US" altLang="en-US"/>
              <a:pPr/>
              <a:t>‹#›</a:t>
            </a:fld>
            <a:endParaRPr lang="en-US" altLang="en-US"/>
          </a:p>
        </p:txBody>
      </p:sp>
    </p:spTree>
    <p:extLst>
      <p:ext uri="{BB962C8B-B14F-4D97-AF65-F5344CB8AC3E}">
        <p14:creationId xmlns:p14="http://schemas.microsoft.com/office/powerpoint/2010/main" val="170329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B95A6A76-D418-E646-9439-943C495D6F5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C1332AA-2362-284D-98BB-8184F331F9B8}"/>
              </a:ext>
            </a:extLst>
          </p:cNvPr>
          <p:cNvSpPr>
            <a:spLocks noGrp="1" noChangeArrowheads="1"/>
          </p:cNvSpPr>
          <p:nvPr>
            <p:ph type="sldNum" sz="quarter" idx="11"/>
          </p:nvPr>
        </p:nvSpPr>
        <p:spPr>
          <a:ln/>
        </p:spPr>
        <p:txBody>
          <a:bodyPr/>
          <a:lstStyle>
            <a:lvl1pPr>
              <a:defRPr/>
            </a:lvl1pPr>
          </a:lstStyle>
          <a:p>
            <a:fld id="{F988909E-7D24-7C44-97F5-81EDB664BCF7}" type="slidenum">
              <a:rPr lang="en-US" altLang="en-US"/>
              <a:pPr/>
              <a:t>‹#›</a:t>
            </a:fld>
            <a:endParaRPr lang="en-US" altLang="en-US"/>
          </a:p>
        </p:txBody>
      </p:sp>
    </p:spTree>
    <p:extLst>
      <p:ext uri="{BB962C8B-B14F-4D97-AF65-F5344CB8AC3E}">
        <p14:creationId xmlns:p14="http://schemas.microsoft.com/office/powerpoint/2010/main" val="135451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68BD785-3BEE-0E47-AE55-7AF7FDD7828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1140C80-8B2E-0C40-A8FA-B89F97523EA0}"/>
              </a:ext>
            </a:extLst>
          </p:cNvPr>
          <p:cNvSpPr>
            <a:spLocks noGrp="1" noChangeArrowheads="1"/>
          </p:cNvSpPr>
          <p:nvPr>
            <p:ph type="sldNum" sz="quarter" idx="11"/>
          </p:nvPr>
        </p:nvSpPr>
        <p:spPr>
          <a:ln/>
        </p:spPr>
        <p:txBody>
          <a:bodyPr/>
          <a:lstStyle>
            <a:lvl1pPr>
              <a:defRPr/>
            </a:lvl1pPr>
          </a:lstStyle>
          <a:p>
            <a:fld id="{F4041D5E-6BC8-5A47-97F1-58ECA864533F}" type="slidenum">
              <a:rPr lang="en-US" altLang="en-US"/>
              <a:pPr/>
              <a:t>‹#›</a:t>
            </a:fld>
            <a:endParaRPr lang="en-US" altLang="en-US"/>
          </a:p>
        </p:txBody>
      </p:sp>
    </p:spTree>
    <p:extLst>
      <p:ext uri="{BB962C8B-B14F-4D97-AF65-F5344CB8AC3E}">
        <p14:creationId xmlns:p14="http://schemas.microsoft.com/office/powerpoint/2010/main" val="360851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6380C1F9-6A57-914B-90C6-6E3878269748}"/>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FE71C11E-5329-4E3D-B66F-7A5F913F515E}"/>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9EC55F73-1577-C647-A527-0F86C372AE71}"/>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1CC90462-2146-EC4E-BB4A-8D972C90C56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B2B6AB5-8A24-8346-9C34-909FB3334A96}"/>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FADFD121-DF66-1B47-85AD-B2384D930DE3}"/>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809EB139-45FD-1A48-BB52-ECC73119AA0C}"/>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AE0F7194-4242-0846-9BF6-7B821F678623}"/>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57C3D939-233C-4FD2-98B7-6D07622A81F9}"/>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3FE724F7-308F-CD48-A138-C71B38DADB6B}"/>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2FDB6CEF-4291-5D45-B0A4-09B220895EA9}"/>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6F62D11-5943-2343-B074-FBF24B41354A}"/>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0E9FC34B-F0B8-414F-9BF4-C0634DE46F50}"/>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A4331E4D-D560-8D4B-B732-06731DA31E39}"/>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846C219-04EA-474E-99BB-934CB4934BA6}"/>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7836A623-E455-4E43-9533-33D034AB20A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80353F8D-DFE9-974E-AF05-86A2C77FC2A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20505E80-6317-3048-9D01-FBE1F3CE3562}"/>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77E8F90B-DC1F-D14B-98FE-ED0292334B6E}"/>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B1B8F9D8-9596-DE4D-A3EA-7DA3AB593B2E}"/>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ABCB3C4-17E0-D442-8548-D0D7DADC8B15}"/>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4CAA0A6B-E580-9241-AEA4-7330C4FE5150}"/>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55FF6910-8B03-EE4B-9F9E-A3BB6E1C89B5}"/>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D4106464-5CD7-FE42-A40F-847A3AF1263D}"/>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E4BB954-2A7A-F947-9572-B56E949B0835}"/>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E051CE7F-811D-3249-8830-5A7911259C0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810D8F0D-CB56-2E4F-8BAA-2BA37C53DDDE}"/>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395D4CF3-AEB1-BB4D-806C-1108820C3EF5}"/>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11F7D47C-922C-2940-B0E7-0763861B1DD5}"/>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1B94C31C-4846-B943-B9E9-3A3D54B12969}"/>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C5815D45-C062-4B0B-8C24-0D66ACF1EDC4}"/>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C049612E-24E3-4E2E-9451-5B9B8DD5B8D1}"/>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63943A9-B82A-E540-A6E5-08709EE4CDAF}" type="slidenum">
              <a:rPr lang="en-US" altLang="en-US"/>
              <a:pPr/>
              <a:t>‹#›</a:t>
            </a:fld>
            <a:endParaRPr lang="en-US" altLang="en-US"/>
          </a:p>
        </p:txBody>
      </p:sp>
      <p:sp>
        <p:nvSpPr>
          <p:cNvPr id="1031" name="Rectangle 35">
            <a:extLst>
              <a:ext uri="{FF2B5EF4-FFF2-40B4-BE49-F238E27FC236}">
                <a16:creationId xmlns:a16="http://schemas.microsoft.com/office/drawing/2014/main" id="{EB4C0110-A940-4F77-BC13-07B77CCB4326}"/>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angcpp.pearsoncmg.com/pyhtml/WidgetsDemo.htm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liangcpp.pearsoncmg.com/pyhtml/CanvasDemo.html" TargetMode="Externa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iangcpp.pearsoncmg.com/pyhtml/GridManagerDemo.htm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liangcpp.pearsoncmg.com/pyhtml/PackManagerDemo2.html" TargetMode="External"/><Relationship Id="rId4" Type="http://schemas.openxmlformats.org/officeDocument/2006/relationships/hyperlink" Target="https://liangcpp.pearsoncmg.com/pyhtml/PackManagerDemo1.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liangcpp.pearsoncmg.com/pyhtml/PlaceManagerDemo.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hyperlink" Target="https://liangcpp.pearsoncmg.com/pyhtml/LoanCalculator.html" TargetMode="External"/><Relationship Id="rId5" Type="http://schemas.openxmlformats.org/officeDocument/2006/relationships/image" Target="../media/image18.emf"/><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liangcpp.pearsoncmg.com/pyhtml/SudokuGUI.html"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angcpp.pearsoncmg.com/pyhtml/ImageDemo.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angcpp.pearsoncmg.com/pyhtml/SimpleGUI.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liangcpp.pearsoncmg.com/pyhtml/DeckOfCardsGUI.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s://liangcpp.pearsoncmg.com/pyhtml/ProcessButtonEven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B8A1C3D-FD74-2D4F-A1AC-388A852CE31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DA9655-2793-4245-A0CC-8D19422D3D05}"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E7AC9527-CC2E-954A-866E-CA10323DD6B3}"/>
              </a:ext>
            </a:extLst>
          </p:cNvPr>
          <p:cNvSpPr>
            <a:spLocks noGrp="1" noChangeArrowheads="1"/>
          </p:cNvSpPr>
          <p:nvPr>
            <p:ph type="title"/>
          </p:nvPr>
        </p:nvSpPr>
        <p:spPr>
          <a:xfrm>
            <a:off x="0" y="609600"/>
            <a:ext cx="9144000" cy="1143000"/>
          </a:xfrm>
          <a:noFill/>
        </p:spPr>
        <p:txBody>
          <a:bodyPr/>
          <a:lstStyle/>
          <a:p>
            <a:r>
              <a:rPr lang="en-US" altLang="en-US" sz="4000"/>
              <a:t>Chapter 10 </a:t>
            </a:r>
            <a:br>
              <a:rPr lang="en-US" altLang="en-US" sz="4000"/>
            </a:br>
            <a:r>
              <a:rPr lang="en-US" altLang="en-US" sz="4000"/>
              <a:t>Basic GUI Programming Using Tkinter</a:t>
            </a:r>
            <a:endParaRPr lang="en-US" altLang="en-US"/>
          </a:p>
        </p:txBody>
      </p:sp>
      <p:sp>
        <p:nvSpPr>
          <p:cNvPr id="4100" name="Rectangle 7">
            <a:extLst>
              <a:ext uri="{FF2B5EF4-FFF2-40B4-BE49-F238E27FC236}">
                <a16:creationId xmlns:a16="http://schemas.microsoft.com/office/drawing/2014/main" id="{5B9A69E8-6D44-C449-A3B1-A4FA78B3C2C1}"/>
              </a:ext>
            </a:extLst>
          </p:cNvPr>
          <p:cNvSpPr>
            <a:spLocks noChangeArrowheads="1"/>
          </p:cNvSpPr>
          <p:nvPr/>
        </p:nvSpPr>
        <p:spPr bwMode="auto">
          <a:xfrm>
            <a:off x="2147888" y="2219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1">
            <a:extLst>
              <a:ext uri="{FF2B5EF4-FFF2-40B4-BE49-F238E27FC236}">
                <a16:creationId xmlns:a16="http://schemas.microsoft.com/office/drawing/2014/main" id="{36CF24E5-880E-144A-B4DB-4782163A9AD2}"/>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0ADD609D-D30A-5849-A8E3-2688487E7D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05FDD8-6127-7A48-AC23-546347D0E613}" type="slidenum">
              <a:rPr lang="en-US" altLang="en-US" sz="1400"/>
              <a:pPr>
                <a:spcBef>
                  <a:spcPct val="0"/>
                </a:spcBef>
                <a:buClrTx/>
                <a:buSzTx/>
                <a:buFontTx/>
                <a:buNone/>
              </a:pPr>
              <a:t>10</a:t>
            </a:fld>
            <a:endParaRPr lang="en-US" altLang="en-US" sz="1400"/>
          </a:p>
        </p:txBody>
      </p:sp>
      <p:sp>
        <p:nvSpPr>
          <p:cNvPr id="11267" name="Rectangle 2">
            <a:extLst>
              <a:ext uri="{FF2B5EF4-FFF2-40B4-BE49-F238E27FC236}">
                <a16:creationId xmlns:a16="http://schemas.microsoft.com/office/drawing/2014/main" id="{41E6812F-5535-BF43-B2F7-00706953E4D8}"/>
              </a:ext>
            </a:extLst>
          </p:cNvPr>
          <p:cNvSpPr>
            <a:spLocks noGrp="1" noChangeArrowheads="1"/>
          </p:cNvSpPr>
          <p:nvPr>
            <p:ph type="title"/>
          </p:nvPr>
        </p:nvSpPr>
        <p:spPr>
          <a:xfrm>
            <a:off x="685800" y="228600"/>
            <a:ext cx="7772400" cy="381000"/>
          </a:xfrm>
          <a:noFill/>
        </p:spPr>
        <p:txBody>
          <a:bodyPr/>
          <a:lstStyle/>
          <a:p>
            <a:r>
              <a:rPr lang="en-US" altLang="en-US" sz="4300"/>
              <a:t>The Widget Classes</a:t>
            </a:r>
            <a:endParaRPr lang="en-US" altLang="en-US"/>
          </a:p>
        </p:txBody>
      </p:sp>
      <p:sp>
        <p:nvSpPr>
          <p:cNvPr id="11268" name="Rectangle 6">
            <a:extLst>
              <a:ext uri="{FF2B5EF4-FFF2-40B4-BE49-F238E27FC236}">
                <a16:creationId xmlns:a16="http://schemas.microsoft.com/office/drawing/2014/main" id="{E57855F4-C406-9A4F-B0B0-F349ADC59A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12">
            <a:extLst>
              <a:ext uri="{FF2B5EF4-FFF2-40B4-BE49-F238E27FC236}">
                <a16:creationId xmlns:a16="http://schemas.microsoft.com/office/drawing/2014/main" id="{A5575F70-3590-CE47-85C9-156B841D48B0}"/>
              </a:ext>
            </a:extLst>
          </p:cNvPr>
          <p:cNvSpPr>
            <a:spLocks noChangeArrowheads="1"/>
          </p:cNvSpPr>
          <p:nvPr/>
        </p:nvSpPr>
        <p:spPr bwMode="auto">
          <a:xfrm>
            <a:off x="0" y="1085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0" name="Object 11">
            <a:extLst>
              <a:ext uri="{FF2B5EF4-FFF2-40B4-BE49-F238E27FC236}">
                <a16:creationId xmlns:a16="http://schemas.microsoft.com/office/drawing/2014/main" id="{CD77D171-A7F8-0F43-BD60-03774DBDC822}"/>
              </a:ext>
            </a:extLst>
          </p:cNvPr>
          <p:cNvGraphicFramePr>
            <a:graphicFrameLocks noChangeAspect="1"/>
          </p:cNvGraphicFramePr>
          <p:nvPr/>
        </p:nvGraphicFramePr>
        <p:xfrm>
          <a:off x="1217613" y="765175"/>
          <a:ext cx="6634162" cy="5665788"/>
        </p:xfrm>
        <a:graphic>
          <a:graphicData uri="http://schemas.openxmlformats.org/presentationml/2006/ole">
            <mc:AlternateContent xmlns:mc="http://schemas.openxmlformats.org/markup-compatibility/2006">
              <mc:Choice xmlns:v="urn:schemas-microsoft-com:vml" Requires="v">
                <p:oleObj spid="_x0000_s11290" name="Picture" r:id="rId3" imgW="3937000" imgH="3378200" progId="Word.Picture.8">
                  <p:embed/>
                </p:oleObj>
              </mc:Choice>
              <mc:Fallback>
                <p:oleObj name="Picture" r:id="rId3" imgW="3937000" imgH="33782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765175"/>
                        <a:ext cx="6634162"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48ED0B40-DC19-5340-B953-24DC30EE09C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4069CC-6A0D-114D-A5C6-01C9EFF1ED1B}" type="slidenum">
              <a:rPr lang="en-US" altLang="en-US" sz="1400"/>
              <a:pPr>
                <a:spcBef>
                  <a:spcPct val="0"/>
                </a:spcBef>
                <a:buClrTx/>
                <a:buSzTx/>
                <a:buFontTx/>
                <a:buNone/>
              </a:pPr>
              <a:t>11</a:t>
            </a:fld>
            <a:endParaRPr lang="en-US" altLang="en-US" sz="1400"/>
          </a:p>
        </p:txBody>
      </p:sp>
      <p:sp>
        <p:nvSpPr>
          <p:cNvPr id="12291" name="Rectangle 2">
            <a:extLst>
              <a:ext uri="{FF2B5EF4-FFF2-40B4-BE49-F238E27FC236}">
                <a16:creationId xmlns:a16="http://schemas.microsoft.com/office/drawing/2014/main" id="{08EE4371-6475-D843-8481-D260EFD52ACA}"/>
              </a:ext>
            </a:extLst>
          </p:cNvPr>
          <p:cNvSpPr>
            <a:spLocks noGrp="1" noChangeArrowheads="1"/>
          </p:cNvSpPr>
          <p:nvPr>
            <p:ph type="title"/>
          </p:nvPr>
        </p:nvSpPr>
        <p:spPr>
          <a:xfrm>
            <a:off x="685800" y="228600"/>
            <a:ext cx="7772400" cy="609600"/>
          </a:xfrm>
          <a:noFill/>
        </p:spPr>
        <p:txBody>
          <a:bodyPr/>
          <a:lstStyle/>
          <a:p>
            <a:r>
              <a:rPr lang="en-US" altLang="en-US" sz="4300"/>
              <a:t>Color and Font</a:t>
            </a:r>
            <a:endParaRPr lang="en-US" altLang="en-US"/>
          </a:p>
        </p:txBody>
      </p:sp>
      <p:sp>
        <p:nvSpPr>
          <p:cNvPr id="12292" name="Rectangle 3">
            <a:extLst>
              <a:ext uri="{FF2B5EF4-FFF2-40B4-BE49-F238E27FC236}">
                <a16:creationId xmlns:a16="http://schemas.microsoft.com/office/drawing/2014/main" id="{2CB32B81-75A3-9649-A54A-8F369B6C1AD3}"/>
              </a:ext>
            </a:extLst>
          </p:cNvPr>
          <p:cNvSpPr>
            <a:spLocks noGrp="1" noChangeArrowheads="1"/>
          </p:cNvSpPr>
          <p:nvPr>
            <p:ph type="body" idx="1"/>
          </p:nvPr>
        </p:nvSpPr>
        <p:spPr>
          <a:xfrm>
            <a:off x="228600" y="990600"/>
            <a:ext cx="8686800" cy="2667000"/>
          </a:xfrm>
          <a:noFill/>
        </p:spPr>
        <p:txBody>
          <a:bodyPr/>
          <a:lstStyle/>
          <a:p>
            <a:pPr marL="0" indent="0">
              <a:spcBef>
                <a:spcPct val="0"/>
              </a:spcBef>
              <a:buFont typeface="Monotype Sorts" pitchFamily="2" charset="2"/>
              <a:buNone/>
            </a:pPr>
            <a:r>
              <a:rPr lang="en-US" altLang="en-US" sz="2800"/>
              <a:t>To specify a color, you can either use a color name such as red, yellow, green, blue, white, black, purple, etc, or explicitly specify the red, green, and blue (RGB) color components using a string #RRGGBB, where RR, GG, BB are hexadecimal representations of the red, green and blue values, respectively. </a:t>
            </a:r>
          </a:p>
        </p:txBody>
      </p:sp>
      <p:sp>
        <p:nvSpPr>
          <p:cNvPr id="12293" name="Rectangle 6">
            <a:extLst>
              <a:ext uri="{FF2B5EF4-FFF2-40B4-BE49-F238E27FC236}">
                <a16:creationId xmlns:a16="http://schemas.microsoft.com/office/drawing/2014/main" id="{4CE11B33-9267-9E4A-A162-A389A8E1A1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10">
            <a:extLst>
              <a:ext uri="{FF2B5EF4-FFF2-40B4-BE49-F238E27FC236}">
                <a16:creationId xmlns:a16="http://schemas.microsoft.com/office/drawing/2014/main" id="{943B22FA-28D9-8840-9B4E-9BFF1227C645}"/>
              </a:ext>
            </a:extLst>
          </p:cNvPr>
          <p:cNvSpPr>
            <a:spLocks noChangeArrowheads="1"/>
          </p:cNvSpPr>
          <p:nvPr/>
        </p:nvSpPr>
        <p:spPr bwMode="auto">
          <a:xfrm>
            <a:off x="228600" y="4114800"/>
            <a:ext cx="868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"Times 10 bold"</a:t>
            </a:r>
          </a:p>
          <a:p>
            <a:pPr>
              <a:buFont typeface="Monotype Sorts" pitchFamily="2" charset="2"/>
              <a:buNone/>
            </a:pPr>
            <a:r>
              <a:rPr lang="en-US" altLang="en-US"/>
              <a:t>"Helvetica 10 bold italic"</a:t>
            </a:r>
          </a:p>
          <a:p>
            <a:pPr>
              <a:buFont typeface="Monotype Sorts" pitchFamily="2" charset="2"/>
              <a:buNone/>
            </a:pPr>
            <a:r>
              <a:rPr lang="en-US" altLang="en-US"/>
              <a:t>"Courier New 20 bold italic"</a:t>
            </a:r>
          </a:p>
          <a:p>
            <a:pPr>
              <a:buFont typeface="Monotype Sorts" pitchFamily="2" charset="2"/>
              <a:buNone/>
            </a:pPr>
            <a:r>
              <a:rPr lang="en-US" altLang="en-US"/>
              <a:t>"Courier New 20 bold italic over strike underline"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ECD40A5-3F09-9441-970E-6073B31A9A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3C4DCD-4A50-5141-9A95-3F3C33CB88F4}" type="slidenum">
              <a:rPr lang="en-US" altLang="en-US" sz="1400"/>
              <a:pPr>
                <a:spcBef>
                  <a:spcPct val="0"/>
                </a:spcBef>
                <a:buClrTx/>
                <a:buSzTx/>
                <a:buFontTx/>
                <a:buNone/>
              </a:pPr>
              <a:t>12</a:t>
            </a:fld>
            <a:endParaRPr lang="en-US" altLang="en-US" sz="1400"/>
          </a:p>
        </p:txBody>
      </p:sp>
      <p:sp>
        <p:nvSpPr>
          <p:cNvPr id="13315" name="Rectangle 2">
            <a:extLst>
              <a:ext uri="{FF2B5EF4-FFF2-40B4-BE49-F238E27FC236}">
                <a16:creationId xmlns:a16="http://schemas.microsoft.com/office/drawing/2014/main" id="{3376B9B7-2944-AF41-B6FB-6C72D4175159}"/>
              </a:ext>
            </a:extLst>
          </p:cNvPr>
          <p:cNvSpPr>
            <a:spLocks noGrp="1" noChangeArrowheads="1"/>
          </p:cNvSpPr>
          <p:nvPr>
            <p:ph type="title"/>
          </p:nvPr>
        </p:nvSpPr>
        <p:spPr>
          <a:xfrm>
            <a:off x="685800" y="228600"/>
            <a:ext cx="7772400" cy="609600"/>
          </a:xfrm>
          <a:noFill/>
        </p:spPr>
        <p:txBody>
          <a:bodyPr/>
          <a:lstStyle/>
          <a:p>
            <a:r>
              <a:rPr lang="en-US" altLang="en-US" sz="4300"/>
              <a:t>Text Formatting</a:t>
            </a:r>
            <a:endParaRPr lang="en-US" altLang="en-US"/>
          </a:p>
        </p:txBody>
      </p:sp>
      <p:sp>
        <p:nvSpPr>
          <p:cNvPr id="13316" name="Rectangle 3">
            <a:extLst>
              <a:ext uri="{FF2B5EF4-FFF2-40B4-BE49-F238E27FC236}">
                <a16:creationId xmlns:a16="http://schemas.microsoft.com/office/drawing/2014/main" id="{281BFA06-719F-F846-8AC1-82D067D287F5}"/>
              </a:ext>
            </a:extLst>
          </p:cNvPr>
          <p:cNvSpPr>
            <a:spLocks noGrp="1" noChangeArrowheads="1"/>
          </p:cNvSpPr>
          <p:nvPr>
            <p:ph type="body" idx="1"/>
          </p:nvPr>
        </p:nvSpPr>
        <p:spPr>
          <a:xfrm>
            <a:off x="228600" y="990600"/>
            <a:ext cx="8686800" cy="2667000"/>
          </a:xfrm>
          <a:noFill/>
        </p:spPr>
        <p:txBody>
          <a:bodyPr/>
          <a:lstStyle/>
          <a:p>
            <a:pPr marL="0" indent="0">
              <a:spcBef>
                <a:spcPct val="0"/>
              </a:spcBef>
              <a:buFont typeface="Monotype Sorts" pitchFamily="2" charset="2"/>
              <a:buNone/>
            </a:pPr>
            <a:r>
              <a:rPr lang="en-US" altLang="en-US" sz="2800"/>
              <a:t>The text in a label and a button is centered by default. You can change it by using the justify option with values LEFT, CENTER, or RIGHT. You can also display the text in multiple lines by inserting the newline character \n to separate texts.</a:t>
            </a:r>
          </a:p>
        </p:txBody>
      </p:sp>
      <p:sp>
        <p:nvSpPr>
          <p:cNvPr id="13317" name="Rectangle 4">
            <a:extLst>
              <a:ext uri="{FF2B5EF4-FFF2-40B4-BE49-F238E27FC236}">
                <a16:creationId xmlns:a16="http://schemas.microsoft.com/office/drawing/2014/main" id="{BDB0D349-8BF6-FF43-AF7E-966D3F8239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80B78B52-5BD5-C949-A5FF-6B2F94CE63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0DEFEA-A8CF-004E-97A2-23A3DB1484AE}" type="slidenum">
              <a:rPr lang="en-US" altLang="en-US" sz="1400"/>
              <a:pPr>
                <a:spcBef>
                  <a:spcPct val="0"/>
                </a:spcBef>
                <a:buClrTx/>
                <a:buSzTx/>
                <a:buFontTx/>
                <a:buNone/>
              </a:pPr>
              <a:t>13</a:t>
            </a:fld>
            <a:endParaRPr lang="en-US" altLang="en-US" sz="1400"/>
          </a:p>
        </p:txBody>
      </p:sp>
      <p:sp>
        <p:nvSpPr>
          <p:cNvPr id="14339" name="Rectangle 2">
            <a:extLst>
              <a:ext uri="{FF2B5EF4-FFF2-40B4-BE49-F238E27FC236}">
                <a16:creationId xmlns:a16="http://schemas.microsoft.com/office/drawing/2014/main" id="{4F439858-124A-234A-A022-CA45196FC169}"/>
              </a:ext>
            </a:extLst>
          </p:cNvPr>
          <p:cNvSpPr>
            <a:spLocks noGrp="1" noChangeArrowheads="1"/>
          </p:cNvSpPr>
          <p:nvPr>
            <p:ph type="title"/>
          </p:nvPr>
        </p:nvSpPr>
        <p:spPr>
          <a:xfrm>
            <a:off x="685800" y="228600"/>
            <a:ext cx="7772400" cy="609600"/>
          </a:xfrm>
          <a:noFill/>
        </p:spPr>
        <p:txBody>
          <a:bodyPr/>
          <a:lstStyle/>
          <a:p>
            <a:r>
              <a:rPr lang="en-US" altLang="en-US" sz="4300"/>
              <a:t>Mouse Cursor</a:t>
            </a:r>
            <a:endParaRPr lang="en-US" altLang="en-US"/>
          </a:p>
        </p:txBody>
      </p:sp>
      <p:sp>
        <p:nvSpPr>
          <p:cNvPr id="14340" name="Rectangle 3">
            <a:extLst>
              <a:ext uri="{FF2B5EF4-FFF2-40B4-BE49-F238E27FC236}">
                <a16:creationId xmlns:a16="http://schemas.microsoft.com/office/drawing/2014/main" id="{E16A6763-D7FD-614E-A5A0-BE0375BA4DD4}"/>
              </a:ext>
            </a:extLst>
          </p:cNvPr>
          <p:cNvSpPr>
            <a:spLocks noGrp="1" noChangeArrowheads="1"/>
          </p:cNvSpPr>
          <p:nvPr>
            <p:ph type="body" idx="1"/>
          </p:nvPr>
        </p:nvSpPr>
        <p:spPr>
          <a:xfrm>
            <a:off x="228600" y="990600"/>
            <a:ext cx="8686800" cy="2667000"/>
          </a:xfrm>
          <a:noFill/>
        </p:spPr>
        <p:txBody>
          <a:bodyPr/>
          <a:lstStyle/>
          <a:p>
            <a:pPr marL="0" indent="0">
              <a:spcBef>
                <a:spcPct val="0"/>
              </a:spcBef>
              <a:buFont typeface="Monotype Sorts" pitchFamily="2" charset="2"/>
              <a:buNone/>
            </a:pPr>
            <a:r>
              <a:rPr lang="en-US" altLang="en-US" sz="2800"/>
              <a:t>You can set a mouse cursor by using the cursor option with values such as "arrow" (default), "circle", "cross"  "plus", etc. </a:t>
            </a:r>
          </a:p>
        </p:txBody>
      </p:sp>
      <p:sp>
        <p:nvSpPr>
          <p:cNvPr id="14341" name="Rectangle 4">
            <a:extLst>
              <a:ext uri="{FF2B5EF4-FFF2-40B4-BE49-F238E27FC236}">
                <a16:creationId xmlns:a16="http://schemas.microsoft.com/office/drawing/2014/main" id="{C438831E-7E7C-904F-AC46-F10CE68C1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D0F181E6-9239-AA4A-A41A-95E2908ECD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A2F869-906F-244A-B434-40F970815DB8}" type="slidenum">
              <a:rPr lang="en-US" altLang="en-US" sz="1400"/>
              <a:pPr>
                <a:spcBef>
                  <a:spcPct val="0"/>
                </a:spcBef>
                <a:buClrTx/>
                <a:buSzTx/>
                <a:buFontTx/>
                <a:buNone/>
              </a:pPr>
              <a:t>14</a:t>
            </a:fld>
            <a:endParaRPr lang="en-US" altLang="en-US" sz="1400"/>
          </a:p>
        </p:txBody>
      </p:sp>
      <p:sp>
        <p:nvSpPr>
          <p:cNvPr id="15363" name="Rectangle 2">
            <a:extLst>
              <a:ext uri="{FF2B5EF4-FFF2-40B4-BE49-F238E27FC236}">
                <a16:creationId xmlns:a16="http://schemas.microsoft.com/office/drawing/2014/main" id="{5CB43021-264A-1E45-AFA3-0BFFE0504DD0}"/>
              </a:ext>
            </a:extLst>
          </p:cNvPr>
          <p:cNvSpPr>
            <a:spLocks noGrp="1" noChangeArrowheads="1"/>
          </p:cNvSpPr>
          <p:nvPr>
            <p:ph type="title"/>
          </p:nvPr>
        </p:nvSpPr>
        <p:spPr>
          <a:xfrm>
            <a:off x="685800" y="228600"/>
            <a:ext cx="7772400" cy="609600"/>
          </a:xfrm>
          <a:noFill/>
        </p:spPr>
        <p:txBody>
          <a:bodyPr/>
          <a:lstStyle/>
          <a:p>
            <a:r>
              <a:rPr lang="en-US" altLang="en-US" sz="4300"/>
              <a:t>Change Properties</a:t>
            </a:r>
            <a:endParaRPr lang="en-US" altLang="en-US"/>
          </a:p>
        </p:txBody>
      </p:sp>
      <p:sp>
        <p:nvSpPr>
          <p:cNvPr id="15364" name="Rectangle 3">
            <a:extLst>
              <a:ext uri="{FF2B5EF4-FFF2-40B4-BE49-F238E27FC236}">
                <a16:creationId xmlns:a16="http://schemas.microsoft.com/office/drawing/2014/main" id="{731B91BF-69F9-7B46-A642-1085586C6860}"/>
              </a:ext>
            </a:extLst>
          </p:cNvPr>
          <p:cNvSpPr>
            <a:spLocks noGrp="1" noChangeArrowheads="1"/>
          </p:cNvSpPr>
          <p:nvPr>
            <p:ph type="body" idx="1"/>
          </p:nvPr>
        </p:nvSpPr>
        <p:spPr>
          <a:xfrm>
            <a:off x="228600" y="990600"/>
            <a:ext cx="8686800" cy="762000"/>
          </a:xfrm>
          <a:noFill/>
        </p:spPr>
        <p:txBody>
          <a:bodyPr/>
          <a:lstStyle/>
          <a:p>
            <a:pPr marL="0" indent="0">
              <a:spcBef>
                <a:spcPct val="0"/>
              </a:spcBef>
              <a:buNone/>
            </a:pPr>
            <a:r>
              <a:rPr lang="en-US" altLang="en-US" sz="2800" dirty="0" err="1"/>
              <a:t>widgetName</a:t>
            </a:r>
            <a:r>
              <a:rPr lang="en-US" altLang="en-US" sz="2800" dirty="0"/>
              <a:t>["</a:t>
            </a:r>
            <a:r>
              <a:rPr lang="en-US" altLang="en-US" sz="2800" dirty="0" err="1"/>
              <a:t>propertyName</a:t>
            </a:r>
            <a:r>
              <a:rPr lang="en-US" altLang="en-US" sz="2800" dirty="0"/>
              <a:t>"] = </a:t>
            </a:r>
            <a:r>
              <a:rPr lang="en-US" altLang="en-US" sz="2800" dirty="0" err="1"/>
              <a:t>newPropertyValue</a:t>
            </a:r>
            <a:endParaRPr lang="en-US" altLang="en-US" sz="2800" dirty="0"/>
          </a:p>
        </p:txBody>
      </p:sp>
      <p:sp>
        <p:nvSpPr>
          <p:cNvPr id="15365" name="Rectangle 4">
            <a:extLst>
              <a:ext uri="{FF2B5EF4-FFF2-40B4-BE49-F238E27FC236}">
                <a16:creationId xmlns:a16="http://schemas.microsoft.com/office/drawing/2014/main" id="{2311C7F1-E0CD-D843-A362-63A654EB89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2F16884E-BC64-1348-B17D-D92F4A29BE29}"/>
              </a:ext>
            </a:extLst>
          </p:cNvPr>
          <p:cNvSpPr>
            <a:spLocks noChangeArrowheads="1"/>
          </p:cNvSpPr>
          <p:nvPr/>
        </p:nvSpPr>
        <p:spPr bwMode="auto">
          <a:xfrm>
            <a:off x="152400" y="1828800"/>
            <a:ext cx="8991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dirty="0" err="1">
                <a:solidFill>
                  <a:schemeClr val="tx2"/>
                </a:solidFill>
              </a:rPr>
              <a:t>btShowOrHide</a:t>
            </a:r>
            <a:r>
              <a:rPr lang="en-US" altLang="en-US" sz="2800" dirty="0">
                <a:solidFill>
                  <a:schemeClr val="tx2"/>
                </a:solidFill>
              </a:rPr>
              <a:t> = Button(window, text = "Show", </a:t>
            </a:r>
            <a:r>
              <a:rPr lang="en-US" altLang="en-US" sz="2800" dirty="0" err="1">
                <a:solidFill>
                  <a:schemeClr val="tx2"/>
                </a:solidFill>
              </a:rPr>
              <a:t>bg</a:t>
            </a:r>
            <a:r>
              <a:rPr lang="en-US" altLang="en-US" sz="2800" dirty="0">
                <a:solidFill>
                  <a:schemeClr val="tx2"/>
                </a:solidFill>
              </a:rPr>
              <a:t> = "white")</a:t>
            </a:r>
          </a:p>
          <a:p>
            <a:pPr>
              <a:buFont typeface="Monotype Sorts" pitchFamily="2" charset="2"/>
              <a:buNone/>
            </a:pPr>
            <a:r>
              <a:rPr lang="en-US" altLang="en-US" sz="2800" dirty="0" err="1">
                <a:solidFill>
                  <a:schemeClr val="tx2"/>
                </a:solidFill>
              </a:rPr>
              <a:t>btShowOrHide</a:t>
            </a:r>
            <a:r>
              <a:rPr lang="en-US" altLang="en-US" sz="2800" dirty="0">
                <a:solidFill>
                  <a:schemeClr val="tx2"/>
                </a:solidFill>
              </a:rPr>
              <a:t>["text"] = "Hide"</a:t>
            </a:r>
          </a:p>
          <a:p>
            <a:pPr>
              <a:buFont typeface="Monotype Sorts" pitchFamily="2" charset="2"/>
              <a:buNone/>
            </a:pPr>
            <a:r>
              <a:rPr lang="en-US" altLang="en-US" sz="2800" dirty="0" err="1">
                <a:solidFill>
                  <a:schemeClr val="tx2"/>
                </a:solidFill>
              </a:rPr>
              <a:t>btShowOrHide</a:t>
            </a:r>
            <a:r>
              <a:rPr lang="en-US" altLang="en-US" sz="2800" dirty="0">
                <a:solidFill>
                  <a:schemeClr val="tx2"/>
                </a:solidFill>
              </a:rPr>
              <a:t>["</a:t>
            </a:r>
            <a:r>
              <a:rPr lang="en-US" altLang="en-US" sz="2800" dirty="0" err="1">
                <a:solidFill>
                  <a:schemeClr val="tx2"/>
                </a:solidFill>
              </a:rPr>
              <a:t>bg</a:t>
            </a:r>
            <a:r>
              <a:rPr lang="en-US" altLang="en-US" sz="2800" dirty="0">
                <a:solidFill>
                  <a:schemeClr val="tx2"/>
                </a:solidFill>
              </a:rPr>
              <a:t>"] = "red"</a:t>
            </a:r>
          </a:p>
          <a:p>
            <a:pPr>
              <a:buFont typeface="Monotype Sorts" pitchFamily="2" charset="2"/>
              <a:buNone/>
            </a:pPr>
            <a:r>
              <a:rPr lang="en-US" altLang="en-US" sz="2800" dirty="0" err="1">
                <a:solidFill>
                  <a:schemeClr val="tx2"/>
                </a:solidFill>
              </a:rPr>
              <a:t>btShowOrHide</a:t>
            </a:r>
            <a:r>
              <a:rPr lang="en-US" altLang="en-US" sz="2800" dirty="0">
                <a:solidFill>
                  <a:schemeClr val="tx2"/>
                </a:solidFill>
              </a:rPr>
              <a:t>["</a:t>
            </a:r>
            <a:r>
              <a:rPr lang="en-US" altLang="en-US" sz="2800" dirty="0" err="1">
                <a:solidFill>
                  <a:schemeClr val="tx2"/>
                </a:solidFill>
              </a:rPr>
              <a:t>fg</a:t>
            </a:r>
            <a:r>
              <a:rPr lang="en-US" altLang="en-US" sz="2800" dirty="0">
                <a:solidFill>
                  <a:schemeClr val="tx2"/>
                </a:solidFill>
              </a:rPr>
              <a:t>"] = "#AB84F9" # Change </a:t>
            </a:r>
            <a:r>
              <a:rPr lang="en-US" altLang="en-US" sz="2800" dirty="0" err="1">
                <a:solidFill>
                  <a:schemeClr val="tx2"/>
                </a:solidFill>
              </a:rPr>
              <a:t>fg</a:t>
            </a:r>
            <a:r>
              <a:rPr lang="en-US" altLang="en-US" sz="2800" dirty="0">
                <a:solidFill>
                  <a:schemeClr val="tx2"/>
                </a:solidFill>
              </a:rPr>
              <a:t> color to #AB84F9</a:t>
            </a:r>
          </a:p>
          <a:p>
            <a:pPr>
              <a:buFont typeface="Monotype Sorts" pitchFamily="2" charset="2"/>
              <a:buNone/>
            </a:pPr>
            <a:r>
              <a:rPr lang="en-US" altLang="en-US" sz="2800" dirty="0" err="1">
                <a:solidFill>
                  <a:schemeClr val="tx2"/>
                </a:solidFill>
              </a:rPr>
              <a:t>btShowOrHide</a:t>
            </a:r>
            <a:r>
              <a:rPr lang="en-US" altLang="en-US" sz="2800" dirty="0">
                <a:solidFill>
                  <a:schemeClr val="tx2"/>
                </a:solidFill>
              </a:rPr>
              <a:t>["cursor"] = "plus" # Change mouse cursor to plus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2C0EE577-689D-F34D-BA27-98BFB691327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4D6A4E-3903-D947-88E8-C96886A189BD}" type="slidenum">
              <a:rPr lang="en-US" altLang="en-US" sz="1400"/>
              <a:pPr>
                <a:spcBef>
                  <a:spcPct val="0"/>
                </a:spcBef>
                <a:buClrTx/>
                <a:buSzTx/>
                <a:buFontTx/>
                <a:buNone/>
              </a:pPr>
              <a:t>15</a:t>
            </a:fld>
            <a:endParaRPr lang="en-US" altLang="en-US" sz="1400"/>
          </a:p>
        </p:txBody>
      </p:sp>
      <p:sp>
        <p:nvSpPr>
          <p:cNvPr id="16387" name="Rectangle 2">
            <a:extLst>
              <a:ext uri="{FF2B5EF4-FFF2-40B4-BE49-F238E27FC236}">
                <a16:creationId xmlns:a16="http://schemas.microsoft.com/office/drawing/2014/main" id="{6B60837B-A434-C34A-8D6A-2BE1E619D937}"/>
              </a:ext>
            </a:extLst>
          </p:cNvPr>
          <p:cNvSpPr>
            <a:spLocks noGrp="1" noChangeArrowheads="1"/>
          </p:cNvSpPr>
          <p:nvPr>
            <p:ph type="title"/>
          </p:nvPr>
        </p:nvSpPr>
        <p:spPr>
          <a:xfrm>
            <a:off x="685800" y="304800"/>
            <a:ext cx="7772400" cy="685800"/>
          </a:xfrm>
          <a:noFill/>
        </p:spPr>
        <p:txBody>
          <a:bodyPr/>
          <a:lstStyle/>
          <a:p>
            <a:r>
              <a:rPr lang="en-US" altLang="en-US" sz="4300"/>
              <a:t>Widget Demo</a:t>
            </a:r>
            <a:endParaRPr lang="en-US" altLang="en-US"/>
          </a:p>
        </p:txBody>
      </p:sp>
      <p:sp>
        <p:nvSpPr>
          <p:cNvPr id="16388" name="Rectangle 3">
            <a:extLst>
              <a:ext uri="{FF2B5EF4-FFF2-40B4-BE49-F238E27FC236}">
                <a16:creationId xmlns:a16="http://schemas.microsoft.com/office/drawing/2014/main" id="{9A8B4A6A-0806-474A-BAB1-A81251EFFFC1}"/>
              </a:ext>
            </a:extLst>
          </p:cNvPr>
          <p:cNvSpPr>
            <a:spLocks noGrp="1" noChangeArrowheads="1"/>
          </p:cNvSpPr>
          <p:nvPr>
            <p:ph type="body" idx="1"/>
          </p:nvPr>
        </p:nvSpPr>
        <p:spPr>
          <a:xfrm>
            <a:off x="228600" y="1143000"/>
            <a:ext cx="8686800" cy="2590800"/>
          </a:xfrm>
        </p:spPr>
        <p:txBody>
          <a:bodyPr/>
          <a:lstStyle/>
          <a:p>
            <a:pPr marL="0" indent="0">
              <a:buFont typeface="Monotype Sorts" pitchFamily="2" charset="2"/>
              <a:buNone/>
            </a:pPr>
            <a:endParaRPr lang="en-US" altLang="en-US"/>
          </a:p>
        </p:txBody>
      </p:sp>
      <p:pic>
        <p:nvPicPr>
          <p:cNvPr id="16389" name="Picture 7">
            <a:extLst>
              <a:ext uri="{FF2B5EF4-FFF2-40B4-BE49-F238E27FC236}">
                <a16:creationId xmlns:a16="http://schemas.microsoft.com/office/drawing/2014/main" id="{53815542-18F4-DC4A-8E6C-F268339BF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54102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12">
            <a:hlinkClick r:id="rId3"/>
            <a:extLst>
              <a:ext uri="{FF2B5EF4-FFF2-40B4-BE49-F238E27FC236}">
                <a16:creationId xmlns:a16="http://schemas.microsoft.com/office/drawing/2014/main" id="{25DB7A30-CA99-C949-A0A2-CC9FFF1873B9}"/>
              </a:ext>
            </a:extLst>
          </p:cNvPr>
          <p:cNvSpPr>
            <a:spLocks noChangeArrowheads="1"/>
          </p:cNvSpPr>
          <p:nvPr/>
        </p:nvSpPr>
        <p:spPr bwMode="auto">
          <a:xfrm>
            <a:off x="3276600" y="5638800"/>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WidgetsDemo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10.4 </a:t>
            </a:r>
            <a:r>
              <a:rPr lang="en-US" sz="1600" b="1" dirty="0" err="1">
                <a:latin typeface="Consolas" panose="020B0609020204030204" pitchFamily="49" charset="0"/>
                <a:cs typeface="Consolas" panose="020B0609020204030204" pitchFamily="49" charset="0"/>
              </a:rPr>
              <a:t>WidgetsDemo.py</a:t>
            </a:r>
            <a:r>
              <a:rPr lang="en-US" sz="1600" b="1" dirty="0">
                <a:latin typeface="Consolas" panose="020B0609020204030204" pitchFamily="49" charset="0"/>
                <a:cs typeface="Consolas" panose="020B0609020204030204" pitchFamily="49" charset="0"/>
              </a:rPr>
              <a:t>  page 1/3</a:t>
            </a: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WidgetsDemo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("Widgets Demo") # Set a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Add a button, a check button, and a radio button to frame1</a:t>
            </a:r>
          </a:p>
          <a:p>
            <a:pPr marL="0" indent="0">
              <a:spcBef>
                <a:spcPts val="0"/>
              </a:spcBef>
              <a:buNone/>
            </a:pPr>
            <a:r>
              <a:rPr lang="en-US" sz="1600" dirty="0">
                <a:latin typeface="Consolas" panose="020B0609020204030204" pitchFamily="49" charset="0"/>
                <a:cs typeface="Consolas" panose="020B0609020204030204" pitchFamily="49" charset="0"/>
              </a:rPr>
              <a:t>        frame1 = Frame(window) # Create and add a frame to window</a:t>
            </a:r>
          </a:p>
          <a:p>
            <a:pPr marL="0" indent="0">
              <a:spcBef>
                <a:spcPts val="0"/>
              </a:spcBef>
              <a:buNone/>
            </a:pPr>
            <a:r>
              <a:rPr lang="en-US" sz="1600" dirty="0">
                <a:latin typeface="Consolas" panose="020B0609020204030204" pitchFamily="49" charset="0"/>
                <a:cs typeface="Consolas" panose="020B0609020204030204" pitchFamily="49" charset="0"/>
              </a:rPr>
              <a:t>        frame1.pack()      </a:t>
            </a:r>
          </a:p>
          <a:p>
            <a:pPr marL="0" indent="0">
              <a:spcBef>
                <a:spcPts val="0"/>
              </a:spcBef>
              <a:buNone/>
            </a:pPr>
            <a:r>
              <a:rPr lang="en-US" sz="1600" dirty="0">
                <a:latin typeface="Consolas" panose="020B0609020204030204" pitchFamily="49" charset="0"/>
                <a:cs typeface="Consolas" panose="020B0609020204030204" pitchFamily="49" charset="0"/>
              </a:rPr>
              <a:t>        self.v1 = </a:t>
            </a:r>
            <a:r>
              <a:rPr lang="en-US" sz="1600" dirty="0" err="1">
                <a:latin typeface="Consolas" panose="020B0609020204030204" pitchFamily="49" charset="0"/>
                <a:cs typeface="Consolas" panose="020B0609020204030204" pitchFamily="49" charset="0"/>
              </a:rPr>
              <a:t>IntVar</a:t>
            </a:r>
            <a:r>
              <a:rPr lang="en-US" sz="1600" dirty="0">
                <a:latin typeface="Consolas" panose="020B0609020204030204" pitchFamily="49" charset="0"/>
                <a:cs typeface="Consolas" panose="020B0609020204030204" pitchFamily="49" charset="0"/>
              </a:rPr>
              <a:t>() # Create an </a:t>
            </a:r>
            <a:r>
              <a:rPr lang="en-US" sz="1600" dirty="0" err="1">
                <a:latin typeface="Consolas" panose="020B0609020204030204" pitchFamily="49" charset="0"/>
                <a:cs typeface="Consolas" panose="020B0609020204030204" pitchFamily="49" charset="0"/>
              </a:rPr>
              <a:t>IntVar</a:t>
            </a:r>
            <a:r>
              <a:rPr lang="en-US" sz="1600" dirty="0">
                <a:latin typeface="Consolas" panose="020B0609020204030204" pitchFamily="49" charset="0"/>
                <a:cs typeface="Consolas" panose="020B0609020204030204" pitchFamily="49" charset="0"/>
              </a:rPr>
              <a:t> bound with </a:t>
            </a:r>
            <a:r>
              <a:rPr lang="en-US" sz="1600" dirty="0" err="1">
                <a:latin typeface="Consolas" panose="020B0609020204030204" pitchFamily="49" charset="0"/>
                <a:cs typeface="Consolas" panose="020B0609020204030204" pitchFamily="49" charset="0"/>
              </a:rPr>
              <a:t>cbtBold</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cbtBold</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Checkbutton</a:t>
            </a:r>
            <a:r>
              <a:rPr lang="en-US" sz="1600" dirty="0">
                <a:latin typeface="Consolas" panose="020B0609020204030204" pitchFamily="49" charset="0"/>
                <a:cs typeface="Consolas" panose="020B0609020204030204" pitchFamily="49" charset="0"/>
              </a:rPr>
              <a:t>(frame1, text = "Bold", </a:t>
            </a:r>
          </a:p>
          <a:p>
            <a:pPr marL="0" indent="0">
              <a:spcBef>
                <a:spcPts val="0"/>
              </a:spcBef>
              <a:buNone/>
            </a:pPr>
            <a:r>
              <a:rPr lang="en-US" sz="1600" dirty="0">
                <a:latin typeface="Consolas" panose="020B0609020204030204" pitchFamily="49" charset="0"/>
                <a:cs typeface="Consolas" panose="020B0609020204030204" pitchFamily="49" charset="0"/>
              </a:rPr>
              <a:t>            variable = self.v1, command = </a:t>
            </a:r>
            <a:r>
              <a:rPr lang="en-US" sz="1600" dirty="0" err="1">
                <a:latin typeface="Consolas" panose="020B0609020204030204" pitchFamily="49" charset="0"/>
                <a:cs typeface="Consolas" panose="020B0609020204030204" pitchFamily="49" charset="0"/>
              </a:rPr>
              <a:t>self.processCheckbutton</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self.v2 = </a:t>
            </a:r>
            <a:r>
              <a:rPr lang="en-US" sz="1600" dirty="0" err="1">
                <a:latin typeface="Consolas" panose="020B0609020204030204" pitchFamily="49" charset="0"/>
                <a:cs typeface="Consolas" panose="020B0609020204030204" pitchFamily="49" charset="0"/>
              </a:rPr>
              <a:t>IntVar</a:t>
            </a:r>
            <a:r>
              <a:rPr lang="en-US" sz="1600" dirty="0">
                <a:latin typeface="Consolas" panose="020B0609020204030204" pitchFamily="49" charset="0"/>
                <a:cs typeface="Consolas" panose="020B0609020204030204" pitchFamily="49" charset="0"/>
              </a:rPr>
              <a:t>() # Create an </a:t>
            </a:r>
            <a:r>
              <a:rPr lang="en-US" sz="1600" dirty="0" err="1">
                <a:latin typeface="Consolas" panose="020B0609020204030204" pitchFamily="49" charset="0"/>
                <a:cs typeface="Consolas" panose="020B0609020204030204" pitchFamily="49" charset="0"/>
              </a:rPr>
              <a:t>IntVar</a:t>
            </a:r>
            <a:r>
              <a:rPr lang="en-US" sz="1600" dirty="0">
                <a:latin typeface="Consolas" panose="020B0609020204030204" pitchFamily="49" charset="0"/>
                <a:cs typeface="Consolas" panose="020B0609020204030204" pitchFamily="49" charset="0"/>
              </a:rPr>
              <a:t> bound with </a:t>
            </a:r>
            <a:r>
              <a:rPr lang="en-US" sz="1600" dirty="0" err="1">
                <a:latin typeface="Consolas" panose="020B0609020204030204" pitchFamily="49" charset="0"/>
                <a:cs typeface="Consolas" panose="020B0609020204030204" pitchFamily="49" charset="0"/>
              </a:rPr>
              <a:t>rbRed</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rbRed</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Radiobutton</a:t>
            </a:r>
            <a:r>
              <a:rPr lang="en-US" sz="1600" dirty="0">
                <a:latin typeface="Consolas" panose="020B0609020204030204" pitchFamily="49" charset="0"/>
                <a:cs typeface="Consolas" panose="020B0609020204030204" pitchFamily="49" charset="0"/>
              </a:rPr>
              <a:t>(frame1, text = "Red",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"red",</a:t>
            </a:r>
          </a:p>
          <a:p>
            <a:pPr marL="0" indent="0">
              <a:spcBef>
                <a:spcPts val="0"/>
              </a:spcBef>
              <a:buNone/>
            </a:pPr>
            <a:r>
              <a:rPr lang="en-US" sz="1600" dirty="0">
                <a:latin typeface="Consolas" panose="020B0609020204030204" pitchFamily="49" charset="0"/>
                <a:cs typeface="Consolas" panose="020B0609020204030204" pitchFamily="49" charset="0"/>
              </a:rPr>
              <a:t>                variable = self.v2, value = 1,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self.processRadiobutton</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rbYellow</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Radiobutton</a:t>
            </a:r>
            <a:r>
              <a:rPr lang="en-US" sz="1600" dirty="0">
                <a:latin typeface="Consolas" panose="020B0609020204030204" pitchFamily="49" charset="0"/>
                <a:cs typeface="Consolas" panose="020B0609020204030204" pitchFamily="49" charset="0"/>
              </a:rPr>
              <a:t>(frame1, text = "Yellow",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"yellow", variable = self.v2, value = 2,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self.processRadiobutton</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cbtBold.grid</a:t>
            </a:r>
            <a:r>
              <a:rPr lang="en-US" sz="1600" dirty="0">
                <a:latin typeface="Consolas" panose="020B0609020204030204" pitchFamily="49" charset="0"/>
                <a:cs typeface="Consolas" panose="020B0609020204030204" pitchFamily="49" charset="0"/>
              </a:rPr>
              <a:t>(row = 1, column = 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rbRed.grid</a:t>
            </a:r>
            <a:r>
              <a:rPr lang="en-US" sz="1600" dirty="0">
                <a:latin typeface="Consolas" panose="020B0609020204030204" pitchFamily="49" charset="0"/>
                <a:cs typeface="Consolas" panose="020B0609020204030204" pitchFamily="49" charset="0"/>
              </a:rPr>
              <a:t>(row = 1, column = 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rbYellow.grid</a:t>
            </a:r>
            <a:r>
              <a:rPr lang="en-US" sz="1600" dirty="0">
                <a:latin typeface="Consolas" panose="020B0609020204030204" pitchFamily="49" charset="0"/>
                <a:cs typeface="Consolas" panose="020B0609020204030204" pitchFamily="49" charset="0"/>
              </a:rPr>
              <a:t>(row = 1, column = 3)</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16</a:t>
            </a:fld>
            <a:endParaRPr lang="en-US" altLang="en-US"/>
          </a:p>
        </p:txBody>
      </p:sp>
    </p:spTree>
    <p:extLst>
      <p:ext uri="{BB962C8B-B14F-4D97-AF65-F5344CB8AC3E}">
        <p14:creationId xmlns:p14="http://schemas.microsoft.com/office/powerpoint/2010/main" val="132912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304800" y="304800"/>
            <a:ext cx="86106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10.4 </a:t>
            </a:r>
            <a:r>
              <a:rPr lang="en-US" sz="1600" b="1" dirty="0" err="1">
                <a:latin typeface="Consolas" panose="020B0609020204030204" pitchFamily="49" charset="0"/>
                <a:cs typeface="Consolas" panose="020B0609020204030204" pitchFamily="49" charset="0"/>
              </a:rPr>
              <a:t>WidgetsDemo.py</a:t>
            </a:r>
            <a:r>
              <a:rPr lang="en-US" sz="1600" b="1" dirty="0">
                <a:latin typeface="Consolas" panose="020B0609020204030204" pitchFamily="49" charset="0"/>
                <a:cs typeface="Consolas" panose="020B0609020204030204" pitchFamily="49" charset="0"/>
              </a:rPr>
              <a:t> 2/3</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Add a button, a check button, and a radio button to frame1</a:t>
            </a:r>
          </a:p>
          <a:p>
            <a:pPr marL="0" indent="0">
              <a:spcBef>
                <a:spcPts val="0"/>
              </a:spcBef>
              <a:buNone/>
            </a:pPr>
            <a:r>
              <a:rPr lang="en-US" sz="1600" dirty="0">
                <a:latin typeface="Consolas" panose="020B0609020204030204" pitchFamily="49" charset="0"/>
                <a:cs typeface="Consolas" panose="020B0609020204030204" pitchFamily="49" charset="0"/>
              </a:rPr>
              <a:t>        frame2 = Frame(window) # Create and add a frame to window</a:t>
            </a:r>
          </a:p>
          <a:p>
            <a:pPr marL="0" indent="0">
              <a:spcBef>
                <a:spcPts val="0"/>
              </a:spcBef>
              <a:buNone/>
            </a:pPr>
            <a:r>
              <a:rPr lang="en-US" sz="1600" dirty="0">
                <a:latin typeface="Consolas" panose="020B0609020204030204" pitchFamily="49" charset="0"/>
                <a:cs typeface="Consolas" panose="020B0609020204030204" pitchFamily="49" charset="0"/>
              </a:rPr>
              <a:t>        frame2.pack()</a:t>
            </a:r>
          </a:p>
          <a:p>
            <a:pPr marL="0" indent="0">
              <a:spcBef>
                <a:spcPts val="0"/>
              </a:spcBef>
              <a:buNone/>
            </a:pPr>
            <a:r>
              <a:rPr lang="en-US" sz="1600" dirty="0">
                <a:latin typeface="Consolas" panose="020B0609020204030204" pitchFamily="49" charset="0"/>
                <a:cs typeface="Consolas" panose="020B0609020204030204" pitchFamily="49" charset="0"/>
              </a:rPr>
              <a:t>        label = Label(frame2, text = "Enter your name: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self.name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 # Create a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 bound with </a:t>
            </a:r>
            <a:r>
              <a:rPr lang="en-US" sz="1600" dirty="0" err="1">
                <a:latin typeface="Consolas" panose="020B0609020204030204" pitchFamily="49" charset="0"/>
                <a:cs typeface="Consolas" panose="020B0609020204030204" pitchFamily="49" charset="0"/>
              </a:rPr>
              <a:t>entryName</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entryName</a:t>
            </a:r>
            <a:r>
              <a:rPr lang="en-US" sz="1600" dirty="0">
                <a:latin typeface="Consolas" panose="020B0609020204030204" pitchFamily="49" charset="0"/>
                <a:cs typeface="Consolas" panose="020B0609020204030204" pitchFamily="49" charset="0"/>
              </a:rPr>
              <a:t> = Entry(frame2,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self.name</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btGetName</a:t>
            </a:r>
            <a:r>
              <a:rPr lang="en-US" sz="1600" dirty="0">
                <a:latin typeface="Consolas" panose="020B0609020204030204" pitchFamily="49" charset="0"/>
                <a:cs typeface="Consolas" panose="020B0609020204030204" pitchFamily="49" charset="0"/>
              </a:rPr>
              <a:t> = Button(frame2, text = "Get Name",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self.processButton</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message = Message(frame2, text = "It is a widgets demo")</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label.grid</a:t>
            </a:r>
            <a:r>
              <a:rPr lang="en-US" sz="1600" dirty="0">
                <a:latin typeface="Consolas" panose="020B0609020204030204" pitchFamily="49" charset="0"/>
                <a:cs typeface="Consolas" panose="020B0609020204030204" pitchFamily="49" charset="0"/>
              </a:rPr>
              <a:t>(row = 1, column = 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entryName.grid</a:t>
            </a:r>
            <a:r>
              <a:rPr lang="en-US" sz="1600" dirty="0">
                <a:latin typeface="Consolas" panose="020B0609020204030204" pitchFamily="49" charset="0"/>
                <a:cs typeface="Consolas" panose="020B0609020204030204" pitchFamily="49" charset="0"/>
              </a:rPr>
              <a:t>(row = 1, column = 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btGetName.grid</a:t>
            </a:r>
            <a:r>
              <a:rPr lang="en-US" sz="1600" dirty="0">
                <a:latin typeface="Consolas" panose="020B0609020204030204" pitchFamily="49" charset="0"/>
                <a:cs typeface="Consolas" panose="020B0609020204030204" pitchFamily="49" charset="0"/>
              </a:rPr>
              <a:t>(row = 1, column = 3)</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message.grid</a:t>
            </a:r>
            <a:r>
              <a:rPr lang="en-US" sz="1600" dirty="0">
                <a:latin typeface="Consolas" panose="020B0609020204030204" pitchFamily="49" charset="0"/>
                <a:cs typeface="Consolas" panose="020B0609020204030204" pitchFamily="49" charset="0"/>
              </a:rPr>
              <a:t>(row = 1, column = 4)</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Add a text</a:t>
            </a:r>
          </a:p>
          <a:p>
            <a:pPr marL="0" indent="0">
              <a:spcBef>
                <a:spcPts val="0"/>
              </a:spcBef>
              <a:buNone/>
            </a:pPr>
            <a:r>
              <a:rPr lang="en-US" sz="1600" dirty="0">
                <a:latin typeface="Consolas" panose="020B0609020204030204" pitchFamily="49" charset="0"/>
                <a:cs typeface="Consolas" panose="020B0609020204030204" pitchFamily="49" charset="0"/>
              </a:rPr>
              <a:t>        text = Text(window) # Create a text add to the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text.pack</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text.insert</a:t>
            </a:r>
            <a:r>
              <a:rPr lang="en-US" sz="1600" dirty="0">
                <a:latin typeface="Consolas" panose="020B0609020204030204" pitchFamily="49" charset="0"/>
                <a:cs typeface="Consolas" panose="020B0609020204030204" pitchFamily="49" charset="0"/>
              </a:rPr>
              <a:t>(END, </a:t>
            </a:r>
          </a:p>
          <a:p>
            <a:pPr marL="0" indent="0">
              <a:spcBef>
                <a:spcPts val="0"/>
              </a:spcBef>
              <a:buNone/>
            </a:pPr>
            <a:r>
              <a:rPr lang="en-US" sz="1600" dirty="0">
                <a:latin typeface="Consolas" panose="020B0609020204030204" pitchFamily="49" charset="0"/>
                <a:cs typeface="Consolas" panose="020B0609020204030204" pitchFamily="49" charset="0"/>
              </a:rPr>
              <a:t>            "Tip\</a:t>
            </a:r>
            <a:r>
              <a:rPr lang="en-US" sz="1600" dirty="0" err="1">
                <a:latin typeface="Consolas" panose="020B0609020204030204" pitchFamily="49" charset="0"/>
                <a:cs typeface="Consolas" panose="020B0609020204030204" pitchFamily="49" charset="0"/>
              </a:rPr>
              <a:t>nThe</a:t>
            </a:r>
            <a:r>
              <a:rPr lang="en-US" sz="1600" dirty="0">
                <a:latin typeface="Consolas" panose="020B0609020204030204" pitchFamily="49" charset="0"/>
                <a:cs typeface="Consolas" panose="020B0609020204030204" pitchFamily="49" charset="0"/>
              </a:rPr>
              <a:t> best way to learn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is to read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text.insert</a:t>
            </a:r>
            <a:r>
              <a:rPr lang="en-US" sz="1600" dirty="0">
                <a:latin typeface="Consolas" panose="020B0609020204030204" pitchFamily="49" charset="0"/>
                <a:cs typeface="Consolas" panose="020B0609020204030204" pitchFamily="49" charset="0"/>
              </a:rPr>
              <a:t>(END, </a:t>
            </a:r>
          </a:p>
          <a:p>
            <a:pPr marL="0" indent="0">
              <a:spcBef>
                <a:spcPts val="0"/>
              </a:spcBef>
              <a:buNone/>
            </a:pPr>
            <a:r>
              <a:rPr lang="en-US" sz="1600" dirty="0">
                <a:latin typeface="Consolas" panose="020B0609020204030204" pitchFamily="49" charset="0"/>
                <a:cs typeface="Consolas" panose="020B0609020204030204" pitchFamily="49" charset="0"/>
              </a:rPr>
              <a:t>            "these carefully designed examples and use them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text.insert</a:t>
            </a:r>
            <a:r>
              <a:rPr lang="en-US" sz="1600" dirty="0">
                <a:latin typeface="Consolas" panose="020B0609020204030204" pitchFamily="49" charset="0"/>
                <a:cs typeface="Consolas" panose="020B0609020204030204" pitchFamily="49" charset="0"/>
              </a:rPr>
              <a:t>(END, "to create your applications.")</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17</a:t>
            </a:fld>
            <a:endParaRPr lang="en-US" altLang="en-US"/>
          </a:p>
        </p:txBody>
      </p:sp>
    </p:spTree>
    <p:extLst>
      <p:ext uri="{BB962C8B-B14F-4D97-AF65-F5344CB8AC3E}">
        <p14:creationId xmlns:p14="http://schemas.microsoft.com/office/powerpoint/2010/main" val="3910105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10.4 </a:t>
            </a:r>
            <a:r>
              <a:rPr lang="en-US" sz="1600" b="1" dirty="0" err="1">
                <a:latin typeface="Consolas" panose="020B0609020204030204" pitchFamily="49" charset="0"/>
                <a:cs typeface="Consolas" panose="020B0609020204030204" pitchFamily="49" charset="0"/>
              </a:rPr>
              <a:t>WidgetsDemo.py</a:t>
            </a:r>
            <a:r>
              <a:rPr lang="en-US" sz="1600" b="1" dirty="0">
                <a:latin typeface="Consolas" panose="020B0609020204030204" pitchFamily="49" charset="0"/>
                <a:cs typeface="Consolas" panose="020B0609020204030204" pitchFamily="49" charset="0"/>
              </a:rPr>
              <a:t> 3/3</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processCheckbutton</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print("check button is " </a:t>
            </a:r>
          </a:p>
          <a:p>
            <a:pPr marL="0" indent="0">
              <a:spcBef>
                <a:spcPts val="0"/>
              </a:spcBef>
              <a:buNone/>
            </a:pPr>
            <a:r>
              <a:rPr lang="en-US" sz="1600" dirty="0">
                <a:latin typeface="Consolas" panose="020B0609020204030204" pitchFamily="49" charset="0"/>
                <a:cs typeface="Consolas" panose="020B0609020204030204" pitchFamily="49" charset="0"/>
              </a:rPr>
              <a:t>            + ("checked " if self.v1.get() == 1 else "unchecked"))</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processRadiobutton</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print(("Red" if self.v2.get() == 1 else "Yellow") </a:t>
            </a:r>
          </a:p>
          <a:p>
            <a:pPr marL="0" indent="0">
              <a:spcBef>
                <a:spcPts val="0"/>
              </a:spcBef>
              <a:buNone/>
            </a:pPr>
            <a:r>
              <a:rPr lang="en-US" sz="1600" dirty="0">
                <a:latin typeface="Consolas" panose="020B0609020204030204" pitchFamily="49" charset="0"/>
                <a:cs typeface="Consolas" panose="020B0609020204030204" pitchFamily="49" charset="0"/>
              </a:rPr>
              <a:t>            + " is selected " )</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processButton</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print("Your name is " + </a:t>
            </a:r>
            <a:r>
              <a:rPr lang="en-US" sz="1600" dirty="0" err="1">
                <a:latin typeface="Consolas" panose="020B0609020204030204" pitchFamily="49" charset="0"/>
                <a:cs typeface="Consolas" panose="020B0609020204030204" pitchFamily="49" charset="0"/>
              </a:rPr>
              <a:t>self.name.get</a:t>
            </a:r>
            <a:r>
              <a:rPr lang="en-US" sz="1600" dirty="0">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WidgetsDemo</a:t>
            </a:r>
            <a:r>
              <a:rPr lang="en-US" sz="1600" dirty="0">
                <a:latin typeface="Consolas" panose="020B0609020204030204" pitchFamily="49" charset="0"/>
                <a:cs typeface="Consolas" panose="020B0609020204030204" pitchFamily="49" charset="0"/>
              </a:rPr>
              <a:t>() # Create GUI</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18</a:t>
            </a:fld>
            <a:endParaRPr lang="en-US" altLang="en-US"/>
          </a:p>
        </p:txBody>
      </p:sp>
    </p:spTree>
    <p:extLst>
      <p:ext uri="{BB962C8B-B14F-4D97-AF65-F5344CB8AC3E}">
        <p14:creationId xmlns:p14="http://schemas.microsoft.com/office/powerpoint/2010/main" val="199921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0AA62BE0-7F01-DA4E-9672-F6035F4C87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6B57AF9-B302-D74C-B3E2-8D91D265E665}" type="slidenum">
              <a:rPr lang="en-US" altLang="en-US" sz="1400"/>
              <a:pPr>
                <a:spcBef>
                  <a:spcPct val="0"/>
                </a:spcBef>
                <a:buClrTx/>
                <a:buSzTx/>
                <a:buFontTx/>
                <a:buNone/>
              </a:pPr>
              <a:t>19</a:t>
            </a:fld>
            <a:endParaRPr lang="en-US" altLang="en-US" sz="1400"/>
          </a:p>
        </p:txBody>
      </p:sp>
      <p:sp>
        <p:nvSpPr>
          <p:cNvPr id="17411" name="Rectangle 2">
            <a:extLst>
              <a:ext uri="{FF2B5EF4-FFF2-40B4-BE49-F238E27FC236}">
                <a16:creationId xmlns:a16="http://schemas.microsoft.com/office/drawing/2014/main" id="{BBEA8824-7314-8746-A195-5D7EFBF98DF7}"/>
              </a:ext>
            </a:extLst>
          </p:cNvPr>
          <p:cNvSpPr>
            <a:spLocks noGrp="1" noChangeArrowheads="1"/>
          </p:cNvSpPr>
          <p:nvPr>
            <p:ph type="title"/>
          </p:nvPr>
        </p:nvSpPr>
        <p:spPr>
          <a:xfrm>
            <a:off x="685800" y="228600"/>
            <a:ext cx="7772400" cy="609600"/>
          </a:xfrm>
          <a:noFill/>
        </p:spPr>
        <p:txBody>
          <a:bodyPr/>
          <a:lstStyle/>
          <a:p>
            <a:r>
              <a:rPr lang="en-US" altLang="en-US" sz="4300"/>
              <a:t>Canvas</a:t>
            </a:r>
            <a:endParaRPr lang="en-US" altLang="en-US"/>
          </a:p>
        </p:txBody>
      </p:sp>
      <p:sp>
        <p:nvSpPr>
          <p:cNvPr id="17412" name="Rectangle 5">
            <a:extLst>
              <a:ext uri="{FF2B5EF4-FFF2-40B4-BE49-F238E27FC236}">
                <a16:creationId xmlns:a16="http://schemas.microsoft.com/office/drawing/2014/main" id="{F13F146B-74BB-134F-BA8F-C8F0930A0CBA}"/>
              </a:ext>
            </a:extLst>
          </p:cNvPr>
          <p:cNvSpPr>
            <a:spLocks noChangeArrowheads="1"/>
          </p:cNvSpPr>
          <p:nvPr/>
        </p:nvSpPr>
        <p:spPr bwMode="auto">
          <a:xfrm>
            <a:off x="22558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3" name="Object 4">
            <a:extLst>
              <a:ext uri="{FF2B5EF4-FFF2-40B4-BE49-F238E27FC236}">
                <a16:creationId xmlns:a16="http://schemas.microsoft.com/office/drawing/2014/main" id="{B5A2A1E2-874A-E24D-9BA1-05927E3A0A1B}"/>
              </a:ext>
            </a:extLst>
          </p:cNvPr>
          <p:cNvGraphicFramePr>
            <a:graphicFrameLocks noChangeAspect="1"/>
          </p:cNvGraphicFramePr>
          <p:nvPr/>
        </p:nvGraphicFramePr>
        <p:xfrm>
          <a:off x="457200" y="3124200"/>
          <a:ext cx="8153400" cy="3217863"/>
        </p:xfrm>
        <a:graphic>
          <a:graphicData uri="http://schemas.openxmlformats.org/presentationml/2006/ole">
            <mc:AlternateContent xmlns:mc="http://schemas.openxmlformats.org/markup-compatibility/2006">
              <mc:Choice xmlns:v="urn:schemas-microsoft-com:vml" Requires="v">
                <p:oleObj spid="_x0000_s17434" name="Picture" r:id="rId3" imgW="3340100" imgH="1320800" progId="Word.Picture.8">
                  <p:embed/>
                </p:oleObj>
              </mc:Choice>
              <mc:Fallback>
                <p:oleObj name="Picture" r:id="rId3" imgW="3340100" imgH="13208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24200"/>
                        <a:ext cx="8153400" cy="32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6">
            <a:extLst>
              <a:ext uri="{FF2B5EF4-FFF2-40B4-BE49-F238E27FC236}">
                <a16:creationId xmlns:a16="http://schemas.microsoft.com/office/drawing/2014/main" id="{FFAD9888-DA40-1041-AAC4-11990C53AD7A}"/>
              </a:ext>
            </a:extLst>
          </p:cNvPr>
          <p:cNvSpPr>
            <a:spLocks noGrp="1" noChangeArrowheads="1"/>
          </p:cNvSpPr>
          <p:nvPr>
            <p:ph type="body" idx="1"/>
          </p:nvPr>
        </p:nvSpPr>
        <p:spPr>
          <a:xfrm>
            <a:off x="228600" y="990600"/>
            <a:ext cx="8534400" cy="1905000"/>
          </a:xfrm>
          <a:noFill/>
        </p:spPr>
        <p:txBody>
          <a:bodyPr/>
          <a:lstStyle/>
          <a:p>
            <a:pPr>
              <a:spcBef>
                <a:spcPct val="0"/>
              </a:spcBef>
              <a:buFont typeface="Monotype Sorts" pitchFamily="2" charset="2"/>
              <a:buNone/>
            </a:pPr>
            <a:r>
              <a:rPr lang="en-US" altLang="en-US" sz="2800"/>
              <a:t>Canvas can be used to display shapes. You can use the method such as create_rectangle, create_oval, create_arc, create_polygon, and create_line to draw a rectangle, oval, arc, polygon, and line on a canvas.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F00D62F-010A-374E-9BAE-CC52532D65B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B53C0C-4D7D-CD47-B968-B03D384F784B}"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8C255B63-8562-8A4E-92AD-DAFD28855323}"/>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6148" name="Rectangle 3">
            <a:extLst>
              <a:ext uri="{FF2B5EF4-FFF2-40B4-BE49-F238E27FC236}">
                <a16:creationId xmlns:a16="http://schemas.microsoft.com/office/drawing/2014/main" id="{D2FA70AC-501E-8345-BEF7-8740B7C92DCC}"/>
              </a:ext>
            </a:extLst>
          </p:cNvPr>
          <p:cNvSpPr>
            <a:spLocks noGrp="1" noChangeArrowheads="1"/>
          </p:cNvSpPr>
          <p:nvPr>
            <p:ph type="body" idx="1"/>
          </p:nvPr>
        </p:nvSpPr>
        <p:spPr>
          <a:xfrm>
            <a:off x="609600" y="1523999"/>
            <a:ext cx="8001000" cy="5257801"/>
          </a:xfrm>
          <a:noFill/>
        </p:spPr>
        <p:txBody>
          <a:bodyPr/>
          <a:lstStyle/>
          <a:p>
            <a:pPr marL="0" indent="0">
              <a:buFont typeface="Monotype Sorts" pitchFamily="2" charset="2"/>
              <a:buNone/>
            </a:pPr>
            <a:r>
              <a:rPr lang="en-US" altLang="en-US" dirty="0" err="1"/>
              <a:t>Tkinter</a:t>
            </a:r>
            <a:r>
              <a:rPr lang="en-US" altLang="en-US" dirty="0"/>
              <a:t> is not only a useful tool for developing GUI projects, but also a valuable pedagogical tool for learning object-oriented programming.</a:t>
            </a:r>
          </a:p>
          <a:p>
            <a:pPr marL="0" indent="0">
              <a:buFont typeface="Monotype Sorts" pitchFamily="2" charset="2"/>
              <a:buNone/>
            </a:pPr>
            <a:r>
              <a:rPr lang="en-US" altLang="en-US" dirty="0"/>
              <a:t>+ Comes by default in the Python package.</a:t>
            </a:r>
          </a:p>
          <a:p>
            <a:pPr marL="0" indent="0">
              <a:buFont typeface="Monotype Sorts" pitchFamily="2" charset="2"/>
              <a:buNone/>
            </a:pPr>
            <a:endParaRPr lang="en-US" altLang="en-US" sz="2000" dirty="0"/>
          </a:p>
          <a:p>
            <a:pPr marL="0" indent="0">
              <a:buFont typeface="Monotype Sorts" pitchFamily="2" charset="2"/>
              <a:buNone/>
            </a:pPr>
            <a:endParaRPr lang="en-US" altLang="en-US" sz="2000" dirty="0"/>
          </a:p>
          <a:p>
            <a:pPr marL="0" indent="0">
              <a:buFont typeface="Monotype Sorts" pitchFamily="2" charset="2"/>
              <a:buNone/>
            </a:pPr>
            <a:r>
              <a:rPr lang="en-US" altLang="en-US" sz="2000" dirty="0"/>
              <a:t>Other GUI Options:</a:t>
            </a:r>
          </a:p>
          <a:p>
            <a:r>
              <a:rPr lang="en-US" altLang="en-US" sz="2000" dirty="0"/>
              <a:t>PyQt5</a:t>
            </a:r>
          </a:p>
          <a:p>
            <a:r>
              <a:rPr lang="en-US" altLang="en-US" sz="2000" dirty="0" err="1"/>
              <a:t>Kivy</a:t>
            </a:r>
            <a:endParaRPr lang="en-US" altLang="en-US" sz="2000" dirty="0"/>
          </a:p>
          <a:p>
            <a:r>
              <a:rPr lang="en-US" altLang="en-US" sz="2000" dirty="0" err="1"/>
              <a:t>wxPython</a:t>
            </a:r>
            <a:endParaRPr lang="en-US" altLang="en-US" sz="2000" dirty="0"/>
          </a:p>
          <a:p>
            <a:r>
              <a:rPr lang="en-US" altLang="en-US" sz="2000" dirty="0" err="1"/>
              <a:t>PyGUI</a:t>
            </a:r>
            <a:endParaRPr lang="en-US" altLang="en-US" sz="2000" dirty="0"/>
          </a:p>
          <a:p>
            <a:r>
              <a:rPr lang="en-US" altLang="en-US" sz="2000" dirty="0"/>
              <a:t>… et al. </a:t>
            </a:r>
          </a:p>
        </p:txBody>
      </p:sp>
      <p:sp>
        <p:nvSpPr>
          <p:cNvPr id="6149" name="Rectangle 7">
            <a:extLst>
              <a:ext uri="{FF2B5EF4-FFF2-40B4-BE49-F238E27FC236}">
                <a16:creationId xmlns:a16="http://schemas.microsoft.com/office/drawing/2014/main" id="{4CD1322F-ECDC-E440-9817-08B94BD651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8">
            <a:extLst>
              <a:ext uri="{FF2B5EF4-FFF2-40B4-BE49-F238E27FC236}">
                <a16:creationId xmlns:a16="http://schemas.microsoft.com/office/drawing/2014/main" id="{9E22764C-B523-604F-9CA6-B7F2F76AF506}"/>
              </a:ext>
            </a:extLst>
          </p:cNvPr>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1" name="Rectangle 9">
            <a:extLst>
              <a:ext uri="{FF2B5EF4-FFF2-40B4-BE49-F238E27FC236}">
                <a16:creationId xmlns:a16="http://schemas.microsoft.com/office/drawing/2014/main" id="{F2A2C016-5E47-4044-83AE-51D8393715D7}"/>
              </a:ext>
            </a:extLst>
          </p:cNvPr>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2" name="Rectangle 10">
            <a:extLst>
              <a:ext uri="{FF2B5EF4-FFF2-40B4-BE49-F238E27FC236}">
                <a16:creationId xmlns:a16="http://schemas.microsoft.com/office/drawing/2014/main" id="{FC341787-080C-7844-801F-C0B25DCBD2B8}"/>
              </a:ext>
            </a:extLst>
          </p:cNvPr>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4154B2F5-056F-C642-A475-683B39C758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B3BEDD-1775-F74E-85A0-012DFAE9F2A5}" type="slidenum">
              <a:rPr lang="en-US" altLang="en-US" sz="1400"/>
              <a:pPr>
                <a:spcBef>
                  <a:spcPct val="0"/>
                </a:spcBef>
                <a:buClrTx/>
                <a:buSzTx/>
                <a:buFontTx/>
                <a:buNone/>
              </a:pPr>
              <a:t>20</a:t>
            </a:fld>
            <a:endParaRPr lang="en-US" altLang="en-US" sz="1400"/>
          </a:p>
        </p:txBody>
      </p:sp>
      <p:sp>
        <p:nvSpPr>
          <p:cNvPr id="18435" name="Rectangle 2">
            <a:extLst>
              <a:ext uri="{FF2B5EF4-FFF2-40B4-BE49-F238E27FC236}">
                <a16:creationId xmlns:a16="http://schemas.microsoft.com/office/drawing/2014/main" id="{B9EF9728-7714-1B43-8D11-D89B60AEE0E7}"/>
              </a:ext>
            </a:extLst>
          </p:cNvPr>
          <p:cNvSpPr>
            <a:spLocks noGrp="1" noChangeArrowheads="1"/>
          </p:cNvSpPr>
          <p:nvPr>
            <p:ph type="title"/>
          </p:nvPr>
        </p:nvSpPr>
        <p:spPr>
          <a:xfrm>
            <a:off x="685800" y="228600"/>
            <a:ext cx="7772400" cy="609600"/>
          </a:xfrm>
          <a:noFill/>
        </p:spPr>
        <p:txBody>
          <a:bodyPr/>
          <a:lstStyle/>
          <a:p>
            <a:r>
              <a:rPr lang="en-US" altLang="en-US" sz="4300"/>
              <a:t>Canvas Demo</a:t>
            </a:r>
            <a:endParaRPr lang="en-US" altLang="en-US"/>
          </a:p>
        </p:txBody>
      </p:sp>
      <p:sp>
        <p:nvSpPr>
          <p:cNvPr id="18436" name="Rectangle 3">
            <a:extLst>
              <a:ext uri="{FF2B5EF4-FFF2-40B4-BE49-F238E27FC236}">
                <a16:creationId xmlns:a16="http://schemas.microsoft.com/office/drawing/2014/main" id="{6DD2B377-C3AC-0B44-9457-68737D0028C0}"/>
              </a:ext>
            </a:extLst>
          </p:cNvPr>
          <p:cNvSpPr>
            <a:spLocks noChangeArrowheads="1"/>
          </p:cNvSpPr>
          <p:nvPr/>
        </p:nvSpPr>
        <p:spPr bwMode="auto">
          <a:xfrm>
            <a:off x="22558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7" name="Picture 7">
            <a:extLst>
              <a:ext uri="{FF2B5EF4-FFF2-40B4-BE49-F238E27FC236}">
                <a16:creationId xmlns:a16="http://schemas.microsoft.com/office/drawing/2014/main" id="{189B8648-477F-474D-9A20-1CB7CE142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2981325"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8">
            <a:extLst>
              <a:ext uri="{FF2B5EF4-FFF2-40B4-BE49-F238E27FC236}">
                <a16:creationId xmlns:a16="http://schemas.microsoft.com/office/drawing/2014/main" id="{9D0B8843-F097-044F-8AF7-5976AE201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19400"/>
            <a:ext cx="312420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9">
            <a:extLst>
              <a:ext uri="{FF2B5EF4-FFF2-40B4-BE49-F238E27FC236}">
                <a16:creationId xmlns:a16="http://schemas.microsoft.com/office/drawing/2014/main" id="{90C0AC36-F660-634F-94D7-6B521011B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648200"/>
            <a:ext cx="297180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Rectangle 12">
            <a:hlinkClick r:id="rId5"/>
            <a:extLst>
              <a:ext uri="{FF2B5EF4-FFF2-40B4-BE49-F238E27FC236}">
                <a16:creationId xmlns:a16="http://schemas.microsoft.com/office/drawing/2014/main" id="{DC08BA01-D4FE-0D4D-A277-C316C724EF8B}"/>
              </a:ext>
            </a:extLst>
          </p:cNvPr>
          <p:cNvSpPr>
            <a:spLocks noChangeArrowheads="1"/>
          </p:cNvSpPr>
          <p:nvPr/>
        </p:nvSpPr>
        <p:spPr bwMode="auto">
          <a:xfrm>
            <a:off x="3678238" y="5443538"/>
            <a:ext cx="28749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CanvasDemo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FDC238A6-62EF-B948-A06B-7A7ECCFD7D8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5F7023-9A7B-6641-AF14-D4C6A3334459}" type="slidenum">
              <a:rPr lang="en-US" altLang="en-US" sz="1400"/>
              <a:pPr>
                <a:spcBef>
                  <a:spcPct val="0"/>
                </a:spcBef>
                <a:buClrTx/>
                <a:buSzTx/>
                <a:buFontTx/>
                <a:buNone/>
              </a:pPr>
              <a:t>21</a:t>
            </a:fld>
            <a:endParaRPr lang="en-US" altLang="en-US" sz="1400"/>
          </a:p>
        </p:txBody>
      </p:sp>
      <p:sp>
        <p:nvSpPr>
          <p:cNvPr id="19459" name="Rectangle 2">
            <a:extLst>
              <a:ext uri="{FF2B5EF4-FFF2-40B4-BE49-F238E27FC236}">
                <a16:creationId xmlns:a16="http://schemas.microsoft.com/office/drawing/2014/main" id="{31477649-A4E7-024B-AD26-7C9C55268004}"/>
              </a:ext>
            </a:extLst>
          </p:cNvPr>
          <p:cNvSpPr>
            <a:spLocks noGrp="1" noChangeArrowheads="1"/>
          </p:cNvSpPr>
          <p:nvPr>
            <p:ph type="title"/>
          </p:nvPr>
        </p:nvSpPr>
        <p:spPr>
          <a:xfrm>
            <a:off x="685800" y="0"/>
            <a:ext cx="7772400" cy="1428750"/>
          </a:xfrm>
        </p:spPr>
        <p:txBody>
          <a:bodyPr/>
          <a:lstStyle/>
          <a:p>
            <a:r>
              <a:rPr lang="en-US" altLang="en-US"/>
              <a:t>Drawing Methods</a:t>
            </a:r>
            <a:endParaRPr lang="en-US" altLang="en-US" b="1"/>
          </a:p>
        </p:txBody>
      </p:sp>
      <p:sp>
        <p:nvSpPr>
          <p:cNvPr id="19460" name="Rectangle 12">
            <a:extLst>
              <a:ext uri="{FF2B5EF4-FFF2-40B4-BE49-F238E27FC236}">
                <a16:creationId xmlns:a16="http://schemas.microsoft.com/office/drawing/2014/main" id="{B2C23D8D-5C6B-D04B-9028-8F2A38AFFB5B}"/>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1" name="Object 11">
            <a:extLst>
              <a:ext uri="{FF2B5EF4-FFF2-40B4-BE49-F238E27FC236}">
                <a16:creationId xmlns:a16="http://schemas.microsoft.com/office/drawing/2014/main" id="{82A4A260-B8E7-7F45-8DC1-33CDF991EF70}"/>
              </a:ext>
            </a:extLst>
          </p:cNvPr>
          <p:cNvGraphicFramePr>
            <a:graphicFrameLocks noChangeAspect="1"/>
          </p:cNvGraphicFramePr>
          <p:nvPr/>
        </p:nvGraphicFramePr>
        <p:xfrm>
          <a:off x="152400" y="1219200"/>
          <a:ext cx="8839200" cy="1793875"/>
        </p:xfrm>
        <a:graphic>
          <a:graphicData uri="http://schemas.openxmlformats.org/presentationml/2006/ole">
            <mc:AlternateContent xmlns:mc="http://schemas.openxmlformats.org/markup-compatibility/2006">
              <mc:Choice xmlns:v="urn:schemas-microsoft-com:vml" Requires="v">
                <p:oleObj spid="_x0000_s19503" name="Picture" r:id="rId3" imgW="4292600" imgH="863600" progId="Word.Picture.8">
                  <p:embed/>
                </p:oleObj>
              </mc:Choice>
              <mc:Fallback>
                <p:oleObj name="Picture" r:id="rId3" imgW="4292600" imgH="8636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8839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13">
            <a:extLst>
              <a:ext uri="{FF2B5EF4-FFF2-40B4-BE49-F238E27FC236}">
                <a16:creationId xmlns:a16="http://schemas.microsoft.com/office/drawing/2014/main" id="{20532CF7-8431-4349-977D-A214D864AB9C}"/>
              </a:ext>
            </a:extLst>
          </p:cNvPr>
          <p:cNvSpPr>
            <a:spLocks noChangeArrowheads="1"/>
          </p:cNvSpPr>
          <p:nvPr/>
        </p:nvSpPr>
        <p:spPr bwMode="auto">
          <a:xfrm>
            <a:off x="0" y="4014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15">
            <a:extLst>
              <a:ext uri="{FF2B5EF4-FFF2-40B4-BE49-F238E27FC236}">
                <a16:creationId xmlns:a16="http://schemas.microsoft.com/office/drawing/2014/main" id="{539E2EAC-EC4E-A042-930E-CF1D79E9ED9D}"/>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64" name="Object 14">
            <a:extLst>
              <a:ext uri="{FF2B5EF4-FFF2-40B4-BE49-F238E27FC236}">
                <a16:creationId xmlns:a16="http://schemas.microsoft.com/office/drawing/2014/main" id="{FBB278BE-D1C0-3C47-9BFC-A482D98459CF}"/>
              </a:ext>
            </a:extLst>
          </p:cNvPr>
          <p:cNvGraphicFramePr>
            <a:graphicFrameLocks noChangeAspect="1"/>
          </p:cNvGraphicFramePr>
          <p:nvPr/>
        </p:nvGraphicFramePr>
        <p:xfrm>
          <a:off x="152400" y="3276600"/>
          <a:ext cx="8839200" cy="1814513"/>
        </p:xfrm>
        <a:graphic>
          <a:graphicData uri="http://schemas.openxmlformats.org/presentationml/2006/ole">
            <mc:AlternateContent xmlns:mc="http://schemas.openxmlformats.org/markup-compatibility/2006">
              <mc:Choice xmlns:v="urn:schemas-microsoft-com:vml" Requires="v">
                <p:oleObj spid="_x0000_s19504" name="Picture" r:id="rId5" imgW="4241800" imgH="863600" progId="Word.Picture.8">
                  <p:embed/>
                </p:oleObj>
              </mc:Choice>
              <mc:Fallback>
                <p:oleObj name="Picture" r:id="rId5" imgW="4241800" imgH="8636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3276600"/>
                        <a:ext cx="88392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381000" y="76200"/>
            <a:ext cx="8610600" cy="6780212"/>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10.6 </a:t>
            </a:r>
            <a:r>
              <a:rPr lang="en-US" sz="1600" b="1" dirty="0" err="1">
                <a:latin typeface="Consolas" panose="020B0609020204030204" pitchFamily="49" charset="0"/>
                <a:cs typeface="Consolas" panose="020B0609020204030204" pitchFamily="49" charset="0"/>
              </a:rPr>
              <a:t>CanvasDemo.py</a:t>
            </a:r>
            <a:r>
              <a:rPr lang="en-US" sz="1600" b="1" dirty="0">
                <a:latin typeface="Consolas" panose="020B0609020204030204" pitchFamily="49" charset="0"/>
                <a:cs typeface="Consolas" panose="020B0609020204030204" pitchFamily="49" charset="0"/>
              </a:rPr>
              <a:t> 1/3</a:t>
            </a: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CanvasDemo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("Canvas Demo") # Set title        </a:t>
            </a:r>
          </a:p>
          <a:p>
            <a:pPr marL="0" indent="0">
              <a:spcBef>
                <a:spcPts val="0"/>
              </a:spcBef>
              <a:buNone/>
            </a:pPr>
            <a:r>
              <a:rPr lang="en-US" sz="1600" dirty="0">
                <a:latin typeface="Consolas" panose="020B0609020204030204" pitchFamily="49" charset="0"/>
                <a:cs typeface="Consolas" panose="020B0609020204030204" pitchFamily="49" charset="0"/>
              </a:rPr>
              <a:t>        # Place </a:t>
            </a:r>
            <a:r>
              <a:rPr lang="en-US" sz="1600" dirty="0" err="1">
                <a:latin typeface="Consolas" panose="020B0609020204030204" pitchFamily="49" charset="0"/>
                <a:cs typeface="Consolas" panose="020B0609020204030204" pitchFamily="49" charset="0"/>
              </a:rPr>
              <a:t>self.canvas</a:t>
            </a:r>
            <a:r>
              <a:rPr lang="en-US" sz="1600" dirty="0">
                <a:latin typeface="Consolas" panose="020B0609020204030204" pitchFamily="49" charset="0"/>
                <a:cs typeface="Consolas" panose="020B0609020204030204" pitchFamily="49" charset="0"/>
              </a:rPr>
              <a:t> in the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a:t>
            </a:r>
            <a:r>
              <a:rPr lang="en-US" sz="1600" dirty="0">
                <a:latin typeface="Consolas" panose="020B0609020204030204" pitchFamily="49" charset="0"/>
                <a:cs typeface="Consolas" panose="020B0609020204030204" pitchFamily="49" charset="0"/>
              </a:rPr>
              <a:t> = Canvas(window, width = 200, height = 100,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"white")</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self.canvas.pack</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 Place buttons in frame</a:t>
            </a:r>
          </a:p>
          <a:p>
            <a:pPr marL="0" indent="0">
              <a:spcBef>
                <a:spcPts val="0"/>
              </a:spcBef>
              <a:buNone/>
            </a:pPr>
            <a:r>
              <a:rPr lang="en-US" sz="1600" dirty="0">
                <a:latin typeface="Consolas" panose="020B0609020204030204" pitchFamily="49" charset="0"/>
                <a:cs typeface="Consolas" panose="020B0609020204030204" pitchFamily="49" charset="0"/>
              </a:rPr>
              <a:t>        frame = Frame(window)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frame.pack</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btRectangle</a:t>
            </a:r>
            <a:r>
              <a:rPr lang="en-US" sz="1600" dirty="0">
                <a:latin typeface="Consolas" panose="020B0609020204030204" pitchFamily="49" charset="0"/>
                <a:cs typeface="Consolas" panose="020B0609020204030204" pitchFamily="49" charset="0"/>
              </a:rPr>
              <a:t> = Button(frame, text = "Rectangle",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self.displayRect</a:t>
            </a:r>
            <a:r>
              <a:rPr lang="en-US" sz="1600" dirty="0">
                <a:latin typeface="Consolas" panose="020B0609020204030204" pitchFamily="49" charset="0"/>
                <a:cs typeface="Consolas" panose="020B0609020204030204" pitchFamily="49" charset="0"/>
              </a:rPr>
              <a:t>) # Call </a:t>
            </a:r>
            <a:r>
              <a:rPr lang="en-US" sz="1600" dirty="0" err="1">
                <a:latin typeface="Consolas" panose="020B0609020204030204" pitchFamily="49" charset="0"/>
                <a:cs typeface="Consolas" panose="020B0609020204030204" pitchFamily="49" charset="0"/>
              </a:rPr>
              <a:t>displayRect</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btOval</a:t>
            </a:r>
            <a:r>
              <a:rPr lang="en-US" sz="1600" dirty="0">
                <a:latin typeface="Consolas" panose="020B0609020204030204" pitchFamily="49" charset="0"/>
                <a:cs typeface="Consolas" panose="020B0609020204030204" pitchFamily="49" charset="0"/>
              </a:rPr>
              <a:t> = Button(frame, text = "Oval",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self.displayOval</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btArc</a:t>
            </a:r>
            <a:r>
              <a:rPr lang="en-US" sz="1600" dirty="0">
                <a:latin typeface="Consolas" panose="020B0609020204030204" pitchFamily="49" charset="0"/>
                <a:cs typeface="Consolas" panose="020B0609020204030204" pitchFamily="49" charset="0"/>
              </a:rPr>
              <a:t> = Button(frame, text = "Arc",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self.displayArc</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btPolygon</a:t>
            </a:r>
            <a:r>
              <a:rPr lang="en-US" sz="1600" dirty="0">
                <a:latin typeface="Consolas" panose="020B0609020204030204" pitchFamily="49" charset="0"/>
                <a:cs typeface="Consolas" panose="020B0609020204030204" pitchFamily="49" charset="0"/>
              </a:rPr>
              <a:t> = Button(frame, text = "Polygon",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self.displayPolygon</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btLine</a:t>
            </a:r>
            <a:r>
              <a:rPr lang="en-US" sz="1600" dirty="0">
                <a:latin typeface="Consolas" panose="020B0609020204030204" pitchFamily="49" charset="0"/>
                <a:cs typeface="Consolas" panose="020B0609020204030204" pitchFamily="49" charset="0"/>
              </a:rPr>
              <a:t> = Button(frame, text = "Line",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self.displayLine</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btString</a:t>
            </a:r>
            <a:r>
              <a:rPr lang="en-US" sz="1600" dirty="0">
                <a:latin typeface="Consolas" panose="020B0609020204030204" pitchFamily="49" charset="0"/>
                <a:cs typeface="Consolas" panose="020B0609020204030204" pitchFamily="49" charset="0"/>
              </a:rPr>
              <a:t> = Button(frame, text = "String",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self.displayString</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btClear</a:t>
            </a:r>
            <a:r>
              <a:rPr lang="en-US" sz="1600" dirty="0">
                <a:latin typeface="Consolas" panose="020B0609020204030204" pitchFamily="49" charset="0"/>
                <a:cs typeface="Consolas" panose="020B0609020204030204" pitchFamily="49" charset="0"/>
              </a:rPr>
              <a:t> = Button(frame, text = "Clear",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self.clearCanvas</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22</a:t>
            </a:fld>
            <a:endParaRPr lang="en-US" altLang="en-US"/>
          </a:p>
        </p:txBody>
      </p:sp>
    </p:spTree>
    <p:extLst>
      <p:ext uri="{BB962C8B-B14F-4D97-AF65-F5344CB8AC3E}">
        <p14:creationId xmlns:p14="http://schemas.microsoft.com/office/powerpoint/2010/main" val="365021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10.6 </a:t>
            </a:r>
            <a:r>
              <a:rPr lang="en-US" sz="1600" b="1" dirty="0" err="1">
                <a:latin typeface="Consolas" panose="020B0609020204030204" pitchFamily="49" charset="0"/>
                <a:cs typeface="Consolas" panose="020B0609020204030204" pitchFamily="49" charset="0"/>
              </a:rPr>
              <a:t>CanvasDemo.py</a:t>
            </a:r>
            <a:r>
              <a:rPr lang="en-US" sz="1600" b="1" dirty="0">
                <a:latin typeface="Consolas" panose="020B0609020204030204" pitchFamily="49" charset="0"/>
                <a:cs typeface="Consolas" panose="020B0609020204030204" pitchFamily="49" charset="0"/>
              </a:rPr>
              <a:t> 2/3</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btRectangle.grid</a:t>
            </a:r>
            <a:r>
              <a:rPr lang="en-US" sz="1600" dirty="0">
                <a:latin typeface="Consolas" panose="020B0609020204030204" pitchFamily="49" charset="0"/>
                <a:cs typeface="Consolas" panose="020B0609020204030204" pitchFamily="49" charset="0"/>
              </a:rPr>
              <a:t>(row = 1, column = 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btOval.grid</a:t>
            </a:r>
            <a:r>
              <a:rPr lang="en-US" sz="1600" dirty="0">
                <a:latin typeface="Consolas" panose="020B0609020204030204" pitchFamily="49" charset="0"/>
                <a:cs typeface="Consolas" panose="020B0609020204030204" pitchFamily="49" charset="0"/>
              </a:rPr>
              <a:t>(row = 1, column = 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btArc.grid</a:t>
            </a:r>
            <a:r>
              <a:rPr lang="en-US" sz="1600" dirty="0">
                <a:latin typeface="Consolas" panose="020B0609020204030204" pitchFamily="49" charset="0"/>
                <a:cs typeface="Consolas" panose="020B0609020204030204" pitchFamily="49" charset="0"/>
              </a:rPr>
              <a:t>(row = 1, column = 3)</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btPolygon.grid</a:t>
            </a:r>
            <a:r>
              <a:rPr lang="en-US" sz="1600" dirty="0">
                <a:latin typeface="Consolas" panose="020B0609020204030204" pitchFamily="49" charset="0"/>
                <a:cs typeface="Consolas" panose="020B0609020204030204" pitchFamily="49" charset="0"/>
              </a:rPr>
              <a:t>(row = 1, column = 4)</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btLine.grid</a:t>
            </a:r>
            <a:r>
              <a:rPr lang="en-US" sz="1600" dirty="0">
                <a:latin typeface="Consolas" panose="020B0609020204030204" pitchFamily="49" charset="0"/>
                <a:cs typeface="Consolas" panose="020B0609020204030204" pitchFamily="49" charset="0"/>
              </a:rPr>
              <a:t>(row = 1, column = 5)</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btString.grid</a:t>
            </a:r>
            <a:r>
              <a:rPr lang="en-US" sz="1600" dirty="0">
                <a:latin typeface="Consolas" panose="020B0609020204030204" pitchFamily="49" charset="0"/>
                <a:cs typeface="Consolas" panose="020B0609020204030204" pitchFamily="49" charset="0"/>
              </a:rPr>
              <a:t>(row = 1, column = 6)</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btClear.grid</a:t>
            </a:r>
            <a:r>
              <a:rPr lang="en-US" sz="1600" dirty="0">
                <a:latin typeface="Consolas" panose="020B0609020204030204" pitchFamily="49" charset="0"/>
                <a:cs typeface="Consolas" panose="020B0609020204030204" pitchFamily="49" charset="0"/>
              </a:rPr>
              <a:t>(row = 1, column = 7)</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highlight>
                  <a:srgbClr val="FFFF00"/>
                </a:highlight>
                <a:latin typeface="Consolas" panose="020B0609020204030204" pitchFamily="49" charset="0"/>
                <a:cs typeface="Consolas" panose="020B0609020204030204" pitchFamily="49" charset="0"/>
              </a:rPr>
              <a:t>window.mainloop</a:t>
            </a:r>
            <a:r>
              <a:rPr lang="en-US" sz="1600" dirty="0">
                <a:highlight>
                  <a:srgbClr val="FFFF00"/>
                </a:highlight>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Create an event loop</a:t>
            </a:r>
          </a:p>
          <a:p>
            <a:pPr marL="0" indent="0">
              <a:spcBef>
                <a:spcPts val="0"/>
              </a:spcBef>
              <a:buNone/>
            </a:pPr>
            <a:r>
              <a:rPr lang="en-US" sz="1600" dirty="0">
                <a:latin typeface="Consolas" panose="020B0609020204030204" pitchFamily="49" charset="0"/>
                <a:cs typeface="Consolas" panose="020B0609020204030204" pitchFamily="49" charset="0"/>
              </a:rPr>
              <a:t>    # Display a rectangle</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displayRect</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self.canvas.create_rectangle</a:t>
            </a:r>
            <a:r>
              <a:rPr lang="en-US" sz="1600" dirty="0">
                <a:latin typeface="Consolas" panose="020B0609020204030204" pitchFamily="49" charset="0"/>
                <a:cs typeface="Consolas" panose="020B0609020204030204" pitchFamily="49" charset="0"/>
              </a:rPr>
              <a:t>(10, 10, 190, 90, tags = "</a:t>
            </a:r>
            <a:r>
              <a:rPr lang="en-US" sz="1600" dirty="0" err="1">
                <a:latin typeface="Consolas" panose="020B0609020204030204" pitchFamily="49" charset="0"/>
                <a:cs typeface="Consolas" panose="020B0609020204030204" pitchFamily="49" charset="0"/>
              </a:rPr>
              <a:t>rect</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Display an oval</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displayOval</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self.canvas.create_oval</a:t>
            </a:r>
            <a:r>
              <a:rPr lang="en-US" sz="1600" dirty="0">
                <a:latin typeface="Consolas" panose="020B0609020204030204" pitchFamily="49" charset="0"/>
                <a:cs typeface="Consolas" panose="020B0609020204030204" pitchFamily="49" charset="0"/>
              </a:rPr>
              <a:t>(10, 10, 190, 90, fill = "red", </a:t>
            </a:r>
          </a:p>
          <a:p>
            <a:pPr marL="0" indent="0">
              <a:spcBef>
                <a:spcPts val="0"/>
              </a:spcBef>
              <a:buNone/>
            </a:pPr>
            <a:r>
              <a:rPr lang="en-US" sz="1600" dirty="0">
                <a:latin typeface="Consolas" panose="020B0609020204030204" pitchFamily="49" charset="0"/>
                <a:cs typeface="Consolas" panose="020B0609020204030204" pitchFamily="49" charset="0"/>
              </a:rPr>
              <a:t>            tags = "oval")</a:t>
            </a:r>
          </a:p>
          <a:p>
            <a:pPr marL="0" indent="0">
              <a:spcBef>
                <a:spcPts val="0"/>
              </a:spcBef>
              <a:buNone/>
            </a:pPr>
            <a:r>
              <a:rPr lang="en-US" sz="1600" dirty="0">
                <a:latin typeface="Consolas" panose="020B0609020204030204" pitchFamily="49" charset="0"/>
                <a:cs typeface="Consolas" panose="020B0609020204030204" pitchFamily="49" charset="0"/>
              </a:rPr>
              <a:t>    # Display an arc</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displayArc</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self.canvas.create_arc</a:t>
            </a:r>
            <a:r>
              <a:rPr lang="en-US" sz="1600" dirty="0">
                <a:latin typeface="Consolas" panose="020B0609020204030204" pitchFamily="49" charset="0"/>
                <a:cs typeface="Consolas" panose="020B0609020204030204" pitchFamily="49" charset="0"/>
              </a:rPr>
              <a:t>(10, 10, 190, 90, start = 0, </a:t>
            </a:r>
          </a:p>
          <a:p>
            <a:pPr marL="0" indent="0">
              <a:spcBef>
                <a:spcPts val="0"/>
              </a:spcBef>
              <a:buNone/>
            </a:pPr>
            <a:r>
              <a:rPr lang="en-US" sz="1600" dirty="0">
                <a:latin typeface="Consolas" panose="020B0609020204030204" pitchFamily="49" charset="0"/>
                <a:cs typeface="Consolas" panose="020B0609020204030204" pitchFamily="49" charset="0"/>
              </a:rPr>
              <a:t>            extent = 90, width = 8, fill = "red", tags = "arc")</a:t>
            </a:r>
          </a:p>
          <a:p>
            <a:pPr marL="0" indent="0">
              <a:spcBef>
                <a:spcPts val="0"/>
              </a:spcBef>
              <a:buNone/>
            </a:pPr>
            <a:r>
              <a:rPr lang="en-US" sz="1600" dirty="0">
                <a:latin typeface="Consolas" panose="020B0609020204030204" pitchFamily="49" charset="0"/>
                <a:cs typeface="Consolas" panose="020B0609020204030204" pitchFamily="49" charset="0"/>
              </a:rPr>
              <a:t>    # Display a polygon</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displayPolygon</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self.canvas.create_polygon</a:t>
            </a:r>
            <a:r>
              <a:rPr lang="en-US" sz="1600" dirty="0">
                <a:latin typeface="Consolas" panose="020B0609020204030204" pitchFamily="49" charset="0"/>
                <a:cs typeface="Consolas" panose="020B0609020204030204" pitchFamily="49" charset="0"/>
              </a:rPr>
              <a:t>(10, 10, 190, 90, 30, 50, </a:t>
            </a:r>
          </a:p>
          <a:p>
            <a:pPr marL="0" indent="0">
              <a:spcBef>
                <a:spcPts val="0"/>
              </a:spcBef>
              <a:buNone/>
            </a:pPr>
            <a:r>
              <a:rPr lang="en-US" sz="1600" dirty="0">
                <a:latin typeface="Consolas" panose="020B0609020204030204" pitchFamily="49" charset="0"/>
                <a:cs typeface="Consolas" panose="020B0609020204030204" pitchFamily="49" charset="0"/>
              </a:rPr>
              <a:t>            tags = "polygon")</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23</a:t>
            </a:fld>
            <a:endParaRPr lang="en-US" altLang="en-US"/>
          </a:p>
        </p:txBody>
      </p:sp>
    </p:spTree>
    <p:extLst>
      <p:ext uri="{BB962C8B-B14F-4D97-AF65-F5344CB8AC3E}">
        <p14:creationId xmlns:p14="http://schemas.microsoft.com/office/powerpoint/2010/main" val="24048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10.6 </a:t>
            </a:r>
            <a:r>
              <a:rPr lang="en-US" sz="1600" b="1" dirty="0" err="1">
                <a:latin typeface="Consolas" panose="020B0609020204030204" pitchFamily="49" charset="0"/>
                <a:cs typeface="Consolas" panose="020B0609020204030204" pitchFamily="49" charset="0"/>
              </a:rPr>
              <a:t>CanvasDemo.py</a:t>
            </a:r>
            <a:r>
              <a:rPr lang="en-US" sz="1600" b="1" dirty="0">
                <a:latin typeface="Consolas" panose="020B0609020204030204" pitchFamily="49" charset="0"/>
                <a:cs typeface="Consolas" panose="020B0609020204030204" pitchFamily="49" charset="0"/>
              </a:rPr>
              <a:t> 3/3</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Display a line</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displayLine</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self.canvas.create_line</a:t>
            </a:r>
            <a:r>
              <a:rPr lang="en-US" sz="1600" dirty="0">
                <a:latin typeface="Consolas" panose="020B0609020204030204" pitchFamily="49" charset="0"/>
                <a:cs typeface="Consolas" panose="020B0609020204030204" pitchFamily="49" charset="0"/>
              </a:rPr>
              <a:t>(10, 10, 190, 90, fill = "red", </a:t>
            </a:r>
          </a:p>
          <a:p>
            <a:pPr marL="0" indent="0">
              <a:spcBef>
                <a:spcPts val="0"/>
              </a:spcBef>
              <a:buNone/>
            </a:pPr>
            <a:r>
              <a:rPr lang="en-US" sz="1600" dirty="0">
                <a:latin typeface="Consolas" panose="020B0609020204030204" pitchFamily="49" charset="0"/>
                <a:cs typeface="Consolas" panose="020B0609020204030204" pitchFamily="49" charset="0"/>
              </a:rPr>
              <a:t>            tags = "line")</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self.canvas.create_line</a:t>
            </a:r>
            <a:r>
              <a:rPr lang="en-US" sz="1600" dirty="0">
                <a:latin typeface="Consolas" panose="020B0609020204030204" pitchFamily="49" charset="0"/>
                <a:cs typeface="Consolas" panose="020B0609020204030204" pitchFamily="49" charset="0"/>
              </a:rPr>
              <a:t>(10, 90, 190, 10, width = 9, </a:t>
            </a:r>
          </a:p>
          <a:p>
            <a:pPr marL="0" indent="0">
              <a:spcBef>
                <a:spcPts val="0"/>
              </a:spcBef>
              <a:buNone/>
            </a:pPr>
            <a:r>
              <a:rPr lang="en-US" sz="1600" dirty="0">
                <a:latin typeface="Consolas" panose="020B0609020204030204" pitchFamily="49" charset="0"/>
                <a:cs typeface="Consolas" panose="020B0609020204030204" pitchFamily="49" charset="0"/>
              </a:rPr>
              <a:t>            arrow = "last", </a:t>
            </a:r>
            <a:r>
              <a:rPr lang="en-US" sz="1600" dirty="0" err="1">
                <a:latin typeface="Consolas" panose="020B0609020204030204" pitchFamily="49" charset="0"/>
                <a:cs typeface="Consolas" panose="020B0609020204030204" pitchFamily="49" charset="0"/>
              </a:rPr>
              <a:t>activefill</a:t>
            </a:r>
            <a:r>
              <a:rPr lang="en-US" sz="1600" dirty="0">
                <a:latin typeface="Consolas" panose="020B0609020204030204" pitchFamily="49" charset="0"/>
                <a:cs typeface="Consolas" panose="020B0609020204030204" pitchFamily="49" charset="0"/>
              </a:rPr>
              <a:t> = "blue", tags = "line")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Display a string</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displayString</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self.canvas.create_text</a:t>
            </a:r>
            <a:r>
              <a:rPr lang="en-US" sz="1600" dirty="0">
                <a:latin typeface="Consolas" panose="020B0609020204030204" pitchFamily="49" charset="0"/>
                <a:cs typeface="Consolas" panose="020B0609020204030204" pitchFamily="49" charset="0"/>
              </a:rPr>
              <a:t>(60, 40, text = "Hi, I am a string", </a:t>
            </a:r>
          </a:p>
          <a:p>
            <a:pPr marL="0" indent="0">
              <a:spcBef>
                <a:spcPts val="0"/>
              </a:spcBef>
              <a:buNone/>
            </a:pPr>
            <a:r>
              <a:rPr lang="en-US" sz="1600" dirty="0">
                <a:latin typeface="Consolas" panose="020B0609020204030204" pitchFamily="49" charset="0"/>
                <a:cs typeface="Consolas" panose="020B0609020204030204" pitchFamily="49" charset="0"/>
              </a:rPr>
              <a:t>           font = "Times 10 bold underline", tags = "string")</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Clear drawings</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clearCanvas</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self.canvas.delete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rect</a:t>
            </a:r>
            <a:r>
              <a:rPr lang="en-US" sz="1600" dirty="0">
                <a:latin typeface="Consolas" panose="020B0609020204030204" pitchFamily="49" charset="0"/>
                <a:cs typeface="Consolas" panose="020B0609020204030204" pitchFamily="49" charset="0"/>
              </a:rPr>
              <a:t>", "oval", "arc", "polygon", </a:t>
            </a:r>
          </a:p>
          <a:p>
            <a:pPr marL="0" indent="0">
              <a:spcBef>
                <a:spcPts val="0"/>
              </a:spcBef>
              <a:buNone/>
            </a:pPr>
            <a:r>
              <a:rPr lang="en-US" sz="1600" dirty="0">
                <a:latin typeface="Consolas" panose="020B0609020204030204" pitchFamily="49" charset="0"/>
                <a:cs typeface="Consolas" panose="020B0609020204030204" pitchFamily="49" charset="0"/>
              </a:rPr>
              <a:t>            "line", "string")</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CanvasDemo</a:t>
            </a:r>
            <a:r>
              <a:rPr lang="en-US" sz="1600" dirty="0">
                <a:latin typeface="Consolas" panose="020B0609020204030204" pitchFamily="49" charset="0"/>
                <a:cs typeface="Consolas" panose="020B0609020204030204" pitchFamily="49" charset="0"/>
              </a:rPr>
              <a:t>() # Create GUI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24</a:t>
            </a:fld>
            <a:endParaRPr lang="en-US" altLang="en-US"/>
          </a:p>
        </p:txBody>
      </p:sp>
    </p:spTree>
    <p:extLst>
      <p:ext uri="{BB962C8B-B14F-4D97-AF65-F5344CB8AC3E}">
        <p14:creationId xmlns:p14="http://schemas.microsoft.com/office/powerpoint/2010/main" val="25210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AFD585EF-EC28-ED4B-891F-E5B92F1E46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F32017-83BA-0045-8CD7-5B9805A4F9E5}" type="slidenum">
              <a:rPr lang="en-US" altLang="en-US" sz="1400"/>
              <a:pPr>
                <a:spcBef>
                  <a:spcPct val="0"/>
                </a:spcBef>
                <a:buClrTx/>
                <a:buSzTx/>
                <a:buFontTx/>
                <a:buNone/>
              </a:pPr>
              <a:t>25</a:t>
            </a:fld>
            <a:endParaRPr lang="en-US" altLang="en-US" sz="1400"/>
          </a:p>
        </p:txBody>
      </p:sp>
      <p:sp>
        <p:nvSpPr>
          <p:cNvPr id="20483" name="Rectangle 2">
            <a:extLst>
              <a:ext uri="{FF2B5EF4-FFF2-40B4-BE49-F238E27FC236}">
                <a16:creationId xmlns:a16="http://schemas.microsoft.com/office/drawing/2014/main" id="{5E6BAAA8-07C9-284C-AFFA-E3311C216CEE}"/>
              </a:ext>
            </a:extLst>
          </p:cNvPr>
          <p:cNvSpPr>
            <a:spLocks noGrp="1" noChangeArrowheads="1"/>
          </p:cNvSpPr>
          <p:nvPr>
            <p:ph type="title"/>
          </p:nvPr>
        </p:nvSpPr>
        <p:spPr>
          <a:xfrm>
            <a:off x="685800" y="0"/>
            <a:ext cx="7772400" cy="1428750"/>
          </a:xfrm>
        </p:spPr>
        <p:txBody>
          <a:bodyPr/>
          <a:lstStyle/>
          <a:p>
            <a:r>
              <a:rPr lang="en-US" altLang="en-US"/>
              <a:t>Geometry Managers</a:t>
            </a:r>
            <a:endParaRPr lang="en-US" altLang="en-US" b="1"/>
          </a:p>
        </p:txBody>
      </p:sp>
      <p:sp>
        <p:nvSpPr>
          <p:cNvPr id="20484" name="Rectangle 3">
            <a:extLst>
              <a:ext uri="{FF2B5EF4-FFF2-40B4-BE49-F238E27FC236}">
                <a16:creationId xmlns:a16="http://schemas.microsoft.com/office/drawing/2014/main" id="{BA5DAFD4-E0F6-1444-B1B9-93AD9B912C5A}"/>
              </a:ext>
            </a:extLst>
          </p:cNvPr>
          <p:cNvSpPr>
            <a:spLocks noGrp="1" noChangeArrowheads="1"/>
          </p:cNvSpPr>
          <p:nvPr>
            <p:ph type="body" idx="1"/>
          </p:nvPr>
        </p:nvSpPr>
        <p:spPr>
          <a:xfrm>
            <a:off x="304800" y="1371600"/>
            <a:ext cx="8534400" cy="4876800"/>
          </a:xfrm>
        </p:spPr>
        <p:txBody>
          <a:bodyPr/>
          <a:lstStyle/>
          <a:p>
            <a:pPr>
              <a:buFont typeface="Monotype Sorts" pitchFamily="2" charset="2"/>
              <a:buNone/>
            </a:pPr>
            <a:r>
              <a:rPr lang="en-US" altLang="en-US"/>
              <a:t>Grid Manager</a:t>
            </a:r>
          </a:p>
          <a:p>
            <a:pPr>
              <a:buFont typeface="Monotype Sorts" pitchFamily="2" charset="2"/>
              <a:buNone/>
            </a:pPr>
            <a:r>
              <a:rPr lang="en-US" altLang="en-US"/>
              <a:t>Pack Manager</a:t>
            </a:r>
          </a:p>
          <a:p>
            <a:pPr>
              <a:buFont typeface="Monotype Sorts" pitchFamily="2" charset="2"/>
              <a:buNone/>
            </a:pPr>
            <a:r>
              <a:rPr lang="en-US" altLang="en-US"/>
              <a:t>Place Manager</a:t>
            </a:r>
          </a:p>
          <a:p>
            <a:pPr>
              <a:buFont typeface="Monotype Sorts" pitchFamily="2" charset="2"/>
              <a:buNone/>
            </a:pPr>
            <a:endParaRPr lang="en-US" altLang="en-US"/>
          </a:p>
          <a:p>
            <a:pPr>
              <a:buFont typeface="Monotype Sorts" pitchFamily="2" charset="2"/>
              <a:buNone/>
            </a:pPr>
            <a:r>
              <a:rPr lang="en-US" altLang="en-US"/>
              <a:t>Since each manager has its own style of placing the widget, it is not a good practice to mix the managers for the widgets in the same container. You can use a frame as a subcontainer to achieve desired layout.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A14494FE-6193-EB42-9B5B-B6959C86DBF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3A4692-EC56-DF47-956E-C5EEE5D44116}" type="slidenum">
              <a:rPr lang="en-US" altLang="en-US" sz="1400"/>
              <a:pPr>
                <a:spcBef>
                  <a:spcPct val="0"/>
                </a:spcBef>
                <a:buClrTx/>
                <a:buSzTx/>
                <a:buFontTx/>
                <a:buNone/>
              </a:pPr>
              <a:t>26</a:t>
            </a:fld>
            <a:endParaRPr lang="en-US" altLang="en-US" sz="1400"/>
          </a:p>
        </p:txBody>
      </p:sp>
      <p:sp>
        <p:nvSpPr>
          <p:cNvPr id="21507" name="Rectangle 2">
            <a:extLst>
              <a:ext uri="{FF2B5EF4-FFF2-40B4-BE49-F238E27FC236}">
                <a16:creationId xmlns:a16="http://schemas.microsoft.com/office/drawing/2014/main" id="{A299333A-2884-DF47-B433-CA9B0C8F1716}"/>
              </a:ext>
            </a:extLst>
          </p:cNvPr>
          <p:cNvSpPr>
            <a:spLocks noGrp="1" noChangeArrowheads="1"/>
          </p:cNvSpPr>
          <p:nvPr>
            <p:ph type="title"/>
          </p:nvPr>
        </p:nvSpPr>
        <p:spPr>
          <a:xfrm>
            <a:off x="685800" y="0"/>
            <a:ext cx="7772400" cy="1428750"/>
          </a:xfrm>
        </p:spPr>
        <p:txBody>
          <a:bodyPr/>
          <a:lstStyle/>
          <a:p>
            <a:r>
              <a:rPr lang="en-US" altLang="en-US" dirty="0"/>
              <a:t>Grid Manager</a:t>
            </a:r>
            <a:endParaRPr lang="en-US" altLang="en-US" b="1" dirty="0"/>
          </a:p>
        </p:txBody>
      </p:sp>
      <p:pic>
        <p:nvPicPr>
          <p:cNvPr id="21508" name="Picture 5">
            <a:extLst>
              <a:ext uri="{FF2B5EF4-FFF2-40B4-BE49-F238E27FC236}">
                <a16:creationId xmlns:a16="http://schemas.microsoft.com/office/drawing/2014/main" id="{8E55643C-AE44-BA42-A0ED-D39437E10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7010400"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12">
            <a:hlinkClick r:id="rId3"/>
            <a:extLst>
              <a:ext uri="{FF2B5EF4-FFF2-40B4-BE49-F238E27FC236}">
                <a16:creationId xmlns:a16="http://schemas.microsoft.com/office/drawing/2014/main" id="{1AD79B65-E3E8-D243-9D81-3249B8CCC0B2}"/>
              </a:ext>
            </a:extLst>
          </p:cNvPr>
          <p:cNvSpPr>
            <a:spLocks noChangeArrowheads="1"/>
          </p:cNvSpPr>
          <p:nvPr/>
        </p:nvSpPr>
        <p:spPr bwMode="auto">
          <a:xfrm>
            <a:off x="3135313" y="5638800"/>
            <a:ext cx="2873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GridManagerDemo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10.7 </a:t>
            </a:r>
            <a:r>
              <a:rPr lang="en-US" sz="1600" b="1" dirty="0" err="1">
                <a:latin typeface="Consolas" panose="020B0609020204030204" pitchFamily="49" charset="0"/>
                <a:cs typeface="Consolas" panose="020B0609020204030204" pitchFamily="49" charset="0"/>
              </a:rPr>
              <a:t>GridManagerDemo.py</a:t>
            </a:r>
            <a:endParaRPr lang="en-US" sz="1600" b="1" dirty="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GridManagerDemo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("Grid Manager Demo") # Set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message = Message(window, text = </a:t>
            </a:r>
          </a:p>
          <a:p>
            <a:pPr marL="0" indent="0">
              <a:spcBef>
                <a:spcPts val="0"/>
              </a:spcBef>
              <a:buNone/>
            </a:pPr>
            <a:r>
              <a:rPr lang="en-US" sz="1600" dirty="0">
                <a:latin typeface="Consolas" panose="020B0609020204030204" pitchFamily="49" charset="0"/>
                <a:cs typeface="Consolas" panose="020B0609020204030204" pitchFamily="49" charset="0"/>
              </a:rPr>
              <a:t>        "This Message widget occupies three rows and two columns")</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message.grid</a:t>
            </a:r>
            <a:r>
              <a:rPr lang="en-US" sz="1600" dirty="0">
                <a:latin typeface="Consolas" panose="020B0609020204030204" pitchFamily="49" charset="0"/>
                <a:cs typeface="Consolas" panose="020B0609020204030204" pitchFamily="49" charset="0"/>
              </a:rPr>
              <a:t>(row = 1, column = 1, </a:t>
            </a:r>
            <a:r>
              <a:rPr lang="en-US" sz="1600" dirty="0" err="1">
                <a:latin typeface="Consolas" panose="020B0609020204030204" pitchFamily="49" charset="0"/>
                <a:cs typeface="Consolas" panose="020B0609020204030204" pitchFamily="49" charset="0"/>
              </a:rPr>
              <a:t>rowspan</a:t>
            </a:r>
            <a:r>
              <a:rPr lang="en-US" sz="1600" dirty="0">
                <a:latin typeface="Consolas" panose="020B0609020204030204" pitchFamily="49" charset="0"/>
                <a:cs typeface="Consolas" panose="020B0609020204030204" pitchFamily="49" charset="0"/>
              </a:rPr>
              <a:t> = 3, </a:t>
            </a:r>
            <a:r>
              <a:rPr lang="en-US" sz="1600" dirty="0" err="1">
                <a:latin typeface="Consolas" panose="020B0609020204030204" pitchFamily="49" charset="0"/>
                <a:cs typeface="Consolas" panose="020B0609020204030204" pitchFamily="49" charset="0"/>
              </a:rPr>
              <a:t>columnspan</a:t>
            </a:r>
            <a:r>
              <a:rPr lang="en-US" sz="1600" dirty="0">
                <a:latin typeface="Consolas" panose="020B0609020204030204" pitchFamily="49" charset="0"/>
                <a:cs typeface="Consolas" panose="020B0609020204030204" pitchFamily="49" charset="0"/>
              </a:rPr>
              <a:t> = 2)</a:t>
            </a:r>
          </a:p>
          <a:p>
            <a:pPr marL="0" indent="0">
              <a:spcBef>
                <a:spcPts val="0"/>
              </a:spcBef>
              <a:buNone/>
            </a:pPr>
            <a:r>
              <a:rPr lang="en-US" sz="1600" dirty="0">
                <a:latin typeface="Consolas" panose="020B0609020204030204" pitchFamily="49" charset="0"/>
                <a:cs typeface="Consolas" panose="020B0609020204030204" pitchFamily="49" charset="0"/>
              </a:rPr>
              <a:t>    Label(window, text = "First Name:").grid(row = 1, column = 3)</a:t>
            </a:r>
          </a:p>
          <a:p>
            <a:pPr marL="0" indent="0">
              <a:spcBef>
                <a:spcPts val="0"/>
              </a:spcBef>
              <a:buNone/>
            </a:pPr>
            <a:r>
              <a:rPr lang="en-US" sz="1600" dirty="0">
                <a:latin typeface="Consolas" panose="020B0609020204030204" pitchFamily="49" charset="0"/>
                <a:cs typeface="Consolas" panose="020B0609020204030204" pitchFamily="49" charset="0"/>
              </a:rPr>
              <a:t>    Entry(window).grid(row = 1, column = 4, </a:t>
            </a:r>
            <a:r>
              <a:rPr lang="en-US" sz="1600" dirty="0" err="1">
                <a:latin typeface="Consolas" panose="020B0609020204030204" pitchFamily="49" charset="0"/>
                <a:cs typeface="Consolas" panose="020B0609020204030204" pitchFamily="49" charset="0"/>
              </a:rPr>
              <a:t>padx</a:t>
            </a:r>
            <a:r>
              <a:rPr lang="en-US" sz="1600" dirty="0">
                <a:latin typeface="Consolas" panose="020B0609020204030204" pitchFamily="49" charset="0"/>
                <a:cs typeface="Consolas" panose="020B0609020204030204" pitchFamily="49" charset="0"/>
              </a:rPr>
              <a:t> = 5, </a:t>
            </a:r>
            <a:r>
              <a:rPr lang="en-US" sz="1600" dirty="0" err="1">
                <a:latin typeface="Consolas" panose="020B0609020204030204" pitchFamily="49" charset="0"/>
                <a:cs typeface="Consolas" panose="020B0609020204030204" pitchFamily="49" charset="0"/>
              </a:rPr>
              <a:t>pady</a:t>
            </a:r>
            <a:r>
              <a:rPr lang="en-US" sz="1600" dirty="0">
                <a:latin typeface="Consolas" panose="020B0609020204030204" pitchFamily="49" charset="0"/>
                <a:cs typeface="Consolas" panose="020B0609020204030204" pitchFamily="49" charset="0"/>
              </a:rPr>
              <a:t> = 5)</a:t>
            </a:r>
          </a:p>
          <a:p>
            <a:pPr marL="0" indent="0">
              <a:spcBef>
                <a:spcPts val="0"/>
              </a:spcBef>
              <a:buNone/>
            </a:pPr>
            <a:r>
              <a:rPr lang="en-US" sz="1600" dirty="0">
                <a:latin typeface="Consolas" panose="020B0609020204030204" pitchFamily="49" charset="0"/>
                <a:cs typeface="Consolas" panose="020B0609020204030204" pitchFamily="49" charset="0"/>
              </a:rPr>
              <a:t>    Label(window, text = "Last Name:").grid(row = 2, column = 3)</a:t>
            </a:r>
          </a:p>
          <a:p>
            <a:pPr marL="0" indent="0">
              <a:spcBef>
                <a:spcPts val="0"/>
              </a:spcBef>
              <a:buNone/>
            </a:pPr>
            <a:r>
              <a:rPr lang="en-US" sz="1600" dirty="0">
                <a:latin typeface="Consolas" panose="020B0609020204030204" pitchFamily="49" charset="0"/>
                <a:cs typeface="Consolas" panose="020B0609020204030204" pitchFamily="49" charset="0"/>
              </a:rPr>
              <a:t>    Entry(window).grid(row = 2, column = 4)</a:t>
            </a:r>
          </a:p>
          <a:p>
            <a:pPr marL="0" indent="0">
              <a:spcBef>
                <a:spcPts val="0"/>
              </a:spcBef>
              <a:buNone/>
            </a:pPr>
            <a:r>
              <a:rPr lang="en-US" sz="1600" dirty="0">
                <a:latin typeface="Consolas" panose="020B0609020204030204" pitchFamily="49" charset="0"/>
                <a:cs typeface="Consolas" panose="020B0609020204030204" pitchFamily="49" charset="0"/>
              </a:rPr>
              <a:t>    Button(window, text = "Get Name").grid(row = 3,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padx</a:t>
            </a:r>
            <a:r>
              <a:rPr lang="en-US" sz="1600" dirty="0">
                <a:latin typeface="Consolas" panose="020B0609020204030204" pitchFamily="49" charset="0"/>
                <a:cs typeface="Consolas" panose="020B0609020204030204" pitchFamily="49" charset="0"/>
              </a:rPr>
              <a:t> = 5, </a:t>
            </a:r>
            <a:r>
              <a:rPr lang="en-US" sz="1600" dirty="0" err="1">
                <a:latin typeface="Consolas" panose="020B0609020204030204" pitchFamily="49" charset="0"/>
                <a:cs typeface="Consolas" panose="020B0609020204030204" pitchFamily="49" charset="0"/>
              </a:rPr>
              <a:t>pady</a:t>
            </a:r>
            <a:r>
              <a:rPr lang="en-US" sz="1600" dirty="0">
                <a:latin typeface="Consolas" panose="020B0609020204030204" pitchFamily="49" charset="0"/>
                <a:cs typeface="Consolas" panose="020B0609020204030204" pitchFamily="49" charset="0"/>
              </a:rPr>
              <a:t> = 5, column = 4, sticky = 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GridManagerDemo</a:t>
            </a:r>
            <a:r>
              <a:rPr lang="en-US" sz="1600" dirty="0">
                <a:latin typeface="Consolas" panose="020B0609020204030204" pitchFamily="49" charset="0"/>
                <a:cs typeface="Consolas" panose="020B0609020204030204" pitchFamily="49" charset="0"/>
              </a:rPr>
              <a:t>() # Create GUI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27</a:t>
            </a:fld>
            <a:endParaRPr lang="en-US" altLang="en-US"/>
          </a:p>
        </p:txBody>
      </p:sp>
    </p:spTree>
    <p:extLst>
      <p:ext uri="{BB962C8B-B14F-4D97-AF65-F5344CB8AC3E}">
        <p14:creationId xmlns:p14="http://schemas.microsoft.com/office/powerpoint/2010/main" val="2826472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31A3BE6E-159B-E046-A16B-9CA94A0AF3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544CDD-E932-E94D-BD1B-3491AD3372CE}" type="slidenum">
              <a:rPr lang="en-US" altLang="en-US" sz="1400"/>
              <a:pPr>
                <a:spcBef>
                  <a:spcPct val="0"/>
                </a:spcBef>
                <a:buClrTx/>
                <a:buSzTx/>
                <a:buFontTx/>
                <a:buNone/>
              </a:pPr>
              <a:t>28</a:t>
            </a:fld>
            <a:endParaRPr lang="en-US" altLang="en-US" sz="1400"/>
          </a:p>
        </p:txBody>
      </p:sp>
      <p:sp>
        <p:nvSpPr>
          <p:cNvPr id="22531" name="Rectangle 2">
            <a:extLst>
              <a:ext uri="{FF2B5EF4-FFF2-40B4-BE49-F238E27FC236}">
                <a16:creationId xmlns:a16="http://schemas.microsoft.com/office/drawing/2014/main" id="{F774A06F-1227-0F46-A790-01B10579614A}"/>
              </a:ext>
            </a:extLst>
          </p:cNvPr>
          <p:cNvSpPr>
            <a:spLocks noGrp="1" noChangeArrowheads="1"/>
          </p:cNvSpPr>
          <p:nvPr>
            <p:ph type="title"/>
          </p:nvPr>
        </p:nvSpPr>
        <p:spPr>
          <a:xfrm>
            <a:off x="685800" y="0"/>
            <a:ext cx="7772400" cy="1428750"/>
          </a:xfrm>
        </p:spPr>
        <p:txBody>
          <a:bodyPr/>
          <a:lstStyle/>
          <a:p>
            <a:r>
              <a:rPr lang="en-US" altLang="en-US" dirty="0"/>
              <a:t>Pack Manager</a:t>
            </a:r>
            <a:endParaRPr lang="en-US" altLang="en-US" b="1" dirty="0"/>
          </a:p>
        </p:txBody>
      </p:sp>
      <p:pic>
        <p:nvPicPr>
          <p:cNvPr id="22532" name="Picture 6">
            <a:extLst>
              <a:ext uri="{FF2B5EF4-FFF2-40B4-BE49-F238E27FC236}">
                <a16:creationId xmlns:a16="http://schemas.microsoft.com/office/drawing/2014/main" id="{5A5608A1-17EF-5143-98E4-FE7F23B86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3657600"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7">
            <a:extLst>
              <a:ext uri="{FF2B5EF4-FFF2-40B4-BE49-F238E27FC236}">
                <a16:creationId xmlns:a16="http://schemas.microsoft.com/office/drawing/2014/main" id="{64620732-2868-674F-BA1B-3427A69F1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752600"/>
            <a:ext cx="48768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2">
            <a:hlinkClick r:id="rId4"/>
            <a:extLst>
              <a:ext uri="{FF2B5EF4-FFF2-40B4-BE49-F238E27FC236}">
                <a16:creationId xmlns:a16="http://schemas.microsoft.com/office/drawing/2014/main" id="{31E1C14F-EC3F-4643-9488-0DD0BF33BE51}"/>
              </a:ext>
            </a:extLst>
          </p:cNvPr>
          <p:cNvSpPr>
            <a:spLocks noChangeArrowheads="1"/>
          </p:cNvSpPr>
          <p:nvPr/>
        </p:nvSpPr>
        <p:spPr bwMode="auto">
          <a:xfrm>
            <a:off x="2514600" y="4926013"/>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PackManagerDemo1</a:t>
            </a:r>
          </a:p>
        </p:txBody>
      </p:sp>
      <p:sp>
        <p:nvSpPr>
          <p:cNvPr id="22535" name="Rectangle 12">
            <a:hlinkClick r:id="rId5"/>
            <a:extLst>
              <a:ext uri="{FF2B5EF4-FFF2-40B4-BE49-F238E27FC236}">
                <a16:creationId xmlns:a16="http://schemas.microsoft.com/office/drawing/2014/main" id="{4372E6A0-4942-8B47-AA15-FDBCC2560E81}"/>
              </a:ext>
            </a:extLst>
          </p:cNvPr>
          <p:cNvSpPr>
            <a:spLocks noChangeArrowheads="1"/>
          </p:cNvSpPr>
          <p:nvPr/>
        </p:nvSpPr>
        <p:spPr bwMode="auto">
          <a:xfrm>
            <a:off x="2514600" y="5610225"/>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PackManagerDemo2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0" y="304800"/>
            <a:ext cx="449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10.8 </a:t>
            </a:r>
            <a:r>
              <a:rPr lang="en-US" sz="1600" b="1" dirty="0" err="1">
                <a:latin typeface="Consolas" panose="020B0609020204030204" pitchFamily="49" charset="0"/>
                <a:cs typeface="Consolas" panose="020B0609020204030204" pitchFamily="49" charset="0"/>
              </a:rPr>
              <a:t>PackManagerDemo.py</a:t>
            </a:r>
            <a:endParaRPr lang="en-US" sz="1600" b="1" dirty="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PackManagerDemo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("Pack Manager Demo 1") # Set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Label(window, text = "Blue",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"blue").pack()</a:t>
            </a:r>
          </a:p>
          <a:p>
            <a:pPr marL="0" indent="0">
              <a:spcBef>
                <a:spcPts val="0"/>
              </a:spcBef>
              <a:buNone/>
            </a:pPr>
            <a:r>
              <a:rPr lang="en-US" sz="1600" dirty="0">
                <a:latin typeface="Consolas" panose="020B0609020204030204" pitchFamily="49" charset="0"/>
                <a:cs typeface="Consolas" panose="020B0609020204030204" pitchFamily="49" charset="0"/>
              </a:rPr>
              <a:t>        Label(window, text = "Red",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"red").pack(</a:t>
            </a:r>
          </a:p>
          <a:p>
            <a:pPr marL="0" indent="0">
              <a:spcBef>
                <a:spcPts val="0"/>
              </a:spcBef>
              <a:buNone/>
            </a:pPr>
            <a:r>
              <a:rPr lang="en-US" sz="1600" dirty="0">
                <a:latin typeface="Consolas" panose="020B0609020204030204" pitchFamily="49" charset="0"/>
                <a:cs typeface="Consolas" panose="020B0609020204030204" pitchFamily="49" charset="0"/>
              </a:rPr>
              <a:t>            fill = BOTH, expand = 1)</a:t>
            </a:r>
          </a:p>
          <a:p>
            <a:pPr marL="0" indent="0">
              <a:spcBef>
                <a:spcPts val="0"/>
              </a:spcBef>
              <a:buNone/>
            </a:pPr>
            <a:r>
              <a:rPr lang="en-US" sz="1600" dirty="0">
                <a:latin typeface="Consolas" panose="020B0609020204030204" pitchFamily="49" charset="0"/>
                <a:cs typeface="Consolas" panose="020B0609020204030204" pitchFamily="49" charset="0"/>
              </a:rPr>
              <a:t>        Label(window, text = "Green",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"green").pack(</a:t>
            </a:r>
          </a:p>
          <a:p>
            <a:pPr marL="0" indent="0">
              <a:spcBef>
                <a:spcPts val="0"/>
              </a:spcBef>
              <a:buNone/>
            </a:pPr>
            <a:r>
              <a:rPr lang="en-US" sz="1600" dirty="0">
                <a:latin typeface="Consolas" panose="020B0609020204030204" pitchFamily="49" charset="0"/>
                <a:cs typeface="Consolas" panose="020B0609020204030204" pitchFamily="49" charset="0"/>
              </a:rPr>
              <a:t>            fill = BOTH)</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PackManagerDemo</a:t>
            </a:r>
            <a:r>
              <a:rPr lang="en-US" sz="1600" dirty="0">
                <a:latin typeface="Consolas" panose="020B0609020204030204" pitchFamily="49" charset="0"/>
                <a:cs typeface="Consolas" panose="020B0609020204030204" pitchFamily="49" charset="0"/>
              </a:rPr>
              <a:t>() # Create GUI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29</a:t>
            </a:fld>
            <a:endParaRPr lang="en-US" altLang="en-US"/>
          </a:p>
        </p:txBody>
      </p:sp>
      <p:sp>
        <p:nvSpPr>
          <p:cNvPr id="5" name="Content Placeholder 2">
            <a:extLst>
              <a:ext uri="{FF2B5EF4-FFF2-40B4-BE49-F238E27FC236}">
                <a16:creationId xmlns:a16="http://schemas.microsoft.com/office/drawing/2014/main" id="{212B70AE-17E2-FE45-83D9-2F5D13D2C7C4}"/>
              </a:ext>
            </a:extLst>
          </p:cNvPr>
          <p:cNvSpPr txBox="1">
            <a:spLocks/>
          </p:cNvSpPr>
          <p:nvPr/>
        </p:nvSpPr>
        <p:spPr bwMode="auto">
          <a:xfrm>
            <a:off x="4495800" y="299545"/>
            <a:ext cx="4648200" cy="6400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Monotype Sorts" pitchFamily="2" charset="2"/>
              <a:buNone/>
            </a:pPr>
            <a:r>
              <a:rPr lang="en-US" sz="1600" b="1" dirty="0">
                <a:latin typeface="Consolas" panose="020B0609020204030204" pitchFamily="49" charset="0"/>
                <a:cs typeface="Consolas" panose="020B0609020204030204" pitchFamily="49" charset="0"/>
              </a:rPr>
              <a:t>#Listing 10.9 </a:t>
            </a:r>
            <a:r>
              <a:rPr lang="en-US" sz="1600" b="1" dirty="0" err="1">
                <a:latin typeface="Consolas" panose="020B0609020204030204" pitchFamily="49" charset="0"/>
                <a:cs typeface="Consolas" panose="020B0609020204030204" pitchFamily="49" charset="0"/>
              </a:rPr>
              <a:t>PackManagerDemoWithSide</a:t>
            </a:r>
            <a:endParaRPr lang="en-US" sz="1600" b="1" dirty="0">
              <a:latin typeface="Consolas" panose="020B0609020204030204" pitchFamily="49" charset="0"/>
              <a:cs typeface="Consolas" panose="020B0609020204030204" pitchFamily="49" charset="0"/>
            </a:endParaRPr>
          </a:p>
          <a:p>
            <a:pPr marL="0" indent="0">
              <a:spcBef>
                <a:spcPts val="0"/>
              </a:spcBef>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PackManagerDemoWithSide</a:t>
            </a:r>
            <a:r>
              <a:rPr lang="en-US" sz="1600" dirty="0">
                <a:latin typeface="Consolas" panose="020B0609020204030204" pitchFamily="49" charset="0"/>
                <a:cs typeface="Consolas" panose="020B0609020204030204" pitchFamily="49" charset="0"/>
              </a:rPr>
              <a:t>:</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("Pack Manager Demo 2") # Set title</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Label(window, text = "Blue",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"blue").pack(side = LEFT)</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Label(window, text = "Red",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"red").pack(</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side = LEFT, fill = BOTH, expand = 1)</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Label(window, text = "Green",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"green").pack(</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side = LEFT, fill = BOTH)</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Font typeface="Monotype Sorts" pitchFamily="2" charset="2"/>
              <a:buNone/>
            </a:pPr>
            <a:r>
              <a:rPr lang="en-US" sz="1600" dirty="0">
                <a:latin typeface="Consolas" panose="020B0609020204030204" pitchFamily="49" charset="0"/>
                <a:cs typeface="Consolas" panose="020B0609020204030204" pitchFamily="49" charset="0"/>
              </a:rPr>
              <a:t>        </a:t>
            </a:r>
          </a:p>
          <a:p>
            <a:pPr marL="0" indent="0">
              <a:spcBef>
                <a:spcPts val="0"/>
              </a:spcBef>
              <a:buFont typeface="Monotype Sorts" pitchFamily="2" charset="2"/>
              <a:buNone/>
            </a:pPr>
            <a:r>
              <a:rPr lang="en-US" sz="1600" dirty="0" err="1">
                <a:latin typeface="Consolas" panose="020B0609020204030204" pitchFamily="49" charset="0"/>
                <a:cs typeface="Consolas" panose="020B0609020204030204" pitchFamily="49" charset="0"/>
              </a:rPr>
              <a:t>PackManagerDemoWithSide</a:t>
            </a:r>
            <a:r>
              <a:rPr lang="en-US" sz="1600" dirty="0">
                <a:latin typeface="Consolas" panose="020B0609020204030204" pitchFamily="49" charset="0"/>
                <a:cs typeface="Consolas" panose="020B0609020204030204" pitchFamily="49" charset="0"/>
              </a:rPr>
              <a:t>() # Create GUI </a:t>
            </a:r>
          </a:p>
        </p:txBody>
      </p:sp>
    </p:spTree>
    <p:extLst>
      <p:ext uri="{BB962C8B-B14F-4D97-AF65-F5344CB8AC3E}">
        <p14:creationId xmlns:p14="http://schemas.microsoft.com/office/powerpoint/2010/main" val="195226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5D9FE923-317C-0245-AE6D-4DF57F5DED7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909484-7AE7-B544-A40A-E435F2DD47A8}"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B3238E66-0B13-D54A-B1B1-D6184CA607A7}"/>
              </a:ext>
            </a:extLst>
          </p:cNvPr>
          <p:cNvSpPr>
            <a:spLocks noGrp="1" noChangeArrowheads="1"/>
          </p:cNvSpPr>
          <p:nvPr>
            <p:ph type="title"/>
          </p:nvPr>
        </p:nvSpPr>
        <p:spPr>
          <a:xfrm>
            <a:off x="533400" y="228600"/>
            <a:ext cx="7772400" cy="533400"/>
          </a:xfrm>
          <a:noFill/>
        </p:spPr>
        <p:txBody>
          <a:bodyPr/>
          <a:lstStyle/>
          <a:p>
            <a:r>
              <a:rPr lang="en-US" altLang="en-US" sz="4000"/>
              <a:t>Objectives</a:t>
            </a:r>
          </a:p>
        </p:txBody>
      </p:sp>
      <p:sp>
        <p:nvSpPr>
          <p:cNvPr id="7172" name="Rectangle 3">
            <a:extLst>
              <a:ext uri="{FF2B5EF4-FFF2-40B4-BE49-F238E27FC236}">
                <a16:creationId xmlns:a16="http://schemas.microsoft.com/office/drawing/2014/main" id="{046DA126-6A40-FC45-B408-E2FC743E3639}"/>
              </a:ext>
            </a:extLst>
          </p:cNvPr>
          <p:cNvSpPr>
            <a:spLocks noGrp="1" noChangeArrowheads="1"/>
          </p:cNvSpPr>
          <p:nvPr>
            <p:ph type="body" idx="1"/>
          </p:nvPr>
        </p:nvSpPr>
        <p:spPr>
          <a:xfrm>
            <a:off x="228600" y="838200"/>
            <a:ext cx="8763000" cy="5334000"/>
          </a:xfrm>
          <a:noFill/>
        </p:spPr>
        <p:txBody>
          <a:bodyPr/>
          <a:lstStyle/>
          <a:p>
            <a:r>
              <a:rPr lang="en-US" altLang="en-US" sz="1900"/>
              <a:t>To create a simple GUI application with Tkinter (§10.2).</a:t>
            </a:r>
          </a:p>
          <a:p>
            <a:r>
              <a:rPr lang="en-US" altLang="en-US" sz="1900"/>
              <a:t>To process events by using callback functions that are bound to a widget’s command option (§10.3).</a:t>
            </a:r>
          </a:p>
          <a:p>
            <a:r>
              <a:rPr lang="en-US" altLang="en-US" sz="1900"/>
              <a:t>To use labels, entries, buttons, check buttons, radio buttons, messages, and text to create graphical user interfaces (§10.4).</a:t>
            </a:r>
          </a:p>
          <a:p>
            <a:r>
              <a:rPr lang="en-US" altLang="en-US" sz="1900"/>
              <a:t>To draw lines, rectangles, ovals, polygons, and arcs and display text strings in a canvas (§10.5).</a:t>
            </a:r>
          </a:p>
          <a:p>
            <a:r>
              <a:rPr lang="en-US" altLang="en-US" sz="1900"/>
              <a:t>To use geometry managers to lay out widgets in a container (§10.6).</a:t>
            </a:r>
          </a:p>
          <a:p>
            <a:r>
              <a:rPr lang="en-US" altLang="en-US" sz="1900"/>
              <a:t>To lay out widgets in a grid by using the grid manager (§10.6.1).</a:t>
            </a:r>
          </a:p>
          <a:p>
            <a:r>
              <a:rPr lang="en-US" altLang="en-US" sz="1900"/>
              <a:t>To pack widgets side by side or on top of each other by using the pack manager (§10.6.2).</a:t>
            </a:r>
          </a:p>
          <a:p>
            <a:r>
              <a:rPr lang="en-US" altLang="en-US" sz="1900"/>
              <a:t>To place widgets in absolute locations by using the place manager (§10.6.3).</a:t>
            </a:r>
          </a:p>
          <a:p>
            <a:r>
              <a:rPr lang="en-US" altLang="en-US" sz="1900"/>
              <a:t>To write a GUI loan calculator (§10.7).</a:t>
            </a:r>
          </a:p>
          <a:p>
            <a:r>
              <a:rPr lang="en-US" altLang="en-US" sz="1900"/>
              <a:t>To write a GUI program for checking a Sudoku solution (§10.8).</a:t>
            </a:r>
          </a:p>
          <a:p>
            <a:r>
              <a:rPr lang="en-US" altLang="en-US" sz="1900"/>
              <a:t>To use images in widgets (§10.9).</a:t>
            </a:r>
          </a:p>
          <a:p>
            <a:r>
              <a:rPr lang="en-US" altLang="en-US" sz="1900"/>
              <a:t>To write a GUI program that displays the images of four cards (§10.9).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5FD5C3B8-F766-F94B-A81A-19E6F01956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11BB43-2DB5-9D4E-80EB-D8800EAF4ED7}" type="slidenum">
              <a:rPr lang="en-US" altLang="en-US" sz="1400"/>
              <a:pPr>
                <a:spcBef>
                  <a:spcPct val="0"/>
                </a:spcBef>
                <a:buClrTx/>
                <a:buSzTx/>
                <a:buFontTx/>
                <a:buNone/>
              </a:pPr>
              <a:t>30</a:t>
            </a:fld>
            <a:endParaRPr lang="en-US" altLang="en-US" sz="1400"/>
          </a:p>
        </p:txBody>
      </p:sp>
      <p:sp>
        <p:nvSpPr>
          <p:cNvPr id="23555" name="Rectangle 2">
            <a:extLst>
              <a:ext uri="{FF2B5EF4-FFF2-40B4-BE49-F238E27FC236}">
                <a16:creationId xmlns:a16="http://schemas.microsoft.com/office/drawing/2014/main" id="{7EA61B97-E440-7F45-BA08-C9F9CA1EBD57}"/>
              </a:ext>
            </a:extLst>
          </p:cNvPr>
          <p:cNvSpPr>
            <a:spLocks noGrp="1" noChangeArrowheads="1"/>
          </p:cNvSpPr>
          <p:nvPr>
            <p:ph type="title"/>
          </p:nvPr>
        </p:nvSpPr>
        <p:spPr>
          <a:xfrm>
            <a:off x="685800" y="0"/>
            <a:ext cx="7772400" cy="1428750"/>
          </a:xfrm>
        </p:spPr>
        <p:txBody>
          <a:bodyPr/>
          <a:lstStyle/>
          <a:p>
            <a:r>
              <a:rPr lang="en-US" altLang="en-US" dirty="0"/>
              <a:t>Place Manager</a:t>
            </a:r>
            <a:endParaRPr lang="en-US" altLang="en-US" b="1" dirty="0"/>
          </a:p>
        </p:txBody>
      </p:sp>
      <p:pic>
        <p:nvPicPr>
          <p:cNvPr id="23556" name="Picture 9">
            <a:extLst>
              <a:ext uri="{FF2B5EF4-FFF2-40B4-BE49-F238E27FC236}">
                <a16:creationId xmlns:a16="http://schemas.microsoft.com/office/drawing/2014/main" id="{661C26AE-417A-6544-B0FF-800BF4C07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44958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12">
            <a:hlinkClick r:id="rId3"/>
            <a:extLst>
              <a:ext uri="{FF2B5EF4-FFF2-40B4-BE49-F238E27FC236}">
                <a16:creationId xmlns:a16="http://schemas.microsoft.com/office/drawing/2014/main" id="{880B1FBF-79C2-A34F-9407-065CAD3EBB66}"/>
              </a:ext>
            </a:extLst>
          </p:cNvPr>
          <p:cNvSpPr>
            <a:spLocks noChangeArrowheads="1"/>
          </p:cNvSpPr>
          <p:nvPr/>
        </p:nvSpPr>
        <p:spPr bwMode="auto">
          <a:xfrm>
            <a:off x="2971800" y="5334000"/>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PlaceManagerDemo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10.10 </a:t>
            </a:r>
            <a:r>
              <a:rPr lang="en-US" sz="1600" b="1" dirty="0" err="1">
                <a:latin typeface="Consolas" panose="020B0609020204030204" pitchFamily="49" charset="0"/>
                <a:cs typeface="Consolas" panose="020B0609020204030204" pitchFamily="49" charset="0"/>
              </a:rPr>
              <a:t>PlaceManagerDemo.py</a:t>
            </a:r>
            <a:endParaRPr lang="en-US" sz="1600" b="1" dirty="0">
              <a:latin typeface="Consolas" panose="020B0609020204030204" pitchFamily="49" charset="0"/>
              <a:cs typeface="Consolas" panose="020B0609020204030204" pitchFamily="49" charset="0"/>
            </a:endParaRP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PlaceManagerDemo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("Place Manager Demo") # Set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Label(window, text = "Blue",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"blue") \</a:t>
            </a:r>
          </a:p>
          <a:p>
            <a:pPr marL="0" indent="0">
              <a:spcBef>
                <a:spcPts val="0"/>
              </a:spcBef>
              <a:buNone/>
            </a:pPr>
            <a:r>
              <a:rPr lang="en-US" sz="1600" dirty="0">
                <a:latin typeface="Consolas" panose="020B0609020204030204" pitchFamily="49" charset="0"/>
                <a:cs typeface="Consolas" panose="020B0609020204030204" pitchFamily="49" charset="0"/>
              </a:rPr>
              <a:t>            .place(x = 20, y = 20) # Place the label at (20, 20)</a:t>
            </a:r>
          </a:p>
          <a:p>
            <a:pPr marL="0" indent="0">
              <a:spcBef>
                <a:spcPts val="0"/>
              </a:spcBef>
              <a:buNone/>
            </a:pPr>
            <a:r>
              <a:rPr lang="en-US" sz="1600" dirty="0">
                <a:latin typeface="Consolas" panose="020B0609020204030204" pitchFamily="49" charset="0"/>
                <a:cs typeface="Consolas" panose="020B0609020204030204" pitchFamily="49" charset="0"/>
              </a:rPr>
              <a:t>        Label(window, text = "Red",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"red").place(</a:t>
            </a:r>
          </a:p>
          <a:p>
            <a:pPr marL="0" indent="0">
              <a:spcBef>
                <a:spcPts val="0"/>
              </a:spcBef>
              <a:buNone/>
            </a:pPr>
            <a:r>
              <a:rPr lang="en-US" sz="1600" dirty="0">
                <a:latin typeface="Consolas" panose="020B0609020204030204" pitchFamily="49" charset="0"/>
                <a:cs typeface="Consolas" panose="020B0609020204030204" pitchFamily="49" charset="0"/>
              </a:rPr>
              <a:t>            x = 50, y = 50)</a:t>
            </a:r>
          </a:p>
          <a:p>
            <a:pPr marL="0" indent="0">
              <a:spcBef>
                <a:spcPts val="0"/>
              </a:spcBef>
              <a:buNone/>
            </a:pPr>
            <a:r>
              <a:rPr lang="en-US" sz="1600" dirty="0">
                <a:latin typeface="Consolas" panose="020B0609020204030204" pitchFamily="49" charset="0"/>
                <a:cs typeface="Consolas" panose="020B0609020204030204" pitchFamily="49" charset="0"/>
              </a:rPr>
              <a:t>        Label(window, text = "Green", </a:t>
            </a:r>
            <a:r>
              <a:rPr lang="en-US" sz="1600" dirty="0" err="1">
                <a:latin typeface="Consolas" panose="020B0609020204030204" pitchFamily="49" charset="0"/>
                <a:cs typeface="Consolas" panose="020B0609020204030204" pitchFamily="49" charset="0"/>
              </a:rPr>
              <a:t>bg</a:t>
            </a:r>
            <a:r>
              <a:rPr lang="en-US" sz="1600" dirty="0">
                <a:latin typeface="Consolas" panose="020B0609020204030204" pitchFamily="49" charset="0"/>
                <a:cs typeface="Consolas" panose="020B0609020204030204" pitchFamily="49" charset="0"/>
              </a:rPr>
              <a:t> = "green").place(</a:t>
            </a:r>
          </a:p>
          <a:p>
            <a:pPr marL="0" indent="0">
              <a:spcBef>
                <a:spcPts val="0"/>
              </a:spcBef>
              <a:buNone/>
            </a:pPr>
            <a:r>
              <a:rPr lang="en-US" sz="1600" dirty="0">
                <a:latin typeface="Consolas" panose="020B0609020204030204" pitchFamily="49" charset="0"/>
                <a:cs typeface="Consolas" panose="020B0609020204030204" pitchFamily="49" charset="0"/>
              </a:rPr>
              <a:t>            x = 80, y = 80)</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PlaceManagerDemo</a:t>
            </a:r>
            <a:r>
              <a:rPr lang="en-US" sz="1600" dirty="0">
                <a:latin typeface="Consolas" panose="020B0609020204030204" pitchFamily="49" charset="0"/>
                <a:cs typeface="Consolas" panose="020B0609020204030204" pitchFamily="49" charset="0"/>
              </a:rPr>
              <a:t>() # Create GUI</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31</a:t>
            </a:fld>
            <a:endParaRPr lang="en-US" altLang="en-US"/>
          </a:p>
        </p:txBody>
      </p:sp>
    </p:spTree>
    <p:extLst>
      <p:ext uri="{BB962C8B-B14F-4D97-AF65-F5344CB8AC3E}">
        <p14:creationId xmlns:p14="http://schemas.microsoft.com/office/powerpoint/2010/main" val="195373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3F40F8D-2954-9142-9986-8F37DC22AFC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672BC30-B9D0-944A-BB63-BF243986EB42}" type="slidenum">
              <a:rPr lang="en-US" altLang="en-US" sz="1400"/>
              <a:pPr>
                <a:spcBef>
                  <a:spcPct val="0"/>
                </a:spcBef>
                <a:buClrTx/>
                <a:buSzTx/>
                <a:buFontTx/>
                <a:buNone/>
              </a:pPr>
              <a:t>32</a:t>
            </a:fld>
            <a:endParaRPr lang="en-US" altLang="en-US" sz="1400"/>
          </a:p>
        </p:txBody>
      </p:sp>
      <p:sp>
        <p:nvSpPr>
          <p:cNvPr id="24579" name="Rectangle 2">
            <a:extLst>
              <a:ext uri="{FF2B5EF4-FFF2-40B4-BE49-F238E27FC236}">
                <a16:creationId xmlns:a16="http://schemas.microsoft.com/office/drawing/2014/main" id="{B14B82B7-80A2-1B4C-8821-380860CB82BB}"/>
              </a:ext>
            </a:extLst>
          </p:cNvPr>
          <p:cNvSpPr>
            <a:spLocks noGrp="1" noChangeArrowheads="1"/>
          </p:cNvSpPr>
          <p:nvPr>
            <p:ph type="title"/>
          </p:nvPr>
        </p:nvSpPr>
        <p:spPr>
          <a:xfrm>
            <a:off x="685800" y="0"/>
            <a:ext cx="7772400" cy="1428750"/>
          </a:xfrm>
        </p:spPr>
        <p:txBody>
          <a:bodyPr/>
          <a:lstStyle/>
          <a:p>
            <a:r>
              <a:rPr lang="en-US" altLang="en-US"/>
              <a:t>Case Study: Loan Calculator</a:t>
            </a:r>
            <a:endParaRPr lang="en-US" altLang="en-US" b="1"/>
          </a:p>
        </p:txBody>
      </p:sp>
      <p:pic>
        <p:nvPicPr>
          <p:cNvPr id="24580" name="Picture 6">
            <a:extLst>
              <a:ext uri="{FF2B5EF4-FFF2-40B4-BE49-F238E27FC236}">
                <a16:creationId xmlns:a16="http://schemas.microsoft.com/office/drawing/2014/main" id="{309779BE-3736-F84D-9EF7-768AC13F3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40386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8">
            <a:extLst>
              <a:ext uri="{FF2B5EF4-FFF2-40B4-BE49-F238E27FC236}">
                <a16:creationId xmlns:a16="http://schemas.microsoft.com/office/drawing/2014/main" id="{D371E68A-E946-6B4E-B39E-38020C284D4C}"/>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2" name="Object 7">
            <a:extLst>
              <a:ext uri="{FF2B5EF4-FFF2-40B4-BE49-F238E27FC236}">
                <a16:creationId xmlns:a16="http://schemas.microsoft.com/office/drawing/2014/main" id="{377299E0-E15D-D34A-9415-49B09A67A32E}"/>
              </a:ext>
            </a:extLst>
          </p:cNvPr>
          <p:cNvGraphicFramePr>
            <a:graphicFrameLocks noChangeAspect="1"/>
          </p:cNvGraphicFramePr>
          <p:nvPr/>
        </p:nvGraphicFramePr>
        <p:xfrm>
          <a:off x="4572000" y="1524000"/>
          <a:ext cx="3810000" cy="2644775"/>
        </p:xfrm>
        <a:graphic>
          <a:graphicData uri="http://schemas.openxmlformats.org/presentationml/2006/ole">
            <mc:AlternateContent xmlns:mc="http://schemas.openxmlformats.org/markup-compatibility/2006">
              <mc:Choice xmlns:v="urn:schemas-microsoft-com:vml" Requires="v">
                <p:oleObj spid="_x0000_s24603" name="Picture" r:id="rId4" imgW="1409700" imgH="977900" progId="Word.Picture.8">
                  <p:embed/>
                </p:oleObj>
              </mc:Choice>
              <mc:Fallback>
                <p:oleObj name="Picture" r:id="rId4" imgW="1409700" imgH="9779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524000"/>
                        <a:ext cx="381000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Rectangle 12">
            <a:hlinkClick r:id="rId6"/>
            <a:extLst>
              <a:ext uri="{FF2B5EF4-FFF2-40B4-BE49-F238E27FC236}">
                <a16:creationId xmlns:a16="http://schemas.microsoft.com/office/drawing/2014/main" id="{CD823A85-21CF-624C-BC9B-91F95A8728CA}"/>
              </a:ext>
            </a:extLst>
          </p:cNvPr>
          <p:cNvSpPr>
            <a:spLocks noChangeArrowheads="1"/>
          </p:cNvSpPr>
          <p:nvPr/>
        </p:nvSpPr>
        <p:spPr bwMode="auto">
          <a:xfrm>
            <a:off x="3135313" y="5297488"/>
            <a:ext cx="2873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LoanCalculator</a:t>
            </a:r>
          </a:p>
          <a:p>
            <a:pPr algn="ctr">
              <a:spcBef>
                <a:spcPct val="0"/>
              </a:spcBef>
              <a:buClrTx/>
              <a:buSzTx/>
              <a:buFontTx/>
              <a:buNone/>
            </a:pPr>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10.11 </a:t>
            </a:r>
            <a:r>
              <a:rPr lang="en-US" sz="1600" b="1" dirty="0" err="1">
                <a:latin typeface="Consolas" panose="020B0609020204030204" pitchFamily="49" charset="0"/>
                <a:cs typeface="Consolas" panose="020B0609020204030204" pitchFamily="49" charset="0"/>
              </a:rPr>
              <a:t>LoanCalculator.py</a:t>
            </a:r>
            <a:r>
              <a:rPr lang="en-US" sz="1600" b="1" dirty="0">
                <a:latin typeface="Consolas" panose="020B0609020204030204" pitchFamily="49" charset="0"/>
                <a:cs typeface="Consolas" panose="020B0609020204030204" pitchFamily="49" charset="0"/>
              </a:rPr>
              <a:t> 1/3</a:t>
            </a:r>
          </a:p>
          <a:p>
            <a:pPr marL="0" indent="0">
              <a:spcBef>
                <a:spcPts val="0"/>
              </a:spcBef>
              <a:buNone/>
            </a:pPr>
            <a:endParaRPr lang="en-US" sz="1600" b="1"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LoanCalculator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("Loan Calculator") # Set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Label(window, text = "Annual Interest Rate").grid(row = 1, </a:t>
            </a:r>
          </a:p>
          <a:p>
            <a:pPr marL="0" indent="0">
              <a:spcBef>
                <a:spcPts val="0"/>
              </a:spcBef>
              <a:buNone/>
            </a:pPr>
            <a:r>
              <a:rPr lang="en-US" sz="1600" dirty="0">
                <a:latin typeface="Consolas" panose="020B0609020204030204" pitchFamily="49" charset="0"/>
                <a:cs typeface="Consolas" panose="020B0609020204030204" pitchFamily="49" charset="0"/>
              </a:rPr>
              <a:t>            column = 1, sticky = W)</a:t>
            </a:r>
          </a:p>
          <a:p>
            <a:pPr marL="0" indent="0">
              <a:spcBef>
                <a:spcPts val="0"/>
              </a:spcBef>
              <a:buNone/>
            </a:pPr>
            <a:r>
              <a:rPr lang="en-US" sz="1600" dirty="0">
                <a:latin typeface="Consolas" panose="020B0609020204030204" pitchFamily="49" charset="0"/>
                <a:cs typeface="Consolas" panose="020B0609020204030204" pitchFamily="49" charset="0"/>
              </a:rPr>
              <a:t>        Label(window, text = "Number of Years").grid(row = 2, </a:t>
            </a:r>
          </a:p>
          <a:p>
            <a:pPr marL="0" indent="0">
              <a:spcBef>
                <a:spcPts val="0"/>
              </a:spcBef>
              <a:buNone/>
            </a:pPr>
            <a:r>
              <a:rPr lang="en-US" sz="1600" dirty="0">
                <a:latin typeface="Consolas" panose="020B0609020204030204" pitchFamily="49" charset="0"/>
                <a:cs typeface="Consolas" panose="020B0609020204030204" pitchFamily="49" charset="0"/>
              </a:rPr>
              <a:t>            column = 1, sticky = W)</a:t>
            </a:r>
          </a:p>
          <a:p>
            <a:pPr marL="0" indent="0">
              <a:spcBef>
                <a:spcPts val="0"/>
              </a:spcBef>
              <a:buNone/>
            </a:pPr>
            <a:r>
              <a:rPr lang="en-US" sz="1600" dirty="0">
                <a:latin typeface="Consolas" panose="020B0609020204030204" pitchFamily="49" charset="0"/>
                <a:cs typeface="Consolas" panose="020B0609020204030204" pitchFamily="49" charset="0"/>
              </a:rPr>
              <a:t>        Label(window, text = "Loan Amount").grid(row = 3, </a:t>
            </a:r>
          </a:p>
          <a:p>
            <a:pPr marL="0" indent="0">
              <a:spcBef>
                <a:spcPts val="0"/>
              </a:spcBef>
              <a:buNone/>
            </a:pPr>
            <a:r>
              <a:rPr lang="en-US" sz="1600" dirty="0">
                <a:latin typeface="Consolas" panose="020B0609020204030204" pitchFamily="49" charset="0"/>
                <a:cs typeface="Consolas" panose="020B0609020204030204" pitchFamily="49" charset="0"/>
              </a:rPr>
              <a:t>            column = 1, sticky = W)</a:t>
            </a:r>
          </a:p>
          <a:p>
            <a:pPr marL="0" indent="0">
              <a:spcBef>
                <a:spcPts val="0"/>
              </a:spcBef>
              <a:buNone/>
            </a:pPr>
            <a:r>
              <a:rPr lang="en-US" sz="1600" dirty="0">
                <a:latin typeface="Consolas" panose="020B0609020204030204" pitchFamily="49" charset="0"/>
                <a:cs typeface="Consolas" panose="020B0609020204030204" pitchFamily="49" charset="0"/>
              </a:rPr>
              <a:t>        Label(window, text = "Monthly Payment").grid(row = 4, </a:t>
            </a:r>
          </a:p>
          <a:p>
            <a:pPr marL="0" indent="0">
              <a:spcBef>
                <a:spcPts val="0"/>
              </a:spcBef>
              <a:buNone/>
            </a:pPr>
            <a:r>
              <a:rPr lang="en-US" sz="1600" dirty="0">
                <a:latin typeface="Consolas" panose="020B0609020204030204" pitchFamily="49" charset="0"/>
                <a:cs typeface="Consolas" panose="020B0609020204030204" pitchFamily="49" charset="0"/>
              </a:rPr>
              <a:t>            column = 1, sticky = W)</a:t>
            </a:r>
          </a:p>
          <a:p>
            <a:pPr marL="0" indent="0">
              <a:spcBef>
                <a:spcPts val="0"/>
              </a:spcBef>
              <a:buNone/>
            </a:pPr>
            <a:r>
              <a:rPr lang="en-US" sz="1600" dirty="0">
                <a:latin typeface="Consolas" panose="020B0609020204030204" pitchFamily="49" charset="0"/>
                <a:cs typeface="Consolas" panose="020B0609020204030204" pitchFamily="49" charset="0"/>
              </a:rPr>
              <a:t>        Label(window, text = "Total Payment").grid(row = 5, </a:t>
            </a:r>
          </a:p>
          <a:p>
            <a:pPr marL="0" indent="0">
              <a:spcBef>
                <a:spcPts val="0"/>
              </a:spcBef>
              <a:buNone/>
            </a:pPr>
            <a:r>
              <a:rPr lang="en-US" sz="1600" dirty="0">
                <a:latin typeface="Consolas" panose="020B0609020204030204" pitchFamily="49" charset="0"/>
                <a:cs typeface="Consolas" panose="020B0609020204030204" pitchFamily="49" charset="0"/>
              </a:rPr>
              <a:t>            column = 1, sticky = W)</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33</a:t>
            </a:fld>
            <a:endParaRPr lang="en-US" altLang="en-US"/>
          </a:p>
        </p:txBody>
      </p:sp>
    </p:spTree>
    <p:extLst>
      <p:ext uri="{BB962C8B-B14F-4D97-AF65-F5344CB8AC3E}">
        <p14:creationId xmlns:p14="http://schemas.microsoft.com/office/powerpoint/2010/main" val="762689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10.11 </a:t>
            </a:r>
            <a:r>
              <a:rPr lang="en-US" sz="1600" b="1" dirty="0" err="1">
                <a:latin typeface="Consolas" panose="020B0609020204030204" pitchFamily="49" charset="0"/>
                <a:cs typeface="Consolas" panose="020B0609020204030204" pitchFamily="49" charset="0"/>
              </a:rPr>
              <a:t>LoanCalculator.py</a:t>
            </a:r>
            <a:r>
              <a:rPr lang="en-US" sz="1600" b="1" dirty="0">
                <a:latin typeface="Consolas" panose="020B0609020204030204" pitchFamily="49" charset="0"/>
                <a:cs typeface="Consolas" panose="020B0609020204030204" pitchFamily="49" charset="0"/>
              </a:rPr>
              <a:t> 2/3</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self.annualInterestRateVar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Entry(window,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self.annualInterestRateVar</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justify = RIGHT).grid(row = 1, column = 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self.numberOfYearsVar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Entry(window,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self.numberOfYearsVar</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justify = RIGHT).grid(row = 2, column = 2)</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self.loanAmountVar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Entry(window,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self.loanAmountVar</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justify = RIGHT).grid(row = 3, column = 2)</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self.monthlyPaymentVar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lblMonthlyPayment</a:t>
            </a:r>
            <a:r>
              <a:rPr lang="en-US" sz="1600" dirty="0">
                <a:latin typeface="Consolas" panose="020B0609020204030204" pitchFamily="49" charset="0"/>
                <a:cs typeface="Consolas" panose="020B0609020204030204" pitchFamily="49" charset="0"/>
              </a:rPr>
              <a:t> = Label(window,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self.monthlyPaymentVar</a:t>
            </a:r>
            <a:r>
              <a:rPr lang="en-US" sz="1600" dirty="0">
                <a:latin typeface="Consolas" panose="020B0609020204030204" pitchFamily="49" charset="0"/>
                <a:cs typeface="Consolas" panose="020B0609020204030204" pitchFamily="49" charset="0"/>
              </a:rPr>
              <a:t>).grid(row = 4, column = 2, </a:t>
            </a:r>
          </a:p>
          <a:p>
            <a:pPr marL="0" indent="0">
              <a:spcBef>
                <a:spcPts val="0"/>
              </a:spcBef>
              <a:buNone/>
            </a:pPr>
            <a:r>
              <a:rPr lang="en-US" sz="1600" dirty="0">
                <a:latin typeface="Consolas" panose="020B0609020204030204" pitchFamily="49" charset="0"/>
                <a:cs typeface="Consolas" panose="020B0609020204030204" pitchFamily="49" charset="0"/>
              </a:rPr>
              <a:t>                sticky = E)</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self.totalPaymentVar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StringVar</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lblTotalPayment</a:t>
            </a:r>
            <a:r>
              <a:rPr lang="en-US" sz="1600" dirty="0">
                <a:latin typeface="Consolas" panose="020B0609020204030204" pitchFamily="49" charset="0"/>
                <a:cs typeface="Consolas" panose="020B0609020204030204" pitchFamily="49" charset="0"/>
              </a:rPr>
              <a:t> = Label(window, </a:t>
            </a:r>
            <a:r>
              <a:rPr lang="en-US" sz="1600" dirty="0" err="1">
                <a:latin typeface="Consolas" panose="020B0609020204030204" pitchFamily="49" charset="0"/>
                <a:cs typeface="Consolas" panose="020B0609020204030204" pitchFamily="49" charset="0"/>
              </a:rPr>
              <a:t>textvariable</a:t>
            </a:r>
            <a:r>
              <a:rPr lang="en-US" sz="1600" dirty="0">
                <a:latin typeface="Consolas" panose="020B0609020204030204" pitchFamily="49" charset="0"/>
                <a:cs typeface="Consolas" panose="020B0609020204030204" pitchFamily="49" charset="0"/>
              </a:rPr>
              <a:t> =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self.totalPaymentVar</a:t>
            </a:r>
            <a:r>
              <a:rPr lang="en-US" sz="1600" dirty="0">
                <a:latin typeface="Consolas" panose="020B0609020204030204" pitchFamily="49" charset="0"/>
                <a:cs typeface="Consolas" panose="020B0609020204030204" pitchFamily="49" charset="0"/>
              </a:rPr>
              <a:t>).grid(row = 5, </a:t>
            </a:r>
          </a:p>
          <a:p>
            <a:pPr marL="0" indent="0">
              <a:spcBef>
                <a:spcPts val="0"/>
              </a:spcBef>
              <a:buNone/>
            </a:pPr>
            <a:r>
              <a:rPr lang="en-US" sz="1600" dirty="0">
                <a:latin typeface="Consolas" panose="020B0609020204030204" pitchFamily="49" charset="0"/>
                <a:cs typeface="Consolas" panose="020B0609020204030204" pitchFamily="49" charset="0"/>
              </a:rPr>
              <a:t>                column = 2, sticky = E)</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btComputePayment</a:t>
            </a:r>
            <a:r>
              <a:rPr lang="en-US" sz="1600" dirty="0">
                <a:latin typeface="Consolas" panose="020B0609020204030204" pitchFamily="49" charset="0"/>
                <a:cs typeface="Consolas" panose="020B0609020204030204" pitchFamily="49" charset="0"/>
              </a:rPr>
              <a:t> = Button(window, text = "Compute Payment", </a:t>
            </a:r>
          </a:p>
          <a:p>
            <a:pPr marL="0" indent="0">
              <a:spcBef>
                <a:spcPts val="0"/>
              </a:spcBef>
              <a:buNone/>
            </a:pPr>
            <a:r>
              <a:rPr lang="en-US" sz="1600" dirty="0">
                <a:latin typeface="Consolas" panose="020B0609020204030204" pitchFamily="49" charset="0"/>
                <a:cs typeface="Consolas" panose="020B0609020204030204" pitchFamily="49" charset="0"/>
              </a:rPr>
              <a:t>            command = </a:t>
            </a:r>
            <a:r>
              <a:rPr lang="en-US" sz="1600" dirty="0" err="1">
                <a:latin typeface="Consolas" panose="020B0609020204030204" pitchFamily="49" charset="0"/>
                <a:cs typeface="Consolas" panose="020B0609020204030204" pitchFamily="49" charset="0"/>
              </a:rPr>
              <a:t>self.computePayment</a:t>
            </a:r>
            <a:r>
              <a:rPr lang="en-US" sz="1600" dirty="0">
                <a:latin typeface="Consolas" panose="020B0609020204030204" pitchFamily="49" charset="0"/>
                <a:cs typeface="Consolas" panose="020B0609020204030204" pitchFamily="49" charset="0"/>
              </a:rPr>
              <a:t>).grid(</a:t>
            </a:r>
          </a:p>
          <a:p>
            <a:pPr marL="0" indent="0">
              <a:spcBef>
                <a:spcPts val="0"/>
              </a:spcBef>
              <a:buNone/>
            </a:pPr>
            <a:r>
              <a:rPr lang="en-US" sz="1600" dirty="0">
                <a:latin typeface="Consolas" panose="020B0609020204030204" pitchFamily="49" charset="0"/>
                <a:cs typeface="Consolas" panose="020B0609020204030204" pitchFamily="49" charset="0"/>
              </a:rPr>
              <a:t>                row = 6, column = 2, sticky = 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34</a:t>
            </a:fld>
            <a:endParaRPr lang="en-US" altLang="en-US"/>
          </a:p>
        </p:txBody>
      </p:sp>
    </p:spTree>
    <p:extLst>
      <p:ext uri="{BB962C8B-B14F-4D97-AF65-F5344CB8AC3E}">
        <p14:creationId xmlns:p14="http://schemas.microsoft.com/office/powerpoint/2010/main" val="3592970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10.11 </a:t>
            </a:r>
            <a:r>
              <a:rPr lang="en-US" sz="1600" b="1" dirty="0" err="1">
                <a:latin typeface="Consolas" panose="020B0609020204030204" pitchFamily="49" charset="0"/>
                <a:cs typeface="Consolas" panose="020B0609020204030204" pitchFamily="49" charset="0"/>
              </a:rPr>
              <a:t>LoanCalculator.py</a:t>
            </a:r>
            <a:r>
              <a:rPr lang="en-US" sz="1600" b="1" dirty="0">
                <a:latin typeface="Consolas" panose="020B0609020204030204" pitchFamily="49" charset="0"/>
                <a:cs typeface="Consolas" panose="020B0609020204030204" pitchFamily="49" charset="0"/>
              </a:rPr>
              <a:t> 3/3</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computePayment</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monthlyPayment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self.getMonthlyPayment</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float(</a:t>
            </a:r>
            <a:r>
              <a:rPr lang="en-US" sz="1600" dirty="0" err="1">
                <a:latin typeface="Consolas" panose="020B0609020204030204" pitchFamily="49" charset="0"/>
                <a:cs typeface="Consolas" panose="020B0609020204030204" pitchFamily="49" charset="0"/>
              </a:rPr>
              <a:t>self.loanAmountVar.get</a:t>
            </a: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float(</a:t>
            </a:r>
            <a:r>
              <a:rPr lang="en-US" sz="1600" dirty="0" err="1">
                <a:latin typeface="Consolas" panose="020B0609020204030204" pitchFamily="49" charset="0"/>
                <a:cs typeface="Consolas" panose="020B0609020204030204" pitchFamily="49" charset="0"/>
              </a:rPr>
              <a:t>self.annualInterestRateVar.get</a:t>
            </a:r>
            <a:r>
              <a:rPr lang="en-US" sz="1600" dirty="0">
                <a:latin typeface="Consolas" panose="020B0609020204030204" pitchFamily="49" charset="0"/>
                <a:cs typeface="Consolas" panose="020B0609020204030204" pitchFamily="49" charset="0"/>
              </a:rPr>
              <a:t>()) / 1200, </a:t>
            </a:r>
          </a:p>
          <a:p>
            <a:pPr marL="0" indent="0">
              <a:spcBef>
                <a:spcPts val="0"/>
              </a:spcBef>
              <a:buNone/>
            </a:pPr>
            <a:r>
              <a:rPr lang="en-US" sz="1600" dirty="0">
                <a:latin typeface="Consolas" panose="020B0609020204030204" pitchFamily="49" charset="0"/>
                <a:cs typeface="Consolas" panose="020B0609020204030204" pitchFamily="49" charset="0"/>
              </a:rPr>
              <a:t>            int(</a:t>
            </a:r>
            <a:r>
              <a:rPr lang="en-US" sz="1600" dirty="0" err="1">
                <a:latin typeface="Consolas" panose="020B0609020204030204" pitchFamily="49" charset="0"/>
                <a:cs typeface="Consolas" panose="020B0609020204030204" pitchFamily="49" charset="0"/>
              </a:rPr>
              <a:t>self.numberOfYearsVar.get</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self.monthlyPaymentVar.set</a:t>
            </a:r>
            <a:r>
              <a:rPr lang="en-US" sz="1600" dirty="0">
                <a:latin typeface="Consolas" panose="020B0609020204030204" pitchFamily="49" charset="0"/>
                <a:cs typeface="Consolas" panose="020B0609020204030204" pitchFamily="49" charset="0"/>
              </a:rPr>
              <a:t>(format(</a:t>
            </a:r>
            <a:r>
              <a:rPr lang="en-US" sz="1600" dirty="0" err="1">
                <a:latin typeface="Consolas" panose="020B0609020204030204" pitchFamily="49" charset="0"/>
                <a:cs typeface="Consolas" panose="020B0609020204030204" pitchFamily="49" charset="0"/>
              </a:rPr>
              <a:t>monthlyPayment</a:t>
            </a:r>
            <a:r>
              <a:rPr lang="en-US" sz="1600" dirty="0">
                <a:latin typeface="Consolas" panose="020B0609020204030204" pitchFamily="49" charset="0"/>
                <a:cs typeface="Consolas" panose="020B0609020204030204" pitchFamily="49" charset="0"/>
              </a:rPr>
              <a:t>, '10.2f'))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totalPayment</a:t>
            </a:r>
            <a:r>
              <a:rPr lang="en-US" sz="1600" dirty="0">
                <a:latin typeface="Consolas" panose="020B0609020204030204" pitchFamily="49" charset="0"/>
                <a:cs typeface="Consolas" panose="020B0609020204030204" pitchFamily="49" charset="0"/>
              </a:rPr>
              <a:t> = float(</a:t>
            </a:r>
            <a:r>
              <a:rPr lang="en-US" sz="1600" dirty="0" err="1">
                <a:latin typeface="Consolas" panose="020B0609020204030204" pitchFamily="49" charset="0"/>
                <a:cs typeface="Consolas" panose="020B0609020204030204" pitchFamily="49" charset="0"/>
              </a:rPr>
              <a:t>self.monthlyPaymentVar.get</a:t>
            </a:r>
            <a:r>
              <a:rPr lang="en-US" sz="1600" dirty="0">
                <a:latin typeface="Consolas" panose="020B0609020204030204" pitchFamily="49" charset="0"/>
                <a:cs typeface="Consolas" panose="020B0609020204030204" pitchFamily="49" charset="0"/>
              </a:rPr>
              <a:t>()) * 12 \</a:t>
            </a:r>
          </a:p>
          <a:p>
            <a:pPr marL="0" indent="0">
              <a:spcBef>
                <a:spcPts val="0"/>
              </a:spcBef>
              <a:buNone/>
            </a:pPr>
            <a:r>
              <a:rPr lang="en-US" sz="1600" dirty="0">
                <a:latin typeface="Consolas" panose="020B0609020204030204" pitchFamily="49" charset="0"/>
                <a:cs typeface="Consolas" panose="020B0609020204030204" pitchFamily="49" charset="0"/>
              </a:rPr>
              <a:t>            * int(</a:t>
            </a:r>
            <a:r>
              <a:rPr lang="en-US" sz="1600" dirty="0" err="1">
                <a:latin typeface="Consolas" panose="020B0609020204030204" pitchFamily="49" charset="0"/>
                <a:cs typeface="Consolas" panose="020B0609020204030204" pitchFamily="49" charset="0"/>
              </a:rPr>
              <a:t>self.numberOfYearsVar.get</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self.totalPaymentVar.set</a:t>
            </a:r>
            <a:r>
              <a:rPr lang="en-US" sz="1600" dirty="0">
                <a:latin typeface="Consolas" panose="020B0609020204030204" pitchFamily="49" charset="0"/>
                <a:cs typeface="Consolas" panose="020B0609020204030204" pitchFamily="49" charset="0"/>
              </a:rPr>
              <a:t>(format(</a:t>
            </a:r>
            <a:r>
              <a:rPr lang="en-US" sz="1600" dirty="0" err="1">
                <a:latin typeface="Consolas" panose="020B0609020204030204" pitchFamily="49" charset="0"/>
                <a:cs typeface="Consolas" panose="020B0609020204030204" pitchFamily="49" charset="0"/>
              </a:rPr>
              <a:t>totalPayment</a:t>
            </a:r>
            <a:r>
              <a:rPr lang="en-US" sz="1600" dirty="0">
                <a:latin typeface="Consolas" panose="020B0609020204030204" pitchFamily="49" charset="0"/>
                <a:cs typeface="Consolas" panose="020B0609020204030204" pitchFamily="49" charset="0"/>
              </a:rPr>
              <a:t>, '10.2f'))</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def </a:t>
            </a:r>
            <a:r>
              <a:rPr lang="en-US" sz="1600" dirty="0" err="1">
                <a:latin typeface="Consolas" panose="020B0609020204030204" pitchFamily="49" charset="0"/>
                <a:cs typeface="Consolas" panose="020B0609020204030204" pitchFamily="49" charset="0"/>
              </a:rPr>
              <a:t>getMonthlyPayment</a:t>
            </a:r>
            <a:r>
              <a:rPr lang="en-US" sz="1600" dirty="0">
                <a:latin typeface="Consolas" panose="020B0609020204030204" pitchFamily="49" charset="0"/>
                <a:cs typeface="Consolas" panose="020B0609020204030204" pitchFamily="49" charset="0"/>
              </a:rPr>
              <a:t>(self,</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monthlyPayment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loanAmount</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 (1</a:t>
            </a:r>
          </a:p>
          <a:p>
            <a:pPr marL="0" indent="0">
              <a:spcBef>
                <a:spcPts val="0"/>
              </a:spcBef>
              <a:buNone/>
            </a:pPr>
            <a:r>
              <a:rPr lang="en-US" sz="1600" dirty="0">
                <a:latin typeface="Consolas" panose="020B0609020204030204" pitchFamily="49" charset="0"/>
                <a:cs typeface="Consolas" panose="020B0609020204030204" pitchFamily="49" charset="0"/>
              </a:rPr>
              <a:t>           - 1 / (1 + </a:t>
            </a:r>
            <a:r>
              <a:rPr lang="en-US" sz="1600" dirty="0" err="1">
                <a:latin typeface="Consolas" panose="020B0609020204030204" pitchFamily="49" charset="0"/>
                <a:cs typeface="Consolas" panose="020B0609020204030204" pitchFamily="49" charset="0"/>
              </a:rPr>
              <a:t>monthlyInterestRate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numberOfYears</a:t>
            </a:r>
            <a:r>
              <a:rPr lang="en-US" sz="1600" dirty="0">
                <a:latin typeface="Consolas" panose="020B0609020204030204" pitchFamily="49" charset="0"/>
                <a:cs typeface="Consolas" panose="020B0609020204030204" pitchFamily="49" charset="0"/>
              </a:rPr>
              <a:t> * 12))</a:t>
            </a:r>
          </a:p>
          <a:p>
            <a:pPr marL="0" indent="0">
              <a:spcBef>
                <a:spcPts val="0"/>
              </a:spcBef>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monthlyPayment</a:t>
            </a:r>
            <a:r>
              <a:rPr lang="en-US" sz="1600" dirty="0">
                <a:latin typeface="Consolas" panose="020B0609020204030204" pitchFamily="49" charset="0"/>
                <a:cs typeface="Consolas" panose="020B0609020204030204" pitchFamily="49" charset="0"/>
              </a:rPr>
              <a:t>;</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LoanCalculator</a:t>
            </a:r>
            <a:r>
              <a:rPr lang="en-US" sz="1600" dirty="0">
                <a:latin typeface="Consolas" panose="020B0609020204030204" pitchFamily="49" charset="0"/>
                <a:cs typeface="Consolas" panose="020B0609020204030204" pitchFamily="49" charset="0"/>
              </a:rPr>
              <a:t>()  # Create GUI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35</a:t>
            </a:fld>
            <a:endParaRPr lang="en-US" altLang="en-US"/>
          </a:p>
        </p:txBody>
      </p:sp>
    </p:spTree>
    <p:extLst>
      <p:ext uri="{BB962C8B-B14F-4D97-AF65-F5344CB8AC3E}">
        <p14:creationId xmlns:p14="http://schemas.microsoft.com/office/powerpoint/2010/main" val="2775759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271A6990-5BCD-9D49-AF8F-A1051FF344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40A1B9-965B-5F44-9035-064A74C6E1D7}" type="slidenum">
              <a:rPr lang="en-US" altLang="en-US" sz="1400"/>
              <a:pPr>
                <a:spcBef>
                  <a:spcPct val="0"/>
                </a:spcBef>
                <a:buClrTx/>
                <a:buSzTx/>
                <a:buFontTx/>
                <a:buNone/>
              </a:pPr>
              <a:t>36</a:t>
            </a:fld>
            <a:endParaRPr lang="en-US" altLang="en-US" sz="1400"/>
          </a:p>
        </p:txBody>
      </p:sp>
      <p:sp>
        <p:nvSpPr>
          <p:cNvPr id="25603" name="Rectangle 2">
            <a:extLst>
              <a:ext uri="{FF2B5EF4-FFF2-40B4-BE49-F238E27FC236}">
                <a16:creationId xmlns:a16="http://schemas.microsoft.com/office/drawing/2014/main" id="{A8D44604-2874-954A-BDBB-653573903FAF}"/>
              </a:ext>
            </a:extLst>
          </p:cNvPr>
          <p:cNvSpPr>
            <a:spLocks noGrp="1" noChangeArrowheads="1"/>
          </p:cNvSpPr>
          <p:nvPr>
            <p:ph type="title"/>
          </p:nvPr>
        </p:nvSpPr>
        <p:spPr>
          <a:xfrm>
            <a:off x="193675" y="125413"/>
            <a:ext cx="8794750" cy="550862"/>
          </a:xfrm>
        </p:spPr>
        <p:txBody>
          <a:bodyPr/>
          <a:lstStyle/>
          <a:p>
            <a:r>
              <a:rPr lang="en-US" altLang="en-US" sz="4000"/>
              <a:t>Sudoku GUI</a:t>
            </a:r>
          </a:p>
        </p:txBody>
      </p:sp>
      <p:sp>
        <p:nvSpPr>
          <p:cNvPr id="25604" name="Rectangle 3">
            <a:extLst>
              <a:ext uri="{FF2B5EF4-FFF2-40B4-BE49-F238E27FC236}">
                <a16:creationId xmlns:a16="http://schemas.microsoft.com/office/drawing/2014/main" id="{AF13D2B6-BCC3-364E-BE56-ADF500824E4C}"/>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a:extLst>
              <a:ext uri="{FF2B5EF4-FFF2-40B4-BE49-F238E27FC236}">
                <a16:creationId xmlns:a16="http://schemas.microsoft.com/office/drawing/2014/main" id="{008DF4BC-4292-FA4D-AB20-8656EC4ABE86}"/>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a:extLst>
              <a:ext uri="{FF2B5EF4-FFF2-40B4-BE49-F238E27FC236}">
                <a16:creationId xmlns:a16="http://schemas.microsoft.com/office/drawing/2014/main" id="{9640A117-FA06-A742-ABB6-1143421B2613}"/>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7">
            <a:extLst>
              <a:ext uri="{FF2B5EF4-FFF2-40B4-BE49-F238E27FC236}">
                <a16:creationId xmlns:a16="http://schemas.microsoft.com/office/drawing/2014/main" id="{F4E0DCB9-316A-254F-B174-47A7CCACA2BD}"/>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8" name="Picture 12">
            <a:extLst>
              <a:ext uri="{FF2B5EF4-FFF2-40B4-BE49-F238E27FC236}">
                <a16:creationId xmlns:a16="http://schemas.microsoft.com/office/drawing/2014/main" id="{184B9114-3B36-8645-8244-5903DFA81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893763"/>
            <a:ext cx="2160587"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13">
            <a:extLst>
              <a:ext uri="{FF2B5EF4-FFF2-40B4-BE49-F238E27FC236}">
                <a16:creationId xmlns:a16="http://schemas.microsoft.com/office/drawing/2014/main" id="{25632527-4DCE-2D4B-B778-87ACB5E71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1085850"/>
            <a:ext cx="19145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4">
            <a:extLst>
              <a:ext uri="{FF2B5EF4-FFF2-40B4-BE49-F238E27FC236}">
                <a16:creationId xmlns:a16="http://schemas.microsoft.com/office/drawing/2014/main" id="{65447468-15AD-454C-A95A-DD5B16DC22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1188" y="2776538"/>
            <a:ext cx="21113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5">
            <a:extLst>
              <a:ext uri="{FF2B5EF4-FFF2-40B4-BE49-F238E27FC236}">
                <a16:creationId xmlns:a16="http://schemas.microsoft.com/office/drawing/2014/main" id="{6B6ED864-7EF5-3B46-AF39-808E64729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425" y="3659188"/>
            <a:ext cx="2128838"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Rectangle 12">
            <a:hlinkClick r:id="rId6"/>
            <a:extLst>
              <a:ext uri="{FF2B5EF4-FFF2-40B4-BE49-F238E27FC236}">
                <a16:creationId xmlns:a16="http://schemas.microsoft.com/office/drawing/2014/main" id="{4F9C62E8-AB13-5544-A165-CC138C2227D9}"/>
              </a:ext>
            </a:extLst>
          </p:cNvPr>
          <p:cNvSpPr>
            <a:spLocks noChangeArrowheads="1"/>
          </p:cNvSpPr>
          <p:nvPr/>
        </p:nvSpPr>
        <p:spPr bwMode="auto">
          <a:xfrm>
            <a:off x="4495800" y="5859463"/>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SudokuGUI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10FAFF02-FD9C-6544-B795-626567E1C9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4B48AC-F9CB-CF4F-93ED-17518C6236E8}" type="slidenum">
              <a:rPr lang="en-US" altLang="en-US" sz="1400"/>
              <a:pPr>
                <a:spcBef>
                  <a:spcPct val="0"/>
                </a:spcBef>
                <a:buClrTx/>
                <a:buSzTx/>
                <a:buFontTx/>
                <a:buNone/>
              </a:pPr>
              <a:t>37</a:t>
            </a:fld>
            <a:endParaRPr lang="en-US" altLang="en-US" sz="1400"/>
          </a:p>
        </p:txBody>
      </p:sp>
      <p:sp>
        <p:nvSpPr>
          <p:cNvPr id="26627" name="Rectangle 2">
            <a:extLst>
              <a:ext uri="{FF2B5EF4-FFF2-40B4-BE49-F238E27FC236}">
                <a16:creationId xmlns:a16="http://schemas.microsoft.com/office/drawing/2014/main" id="{522EFA4A-56D0-C34E-B2FE-25B40BF6758F}"/>
              </a:ext>
            </a:extLst>
          </p:cNvPr>
          <p:cNvSpPr>
            <a:spLocks noGrp="1" noChangeArrowheads="1"/>
          </p:cNvSpPr>
          <p:nvPr>
            <p:ph type="title"/>
          </p:nvPr>
        </p:nvSpPr>
        <p:spPr>
          <a:xfrm>
            <a:off x="685800" y="228600"/>
            <a:ext cx="7772400" cy="533400"/>
          </a:xfrm>
        </p:spPr>
        <p:txBody>
          <a:bodyPr/>
          <a:lstStyle/>
          <a:p>
            <a:r>
              <a:rPr lang="en-US" altLang="en-US" sz="4000"/>
              <a:t>Display Images</a:t>
            </a:r>
            <a:endParaRPr lang="en-US" altLang="en-US" sz="4000">
              <a:solidFill>
                <a:schemeClr val="tx1"/>
              </a:solidFill>
            </a:endParaRPr>
          </a:p>
        </p:txBody>
      </p:sp>
      <p:sp>
        <p:nvSpPr>
          <p:cNvPr id="26628" name="Rectangle 3">
            <a:extLst>
              <a:ext uri="{FF2B5EF4-FFF2-40B4-BE49-F238E27FC236}">
                <a16:creationId xmlns:a16="http://schemas.microsoft.com/office/drawing/2014/main" id="{326B78DA-7E0B-9E48-B810-8D6297377F1B}"/>
              </a:ext>
            </a:extLst>
          </p:cNvPr>
          <p:cNvSpPr>
            <a:spLocks noGrp="1" noChangeArrowheads="1"/>
          </p:cNvSpPr>
          <p:nvPr>
            <p:ph type="body" idx="1"/>
          </p:nvPr>
        </p:nvSpPr>
        <p:spPr>
          <a:xfrm>
            <a:off x="228600" y="1066800"/>
            <a:ext cx="8686800" cy="5029200"/>
          </a:xfrm>
        </p:spPr>
        <p:txBody>
          <a:bodyPr/>
          <a:lstStyle/>
          <a:p>
            <a:pPr>
              <a:buFont typeface="Monotype Sorts" pitchFamily="2" charset="2"/>
              <a:buNone/>
            </a:pPr>
            <a:r>
              <a:rPr lang="en-US" altLang="en-US"/>
              <a:t>You can add an image in a label, button, check button, and radio button. To create an image, use the PhotoImage class as follows:</a:t>
            </a:r>
          </a:p>
          <a:p>
            <a:pPr>
              <a:buFont typeface="Monotype Sorts" pitchFamily="2" charset="2"/>
              <a:buNone/>
            </a:pPr>
            <a:endParaRPr lang="en-US" altLang="en-US" u="sng"/>
          </a:p>
          <a:p>
            <a:pPr>
              <a:buFont typeface="Monotype Sorts" pitchFamily="2" charset="2"/>
              <a:buNone/>
            </a:pPr>
            <a:r>
              <a:rPr lang="en-US" altLang="en-US"/>
              <a:t>photo = PhotoImage(file = imagefilename)</a:t>
            </a:r>
          </a:p>
          <a:p>
            <a:pPr>
              <a:buFont typeface="Monotype Sorts" pitchFamily="2" charset="2"/>
              <a:buNone/>
            </a:pPr>
            <a:endParaRPr lang="en-US" altLang="en-US"/>
          </a:p>
          <a:p>
            <a:pPr>
              <a:buFont typeface="Monotype Sorts" pitchFamily="2" charset="2"/>
              <a:buNone/>
            </a:pPr>
            <a:r>
              <a:rPr lang="en-US" altLang="en-US"/>
              <a:t>The image file must be GIF. You can use a conversion utility to convert image files in other format into GIF.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CDE23FA4-76C2-CB42-8FC1-8C7DEC98A6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BBD2BD-E9C8-8246-B86E-108C7435F8B8}" type="slidenum">
              <a:rPr lang="en-US" altLang="en-US" sz="1400"/>
              <a:pPr>
                <a:spcBef>
                  <a:spcPct val="0"/>
                </a:spcBef>
                <a:buClrTx/>
                <a:buSzTx/>
                <a:buFontTx/>
                <a:buNone/>
              </a:pPr>
              <a:t>38</a:t>
            </a:fld>
            <a:endParaRPr lang="en-US" altLang="en-US" sz="1400"/>
          </a:p>
        </p:txBody>
      </p:sp>
      <p:sp>
        <p:nvSpPr>
          <p:cNvPr id="27651" name="Rectangle 2">
            <a:extLst>
              <a:ext uri="{FF2B5EF4-FFF2-40B4-BE49-F238E27FC236}">
                <a16:creationId xmlns:a16="http://schemas.microsoft.com/office/drawing/2014/main" id="{3F6C264A-15EC-F04B-8136-774CF932AC3E}"/>
              </a:ext>
            </a:extLst>
          </p:cNvPr>
          <p:cNvSpPr>
            <a:spLocks noGrp="1" noChangeArrowheads="1"/>
          </p:cNvSpPr>
          <p:nvPr>
            <p:ph type="title"/>
          </p:nvPr>
        </p:nvSpPr>
        <p:spPr>
          <a:xfrm>
            <a:off x="685800" y="0"/>
            <a:ext cx="7772400" cy="1428750"/>
          </a:xfrm>
        </p:spPr>
        <p:txBody>
          <a:bodyPr/>
          <a:lstStyle/>
          <a:p>
            <a:r>
              <a:rPr lang="en-US" altLang="en-US"/>
              <a:t>Image Example</a:t>
            </a:r>
            <a:endParaRPr lang="en-US" altLang="en-US" b="1"/>
          </a:p>
        </p:txBody>
      </p:sp>
      <p:sp>
        <p:nvSpPr>
          <p:cNvPr id="27652" name="Rectangle 6">
            <a:extLst>
              <a:ext uri="{FF2B5EF4-FFF2-40B4-BE49-F238E27FC236}">
                <a16:creationId xmlns:a16="http://schemas.microsoft.com/office/drawing/2014/main" id="{D0DF30C8-79C0-1F4A-9BCF-A5B3334109D0}"/>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53" name="Picture 8">
            <a:extLst>
              <a:ext uri="{FF2B5EF4-FFF2-40B4-BE49-F238E27FC236}">
                <a16:creationId xmlns:a16="http://schemas.microsoft.com/office/drawing/2014/main" id="{9C5DAFAA-1505-6145-A489-065E481B3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467600" cy="361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2">
            <a:hlinkClick r:id="rId3"/>
            <a:extLst>
              <a:ext uri="{FF2B5EF4-FFF2-40B4-BE49-F238E27FC236}">
                <a16:creationId xmlns:a16="http://schemas.microsoft.com/office/drawing/2014/main" id="{300F9B6E-624B-CD49-9260-C77BBEC30FA0}"/>
              </a:ext>
            </a:extLst>
          </p:cNvPr>
          <p:cNvSpPr>
            <a:spLocks noChangeArrowheads="1"/>
          </p:cNvSpPr>
          <p:nvPr/>
        </p:nvSpPr>
        <p:spPr bwMode="auto">
          <a:xfrm>
            <a:off x="3581400" y="5638800"/>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ImageDemo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10.13 </a:t>
            </a:r>
            <a:r>
              <a:rPr lang="en-US" sz="1600" b="1" dirty="0" err="1">
                <a:latin typeface="Consolas" panose="020B0609020204030204" pitchFamily="49" charset="0"/>
                <a:cs typeface="Consolas" panose="020B0609020204030204" pitchFamily="49" charset="0"/>
              </a:rPr>
              <a:t>ImageDemo.py</a:t>
            </a:r>
            <a:r>
              <a:rPr lang="en-US" sz="1600" b="1" dirty="0">
                <a:latin typeface="Consolas" panose="020B0609020204030204" pitchFamily="49" charset="0"/>
                <a:cs typeface="Consolas" panose="020B0609020204030204" pitchFamily="49" charset="0"/>
              </a:rPr>
              <a:t> 1/2</a:t>
            </a:r>
          </a:p>
          <a:p>
            <a:pPr marL="0" indent="0">
              <a:spcBef>
                <a:spcPts val="0"/>
              </a:spcBef>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ImageDemo</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spcBef>
                <a:spcPts val="0"/>
              </a:spcBef>
              <a:buNone/>
            </a:pPr>
            <a:r>
              <a:rPr lang="en-US" sz="16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window.title</a:t>
            </a:r>
            <a:r>
              <a:rPr lang="en-US" sz="1600" dirty="0">
                <a:latin typeface="Consolas" panose="020B0609020204030204" pitchFamily="49" charset="0"/>
                <a:cs typeface="Consolas" panose="020B0609020204030204" pitchFamily="49" charset="0"/>
              </a:rPr>
              <a:t>("Image Demo") # Set title</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Create image objects</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caImage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ca.gif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chinaImage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china.gif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leftImage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left.gif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rightImage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right.gif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usImage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usIcon.gif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ukImage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ukIcon.gif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crossImage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x.gif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circleImage</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PhotoImage</a:t>
            </a:r>
            <a:r>
              <a:rPr lang="en-US" sz="1600" dirty="0">
                <a:latin typeface="Consolas" panose="020B0609020204030204" pitchFamily="49" charset="0"/>
                <a:cs typeface="Consolas" panose="020B0609020204030204" pitchFamily="49" charset="0"/>
              </a:rPr>
              <a:t>(file = "image/</a:t>
            </a:r>
            <a:r>
              <a:rPr lang="en-US" sz="1600" dirty="0" err="1">
                <a:latin typeface="Consolas" panose="020B0609020204030204" pitchFamily="49" charset="0"/>
                <a:cs typeface="Consolas" panose="020B0609020204030204" pitchFamily="49" charset="0"/>
              </a:rPr>
              <a:t>o.gif</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frame1 to contain label and canvas</a:t>
            </a:r>
          </a:p>
          <a:p>
            <a:pPr marL="0" indent="0">
              <a:spcBef>
                <a:spcPts val="0"/>
              </a:spcBef>
              <a:buNone/>
            </a:pPr>
            <a:r>
              <a:rPr lang="en-US" sz="1600" dirty="0">
                <a:latin typeface="Consolas" panose="020B0609020204030204" pitchFamily="49" charset="0"/>
                <a:cs typeface="Consolas" panose="020B0609020204030204" pitchFamily="49" charset="0"/>
              </a:rPr>
              <a:t>        frame1 = Frame(window)</a:t>
            </a:r>
          </a:p>
          <a:p>
            <a:pPr marL="0" indent="0">
              <a:spcBef>
                <a:spcPts val="0"/>
              </a:spcBef>
              <a:buNone/>
            </a:pPr>
            <a:r>
              <a:rPr lang="en-US" sz="1600" dirty="0">
                <a:latin typeface="Consolas" panose="020B0609020204030204" pitchFamily="49" charset="0"/>
                <a:cs typeface="Consolas" panose="020B0609020204030204" pitchFamily="49" charset="0"/>
              </a:rPr>
              <a:t>        frame1.pack()</a:t>
            </a:r>
          </a:p>
          <a:p>
            <a:pPr marL="0" indent="0">
              <a:spcBef>
                <a:spcPts val="0"/>
              </a:spcBef>
              <a:buNone/>
            </a:pPr>
            <a:r>
              <a:rPr lang="en-US" sz="1600" dirty="0">
                <a:latin typeface="Consolas" panose="020B0609020204030204" pitchFamily="49" charset="0"/>
                <a:cs typeface="Consolas" panose="020B0609020204030204" pitchFamily="49" charset="0"/>
              </a:rPr>
              <a:t>        Label(frame1, image = </a:t>
            </a:r>
            <a:r>
              <a:rPr lang="en-US" sz="1600" dirty="0" err="1">
                <a:latin typeface="Consolas" panose="020B0609020204030204" pitchFamily="49" charset="0"/>
                <a:cs typeface="Consolas" panose="020B0609020204030204" pitchFamily="49" charset="0"/>
              </a:rPr>
              <a:t>caImage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canvas = Canvas(frame1)</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canvas.create_image</a:t>
            </a:r>
            <a:r>
              <a:rPr lang="en-US" sz="1600" dirty="0">
                <a:latin typeface="Consolas" panose="020B0609020204030204" pitchFamily="49" charset="0"/>
                <a:cs typeface="Consolas" panose="020B0609020204030204" pitchFamily="49" charset="0"/>
              </a:rPr>
              <a:t>(90, 50, image = </a:t>
            </a:r>
            <a:r>
              <a:rPr lang="en-US" sz="1600" dirty="0" err="1">
                <a:latin typeface="Consolas" panose="020B0609020204030204" pitchFamily="49" charset="0"/>
                <a:cs typeface="Consolas" panose="020B0609020204030204" pitchFamily="49" charset="0"/>
              </a:rPr>
              <a:t>chinaImage</a:t>
            </a:r>
            <a:r>
              <a:rPr lang="en-US" sz="1600" dirty="0">
                <a:latin typeface="Consolas" panose="020B0609020204030204" pitchFamily="49" charset="0"/>
                <a:cs typeface="Consolas" panose="020B0609020204030204" pitchFamily="49" charset="0"/>
              </a:rPr>
              <a:t>)</a:t>
            </a:r>
          </a:p>
          <a:p>
            <a:pPr marL="0" indent="0">
              <a:spcBef>
                <a:spcPts val="0"/>
              </a:spcBef>
              <a:buNone/>
            </a:pPr>
            <a:r>
              <a:rPr lang="en-US" sz="1600" dirty="0">
                <a:latin typeface="Consolas" panose="020B0609020204030204" pitchFamily="49" charset="0"/>
                <a:cs typeface="Consolas" panose="020B0609020204030204" pitchFamily="49" charset="0"/>
              </a:rPr>
              <a:t>        canvas["width"] = 200</a:t>
            </a:r>
          </a:p>
          <a:p>
            <a:pPr marL="0" indent="0">
              <a:spcBef>
                <a:spcPts val="0"/>
              </a:spcBef>
              <a:buNone/>
            </a:pPr>
            <a:r>
              <a:rPr lang="en-US" sz="1600" dirty="0">
                <a:latin typeface="Consolas" panose="020B0609020204030204" pitchFamily="49" charset="0"/>
                <a:cs typeface="Consolas" panose="020B0609020204030204" pitchFamily="49" charset="0"/>
              </a:rPr>
              <a:t>        canvas["height"] = 100</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canvas.pack</a:t>
            </a:r>
            <a:r>
              <a:rPr lang="en-US" sz="1600" dirty="0">
                <a:latin typeface="Consolas" panose="020B0609020204030204" pitchFamily="49" charset="0"/>
                <a:cs typeface="Consolas" panose="020B0609020204030204" pitchFamily="49" charset="0"/>
              </a:rPr>
              <a:t>(side = LEFT)</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39</a:t>
            </a:fld>
            <a:endParaRPr lang="en-US" altLang="en-US"/>
          </a:p>
        </p:txBody>
      </p:sp>
    </p:spTree>
    <p:extLst>
      <p:ext uri="{BB962C8B-B14F-4D97-AF65-F5344CB8AC3E}">
        <p14:creationId xmlns:p14="http://schemas.microsoft.com/office/powerpoint/2010/main" val="383670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3CD1DAD6-899B-A240-9FF5-7384F2876F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A4858B-27E5-7E4D-A675-C7A3E6556525}" type="slidenum">
              <a:rPr lang="en-US" altLang="en-US" sz="140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BFCC9080-375A-6F4C-B8F3-84EE285F9DFF}"/>
              </a:ext>
            </a:extLst>
          </p:cNvPr>
          <p:cNvSpPr>
            <a:spLocks noGrp="1" noChangeArrowheads="1"/>
          </p:cNvSpPr>
          <p:nvPr>
            <p:ph type="title"/>
          </p:nvPr>
        </p:nvSpPr>
        <p:spPr>
          <a:xfrm>
            <a:off x="685800" y="304800"/>
            <a:ext cx="7772400" cy="685800"/>
          </a:xfrm>
          <a:noFill/>
        </p:spPr>
        <p:txBody>
          <a:bodyPr/>
          <a:lstStyle/>
          <a:p>
            <a:r>
              <a:rPr lang="en-US" altLang="en-US" sz="4300"/>
              <a:t>Getting Started with Tkinter</a:t>
            </a:r>
            <a:endParaRPr lang="en-US" altLang="en-US"/>
          </a:p>
        </p:txBody>
      </p:sp>
      <p:sp>
        <p:nvSpPr>
          <p:cNvPr id="9220" name="Rectangle 3">
            <a:extLst>
              <a:ext uri="{FF2B5EF4-FFF2-40B4-BE49-F238E27FC236}">
                <a16:creationId xmlns:a16="http://schemas.microsoft.com/office/drawing/2014/main" id="{A6275F31-768B-AD4D-9695-08B96A103854}"/>
              </a:ext>
            </a:extLst>
          </p:cNvPr>
          <p:cNvSpPr>
            <a:spLocks noGrp="1" noChangeArrowheads="1"/>
          </p:cNvSpPr>
          <p:nvPr>
            <p:ph type="body" idx="1"/>
          </p:nvPr>
        </p:nvSpPr>
        <p:spPr>
          <a:xfrm>
            <a:off x="228600" y="1143000"/>
            <a:ext cx="8686800" cy="2590800"/>
          </a:xfrm>
          <a:noFill/>
        </p:spPr>
        <p:txBody>
          <a:bodyPr/>
          <a:lstStyle/>
          <a:p>
            <a:pPr marL="0" indent="0">
              <a:buFont typeface="Monotype Sorts" pitchFamily="2" charset="2"/>
              <a:buNone/>
            </a:pPr>
            <a:r>
              <a:rPr lang="en-US" altLang="en-US"/>
              <a:t>Getting started with Tkinter with a simple example.</a:t>
            </a:r>
          </a:p>
        </p:txBody>
      </p:sp>
      <p:pic>
        <p:nvPicPr>
          <p:cNvPr id="9221" name="Picture 6">
            <a:extLst>
              <a:ext uri="{FF2B5EF4-FFF2-40B4-BE49-F238E27FC236}">
                <a16:creationId xmlns:a16="http://schemas.microsoft.com/office/drawing/2014/main" id="{E4C58E39-A2F0-C548-9E52-27AEE5442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47839"/>
            <a:ext cx="2609623" cy="1814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12">
            <a:hlinkClick r:id="rId3"/>
            <a:extLst>
              <a:ext uri="{FF2B5EF4-FFF2-40B4-BE49-F238E27FC236}">
                <a16:creationId xmlns:a16="http://schemas.microsoft.com/office/drawing/2014/main" id="{8BE07F4B-8314-9943-B789-FFD7435CE04A}"/>
              </a:ext>
            </a:extLst>
          </p:cNvPr>
          <p:cNvSpPr>
            <a:spLocks noChangeArrowheads="1"/>
          </p:cNvSpPr>
          <p:nvPr/>
        </p:nvSpPr>
        <p:spPr bwMode="auto">
          <a:xfrm>
            <a:off x="6571593" y="2438400"/>
            <a:ext cx="20621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SimpleGUI</a:t>
            </a:r>
            <a:endParaRPr lang="en-US" altLang="en-US" sz="2000" dirty="0"/>
          </a:p>
        </p:txBody>
      </p:sp>
      <p:sp>
        <p:nvSpPr>
          <p:cNvPr id="7" name="Content Placeholder 2">
            <a:extLst>
              <a:ext uri="{FF2B5EF4-FFF2-40B4-BE49-F238E27FC236}">
                <a16:creationId xmlns:a16="http://schemas.microsoft.com/office/drawing/2014/main" id="{B718ABFD-E17D-0641-AE94-A128B6F49A1D}"/>
              </a:ext>
            </a:extLst>
          </p:cNvPr>
          <p:cNvSpPr txBox="1">
            <a:spLocks/>
          </p:cNvSpPr>
          <p:nvPr/>
        </p:nvSpPr>
        <p:spPr bwMode="auto">
          <a:xfrm>
            <a:off x="685800" y="3576639"/>
            <a:ext cx="8267700" cy="3200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sz="1600" b="1" dirty="0">
                <a:latin typeface="Consolas" panose="020B0609020204030204" pitchFamily="49" charset="0"/>
                <a:cs typeface="Consolas" panose="020B0609020204030204" pitchFamily="49" charset="0"/>
              </a:rPr>
              <a:t># Listing 10.1 </a:t>
            </a:r>
            <a:r>
              <a:rPr lang="en-US" sz="1600" b="1" dirty="0" err="1">
                <a:latin typeface="Consolas" panose="020B0609020204030204" pitchFamily="49" charset="0"/>
                <a:cs typeface="Consolas" panose="020B0609020204030204" pitchFamily="49" charset="0"/>
              </a:rPr>
              <a:t>SimpleGUI.py</a:t>
            </a:r>
            <a:endParaRPr lang="en-US" sz="1600" b="1"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 # Import </a:t>
            </a:r>
            <a:r>
              <a:rPr lang="en-US" sz="1600" dirty="0" err="1">
                <a:latin typeface="Consolas" panose="020B0609020204030204" pitchFamily="49" charset="0"/>
                <a:cs typeface="Consolas" panose="020B0609020204030204" pitchFamily="49" charset="0"/>
              </a:rPr>
              <a:t>tkinter</a:t>
            </a: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 Tk() # Create a root window</a:t>
            </a: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myLabel</a:t>
            </a:r>
            <a:r>
              <a:rPr lang="en-US" sz="1600" dirty="0">
                <a:latin typeface="Consolas" panose="020B0609020204030204" pitchFamily="49" charset="0"/>
                <a:cs typeface="Consolas" panose="020B0609020204030204" pitchFamily="49" charset="0"/>
              </a:rPr>
              <a:t> = Label(</a:t>
            </a: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text = "Welcome to Python") # Create a label</a:t>
            </a: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myButton</a:t>
            </a:r>
            <a:r>
              <a:rPr lang="en-US" sz="1600" dirty="0">
                <a:latin typeface="Consolas" panose="020B0609020204030204" pitchFamily="49" charset="0"/>
                <a:cs typeface="Consolas" panose="020B0609020204030204" pitchFamily="49" charset="0"/>
              </a:rPr>
              <a:t> = Button(</a:t>
            </a: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text = "Click Me") # Create a button</a:t>
            </a: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myLabel.pack</a:t>
            </a:r>
            <a:r>
              <a:rPr lang="en-US" sz="1600" dirty="0">
                <a:latin typeface="Consolas" panose="020B0609020204030204" pitchFamily="49" charset="0"/>
                <a:cs typeface="Consolas" panose="020B0609020204030204" pitchFamily="49" charset="0"/>
              </a:rPr>
              <a:t>() # Display the label in the window</a:t>
            </a: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myButton.pack</a:t>
            </a:r>
            <a:r>
              <a:rPr lang="en-US" sz="1600" dirty="0">
                <a:latin typeface="Consolas" panose="020B0609020204030204" pitchFamily="49" charset="0"/>
                <a:cs typeface="Consolas" panose="020B0609020204030204" pitchFamily="49" charset="0"/>
              </a:rPr>
              <a:t>() # Display the button in the window</a:t>
            </a: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root_window.mainloop</a:t>
            </a:r>
            <a:r>
              <a:rPr lang="en-US" sz="1600" dirty="0">
                <a:latin typeface="Consolas" panose="020B0609020204030204" pitchFamily="49" charset="0"/>
                <a:cs typeface="Consolas" panose="020B0609020204030204" pitchFamily="49" charset="0"/>
              </a:rPr>
              <a:t>() # Create an event loop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600" b="1" dirty="0">
                <a:latin typeface="Consolas" panose="020B0609020204030204" pitchFamily="49" charset="0"/>
                <a:cs typeface="Consolas" panose="020B0609020204030204" pitchFamily="49" charset="0"/>
              </a:rPr>
              <a:t># Listing 10.13 </a:t>
            </a:r>
            <a:r>
              <a:rPr lang="en-US" sz="1600" b="1" dirty="0" err="1">
                <a:latin typeface="Consolas" panose="020B0609020204030204" pitchFamily="49" charset="0"/>
                <a:cs typeface="Consolas" panose="020B0609020204030204" pitchFamily="49" charset="0"/>
              </a:rPr>
              <a:t>ImageDemo.py</a:t>
            </a:r>
            <a:r>
              <a:rPr lang="en-US" sz="1600" b="1" dirty="0">
                <a:latin typeface="Consolas" panose="020B0609020204030204" pitchFamily="49" charset="0"/>
                <a:cs typeface="Consolas" panose="020B0609020204030204" pitchFamily="49" charset="0"/>
              </a:rPr>
              <a:t> 2/2</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 frame2 to contain buttons, check buttons, and radio buttons</a:t>
            </a:r>
          </a:p>
          <a:p>
            <a:pPr marL="0" indent="0">
              <a:spcBef>
                <a:spcPts val="0"/>
              </a:spcBef>
              <a:buNone/>
            </a:pPr>
            <a:r>
              <a:rPr lang="en-US" sz="1600" dirty="0">
                <a:latin typeface="Consolas" panose="020B0609020204030204" pitchFamily="49" charset="0"/>
                <a:cs typeface="Consolas" panose="020B0609020204030204" pitchFamily="49" charset="0"/>
              </a:rPr>
              <a:t>        frame2 = Frame(window)</a:t>
            </a:r>
          </a:p>
          <a:p>
            <a:pPr marL="0" indent="0">
              <a:spcBef>
                <a:spcPts val="0"/>
              </a:spcBef>
              <a:buNone/>
            </a:pPr>
            <a:r>
              <a:rPr lang="en-US" sz="1600" dirty="0">
                <a:latin typeface="Consolas" panose="020B0609020204030204" pitchFamily="49" charset="0"/>
                <a:cs typeface="Consolas" panose="020B0609020204030204" pitchFamily="49" charset="0"/>
              </a:rPr>
              <a:t>        frame2.pack()</a:t>
            </a:r>
          </a:p>
          <a:p>
            <a:pPr marL="0" indent="0">
              <a:spcBef>
                <a:spcPts val="0"/>
              </a:spcBef>
              <a:buNone/>
            </a:pPr>
            <a:r>
              <a:rPr lang="en-US" sz="1600" dirty="0">
                <a:latin typeface="Consolas" panose="020B0609020204030204" pitchFamily="49" charset="0"/>
                <a:cs typeface="Consolas" panose="020B0609020204030204" pitchFamily="49" charset="0"/>
              </a:rPr>
              <a:t>        Button(frame2, image = </a:t>
            </a:r>
            <a:r>
              <a:rPr lang="en-US" sz="1600" dirty="0" err="1">
                <a:latin typeface="Consolas" panose="020B0609020204030204" pitchFamily="49" charset="0"/>
                <a:cs typeface="Consolas" panose="020B0609020204030204" pitchFamily="49" charset="0"/>
              </a:rPr>
              <a:t>leftImage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Button(frame2, image = </a:t>
            </a:r>
            <a:r>
              <a:rPr lang="en-US" sz="1600" dirty="0" err="1">
                <a:latin typeface="Consolas" panose="020B0609020204030204" pitchFamily="49" charset="0"/>
                <a:cs typeface="Consolas" panose="020B0609020204030204" pitchFamily="49" charset="0"/>
              </a:rPr>
              <a:t>rightImage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Checkbutton</a:t>
            </a:r>
            <a:r>
              <a:rPr lang="en-US" sz="1600" dirty="0">
                <a:latin typeface="Consolas" panose="020B0609020204030204" pitchFamily="49" charset="0"/>
                <a:cs typeface="Consolas" panose="020B0609020204030204" pitchFamily="49" charset="0"/>
              </a:rPr>
              <a:t>(frame2, image = </a:t>
            </a:r>
            <a:r>
              <a:rPr lang="en-US" sz="1600" dirty="0" err="1">
                <a:latin typeface="Consolas" panose="020B0609020204030204" pitchFamily="49" charset="0"/>
                <a:cs typeface="Consolas" panose="020B0609020204030204" pitchFamily="49" charset="0"/>
              </a:rPr>
              <a:t>usImage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Checkbutton</a:t>
            </a:r>
            <a:r>
              <a:rPr lang="en-US" sz="1600" dirty="0">
                <a:latin typeface="Consolas" panose="020B0609020204030204" pitchFamily="49" charset="0"/>
                <a:cs typeface="Consolas" panose="020B0609020204030204" pitchFamily="49" charset="0"/>
              </a:rPr>
              <a:t>(frame2, image = </a:t>
            </a:r>
            <a:r>
              <a:rPr lang="en-US" sz="1600" dirty="0" err="1">
                <a:latin typeface="Consolas" panose="020B0609020204030204" pitchFamily="49" charset="0"/>
                <a:cs typeface="Consolas" panose="020B0609020204030204" pitchFamily="49" charset="0"/>
              </a:rPr>
              <a:t>ukImage</a:t>
            </a:r>
            <a:r>
              <a:rPr lang="en-US" sz="1600" dirty="0">
                <a:latin typeface="Consolas" panose="020B0609020204030204" pitchFamily="49" charset="0"/>
                <a:cs typeface="Consolas" panose="020B0609020204030204" pitchFamily="49" charset="0"/>
              </a:rPr>
              <a:t>).pack(side = LEFT) # </a:t>
            </a:r>
            <a:r>
              <a:rPr lang="en-US" sz="1600" dirty="0" err="1">
                <a:latin typeface="Consolas" panose="020B0609020204030204" pitchFamily="49" charset="0"/>
                <a:cs typeface="Consolas" panose="020B0609020204030204" pitchFamily="49" charset="0"/>
              </a:rPr>
              <a:t>Checkbutton</a:t>
            </a:r>
            <a:r>
              <a:rPr lang="en-US" sz="1600" dirty="0">
                <a:latin typeface="Consolas" panose="020B0609020204030204" pitchFamily="49" charset="0"/>
                <a:cs typeface="Consolas" panose="020B0609020204030204" pitchFamily="49" charset="0"/>
              </a:rPr>
              <a:t> for </a:t>
            </a:r>
            <a:r>
              <a:rPr lang="en-US" sz="1600" dirty="0" err="1">
                <a:latin typeface="Consolas" panose="020B0609020204030204" pitchFamily="49" charset="0"/>
                <a:cs typeface="Consolas" panose="020B0609020204030204" pitchFamily="49" charset="0"/>
              </a:rPr>
              <a:t>ukImage</a:t>
            </a: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Radiobutton</a:t>
            </a:r>
            <a:r>
              <a:rPr lang="en-US" sz="1600" dirty="0">
                <a:latin typeface="Consolas" panose="020B0609020204030204" pitchFamily="49" charset="0"/>
                <a:cs typeface="Consolas" panose="020B0609020204030204" pitchFamily="49" charset="0"/>
              </a:rPr>
              <a:t>(frame2, image = </a:t>
            </a:r>
            <a:r>
              <a:rPr lang="en-US" sz="1600" dirty="0" err="1">
                <a:latin typeface="Consolas" panose="020B0609020204030204" pitchFamily="49" charset="0"/>
                <a:cs typeface="Consolas" panose="020B0609020204030204" pitchFamily="49" charset="0"/>
              </a:rPr>
              <a:t>crossImage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Radiobutton</a:t>
            </a:r>
            <a:r>
              <a:rPr lang="en-US" sz="1600" dirty="0">
                <a:latin typeface="Consolas" panose="020B0609020204030204" pitchFamily="49" charset="0"/>
                <a:cs typeface="Consolas" panose="020B0609020204030204" pitchFamily="49" charset="0"/>
              </a:rPr>
              <a:t>(frame2, image = </a:t>
            </a:r>
            <a:r>
              <a:rPr lang="en-US" sz="1600" dirty="0" err="1">
                <a:latin typeface="Consolas" panose="020B0609020204030204" pitchFamily="49" charset="0"/>
                <a:cs typeface="Consolas" panose="020B0609020204030204" pitchFamily="49" charset="0"/>
              </a:rPr>
              <a:t>circleImage</a:t>
            </a:r>
            <a:r>
              <a:rPr lang="en-US" sz="1600" dirty="0">
                <a:latin typeface="Consolas" panose="020B0609020204030204" pitchFamily="49" charset="0"/>
                <a:cs typeface="Consolas" panose="020B0609020204030204" pitchFamily="49" charset="0"/>
              </a:rPr>
              <a:t>).pack(side = LEFT)</a:t>
            </a:r>
          </a:p>
          <a:p>
            <a:pPr marL="0" indent="0">
              <a:spcBef>
                <a:spcPts val="0"/>
              </a:spcBef>
              <a:buNone/>
            </a:pPr>
            <a:r>
              <a:rPr lang="en-US" sz="1600" dirty="0">
                <a:latin typeface="Consolas" panose="020B0609020204030204" pitchFamily="49" charset="0"/>
                <a:cs typeface="Consolas" panose="020B0609020204030204" pitchFamily="49" charset="0"/>
              </a:rPr>
              <a:t>        </a:t>
            </a:r>
          </a:p>
          <a:p>
            <a:pPr marL="0" indent="0">
              <a:spcBef>
                <a:spcPts val="0"/>
              </a:spcBef>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window.mainloop</a:t>
            </a:r>
            <a:r>
              <a:rPr lang="en-US" sz="1600" dirty="0">
                <a:latin typeface="Consolas" panose="020B0609020204030204" pitchFamily="49" charset="0"/>
                <a:cs typeface="Consolas" panose="020B0609020204030204" pitchFamily="49" charset="0"/>
              </a:rPr>
              <a:t>() # Create an event loop</a:t>
            </a:r>
          </a:p>
          <a:p>
            <a:pPr marL="0" indent="0">
              <a:spcBef>
                <a:spcPts val="0"/>
              </a:spcBef>
              <a:buNone/>
            </a:pPr>
            <a:endParaRPr lang="en-US" sz="1600" dirty="0">
              <a:latin typeface="Consolas" panose="020B0609020204030204" pitchFamily="49" charset="0"/>
              <a:cs typeface="Consolas" panose="020B0609020204030204" pitchFamily="49" charset="0"/>
            </a:endParaRPr>
          </a:p>
          <a:p>
            <a:pPr marL="0" indent="0">
              <a:spcBef>
                <a:spcPts val="0"/>
              </a:spcBef>
              <a:buNone/>
            </a:pPr>
            <a:r>
              <a:rPr lang="en-US" sz="1600" dirty="0" err="1">
                <a:latin typeface="Consolas" panose="020B0609020204030204" pitchFamily="49" charset="0"/>
                <a:cs typeface="Consolas" panose="020B0609020204030204" pitchFamily="49" charset="0"/>
              </a:rPr>
              <a:t>ImageDemo</a:t>
            </a:r>
            <a:r>
              <a:rPr lang="en-US" sz="1600" dirty="0">
                <a:latin typeface="Consolas" panose="020B0609020204030204" pitchFamily="49" charset="0"/>
                <a:cs typeface="Consolas" panose="020B0609020204030204" pitchFamily="49" charset="0"/>
              </a:rPr>
              <a:t>() # Create GUI </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40</a:t>
            </a:fld>
            <a:endParaRPr lang="en-US" altLang="en-US"/>
          </a:p>
        </p:txBody>
      </p:sp>
    </p:spTree>
    <p:extLst>
      <p:ext uri="{BB962C8B-B14F-4D97-AF65-F5344CB8AC3E}">
        <p14:creationId xmlns:p14="http://schemas.microsoft.com/office/powerpoint/2010/main" val="2068908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E4A06EAE-0643-6A42-A70F-B7F3ACFD84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02BB25-C2E9-9546-9110-D628F41B20AD}" type="slidenum">
              <a:rPr lang="en-US" altLang="en-US" sz="1400"/>
              <a:pPr>
                <a:spcBef>
                  <a:spcPct val="0"/>
                </a:spcBef>
                <a:buClrTx/>
                <a:buSzTx/>
                <a:buFontTx/>
                <a:buNone/>
              </a:pPr>
              <a:t>41</a:t>
            </a:fld>
            <a:endParaRPr lang="en-US" altLang="en-US" sz="1400"/>
          </a:p>
        </p:txBody>
      </p:sp>
      <p:sp>
        <p:nvSpPr>
          <p:cNvPr id="28675" name="Rectangle 2">
            <a:extLst>
              <a:ext uri="{FF2B5EF4-FFF2-40B4-BE49-F238E27FC236}">
                <a16:creationId xmlns:a16="http://schemas.microsoft.com/office/drawing/2014/main" id="{5AC87B3A-BB4C-954C-9521-297FF5F0AB06}"/>
              </a:ext>
            </a:extLst>
          </p:cNvPr>
          <p:cNvSpPr>
            <a:spLocks noGrp="1" noChangeArrowheads="1"/>
          </p:cNvSpPr>
          <p:nvPr>
            <p:ph type="title"/>
          </p:nvPr>
        </p:nvSpPr>
        <p:spPr>
          <a:xfrm>
            <a:off x="193675" y="125413"/>
            <a:ext cx="8794750" cy="550862"/>
          </a:xfrm>
        </p:spPr>
        <p:txBody>
          <a:bodyPr/>
          <a:lstStyle/>
          <a:p>
            <a:r>
              <a:rPr lang="en-US" altLang="en-US" sz="4000"/>
              <a:t>Deck of Cards GUI</a:t>
            </a:r>
          </a:p>
        </p:txBody>
      </p:sp>
      <p:sp>
        <p:nvSpPr>
          <p:cNvPr id="28676" name="Rectangle 3">
            <a:extLst>
              <a:ext uri="{FF2B5EF4-FFF2-40B4-BE49-F238E27FC236}">
                <a16:creationId xmlns:a16="http://schemas.microsoft.com/office/drawing/2014/main" id="{312FA973-A8F2-7C4D-9F9F-103FBA23AA65}"/>
              </a:ext>
            </a:extLst>
          </p:cNvPr>
          <p:cNvSpPr>
            <a:spLocks noChangeArrowheads="1"/>
          </p:cNvSpPr>
          <p:nvPr/>
        </p:nvSpPr>
        <p:spPr bwMode="auto">
          <a:xfrm>
            <a:off x="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32C5CFD6-8C3A-A645-93CA-2215E61DA188}"/>
              </a:ext>
            </a:extLst>
          </p:cNvPr>
          <p:cNvSpPr>
            <a:spLocks noChangeArrowheads="1"/>
          </p:cNvSpPr>
          <p:nvPr/>
        </p:nvSpPr>
        <p:spPr bwMode="auto">
          <a:xfrm>
            <a:off x="0" y="448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4E72BD82-4044-0748-B394-7D8148F9A78C}"/>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7">
            <a:extLst>
              <a:ext uri="{FF2B5EF4-FFF2-40B4-BE49-F238E27FC236}">
                <a16:creationId xmlns:a16="http://schemas.microsoft.com/office/drawing/2014/main" id="{879A7BFE-832E-564F-A12D-ED458E7DC3E9}"/>
              </a:ext>
            </a:extLst>
          </p:cNvPr>
          <p:cNvSpPr>
            <a:spLocks noChangeArrowheads="1"/>
          </p:cNvSpPr>
          <p:nvPr/>
        </p:nvSpPr>
        <p:spPr bwMode="auto">
          <a:xfrm>
            <a:off x="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0" name="Picture 2">
            <a:extLst>
              <a:ext uri="{FF2B5EF4-FFF2-40B4-BE49-F238E27FC236}">
                <a16:creationId xmlns:a16="http://schemas.microsoft.com/office/drawing/2014/main" id="{1F946CCD-8F8B-9E4C-B788-60F3BB356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30288"/>
            <a:ext cx="3883025"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3">
            <a:extLst>
              <a:ext uri="{FF2B5EF4-FFF2-40B4-BE49-F238E27FC236}">
                <a16:creationId xmlns:a16="http://schemas.microsoft.com/office/drawing/2014/main" id="{6C87F4EC-CC4B-914B-B9D0-7B59F8B62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271838"/>
            <a:ext cx="40386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Rectangle 12">
            <a:hlinkClick r:id="rId4"/>
            <a:extLst>
              <a:ext uri="{FF2B5EF4-FFF2-40B4-BE49-F238E27FC236}">
                <a16:creationId xmlns:a16="http://schemas.microsoft.com/office/drawing/2014/main" id="{E2A729CD-6CEC-1445-85E3-0D58FF973F19}"/>
              </a:ext>
            </a:extLst>
          </p:cNvPr>
          <p:cNvSpPr>
            <a:spLocks noChangeArrowheads="1"/>
          </p:cNvSpPr>
          <p:nvPr/>
        </p:nvSpPr>
        <p:spPr bwMode="auto">
          <a:xfrm>
            <a:off x="4495800" y="5848350"/>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DeckOfCardsGUI</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3105-C46D-8A4F-A93F-333CFB54D4FA}"/>
              </a:ext>
            </a:extLst>
          </p:cNvPr>
          <p:cNvSpPr>
            <a:spLocks noGrp="1"/>
          </p:cNvSpPr>
          <p:nvPr>
            <p:ph idx="1"/>
          </p:nvPr>
        </p:nvSpPr>
        <p:spPr>
          <a:xfrm>
            <a:off x="685800" y="304800"/>
            <a:ext cx="8305800" cy="6400800"/>
          </a:xfrm>
          <a:solidFill>
            <a:schemeClr val="bg1"/>
          </a:solidFill>
        </p:spPr>
        <p:txBody>
          <a:bodyPr/>
          <a:lstStyle/>
          <a:p>
            <a:pPr marL="0" indent="0">
              <a:spcBef>
                <a:spcPts val="0"/>
              </a:spcBef>
              <a:buNone/>
            </a:pPr>
            <a:r>
              <a:rPr lang="en-US" sz="1500" b="1" dirty="0">
                <a:latin typeface="Consolas" panose="020B0609020204030204" pitchFamily="49" charset="0"/>
                <a:cs typeface="Consolas" panose="020B0609020204030204" pitchFamily="49" charset="0"/>
              </a:rPr>
              <a:t># Listing 10.14 </a:t>
            </a:r>
            <a:r>
              <a:rPr lang="en-US" sz="1500" b="1" dirty="0" err="1">
                <a:latin typeface="Consolas" panose="020B0609020204030204" pitchFamily="49" charset="0"/>
                <a:cs typeface="Consolas" panose="020B0609020204030204" pitchFamily="49" charset="0"/>
              </a:rPr>
              <a:t>DeckOfCardsGUI.py</a:t>
            </a:r>
            <a:endParaRPr lang="en-US" sz="1500" b="1" dirty="0">
              <a:latin typeface="Consolas" panose="020B0609020204030204" pitchFamily="49" charset="0"/>
              <a:cs typeface="Consolas" panose="020B0609020204030204" pitchFamily="49" charset="0"/>
            </a:endParaRPr>
          </a:p>
          <a:p>
            <a:pPr marL="0" indent="0">
              <a:spcBef>
                <a:spcPts val="0"/>
              </a:spcBef>
              <a:buNone/>
            </a:pPr>
            <a:r>
              <a:rPr lang="en-US" sz="1500" dirty="0">
                <a:latin typeface="Consolas" panose="020B0609020204030204" pitchFamily="49" charset="0"/>
                <a:cs typeface="Consolas" panose="020B0609020204030204" pitchFamily="49" charset="0"/>
              </a:rPr>
              <a:t>import random</a:t>
            </a:r>
          </a:p>
          <a:p>
            <a:pPr marL="0" indent="0">
              <a:spcBef>
                <a:spcPts val="0"/>
              </a:spcBef>
              <a:buNone/>
            </a:pPr>
            <a:endParaRPr lang="en-US" sz="1500" dirty="0">
              <a:latin typeface="Consolas" panose="020B0609020204030204" pitchFamily="49" charset="0"/>
              <a:cs typeface="Consolas" panose="020B0609020204030204" pitchFamily="49" charset="0"/>
            </a:endParaRPr>
          </a:p>
          <a:p>
            <a:pPr marL="0" indent="0">
              <a:spcBef>
                <a:spcPts val="0"/>
              </a:spcBef>
              <a:buNone/>
            </a:pPr>
            <a:r>
              <a:rPr lang="en-US" sz="1500" dirty="0">
                <a:latin typeface="Consolas" panose="020B0609020204030204" pitchFamily="49" charset="0"/>
                <a:cs typeface="Consolas" panose="020B0609020204030204" pitchFamily="49" charset="0"/>
              </a:rPr>
              <a:t>class </a:t>
            </a:r>
            <a:r>
              <a:rPr lang="en-US" sz="1500" dirty="0" err="1">
                <a:latin typeface="Consolas" panose="020B0609020204030204" pitchFamily="49" charset="0"/>
                <a:cs typeface="Consolas" panose="020B0609020204030204" pitchFamily="49" charset="0"/>
              </a:rPr>
              <a:t>DeckOfCardsGUI</a:t>
            </a:r>
            <a:r>
              <a:rPr lang="en-US" sz="1500" dirty="0">
                <a:latin typeface="Consolas" panose="020B0609020204030204" pitchFamily="49" charset="0"/>
                <a:cs typeface="Consolas" panose="020B0609020204030204" pitchFamily="49" charset="0"/>
              </a:rPr>
              <a:t>:</a:t>
            </a:r>
          </a:p>
          <a:p>
            <a:pPr marL="0" indent="0">
              <a:spcBef>
                <a:spcPts val="0"/>
              </a:spcBef>
              <a:buNone/>
            </a:pPr>
            <a:r>
              <a:rPr lang="en-US" sz="1500" dirty="0">
                <a:latin typeface="Consolas" panose="020B0609020204030204" pitchFamily="49" charset="0"/>
                <a:cs typeface="Consolas" panose="020B0609020204030204" pitchFamily="49" charset="0"/>
              </a:rPr>
              <a:t>    def __</a:t>
            </a:r>
            <a:r>
              <a:rPr lang="en-US" sz="1500" dirty="0" err="1">
                <a:latin typeface="Consolas" panose="020B0609020204030204" pitchFamily="49" charset="0"/>
                <a:cs typeface="Consolas" panose="020B0609020204030204" pitchFamily="49" charset="0"/>
              </a:rPr>
              <a:t>init</a:t>
            </a:r>
            <a:r>
              <a:rPr lang="en-US" sz="1500" dirty="0">
                <a:latin typeface="Consolas" panose="020B0609020204030204" pitchFamily="49" charset="0"/>
                <a:cs typeface="Consolas" panose="020B0609020204030204" pitchFamily="49" charset="0"/>
              </a:rPr>
              <a:t>__(self):       </a:t>
            </a:r>
          </a:p>
          <a:p>
            <a:pPr marL="0" indent="0">
              <a:spcBef>
                <a:spcPts val="0"/>
              </a:spcBef>
              <a:buNone/>
            </a:pPr>
            <a:r>
              <a:rPr lang="en-US" sz="1500" dirty="0">
                <a:latin typeface="Consolas" panose="020B0609020204030204" pitchFamily="49" charset="0"/>
                <a:cs typeface="Consolas" panose="020B0609020204030204" pitchFamily="49" charset="0"/>
              </a:rPr>
              <a:t>        window = Tk() # Create a window</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window.title</a:t>
            </a:r>
            <a:r>
              <a:rPr lang="en-US" sz="1500" dirty="0">
                <a:latin typeface="Consolas" panose="020B0609020204030204" pitchFamily="49" charset="0"/>
                <a:cs typeface="Consolas" panose="020B0609020204030204" pitchFamily="49" charset="0"/>
              </a:rPr>
              <a:t>("Pick Four Cards Randomly") # Set title        </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self.imageList</a:t>
            </a:r>
            <a:r>
              <a:rPr lang="en-US" sz="1500" dirty="0">
                <a:latin typeface="Consolas" panose="020B0609020204030204" pitchFamily="49" charset="0"/>
                <a:cs typeface="Consolas" panose="020B0609020204030204" pitchFamily="49" charset="0"/>
              </a:rPr>
              <a:t> = [] # Store images for cards</a:t>
            </a:r>
          </a:p>
          <a:p>
            <a:pPr marL="0" indent="0">
              <a:spcBef>
                <a:spcPts val="0"/>
              </a:spcBef>
              <a:buNone/>
            </a:pPr>
            <a:r>
              <a:rPr lang="en-US" sz="1500" dirty="0">
                <a:latin typeface="Consolas" panose="020B0609020204030204" pitchFamily="49" charset="0"/>
                <a:cs typeface="Consolas" panose="020B0609020204030204" pitchFamily="49" charset="0"/>
              </a:rPr>
              <a:t>        for </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in range(1, 53): # </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from 1 to 52</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self.imageList.append</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PhotoImage</a:t>
            </a:r>
            <a:r>
              <a:rPr lang="en-US" sz="1500" dirty="0">
                <a:latin typeface="Consolas" panose="020B0609020204030204" pitchFamily="49" charset="0"/>
                <a:cs typeface="Consolas" panose="020B0609020204030204" pitchFamily="49" charset="0"/>
              </a:rPr>
              <a:t>(file = "image/card/" </a:t>
            </a:r>
          </a:p>
          <a:p>
            <a:pPr marL="0" indent="0">
              <a:spcBef>
                <a:spcPts val="0"/>
              </a:spcBef>
              <a:buNone/>
            </a:pPr>
            <a:r>
              <a:rPr lang="en-US" sz="1500" dirty="0">
                <a:latin typeface="Consolas" panose="020B0609020204030204" pitchFamily="49" charset="0"/>
                <a:cs typeface="Consolas" panose="020B0609020204030204" pitchFamily="49" charset="0"/>
              </a:rPr>
              <a:t>                   + str(</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 ".gif")) # Add </a:t>
            </a:r>
            <a:r>
              <a:rPr lang="en-US" sz="1500" dirty="0" err="1">
                <a:latin typeface="Consolas" panose="020B0609020204030204" pitchFamily="49" charset="0"/>
                <a:cs typeface="Consolas" panose="020B0609020204030204" pitchFamily="49" charset="0"/>
              </a:rPr>
              <a:t>PhotoImage</a:t>
            </a:r>
            <a:r>
              <a:rPr lang="en-US" sz="1500" dirty="0">
                <a:latin typeface="Consolas" panose="020B0609020204030204" pitchFamily="49" charset="0"/>
                <a:cs typeface="Consolas" panose="020B0609020204030204" pitchFamily="49" charset="0"/>
              </a:rPr>
              <a:t> to the list</a:t>
            </a:r>
          </a:p>
          <a:p>
            <a:pPr marL="0" indent="0">
              <a:spcBef>
                <a:spcPts val="0"/>
              </a:spcBef>
              <a:buNone/>
            </a:pPr>
            <a:r>
              <a:rPr lang="en-US" sz="1500" dirty="0">
                <a:latin typeface="Consolas" panose="020B0609020204030204" pitchFamily="49" charset="0"/>
                <a:cs typeface="Consolas" panose="020B0609020204030204" pitchFamily="49" charset="0"/>
              </a:rPr>
              <a:t>        frame = Frame(window) # Hold four labels for cards</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frame.pack</a:t>
            </a:r>
            <a:r>
              <a:rPr lang="en-US" sz="1500" dirty="0">
                <a:latin typeface="Consolas" panose="020B0609020204030204" pitchFamily="49" charset="0"/>
                <a:cs typeface="Consolas" panose="020B0609020204030204" pitchFamily="49" charset="0"/>
              </a:rPr>
              <a:t>()</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self.labelList</a:t>
            </a:r>
            <a:r>
              <a:rPr lang="en-US" sz="1500" dirty="0">
                <a:latin typeface="Consolas" panose="020B0609020204030204" pitchFamily="49" charset="0"/>
                <a:cs typeface="Consolas" panose="020B0609020204030204" pitchFamily="49" charset="0"/>
              </a:rPr>
              <a:t> = [] # A list of four labels</a:t>
            </a:r>
          </a:p>
          <a:p>
            <a:pPr marL="0" indent="0">
              <a:spcBef>
                <a:spcPts val="0"/>
              </a:spcBef>
              <a:buNone/>
            </a:pPr>
            <a:r>
              <a:rPr lang="en-US" sz="1500" dirty="0">
                <a:latin typeface="Consolas" panose="020B0609020204030204" pitchFamily="49" charset="0"/>
                <a:cs typeface="Consolas" panose="020B0609020204030204" pitchFamily="49" charset="0"/>
              </a:rPr>
              <a:t>        for </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in range(4):</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self.labelList.append</a:t>
            </a:r>
            <a:r>
              <a:rPr lang="en-US" sz="1500" dirty="0">
                <a:latin typeface="Consolas" panose="020B0609020204030204" pitchFamily="49" charset="0"/>
                <a:cs typeface="Consolas" panose="020B0609020204030204" pitchFamily="49" charset="0"/>
              </a:rPr>
              <a:t>(Label(frame, </a:t>
            </a:r>
          </a:p>
          <a:p>
            <a:pPr marL="0" indent="0">
              <a:spcBef>
                <a:spcPts val="0"/>
              </a:spcBef>
              <a:buNone/>
            </a:pPr>
            <a:r>
              <a:rPr lang="en-US" sz="1500" dirty="0">
                <a:latin typeface="Consolas" panose="020B0609020204030204" pitchFamily="49" charset="0"/>
                <a:cs typeface="Consolas" panose="020B0609020204030204" pitchFamily="49" charset="0"/>
              </a:rPr>
              <a:t>                image = </a:t>
            </a:r>
            <a:r>
              <a:rPr lang="en-US" sz="1500" dirty="0" err="1">
                <a:latin typeface="Consolas" panose="020B0609020204030204" pitchFamily="49" charset="0"/>
                <a:cs typeface="Consolas" panose="020B0609020204030204" pitchFamily="49" charset="0"/>
              </a:rPr>
              <a:t>self.imageList</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 Use </a:t>
            </a:r>
            <a:r>
              <a:rPr lang="en-US" sz="1500" dirty="0" err="1">
                <a:latin typeface="Consolas" panose="020B0609020204030204" pitchFamily="49" charset="0"/>
                <a:cs typeface="Consolas" panose="020B0609020204030204" pitchFamily="49" charset="0"/>
              </a:rPr>
              <a:t>imageList</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self.labelList</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].pack(side = LEFT)</a:t>
            </a:r>
          </a:p>
          <a:p>
            <a:pPr marL="0" indent="0">
              <a:spcBef>
                <a:spcPts val="0"/>
              </a:spcBef>
              <a:buNone/>
            </a:pPr>
            <a:r>
              <a:rPr lang="en-US" sz="1500" dirty="0">
                <a:latin typeface="Consolas" panose="020B0609020204030204" pitchFamily="49" charset="0"/>
                <a:cs typeface="Consolas" panose="020B0609020204030204" pitchFamily="49" charset="0"/>
              </a:rPr>
              <a:t>        Button(window, text = "Shuffle", </a:t>
            </a:r>
          </a:p>
          <a:p>
            <a:pPr marL="0" indent="0">
              <a:spcBef>
                <a:spcPts val="0"/>
              </a:spcBef>
              <a:buNone/>
            </a:pPr>
            <a:r>
              <a:rPr lang="en-US" sz="1500" dirty="0">
                <a:latin typeface="Consolas" panose="020B0609020204030204" pitchFamily="49" charset="0"/>
                <a:cs typeface="Consolas" panose="020B0609020204030204" pitchFamily="49" charset="0"/>
              </a:rPr>
              <a:t>            command = </a:t>
            </a:r>
            <a:r>
              <a:rPr lang="en-US" sz="1500" dirty="0" err="1">
                <a:latin typeface="Consolas" panose="020B0609020204030204" pitchFamily="49" charset="0"/>
                <a:cs typeface="Consolas" panose="020B0609020204030204" pitchFamily="49" charset="0"/>
              </a:rPr>
              <a:t>self.shuffle</a:t>
            </a:r>
            <a:r>
              <a:rPr lang="en-US" sz="1500" dirty="0">
                <a:latin typeface="Consolas" panose="020B0609020204030204" pitchFamily="49" charset="0"/>
                <a:cs typeface="Consolas" panose="020B0609020204030204" pitchFamily="49" charset="0"/>
              </a:rPr>
              <a:t>).pack() # Perform shuffle</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window.mainloop</a:t>
            </a:r>
            <a:r>
              <a:rPr lang="en-US" sz="1500" dirty="0">
                <a:latin typeface="Consolas" panose="020B0609020204030204" pitchFamily="49" charset="0"/>
                <a:cs typeface="Consolas" panose="020B0609020204030204" pitchFamily="49" charset="0"/>
              </a:rPr>
              <a:t>() # Create an event loop</a:t>
            </a:r>
          </a:p>
          <a:p>
            <a:pPr marL="0" indent="0">
              <a:spcBef>
                <a:spcPts val="0"/>
              </a:spcBef>
              <a:buNone/>
            </a:pPr>
            <a:r>
              <a:rPr lang="en-US" sz="1500" dirty="0">
                <a:latin typeface="Consolas" panose="020B0609020204030204" pitchFamily="49" charset="0"/>
                <a:cs typeface="Consolas" panose="020B0609020204030204" pitchFamily="49" charset="0"/>
              </a:rPr>
              <a:t>    # Choose four random cards</a:t>
            </a:r>
          </a:p>
          <a:p>
            <a:pPr marL="0" indent="0">
              <a:spcBef>
                <a:spcPts val="0"/>
              </a:spcBef>
              <a:buNone/>
            </a:pPr>
            <a:r>
              <a:rPr lang="en-US" sz="1500" dirty="0">
                <a:latin typeface="Consolas" panose="020B0609020204030204" pitchFamily="49" charset="0"/>
                <a:cs typeface="Consolas" panose="020B0609020204030204" pitchFamily="49" charset="0"/>
              </a:rPr>
              <a:t>    def shuffle(self):</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random.shuffle</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self.imageList</a:t>
            </a:r>
            <a:r>
              <a:rPr lang="en-US" sz="1500" dirty="0">
                <a:latin typeface="Consolas" panose="020B0609020204030204" pitchFamily="49" charset="0"/>
                <a:cs typeface="Consolas" panose="020B0609020204030204" pitchFamily="49" charset="0"/>
              </a:rPr>
              <a:t>)</a:t>
            </a:r>
          </a:p>
          <a:p>
            <a:pPr marL="0" indent="0">
              <a:spcBef>
                <a:spcPts val="0"/>
              </a:spcBef>
              <a:buNone/>
            </a:pPr>
            <a:r>
              <a:rPr lang="en-US" sz="1500" dirty="0">
                <a:latin typeface="Consolas" panose="020B0609020204030204" pitchFamily="49" charset="0"/>
                <a:cs typeface="Consolas" panose="020B0609020204030204" pitchFamily="49" charset="0"/>
              </a:rPr>
              <a:t>        for </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 in range(4):</a:t>
            </a:r>
          </a:p>
          <a:p>
            <a:pPr marL="0" indent="0">
              <a:spcBef>
                <a:spcPts val="0"/>
              </a:spcBef>
              <a:buNone/>
            </a:pP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self.labelList</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]["image"] = </a:t>
            </a:r>
            <a:r>
              <a:rPr lang="en-US" sz="1500" dirty="0" err="1">
                <a:latin typeface="Consolas" panose="020B0609020204030204" pitchFamily="49" charset="0"/>
                <a:cs typeface="Consolas" panose="020B0609020204030204" pitchFamily="49" charset="0"/>
              </a:rPr>
              <a:t>self.imageList</a:t>
            </a:r>
            <a:r>
              <a:rPr lang="en-US" sz="1500" dirty="0">
                <a:latin typeface="Consolas" panose="020B0609020204030204" pitchFamily="49" charset="0"/>
                <a:cs typeface="Consolas" panose="020B0609020204030204" pitchFamily="49" charset="0"/>
              </a:rPr>
              <a:t>[</a:t>
            </a:r>
            <a:r>
              <a:rPr lang="en-US" sz="1500" dirty="0" err="1">
                <a:latin typeface="Consolas" panose="020B0609020204030204" pitchFamily="49" charset="0"/>
                <a:cs typeface="Consolas" panose="020B0609020204030204" pitchFamily="49" charset="0"/>
              </a:rPr>
              <a:t>i</a:t>
            </a:r>
            <a:r>
              <a:rPr lang="en-US" sz="1500" dirty="0">
                <a:latin typeface="Consolas" panose="020B0609020204030204" pitchFamily="49" charset="0"/>
                <a:cs typeface="Consolas" panose="020B0609020204030204" pitchFamily="49" charset="0"/>
              </a:rPr>
              <a:t>]</a:t>
            </a:r>
          </a:p>
          <a:p>
            <a:pPr marL="0" indent="0">
              <a:spcBef>
                <a:spcPts val="0"/>
              </a:spcBef>
              <a:buNone/>
            </a:pPr>
            <a:r>
              <a:rPr lang="en-US" sz="1500" dirty="0">
                <a:latin typeface="Consolas" panose="020B0609020204030204" pitchFamily="49" charset="0"/>
                <a:cs typeface="Consolas" panose="020B0609020204030204" pitchFamily="49" charset="0"/>
              </a:rPr>
              <a:t>        </a:t>
            </a:r>
          </a:p>
          <a:p>
            <a:pPr marL="0" indent="0">
              <a:spcBef>
                <a:spcPts val="0"/>
              </a:spcBef>
              <a:buNone/>
            </a:pPr>
            <a:r>
              <a:rPr lang="en-US" sz="1500" dirty="0" err="1">
                <a:latin typeface="Consolas" panose="020B0609020204030204" pitchFamily="49" charset="0"/>
                <a:cs typeface="Consolas" panose="020B0609020204030204" pitchFamily="49" charset="0"/>
              </a:rPr>
              <a:t>DeckOfCardsGUI</a:t>
            </a:r>
            <a:r>
              <a:rPr lang="en-US" sz="1500" dirty="0">
                <a:latin typeface="Consolas" panose="020B0609020204030204" pitchFamily="49" charset="0"/>
                <a:cs typeface="Consolas" panose="020B0609020204030204" pitchFamily="49" charset="0"/>
              </a:rPr>
              <a:t>() # Create GUI</a:t>
            </a:r>
          </a:p>
        </p:txBody>
      </p:sp>
      <p:sp>
        <p:nvSpPr>
          <p:cNvPr id="4" name="Slide Number Placeholder 3">
            <a:extLst>
              <a:ext uri="{FF2B5EF4-FFF2-40B4-BE49-F238E27FC236}">
                <a16:creationId xmlns:a16="http://schemas.microsoft.com/office/drawing/2014/main" id="{BDA07C98-8E1C-8F49-B15F-561A935BBC90}"/>
              </a:ext>
            </a:extLst>
          </p:cNvPr>
          <p:cNvSpPr>
            <a:spLocks noGrp="1"/>
          </p:cNvSpPr>
          <p:nvPr>
            <p:ph type="sldNum" sz="quarter" idx="11"/>
          </p:nvPr>
        </p:nvSpPr>
        <p:spPr/>
        <p:txBody>
          <a:bodyPr/>
          <a:lstStyle/>
          <a:p>
            <a:fld id="{A576D4B5-47A9-E14A-9EFF-F629FFA15AFF}" type="slidenum">
              <a:rPr lang="en-US" altLang="en-US" smtClean="0"/>
              <a:pPr/>
              <a:t>42</a:t>
            </a:fld>
            <a:endParaRPr lang="en-US" altLang="en-US"/>
          </a:p>
        </p:txBody>
      </p:sp>
    </p:spTree>
    <p:extLst>
      <p:ext uri="{BB962C8B-B14F-4D97-AF65-F5344CB8AC3E}">
        <p14:creationId xmlns:p14="http://schemas.microsoft.com/office/powerpoint/2010/main" val="97162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6123-70C5-594B-A185-02BBDCCBF31D}"/>
              </a:ext>
            </a:extLst>
          </p:cNvPr>
          <p:cNvSpPr>
            <a:spLocks noGrp="1"/>
          </p:cNvSpPr>
          <p:nvPr>
            <p:ph type="title"/>
          </p:nvPr>
        </p:nvSpPr>
        <p:spPr>
          <a:xfrm>
            <a:off x="381000" y="285750"/>
            <a:ext cx="8305800" cy="1143000"/>
          </a:xfrm>
        </p:spPr>
        <p:txBody>
          <a:bodyPr/>
          <a:lstStyle/>
          <a:p>
            <a:r>
              <a:rPr lang="en-US" sz="4000" dirty="0"/>
              <a:t>Minimum </a:t>
            </a:r>
            <a:r>
              <a:rPr lang="en-US" sz="4000" dirty="0" err="1"/>
              <a:t>Tkinter</a:t>
            </a:r>
            <a:r>
              <a:rPr lang="en-US" sz="4000" dirty="0"/>
              <a:t> GUI Program Template</a:t>
            </a:r>
          </a:p>
        </p:txBody>
      </p:sp>
      <p:sp>
        <p:nvSpPr>
          <p:cNvPr id="3" name="Content Placeholder 2">
            <a:extLst>
              <a:ext uri="{FF2B5EF4-FFF2-40B4-BE49-F238E27FC236}">
                <a16:creationId xmlns:a16="http://schemas.microsoft.com/office/drawing/2014/main" id="{9AA88227-4818-B24A-9413-9AA2D9BCFC3A}"/>
              </a:ext>
            </a:extLst>
          </p:cNvPr>
          <p:cNvSpPr>
            <a:spLocks noGrp="1"/>
          </p:cNvSpPr>
          <p:nvPr>
            <p:ph idx="1"/>
          </p:nvPr>
        </p:nvSpPr>
        <p:spPr>
          <a:xfrm>
            <a:off x="457200" y="1828800"/>
            <a:ext cx="8458200" cy="3943350"/>
          </a:xfrm>
        </p:spPr>
        <p:txBody>
          <a:bodyPr/>
          <a:lstStyle/>
          <a:p>
            <a:pPr marL="0" indent="0">
              <a:buNone/>
            </a:pPr>
            <a:r>
              <a:rPr lang="en-US" sz="1800" dirty="0">
                <a:latin typeface="Consolas" panose="020B0609020204030204" pitchFamily="49" charset="0"/>
                <a:cs typeface="Consolas" panose="020B0609020204030204" pitchFamily="49" charset="0"/>
              </a:rPr>
              <a:t>import </a:t>
            </a:r>
            <a:r>
              <a:rPr lang="en-US" sz="1800" dirty="0" err="1">
                <a:latin typeface="Consolas" panose="020B0609020204030204" pitchFamily="49" charset="0"/>
                <a:cs typeface="Consolas" panose="020B0609020204030204" pitchFamily="49" charset="0"/>
              </a:rPr>
              <a:t>tkinter</a:t>
            </a:r>
            <a:r>
              <a:rPr lang="en-US" sz="1800" dirty="0">
                <a:latin typeface="Consolas" panose="020B0609020204030204" pitchFamily="49" charset="0"/>
                <a:cs typeface="Consolas" panose="020B0609020204030204" pitchFamily="49" charset="0"/>
              </a:rPr>
              <a:t> </a:t>
            </a:r>
          </a:p>
          <a:p>
            <a:pPr marL="0" indent="0">
              <a:buNone/>
            </a:pPr>
            <a:r>
              <a:rPr lang="en-US" sz="1800" dirty="0" err="1">
                <a:latin typeface="Consolas" panose="020B0609020204030204" pitchFamily="49" charset="0"/>
                <a:cs typeface="Consolas" panose="020B0609020204030204" pitchFamily="49" charset="0"/>
              </a:rPr>
              <a:t>root_window</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tkinter.Tk</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define widgets in </a:t>
            </a:r>
            <a:r>
              <a:rPr lang="en-US" sz="1800" dirty="0" err="1">
                <a:latin typeface="Consolas" panose="020B0609020204030204" pitchFamily="49" charset="0"/>
                <a:cs typeface="Consolas" panose="020B0609020204030204" pitchFamily="49" charset="0"/>
              </a:rPr>
              <a:t>root_window</a:t>
            </a: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define handlers for events</a:t>
            </a:r>
          </a:p>
          <a:p>
            <a:pPr marL="0" indent="0">
              <a:buNone/>
            </a:pPr>
            <a:r>
              <a:rPr lang="en-US" sz="1800" dirty="0">
                <a:latin typeface="Consolas" panose="020B0609020204030204" pitchFamily="49" charset="0"/>
                <a:cs typeface="Consolas" panose="020B0609020204030204" pitchFamily="49" charset="0"/>
              </a:rPr>
              <a:t># display the widgets</a:t>
            </a:r>
          </a:p>
          <a:p>
            <a:pPr marL="0" indent="0">
              <a:buNone/>
            </a:pPr>
            <a:r>
              <a:rPr lang="en-US" sz="1800" dirty="0">
                <a:latin typeface="Consolas" panose="020B0609020204030204" pitchFamily="49" charset="0"/>
                <a:cs typeface="Consolas" panose="020B0609020204030204" pitchFamily="49" charset="0"/>
              </a:rPr>
              <a:t># go into the main event loop:</a:t>
            </a:r>
          </a:p>
          <a:p>
            <a:pPr marL="0" indent="0">
              <a:buNone/>
            </a:pPr>
            <a:r>
              <a:rPr lang="en-US" sz="1800" dirty="0" err="1">
                <a:latin typeface="Consolas" panose="020B0609020204030204" pitchFamily="49" charset="0"/>
                <a:cs typeface="Consolas" panose="020B0609020204030204" pitchFamily="49" charset="0"/>
              </a:rPr>
              <a:t>root_window.mainloop</a:t>
            </a:r>
            <a:r>
              <a:rPr lang="en-US" sz="1800" dirty="0">
                <a:latin typeface="Consolas" panose="020B0609020204030204" pitchFamily="49" charset="0"/>
                <a:cs typeface="Consolas" panose="020B0609020204030204" pitchFamily="49" charset="0"/>
              </a:rPr>
              <a:t>() # accept input, process, update GUI</a:t>
            </a:r>
          </a:p>
          <a:p>
            <a:pPr marL="0" indent="0">
              <a:buNone/>
            </a:pPr>
            <a:endParaRPr lang="en-US"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6A26B8B-CBFF-A44F-B5DE-2DB6FB8015EC}"/>
              </a:ext>
            </a:extLst>
          </p:cNvPr>
          <p:cNvSpPr>
            <a:spLocks noGrp="1"/>
          </p:cNvSpPr>
          <p:nvPr>
            <p:ph type="sldNum" sz="quarter" idx="11"/>
          </p:nvPr>
        </p:nvSpPr>
        <p:spPr/>
        <p:txBody>
          <a:bodyPr/>
          <a:lstStyle/>
          <a:p>
            <a:fld id="{A576D4B5-47A9-E14A-9EFF-F629FFA15AFF}" type="slidenum">
              <a:rPr lang="en-US" altLang="en-US" smtClean="0"/>
              <a:pPr/>
              <a:t>5</a:t>
            </a:fld>
            <a:endParaRPr lang="en-US" altLang="en-US"/>
          </a:p>
        </p:txBody>
      </p:sp>
    </p:spTree>
    <p:extLst>
      <p:ext uri="{BB962C8B-B14F-4D97-AF65-F5344CB8AC3E}">
        <p14:creationId xmlns:p14="http://schemas.microsoft.com/office/powerpoint/2010/main" val="387736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332A-0F88-8649-9B41-A503CEBA81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C7B4AA-4CF0-1048-BF6C-97250D83950D}"/>
              </a:ext>
            </a:extLst>
          </p:cNvPr>
          <p:cNvSpPr>
            <a:spLocks noGrp="1"/>
          </p:cNvSpPr>
          <p:nvPr>
            <p:ph idx="1"/>
          </p:nvPr>
        </p:nvSpPr>
        <p:spPr/>
        <p:txBody>
          <a:bodyPr/>
          <a:lstStyle/>
          <a:p>
            <a:pPr marL="0" indent="0">
              <a:buNone/>
            </a:pPr>
            <a:r>
              <a:rPr lang="en-US" dirty="0"/>
              <a:t># </a:t>
            </a:r>
            <a:r>
              <a:rPr lang="en-US" dirty="0" err="1"/>
              <a:t>Tkinter</a:t>
            </a:r>
            <a:r>
              <a:rPr lang="en-US" dirty="0"/>
              <a:t> simple test</a:t>
            </a:r>
          </a:p>
          <a:p>
            <a:pPr marL="0" indent="0">
              <a:buNone/>
            </a:pPr>
            <a:r>
              <a:rPr lang="en-US" dirty="0"/>
              <a:t>import </a:t>
            </a:r>
            <a:r>
              <a:rPr lang="en-US" dirty="0" err="1"/>
              <a:t>tkinter</a:t>
            </a:r>
            <a:endParaRPr lang="en-US" dirty="0"/>
          </a:p>
          <a:p>
            <a:pPr marL="0" indent="0">
              <a:buNone/>
            </a:pPr>
            <a:r>
              <a:rPr lang="en-US" dirty="0" err="1"/>
              <a:t>root_window</a:t>
            </a:r>
            <a:r>
              <a:rPr lang="en-US" dirty="0"/>
              <a:t> = </a:t>
            </a:r>
            <a:r>
              <a:rPr lang="en-US" dirty="0" err="1"/>
              <a:t>tkinter.Tk</a:t>
            </a:r>
            <a:r>
              <a:rPr lang="en-US" dirty="0"/>
              <a:t>()</a:t>
            </a:r>
          </a:p>
          <a:p>
            <a:pPr marL="0" indent="0">
              <a:buNone/>
            </a:pPr>
            <a:r>
              <a:rPr lang="en-US" dirty="0" err="1"/>
              <a:t>root_window.mainloop</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F19CA2FD-2BDF-F64D-8F89-EA232F02BE28}"/>
              </a:ext>
            </a:extLst>
          </p:cNvPr>
          <p:cNvSpPr>
            <a:spLocks noGrp="1"/>
          </p:cNvSpPr>
          <p:nvPr>
            <p:ph type="sldNum" sz="quarter" idx="11"/>
          </p:nvPr>
        </p:nvSpPr>
        <p:spPr/>
        <p:txBody>
          <a:bodyPr/>
          <a:lstStyle/>
          <a:p>
            <a:fld id="{A576D4B5-47A9-E14A-9EFF-F629FFA15AFF}" type="slidenum">
              <a:rPr lang="en-US" altLang="en-US" smtClean="0"/>
              <a:pPr/>
              <a:t>6</a:t>
            </a:fld>
            <a:endParaRPr lang="en-US" altLang="en-US"/>
          </a:p>
        </p:txBody>
      </p:sp>
    </p:spTree>
    <p:extLst>
      <p:ext uri="{BB962C8B-B14F-4D97-AF65-F5344CB8AC3E}">
        <p14:creationId xmlns:p14="http://schemas.microsoft.com/office/powerpoint/2010/main" val="425550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5939836A-AD1A-3641-B859-09BA6EF932C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2C3C8D-84B1-FF4A-A9AA-4410D85BFC0E}"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ABA1B3F2-A987-884B-94ED-8243BA11FB58}"/>
              </a:ext>
            </a:extLst>
          </p:cNvPr>
          <p:cNvSpPr>
            <a:spLocks noGrp="1" noChangeArrowheads="1"/>
          </p:cNvSpPr>
          <p:nvPr>
            <p:ph type="title"/>
          </p:nvPr>
        </p:nvSpPr>
        <p:spPr>
          <a:xfrm>
            <a:off x="685800" y="228600"/>
            <a:ext cx="7772400" cy="609600"/>
          </a:xfrm>
          <a:noFill/>
        </p:spPr>
        <p:txBody>
          <a:bodyPr/>
          <a:lstStyle/>
          <a:p>
            <a:r>
              <a:rPr lang="en-US" altLang="en-US" sz="4300"/>
              <a:t>Processing Events</a:t>
            </a:r>
            <a:endParaRPr lang="en-US" altLang="en-US"/>
          </a:p>
        </p:txBody>
      </p:sp>
      <p:sp>
        <p:nvSpPr>
          <p:cNvPr id="10244" name="Rectangle 3">
            <a:extLst>
              <a:ext uri="{FF2B5EF4-FFF2-40B4-BE49-F238E27FC236}">
                <a16:creationId xmlns:a16="http://schemas.microsoft.com/office/drawing/2014/main" id="{89F27487-53B5-8244-84FB-77C2855F9D8E}"/>
              </a:ext>
            </a:extLst>
          </p:cNvPr>
          <p:cNvSpPr>
            <a:spLocks noGrp="1" noChangeArrowheads="1"/>
          </p:cNvSpPr>
          <p:nvPr>
            <p:ph type="body" idx="1"/>
          </p:nvPr>
        </p:nvSpPr>
        <p:spPr>
          <a:xfrm>
            <a:off x="228600" y="990600"/>
            <a:ext cx="8686800" cy="1295400"/>
          </a:xfrm>
          <a:noFill/>
        </p:spPr>
        <p:txBody>
          <a:bodyPr/>
          <a:lstStyle/>
          <a:p>
            <a:pPr marL="0" indent="0">
              <a:lnSpc>
                <a:spcPct val="90000"/>
              </a:lnSpc>
              <a:buFont typeface="Monotype Sorts" pitchFamily="2" charset="2"/>
              <a:buNone/>
            </a:pPr>
            <a:r>
              <a:rPr lang="en-US" altLang="en-US" sz="2400">
                <a:latin typeface="Courier New" panose="02070309020205020404" pitchFamily="49" charset="0"/>
              </a:rPr>
              <a:t>window.mainloop() # Create an event loop</a:t>
            </a:r>
          </a:p>
          <a:p>
            <a:pPr marL="0" indent="0">
              <a:lnSpc>
                <a:spcPct val="90000"/>
              </a:lnSpc>
              <a:buFont typeface="Monotype Sorts" pitchFamily="2" charset="2"/>
              <a:buNone/>
            </a:pPr>
            <a:r>
              <a:rPr lang="en-US" altLang="en-US" sz="2400"/>
              <a:t>The statement creates an event loop. The event loop processes the events continuously.</a:t>
            </a:r>
          </a:p>
        </p:txBody>
      </p:sp>
      <p:sp>
        <p:nvSpPr>
          <p:cNvPr id="10245" name="Rectangle 8">
            <a:extLst>
              <a:ext uri="{FF2B5EF4-FFF2-40B4-BE49-F238E27FC236}">
                <a16:creationId xmlns:a16="http://schemas.microsoft.com/office/drawing/2014/main" id="{65BFEE19-7165-174E-B404-29D79FF611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6" name="Object 7">
            <a:extLst>
              <a:ext uri="{FF2B5EF4-FFF2-40B4-BE49-F238E27FC236}">
                <a16:creationId xmlns:a16="http://schemas.microsoft.com/office/drawing/2014/main" id="{4DD597D8-6CE1-394F-83F6-6CA528DAC31B}"/>
              </a:ext>
            </a:extLst>
          </p:cNvPr>
          <p:cNvGraphicFramePr>
            <a:graphicFrameLocks noChangeAspect="1"/>
          </p:cNvGraphicFramePr>
          <p:nvPr>
            <p:extLst>
              <p:ext uri="{D42A27DB-BD31-4B8C-83A1-F6EECF244321}">
                <p14:modId xmlns:p14="http://schemas.microsoft.com/office/powerpoint/2010/main" val="3227061316"/>
              </p:ext>
            </p:extLst>
          </p:nvPr>
        </p:nvGraphicFramePr>
        <p:xfrm>
          <a:off x="141919" y="2209800"/>
          <a:ext cx="2666999" cy="3352792"/>
        </p:xfrm>
        <a:graphic>
          <a:graphicData uri="http://schemas.openxmlformats.org/presentationml/2006/ole">
            <mc:AlternateContent xmlns:mc="http://schemas.openxmlformats.org/markup-compatibility/2006">
              <mc:Choice xmlns:v="urn:schemas-microsoft-com:vml" Requires="v">
                <p:oleObj spid="_x0000_s10269" name="Picture" r:id="rId3" imgW="1892300" imgH="1943100" progId="Word.Picture.8">
                  <p:embed/>
                </p:oleObj>
              </mc:Choice>
              <mc:Fallback>
                <p:oleObj name="Picture" r:id="rId3" imgW="1892300" imgH="19431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919" y="2209800"/>
                        <a:ext cx="2666999" cy="3352792"/>
                      </a:xfrm>
                      <a:prstGeom prst="rect">
                        <a:avLst/>
                      </a:prstGeom>
                      <a:noFill/>
                      <a:ln>
                        <a:noFill/>
                      </a:ln>
                    </p:spPr>
                  </p:pic>
                </p:oleObj>
              </mc:Fallback>
            </mc:AlternateContent>
          </a:graphicData>
        </a:graphic>
      </p:graphicFrame>
      <p:pic>
        <p:nvPicPr>
          <p:cNvPr id="10247" name="Picture 9">
            <a:extLst>
              <a:ext uri="{FF2B5EF4-FFF2-40B4-BE49-F238E27FC236}">
                <a16:creationId xmlns:a16="http://schemas.microsoft.com/office/drawing/2014/main" id="{513A6E18-40DF-D64F-9696-DEEBD3193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997" y="1919288"/>
            <a:ext cx="2045372" cy="1190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0">
            <a:extLst>
              <a:ext uri="{FF2B5EF4-FFF2-40B4-BE49-F238E27FC236}">
                <a16:creationId xmlns:a16="http://schemas.microsoft.com/office/drawing/2014/main" id="{273E6D16-E182-C044-975E-944B1505C8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0989" y="1948393"/>
            <a:ext cx="3671093" cy="1020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9" name="Rectangle 12">
            <a:hlinkClick r:id="rId7"/>
            <a:extLst>
              <a:ext uri="{FF2B5EF4-FFF2-40B4-BE49-F238E27FC236}">
                <a16:creationId xmlns:a16="http://schemas.microsoft.com/office/drawing/2014/main" id="{3932FAC9-FB46-B84E-8C71-A382B9A767E6}"/>
              </a:ext>
            </a:extLst>
          </p:cNvPr>
          <p:cNvSpPr>
            <a:spLocks noChangeArrowheads="1"/>
          </p:cNvSpPr>
          <p:nvPr/>
        </p:nvSpPr>
        <p:spPr bwMode="auto">
          <a:xfrm>
            <a:off x="416397" y="6262579"/>
            <a:ext cx="2874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ProcessButtonEvent</a:t>
            </a:r>
            <a:endParaRPr lang="en-US" altLang="en-US" sz="2000" dirty="0"/>
          </a:p>
        </p:txBody>
      </p:sp>
      <p:sp>
        <p:nvSpPr>
          <p:cNvPr id="10" name="Content Placeholder 2">
            <a:extLst>
              <a:ext uri="{FF2B5EF4-FFF2-40B4-BE49-F238E27FC236}">
                <a16:creationId xmlns:a16="http://schemas.microsoft.com/office/drawing/2014/main" id="{DB921A47-211F-1347-9527-4090C64C44A9}"/>
              </a:ext>
            </a:extLst>
          </p:cNvPr>
          <p:cNvSpPr txBox="1">
            <a:spLocks/>
          </p:cNvSpPr>
          <p:nvPr/>
        </p:nvSpPr>
        <p:spPr bwMode="auto">
          <a:xfrm>
            <a:off x="2895600" y="3276599"/>
            <a:ext cx="6106482" cy="3477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latin typeface="Consolas" panose="020B0609020204030204" pitchFamily="49" charset="0"/>
                <a:cs typeface="Consolas" panose="020B0609020204030204" pitchFamily="49" charset="0"/>
              </a:rPr>
              <a:t># Listing 10.2 </a:t>
            </a:r>
            <a:r>
              <a:rPr lang="en-US" sz="1200" b="1" dirty="0" err="1">
                <a:latin typeface="Consolas" panose="020B0609020204030204" pitchFamily="49" charset="0"/>
                <a:cs typeface="Consolas" panose="020B0609020204030204" pitchFamily="49" charset="0"/>
              </a:rPr>
              <a:t>ProcessButtonEvent.py</a:t>
            </a:r>
            <a:endParaRPr lang="en-US" sz="1200" b="1"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from </a:t>
            </a:r>
            <a:r>
              <a:rPr lang="en-US" sz="1200" dirty="0" err="1">
                <a:latin typeface="Consolas" panose="020B0609020204030204" pitchFamily="49" charset="0"/>
                <a:cs typeface="Consolas" panose="020B0609020204030204" pitchFamily="49" charset="0"/>
              </a:rPr>
              <a:t>tkinter</a:t>
            </a:r>
            <a:r>
              <a:rPr lang="en-US" sz="1200" dirty="0">
                <a:latin typeface="Consolas" panose="020B0609020204030204" pitchFamily="49" charset="0"/>
                <a:cs typeface="Consolas" panose="020B0609020204030204" pitchFamily="49" charset="0"/>
              </a:rPr>
              <a:t> import * # Import </a:t>
            </a:r>
            <a:r>
              <a:rPr lang="en-US" sz="1200" dirty="0" err="1">
                <a:latin typeface="Consolas" panose="020B0609020204030204" pitchFamily="49" charset="0"/>
                <a:cs typeface="Consolas" panose="020B0609020204030204" pitchFamily="49" charset="0"/>
              </a:rPr>
              <a:t>tkinter</a:t>
            </a:r>
            <a:endParaRPr lang="en-US" sz="1200" dirty="0">
              <a:latin typeface="Consolas" panose="020B0609020204030204" pitchFamily="49" charset="0"/>
              <a:cs typeface="Consolas" panose="020B0609020204030204" pitchFamily="49" charset="0"/>
            </a:endParaRPr>
          </a:p>
          <a:p>
            <a:pPr marL="0" indent="0">
              <a:buNone/>
            </a:pPr>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processOK</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print("OK button is clicked")</a:t>
            </a:r>
          </a:p>
          <a:p>
            <a:pPr marL="0" indent="0">
              <a:buNone/>
            </a:pPr>
            <a:r>
              <a:rPr lang="en-US" sz="1200" dirty="0">
                <a:latin typeface="Consolas" panose="020B0609020204030204" pitchFamily="49" charset="0"/>
                <a:cs typeface="Consolas" panose="020B0609020204030204" pitchFamily="49" charset="0"/>
              </a:rPr>
              <a:t>def </a:t>
            </a:r>
            <a:r>
              <a:rPr lang="en-US" sz="1200" dirty="0" err="1">
                <a:latin typeface="Consolas" panose="020B0609020204030204" pitchFamily="49" charset="0"/>
                <a:cs typeface="Consolas" panose="020B0609020204030204" pitchFamily="49" charset="0"/>
              </a:rPr>
              <a:t>processCancel</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print("Cancel button is clicked")   </a:t>
            </a:r>
          </a:p>
          <a:p>
            <a:pPr marL="0" indent="0">
              <a:buNone/>
            </a:pPr>
            <a:r>
              <a:rPr lang="en-US" sz="1200" dirty="0" err="1">
                <a:latin typeface="Consolas" panose="020B0609020204030204" pitchFamily="49" charset="0"/>
                <a:cs typeface="Consolas" panose="020B0609020204030204" pitchFamily="49" charset="0"/>
              </a:rPr>
              <a:t>root_window</a:t>
            </a:r>
            <a:r>
              <a:rPr lang="en-US" sz="1200" dirty="0">
                <a:latin typeface="Consolas" panose="020B0609020204030204" pitchFamily="49" charset="0"/>
                <a:cs typeface="Consolas" panose="020B0609020204030204" pitchFamily="49" charset="0"/>
              </a:rPr>
              <a:t> = Tk() # Create a root window</a:t>
            </a:r>
          </a:p>
          <a:p>
            <a:pPr marL="0" indent="0">
              <a:buNone/>
            </a:pPr>
            <a:r>
              <a:rPr lang="en-US" sz="1200" dirty="0" err="1">
                <a:latin typeface="Consolas" panose="020B0609020204030204" pitchFamily="49" charset="0"/>
                <a:cs typeface="Consolas" panose="020B0609020204030204" pitchFamily="49" charset="0"/>
              </a:rPr>
              <a:t>btOK</a:t>
            </a:r>
            <a:r>
              <a:rPr lang="en-US" sz="1200" dirty="0">
                <a:latin typeface="Consolas" panose="020B0609020204030204" pitchFamily="49" charset="0"/>
                <a:cs typeface="Consolas" panose="020B0609020204030204" pitchFamily="49" charset="0"/>
              </a:rPr>
              <a:t> = Button(</a:t>
            </a:r>
            <a:r>
              <a:rPr lang="en-US" sz="1200" dirty="0" err="1">
                <a:latin typeface="Consolas" panose="020B0609020204030204" pitchFamily="49" charset="0"/>
                <a:cs typeface="Consolas" panose="020B0609020204030204" pitchFamily="49" charset="0"/>
              </a:rPr>
              <a:t>root_window</a:t>
            </a:r>
            <a:r>
              <a:rPr lang="en-US" sz="1200" dirty="0">
                <a:latin typeface="Consolas" panose="020B0609020204030204" pitchFamily="49" charset="0"/>
                <a:cs typeface="Consolas" panose="020B0609020204030204" pitchFamily="49" charset="0"/>
              </a:rPr>
              <a:t>, text = "OK", </a:t>
            </a:r>
            <a:r>
              <a:rPr lang="en-US" sz="1200" dirty="0" err="1">
                <a:latin typeface="Consolas" panose="020B0609020204030204" pitchFamily="49" charset="0"/>
                <a:cs typeface="Consolas" panose="020B0609020204030204" pitchFamily="49" charset="0"/>
              </a:rPr>
              <a:t>fg</a:t>
            </a:r>
            <a:r>
              <a:rPr lang="en-US" sz="1200" dirty="0">
                <a:latin typeface="Consolas" panose="020B0609020204030204" pitchFamily="49" charset="0"/>
                <a:cs typeface="Consolas" panose="020B0609020204030204" pitchFamily="49" charset="0"/>
              </a:rPr>
              <a:t> = "red", </a:t>
            </a:r>
          </a:p>
          <a:p>
            <a:pPr marL="0" indent="0">
              <a:buNone/>
            </a:pPr>
            <a:r>
              <a:rPr lang="en-US" sz="1200" dirty="0">
                <a:latin typeface="Consolas" panose="020B0609020204030204" pitchFamily="49" charset="0"/>
                <a:cs typeface="Consolas" panose="020B0609020204030204" pitchFamily="49" charset="0"/>
              </a:rPr>
              <a:t>    command = </a:t>
            </a:r>
            <a:r>
              <a:rPr lang="en-US" sz="1200" dirty="0" err="1">
                <a:latin typeface="Consolas" panose="020B0609020204030204" pitchFamily="49" charset="0"/>
                <a:cs typeface="Consolas" panose="020B0609020204030204" pitchFamily="49" charset="0"/>
              </a:rPr>
              <a:t>processOK</a:t>
            </a:r>
            <a:r>
              <a:rPr lang="en-US" sz="1200" dirty="0">
                <a:latin typeface="Consolas" panose="020B0609020204030204" pitchFamily="49" charset="0"/>
                <a:cs typeface="Consolas" panose="020B0609020204030204" pitchFamily="49" charset="0"/>
              </a:rPr>
              <a:t>) # Invoke </a:t>
            </a:r>
            <a:r>
              <a:rPr lang="en-US" sz="1200" dirty="0" err="1">
                <a:latin typeface="Consolas" panose="020B0609020204030204" pitchFamily="49" charset="0"/>
                <a:cs typeface="Consolas" panose="020B0609020204030204" pitchFamily="49" charset="0"/>
              </a:rPr>
              <a:t>processOK</a:t>
            </a:r>
            <a:r>
              <a:rPr lang="en-US" sz="1200" dirty="0">
                <a:latin typeface="Consolas" panose="020B0609020204030204" pitchFamily="49" charset="0"/>
                <a:cs typeface="Consolas" panose="020B0609020204030204" pitchFamily="49" charset="0"/>
              </a:rPr>
              <a:t> when OK button is clicked</a:t>
            </a:r>
          </a:p>
          <a:p>
            <a:pPr marL="0" indent="0">
              <a:buNone/>
            </a:pPr>
            <a:r>
              <a:rPr lang="en-US" sz="1200" dirty="0" err="1">
                <a:latin typeface="Consolas" panose="020B0609020204030204" pitchFamily="49" charset="0"/>
                <a:cs typeface="Consolas" panose="020B0609020204030204" pitchFamily="49" charset="0"/>
              </a:rPr>
              <a:t>btCancel</a:t>
            </a:r>
            <a:r>
              <a:rPr lang="en-US" sz="1200" dirty="0">
                <a:latin typeface="Consolas" panose="020B0609020204030204" pitchFamily="49" charset="0"/>
                <a:cs typeface="Consolas" panose="020B0609020204030204" pitchFamily="49" charset="0"/>
              </a:rPr>
              <a:t> = Button(</a:t>
            </a:r>
            <a:r>
              <a:rPr lang="en-US" sz="1200" dirty="0" err="1">
                <a:latin typeface="Consolas" panose="020B0609020204030204" pitchFamily="49" charset="0"/>
                <a:cs typeface="Consolas" panose="020B0609020204030204" pitchFamily="49" charset="0"/>
              </a:rPr>
              <a:t>root_window</a:t>
            </a:r>
            <a:r>
              <a:rPr lang="en-US" sz="1200" dirty="0">
                <a:latin typeface="Consolas" panose="020B0609020204030204" pitchFamily="49" charset="0"/>
                <a:cs typeface="Consolas" panose="020B0609020204030204" pitchFamily="49" charset="0"/>
              </a:rPr>
              <a:t>, text = "Cancel", </a:t>
            </a:r>
            <a:r>
              <a:rPr lang="en-US" sz="1200" dirty="0" err="1">
                <a:latin typeface="Consolas" panose="020B0609020204030204" pitchFamily="49" charset="0"/>
                <a:cs typeface="Consolas" panose="020B0609020204030204" pitchFamily="49" charset="0"/>
              </a:rPr>
              <a:t>bg</a:t>
            </a:r>
            <a:r>
              <a:rPr lang="en-US" sz="1200" dirty="0">
                <a:latin typeface="Consolas" panose="020B0609020204030204" pitchFamily="49" charset="0"/>
                <a:cs typeface="Consolas" panose="020B0609020204030204" pitchFamily="49" charset="0"/>
              </a:rPr>
              <a:t> = "yellow", </a:t>
            </a:r>
          </a:p>
          <a:p>
            <a:pPr marL="0" indent="0">
              <a:buNone/>
            </a:pPr>
            <a:r>
              <a:rPr lang="en-US" sz="1200" dirty="0">
                <a:latin typeface="Consolas" panose="020B0609020204030204" pitchFamily="49" charset="0"/>
                <a:cs typeface="Consolas" panose="020B0609020204030204" pitchFamily="49" charset="0"/>
              </a:rPr>
              <a:t>                  command = </a:t>
            </a:r>
            <a:r>
              <a:rPr lang="en-US" sz="1200" dirty="0" err="1">
                <a:latin typeface="Consolas" panose="020B0609020204030204" pitchFamily="49" charset="0"/>
                <a:cs typeface="Consolas" panose="020B0609020204030204" pitchFamily="49" charset="0"/>
              </a:rPr>
              <a:t>processCancel</a:t>
            </a:r>
            <a:r>
              <a:rPr lang="en-US" sz="1200" dirty="0">
                <a:latin typeface="Consolas" panose="020B0609020204030204" pitchFamily="49" charset="0"/>
                <a:cs typeface="Consolas" panose="020B0609020204030204" pitchFamily="49" charset="0"/>
              </a:rPr>
              <a:t>) </a:t>
            </a:r>
          </a:p>
          <a:p>
            <a:pPr marL="0" indent="0">
              <a:buNone/>
            </a:pPr>
            <a:r>
              <a:rPr lang="en-US" sz="1200" dirty="0" err="1">
                <a:latin typeface="Consolas" panose="020B0609020204030204" pitchFamily="49" charset="0"/>
                <a:cs typeface="Consolas" panose="020B0609020204030204" pitchFamily="49" charset="0"/>
              </a:rPr>
              <a:t>btOK.pack</a:t>
            </a:r>
            <a:r>
              <a:rPr lang="en-US" sz="1200" dirty="0">
                <a:latin typeface="Consolas" panose="020B0609020204030204" pitchFamily="49" charset="0"/>
                <a:cs typeface="Consolas" panose="020B0609020204030204" pitchFamily="49" charset="0"/>
              </a:rPr>
              <a:t>() # Place the button in the window</a:t>
            </a:r>
          </a:p>
          <a:p>
            <a:pPr marL="0" indent="0">
              <a:buNone/>
            </a:pPr>
            <a:r>
              <a:rPr lang="en-US" sz="1200" dirty="0" err="1">
                <a:latin typeface="Consolas" panose="020B0609020204030204" pitchFamily="49" charset="0"/>
                <a:cs typeface="Consolas" panose="020B0609020204030204" pitchFamily="49" charset="0"/>
              </a:rPr>
              <a:t>btCancel.pack</a:t>
            </a:r>
            <a:r>
              <a:rPr lang="en-US" sz="1200" dirty="0">
                <a:latin typeface="Consolas" panose="020B0609020204030204" pitchFamily="49" charset="0"/>
                <a:cs typeface="Consolas" panose="020B0609020204030204" pitchFamily="49" charset="0"/>
              </a:rPr>
              <a:t>() # Place the button in the window</a:t>
            </a:r>
          </a:p>
          <a:p>
            <a:pPr marL="0" indent="0">
              <a:buNone/>
            </a:pPr>
            <a:r>
              <a:rPr lang="en-US" sz="1200" dirty="0" err="1">
                <a:latin typeface="Consolas" panose="020B0609020204030204" pitchFamily="49" charset="0"/>
                <a:cs typeface="Consolas" panose="020B0609020204030204" pitchFamily="49" charset="0"/>
              </a:rPr>
              <a:t>root_window.mainloop</a:t>
            </a:r>
            <a:r>
              <a:rPr lang="en-US" sz="1200" dirty="0">
                <a:latin typeface="Consolas" panose="020B0609020204030204" pitchFamily="49" charset="0"/>
                <a:cs typeface="Consolas" panose="020B0609020204030204" pitchFamily="49" charset="0"/>
              </a:rPr>
              <a:t>() # Create an event loop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E0AE-3218-7F49-9061-D095F6EED9D4}"/>
              </a:ext>
            </a:extLst>
          </p:cNvPr>
          <p:cNvSpPr>
            <a:spLocks noGrp="1"/>
          </p:cNvSpPr>
          <p:nvPr>
            <p:ph type="title"/>
          </p:nvPr>
        </p:nvSpPr>
        <p:spPr>
          <a:xfrm>
            <a:off x="0" y="285750"/>
            <a:ext cx="9144000" cy="1143000"/>
          </a:xfrm>
        </p:spPr>
        <p:txBody>
          <a:bodyPr/>
          <a:lstStyle/>
          <a:p>
            <a:r>
              <a:rPr lang="en-US" dirty="0"/>
              <a:t>MVC: </a:t>
            </a:r>
            <a:r>
              <a:rPr lang="en-US" b="1" dirty="0"/>
              <a:t>M</a:t>
            </a:r>
            <a:r>
              <a:rPr lang="en-US" dirty="0"/>
              <a:t>odel </a:t>
            </a:r>
            <a:r>
              <a:rPr lang="en-US" b="1" dirty="0"/>
              <a:t>V</a:t>
            </a:r>
            <a:r>
              <a:rPr lang="en-US" dirty="0"/>
              <a:t>iew </a:t>
            </a:r>
            <a:r>
              <a:rPr lang="en-US" b="1" dirty="0"/>
              <a:t>C</a:t>
            </a:r>
            <a:r>
              <a:rPr lang="en-US" dirty="0"/>
              <a:t>ontroller Pattern</a:t>
            </a:r>
          </a:p>
        </p:txBody>
      </p:sp>
      <p:pic>
        <p:nvPicPr>
          <p:cNvPr id="6" name="Content Placeholder 5" descr="Diagram&#10;&#10;Description automatically generated">
            <a:extLst>
              <a:ext uri="{FF2B5EF4-FFF2-40B4-BE49-F238E27FC236}">
                <a16:creationId xmlns:a16="http://schemas.microsoft.com/office/drawing/2014/main" id="{4D1BDB0D-E398-A943-82F7-0A39928FB0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1" y="1428751"/>
            <a:ext cx="8610600" cy="5445084"/>
          </a:xfrm>
        </p:spPr>
      </p:pic>
      <p:sp>
        <p:nvSpPr>
          <p:cNvPr id="4" name="Slide Number Placeholder 3">
            <a:extLst>
              <a:ext uri="{FF2B5EF4-FFF2-40B4-BE49-F238E27FC236}">
                <a16:creationId xmlns:a16="http://schemas.microsoft.com/office/drawing/2014/main" id="{D0253419-1234-9344-827D-5D158AB5D2F7}"/>
              </a:ext>
            </a:extLst>
          </p:cNvPr>
          <p:cNvSpPr>
            <a:spLocks noGrp="1"/>
          </p:cNvSpPr>
          <p:nvPr>
            <p:ph type="sldNum" sz="quarter" idx="11"/>
          </p:nvPr>
        </p:nvSpPr>
        <p:spPr/>
        <p:txBody>
          <a:bodyPr/>
          <a:lstStyle/>
          <a:p>
            <a:fld id="{A576D4B5-47A9-E14A-9EFF-F629FFA15AFF}" type="slidenum">
              <a:rPr lang="en-US" altLang="en-US" smtClean="0"/>
              <a:pPr/>
              <a:t>8</a:t>
            </a:fld>
            <a:endParaRPr lang="en-US" altLang="en-US"/>
          </a:p>
        </p:txBody>
      </p:sp>
    </p:spTree>
    <p:extLst>
      <p:ext uri="{BB962C8B-B14F-4D97-AF65-F5344CB8AC3E}">
        <p14:creationId xmlns:p14="http://schemas.microsoft.com/office/powerpoint/2010/main" val="393200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3CD1DAD6-899B-A240-9FF5-7384F2876F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A4858B-27E5-7E4D-A675-C7A3E6556525}" type="slidenum">
              <a:rPr lang="en-US" altLang="en-US" sz="1400"/>
              <a:pPr>
                <a:spcBef>
                  <a:spcPct val="0"/>
                </a:spcBef>
                <a:buClrTx/>
                <a:buSzTx/>
                <a:buFontTx/>
                <a:buNone/>
              </a:pPr>
              <a:t>9</a:t>
            </a:fld>
            <a:endParaRPr lang="en-US" altLang="en-US" sz="1400"/>
          </a:p>
        </p:txBody>
      </p:sp>
      <p:sp>
        <p:nvSpPr>
          <p:cNvPr id="9219" name="Rectangle 2">
            <a:extLst>
              <a:ext uri="{FF2B5EF4-FFF2-40B4-BE49-F238E27FC236}">
                <a16:creationId xmlns:a16="http://schemas.microsoft.com/office/drawing/2014/main" id="{BFCC9080-375A-6F4C-B8F3-84EE285F9DFF}"/>
              </a:ext>
            </a:extLst>
          </p:cNvPr>
          <p:cNvSpPr>
            <a:spLocks noGrp="1" noChangeArrowheads="1"/>
          </p:cNvSpPr>
          <p:nvPr>
            <p:ph type="title"/>
          </p:nvPr>
        </p:nvSpPr>
        <p:spPr>
          <a:xfrm>
            <a:off x="685800" y="304800"/>
            <a:ext cx="7772400" cy="685800"/>
          </a:xfrm>
          <a:noFill/>
        </p:spPr>
        <p:txBody>
          <a:bodyPr/>
          <a:lstStyle/>
          <a:p>
            <a:r>
              <a:rPr lang="en-US" altLang="en-US" sz="4300" dirty="0"/>
              <a:t>General OO Pattern for GUI</a:t>
            </a:r>
            <a:endParaRPr lang="en-US" altLang="en-US" dirty="0"/>
          </a:p>
        </p:txBody>
      </p:sp>
      <p:sp>
        <p:nvSpPr>
          <p:cNvPr id="7" name="Content Placeholder 2">
            <a:extLst>
              <a:ext uri="{FF2B5EF4-FFF2-40B4-BE49-F238E27FC236}">
                <a16:creationId xmlns:a16="http://schemas.microsoft.com/office/drawing/2014/main" id="{B718ABFD-E17D-0641-AE94-A128B6F49A1D}"/>
              </a:ext>
            </a:extLst>
          </p:cNvPr>
          <p:cNvSpPr txBox="1">
            <a:spLocks/>
          </p:cNvSpPr>
          <p:nvPr/>
        </p:nvSpPr>
        <p:spPr bwMode="auto">
          <a:xfrm>
            <a:off x="533400" y="1828800"/>
            <a:ext cx="8458200" cy="487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2" charset="2"/>
              <a:buNone/>
            </a:pPr>
            <a:r>
              <a:rPr lang="en-US" sz="1600" dirty="0">
                <a:latin typeface="Consolas" panose="020B0609020204030204" pitchFamily="49" charset="0"/>
                <a:cs typeface="Consolas" panose="020B0609020204030204" pitchFamily="49" charset="0"/>
              </a:rPr>
              <a:t>from </a:t>
            </a:r>
            <a:r>
              <a:rPr lang="en-US" sz="1600" dirty="0" err="1">
                <a:latin typeface="Consolas" panose="020B0609020204030204" pitchFamily="49" charset="0"/>
                <a:cs typeface="Consolas" panose="020B0609020204030204" pitchFamily="49" charset="0"/>
              </a:rPr>
              <a:t>tkinter</a:t>
            </a:r>
            <a:r>
              <a:rPr lang="en-US" sz="1600" dirty="0">
                <a:latin typeface="Consolas" panose="020B0609020204030204" pitchFamily="49" charset="0"/>
                <a:cs typeface="Consolas" panose="020B0609020204030204" pitchFamily="49" charset="0"/>
              </a:rPr>
              <a:t> import *</a:t>
            </a: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a:latin typeface="Consolas" panose="020B0609020204030204" pitchFamily="49" charset="0"/>
                <a:cs typeface="Consolas" panose="020B0609020204030204" pitchFamily="49" charset="0"/>
              </a:rPr>
              <a:t>class </a:t>
            </a:r>
            <a:r>
              <a:rPr lang="en-US" sz="1600" dirty="0" err="1">
                <a:latin typeface="Consolas" panose="020B0609020204030204" pitchFamily="49" charset="0"/>
                <a:cs typeface="Consolas" panose="020B0609020204030204" pitchFamily="49" charset="0"/>
              </a:rPr>
              <a:t>MyGUI</a:t>
            </a: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a:latin typeface="Consolas" panose="020B0609020204030204" pitchFamily="49" charset="0"/>
                <a:cs typeface="Consolas" panose="020B0609020204030204" pitchFamily="49" charset="0"/>
              </a:rPr>
              <a:t>    def __</a:t>
            </a:r>
            <a:r>
              <a:rPr lang="en-US" sz="1600" dirty="0" err="1">
                <a:latin typeface="Consolas" panose="020B0609020204030204" pitchFamily="49" charset="0"/>
                <a:cs typeface="Consolas" panose="020B0609020204030204" pitchFamily="49" charset="0"/>
              </a:rPr>
              <a:t>init</a:t>
            </a:r>
            <a:r>
              <a:rPr lang="en-US" sz="1600" dirty="0">
                <a:latin typeface="Consolas" panose="020B0609020204030204" pitchFamily="49" charset="0"/>
                <a:cs typeface="Consolas" panose="020B0609020204030204" pitchFamily="49" charset="0"/>
              </a:rPr>
              <a:t>__(self):</a:t>
            </a:r>
          </a:p>
          <a:p>
            <a:pPr marL="0" indent="0">
              <a:buFont typeface="Monotype Sorts" pitchFamily="2" charset="2"/>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 Tk() # Create a root window</a:t>
            </a:r>
          </a:p>
          <a:p>
            <a:pPr marL="0" indent="0">
              <a:buFont typeface="Monotype Sorts" pitchFamily="2" charset="2"/>
              <a:buNone/>
            </a:pPr>
            <a:r>
              <a:rPr lang="en-US" sz="1600" dirty="0">
                <a:latin typeface="Consolas" panose="020B0609020204030204" pitchFamily="49" charset="0"/>
                <a:cs typeface="Consolas" panose="020B0609020204030204" pitchFamily="49" charset="0"/>
              </a:rPr>
              <a:t>        my_widget1 = </a:t>
            </a:r>
            <a:r>
              <a:rPr lang="en-US" sz="1600" dirty="0" err="1">
                <a:latin typeface="Consolas" panose="020B0609020204030204" pitchFamily="49" charset="0"/>
                <a:cs typeface="Consolas" panose="020B0609020204030204" pitchFamily="49" charset="0"/>
              </a:rPr>
              <a:t>WidgetClassName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&lt;&lt;properties&gt;&gt;)</a:t>
            </a:r>
          </a:p>
          <a:p>
            <a:pPr marL="0" indent="0">
              <a:buNone/>
            </a:pPr>
            <a:r>
              <a:rPr lang="en-US" sz="1600" dirty="0">
                <a:latin typeface="Consolas" panose="020B0609020204030204" pitchFamily="49" charset="0"/>
                <a:cs typeface="Consolas" panose="020B0609020204030204" pitchFamily="49" charset="0"/>
              </a:rPr>
              <a:t>        my_widget2 = </a:t>
            </a:r>
            <a:r>
              <a:rPr lang="en-US" sz="1600" dirty="0" err="1">
                <a:latin typeface="Consolas" panose="020B0609020204030204" pitchFamily="49" charset="0"/>
                <a:cs typeface="Consolas" panose="020B0609020204030204" pitchFamily="49" charset="0"/>
              </a:rPr>
              <a:t>WidgetClassName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root_window</a:t>
            </a:r>
            <a:r>
              <a:rPr lang="en-US" sz="1600" dirty="0">
                <a:latin typeface="Consolas" panose="020B0609020204030204" pitchFamily="49" charset="0"/>
                <a:cs typeface="Consolas" panose="020B0609020204030204" pitchFamily="49" charset="0"/>
              </a:rPr>
              <a:t>, &lt;&lt;properties&gt;&gt;)</a:t>
            </a:r>
          </a:p>
          <a:p>
            <a:pPr marL="0" indent="0">
              <a:buNone/>
            </a:pPr>
            <a:r>
              <a:rPr lang="en-US" sz="1600" dirty="0">
                <a:latin typeface="Consolas" panose="020B0609020204030204" pitchFamily="49" charset="0"/>
                <a:cs typeface="Consolas" panose="020B0609020204030204" pitchFamily="49" charset="0"/>
              </a:rPr>
              <a:t>        # possibly other widgets</a:t>
            </a:r>
          </a:p>
          <a:p>
            <a:pPr marL="0" indent="0">
              <a:buFont typeface="Monotype Sorts" pitchFamily="2" charset="2"/>
              <a:buNone/>
            </a:pPr>
            <a:r>
              <a:rPr lang="en-US" sz="1600" dirty="0">
                <a:latin typeface="Consolas" panose="020B0609020204030204" pitchFamily="49" charset="0"/>
                <a:cs typeface="Consolas" panose="020B0609020204030204" pitchFamily="49" charset="0"/>
              </a:rPr>
              <a:t>        my_widget1.pack() # or grid() or place()</a:t>
            </a:r>
          </a:p>
          <a:p>
            <a:pPr marL="0" indent="0">
              <a:buNone/>
            </a:pPr>
            <a:r>
              <a:rPr lang="en-US" sz="1600" dirty="0">
                <a:latin typeface="Consolas" panose="020B0609020204030204" pitchFamily="49" charset="0"/>
                <a:cs typeface="Consolas" panose="020B0609020204030204" pitchFamily="49" charset="0"/>
              </a:rPr>
              <a:t>        my_widget2.pack() # or grid() or place()</a:t>
            </a:r>
          </a:p>
          <a:p>
            <a:pPr marL="0"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root_window.mainloop</a:t>
            </a:r>
            <a:r>
              <a:rPr lang="en-US" sz="1600" dirty="0">
                <a:latin typeface="Consolas" panose="020B0609020204030204" pitchFamily="49" charset="0"/>
                <a:cs typeface="Consolas" panose="020B0609020204030204" pitchFamily="49" charset="0"/>
              </a:rPr>
              <a:t>() # main evet loop</a:t>
            </a: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a:latin typeface="Consolas" panose="020B0609020204030204" pitchFamily="49" charset="0"/>
                <a:cs typeface="Consolas" panose="020B0609020204030204" pitchFamily="49" charset="0"/>
              </a:rPr>
              <a:t>    def processEvent1(self)</a:t>
            </a:r>
          </a:p>
          <a:p>
            <a:pPr marL="0" indent="0">
              <a:buFont typeface="Monotype Sorts" pitchFamily="2" charset="2"/>
              <a:buNone/>
            </a:pPr>
            <a:r>
              <a:rPr lang="en-US" sz="1600" dirty="0">
                <a:latin typeface="Consolas" panose="020B0609020204030204" pitchFamily="49" charset="0"/>
                <a:cs typeface="Consolas" panose="020B0609020204030204" pitchFamily="49" charset="0"/>
              </a:rPr>
              <a:t>    def processEvent2(self)</a:t>
            </a:r>
          </a:p>
          <a:p>
            <a:pPr marL="0" indent="0">
              <a:buFont typeface="Monotype Sorts" pitchFamily="2" charset="2"/>
              <a:buNone/>
            </a:pPr>
            <a:endParaRPr lang="en-US" sz="1600" dirty="0">
              <a:latin typeface="Consolas" panose="020B0609020204030204" pitchFamily="49" charset="0"/>
              <a:cs typeface="Consolas" panose="020B0609020204030204" pitchFamily="49" charset="0"/>
            </a:endParaRPr>
          </a:p>
          <a:p>
            <a:pPr marL="0" indent="0">
              <a:buFont typeface="Monotype Sorts" pitchFamily="2" charset="2"/>
              <a:buNone/>
            </a:pPr>
            <a:r>
              <a:rPr lang="en-US" sz="1600" dirty="0" err="1">
                <a:latin typeface="Consolas" panose="020B0609020204030204" pitchFamily="49" charset="0"/>
                <a:cs typeface="Consolas" panose="020B0609020204030204" pitchFamily="49" charset="0"/>
              </a:rPr>
              <a:t>my_gui</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MyGUI</a:t>
            </a:r>
            <a:r>
              <a:rPr lang="en-US" sz="1600" dirty="0">
                <a:latin typeface="Consolas" panose="020B0609020204030204" pitchFamily="49" charset="0"/>
                <a:cs typeface="Consolas" panose="020B0609020204030204" pitchFamily="49" charset="0"/>
              </a:rPr>
              <a:t>() # instantiate an object of MYGUI class</a:t>
            </a:r>
          </a:p>
        </p:txBody>
      </p:sp>
    </p:spTree>
    <p:extLst>
      <p:ext uri="{BB962C8B-B14F-4D97-AF65-F5344CB8AC3E}">
        <p14:creationId xmlns:p14="http://schemas.microsoft.com/office/powerpoint/2010/main" val="954831477"/>
      </p:ext>
    </p:extLst>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32074</TotalTime>
  <Words>4334</Words>
  <Application>Microsoft Macintosh PowerPoint</Application>
  <PresentationFormat>On-screen Show (4:3)</PresentationFormat>
  <Paragraphs>541</Paragraphs>
  <Slides>42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9" baseType="lpstr">
      <vt:lpstr>Arial</vt:lpstr>
      <vt:lpstr>Consolas</vt:lpstr>
      <vt:lpstr>Courier New</vt:lpstr>
      <vt:lpstr>Monotype Sorts</vt:lpstr>
      <vt:lpstr>Times New Roman</vt:lpstr>
      <vt:lpstr>International</vt:lpstr>
      <vt:lpstr>Picture</vt:lpstr>
      <vt:lpstr>Chapter 10  Basic GUI Programming Using Tkinter</vt:lpstr>
      <vt:lpstr>Motivations</vt:lpstr>
      <vt:lpstr>Objectives</vt:lpstr>
      <vt:lpstr>Getting Started with Tkinter</vt:lpstr>
      <vt:lpstr>Minimum Tkinter GUI Program Template</vt:lpstr>
      <vt:lpstr>PowerPoint Presentation</vt:lpstr>
      <vt:lpstr>Processing Events</vt:lpstr>
      <vt:lpstr>MVC: Model View Controller Pattern</vt:lpstr>
      <vt:lpstr>General OO Pattern for GUI</vt:lpstr>
      <vt:lpstr>The Widget Classes</vt:lpstr>
      <vt:lpstr>Color and Font</vt:lpstr>
      <vt:lpstr>Text Formatting</vt:lpstr>
      <vt:lpstr>Mouse Cursor</vt:lpstr>
      <vt:lpstr>Change Properties</vt:lpstr>
      <vt:lpstr>Widget Demo</vt:lpstr>
      <vt:lpstr>PowerPoint Presentation</vt:lpstr>
      <vt:lpstr>PowerPoint Presentation</vt:lpstr>
      <vt:lpstr>PowerPoint Presentation</vt:lpstr>
      <vt:lpstr>Canvas</vt:lpstr>
      <vt:lpstr>Canvas Demo</vt:lpstr>
      <vt:lpstr>Drawing Methods</vt:lpstr>
      <vt:lpstr>PowerPoint Presentation</vt:lpstr>
      <vt:lpstr>PowerPoint Presentation</vt:lpstr>
      <vt:lpstr>PowerPoint Presentation</vt:lpstr>
      <vt:lpstr>Geometry Managers</vt:lpstr>
      <vt:lpstr>Grid Manager</vt:lpstr>
      <vt:lpstr>PowerPoint Presentation</vt:lpstr>
      <vt:lpstr>Pack Manager</vt:lpstr>
      <vt:lpstr>PowerPoint Presentation</vt:lpstr>
      <vt:lpstr>Place Manager</vt:lpstr>
      <vt:lpstr>PowerPoint Presentation</vt:lpstr>
      <vt:lpstr>Case Study: Loan Calculator</vt:lpstr>
      <vt:lpstr>PowerPoint Presentation</vt:lpstr>
      <vt:lpstr>PowerPoint Presentation</vt:lpstr>
      <vt:lpstr>PowerPoint Presentation</vt:lpstr>
      <vt:lpstr>Sudoku GUI</vt:lpstr>
      <vt:lpstr>Display Images</vt:lpstr>
      <vt:lpstr>Image Example</vt:lpstr>
      <vt:lpstr>PowerPoint Presentation</vt:lpstr>
      <vt:lpstr>PowerPoint Presentation</vt:lpstr>
      <vt:lpstr>Deck of Cards GUI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Getting Started with Graphics Programming</dc:title>
  <dc:creator>Y. Daniel Liang</dc:creator>
  <cp:lastModifiedBy>yuksel aslandogan</cp:lastModifiedBy>
  <cp:revision>325</cp:revision>
  <cp:lastPrinted>1998-04-22T12:52:01Z</cp:lastPrinted>
  <dcterms:created xsi:type="dcterms:W3CDTF">1995-06-10T17:31:50Z</dcterms:created>
  <dcterms:modified xsi:type="dcterms:W3CDTF">2022-12-05T14:25:42Z</dcterms:modified>
</cp:coreProperties>
</file>