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02" r:id="rId2"/>
    <p:sldId id="525" r:id="rId3"/>
    <p:sldId id="493" r:id="rId4"/>
    <p:sldId id="471" r:id="rId5"/>
    <p:sldId id="494" r:id="rId6"/>
    <p:sldId id="513" r:id="rId7"/>
    <p:sldId id="511" r:id="rId8"/>
    <p:sldId id="512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14" r:id="rId19"/>
    <p:sldId id="524" r:id="rId20"/>
    <p:sldId id="468" r:id="rId21"/>
    <p:sldId id="507" r:id="rId22"/>
    <p:sldId id="469" r:id="rId23"/>
    <p:sldId id="470" r:id="rId24"/>
    <p:sldId id="508" r:id="rId25"/>
    <p:sldId id="509" r:id="rId26"/>
    <p:sldId id="510" r:id="rId27"/>
    <p:sldId id="449" r:id="rId28"/>
    <p:sldId id="450" r:id="rId29"/>
    <p:sldId id="526" r:id="rId30"/>
    <p:sldId id="527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1" autoAdjust="0"/>
    <p:restoredTop sz="94671" autoAdjust="0"/>
  </p:normalViewPr>
  <p:slideViewPr>
    <p:cSldViewPr>
      <p:cViewPr>
        <p:scale>
          <a:sx n="140" d="100"/>
          <a:sy n="140" d="100"/>
        </p:scale>
        <p:origin x="264" y="144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72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FBD7CD6-E5F4-4E70-A8D6-6D8B5EA35B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76727FE-DE23-431D-86B7-3A36B73000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8461643-851B-694C-9DE8-A10FC8B467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CF22A16-077C-4D33-A6CD-A154FB8C5D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ABB5236-101C-4E24-8EC1-C104A942FB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E878E09-02EA-4409-AACE-B93169F8D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3F329417-3B45-434C-B750-D6910E72F9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74F222B-05BE-B147-BF1F-881C328304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51026D-34AB-A642-BE4A-4169B89683FF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97A79BA-4236-1147-B1E9-E36F7018A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A36160C-7512-7B48-A6A0-F1F1D20CB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2BC6471-2AF2-4C41-9A1A-CCAE4EDFF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135544-7D6F-B340-8A9F-007DFC889CF6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7FAB3BE-52AD-2242-A581-F2C902399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EEC5466-188E-AC4C-A0EF-1F9B1A280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328EB03-10BD-C54E-9E5D-E34308C8D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108D1E-32DA-9540-8CD1-D48FB96C4E89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763B56-C516-EF45-8C81-7AAEF5BDF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6B455DA-BC90-DD46-819D-C16A84A0C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BFBACF2-248C-8746-A91C-C26F4F3DA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F10323-CB58-D346-AE04-6ADBD8D52545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DA4FF56-CFC4-3D41-B68D-F155CE4CC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E027995-9D77-4946-9369-BA7B228CC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4F9E4696-3E60-9A49-A296-063C6257BED4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F5128A0-4820-BC4F-BBDD-F0D0FF58C0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226A17A2-5B1A-D84A-897F-AEAE1EC0C2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6DD0368-62D9-2640-984D-CFD46AEF6BC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2A7AC4D1-055C-E44C-AFA6-BED1DF985F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ABB240FD-39B8-7F47-9AF9-BE75B9DFC06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B0013894-9B3D-DA4C-8B12-2651E82CC4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ED7A8B3A-DF98-EC4A-8870-E34B0CF8B9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ADDE64C3-7AA5-C049-B532-864834B9D7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EB55EEA2-DEAC-204E-9E3B-4BC85943B07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C17562CA-890F-7843-BB96-9BC93B001E08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C3D46C3B-E4C3-F649-9384-3E35AF7CC4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24F6BC86-5271-1B45-A4F7-6104AC3A581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D9084F85-77BA-DA47-B325-DAFC64CE766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359F63A9-FAD5-D742-9050-6578F573247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FE1728F5-E4BB-574C-A8BB-CCB2F2A3DCA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C67AADBA-E2B9-6246-B89B-662B58825AF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624DDEE7-CD7A-BB4C-97D4-E072172159A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94306F41-ECD2-B846-8D1C-FC7A6BC04D4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1FE4F131-39BE-2E45-8B16-82AEF2C6F81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C915EADE-FC78-AC42-9F7F-80C01F7D8F5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5DDD3517-AB6C-9140-AE7F-50A00E870FD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7701583B-55FA-D840-887A-C7E6DB52426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61C341E-4A36-6349-ADF7-A1B67DD57A8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87F1A670-4B35-8242-A74F-91A3AE0ADC6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7C3E69A5-1EA8-4444-A2A7-F31560A8B51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7EA33766-7D14-C04A-A75D-A0E2858A53B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5EE1214B-28A4-7644-8AA2-6CA9501D74D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4111E31B-37BB-3E42-869E-842ACCA29DE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CFF71074-9822-6C49-9BB3-EB221E072F6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344652E1-E361-7440-89A9-FF6571E1CD0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DA27C38D-DFE1-5D44-BB93-6641281D3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© Copyright 2018 by Pearson Education, Inc. All Rights Reserved.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375C955-36E4-1C49-9826-0AE7562B92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F1D3A5-699E-874F-8AA0-088169D854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2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1E12E347-3E3B-9C41-8BF3-9B01C3F18C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83D46269-7090-B148-8980-D35276687C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12333-1032-3347-AB4B-CA14718F0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7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F99F6A63-1670-5048-BBB8-476519FA3C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B57F3245-F925-FA46-B9BF-D519B9C4FB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19C59-4F2C-FF4E-ADE5-DEC10E00E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87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FF011747-34FF-1A44-8952-984A9B495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F848814F-A0B1-FA40-8496-A06406B649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EEEB8-BE25-CF46-9AF7-4867D78830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86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AC5AAD1-64C3-9E4D-AC60-AD181335A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B9D4B706-ED7A-2B49-A8F6-E4A513F9E1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44C8-79E6-994E-A0ED-458613A97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8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FC5CEB8-CBBC-E34C-96CA-BA67600366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976B25E-DC9E-A94E-B022-3FE1CD9434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79C99-2B96-6F4A-9AC4-96A1998FF3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79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FE6BF11E-E807-D442-A2FC-736E5480D0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6D4F44A1-99B4-5B4A-AFF9-82CDAA1433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FBDFD-5305-494E-86C8-A0603B265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11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1EB867C0-D8EC-7D4F-A28A-BC4BBB53D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B0B5C898-5663-5942-9E83-7D1202BA18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63991E-34E9-5C43-B024-168F6BD980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6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4980149A-1B9E-A047-AF70-75B2457E95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4550CB69-53AB-5148-8619-AE86E088C7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33795E-CD41-A643-8665-D0B44A00EF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26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D47E019F-79BB-BE43-9DFD-EEE2BBE3AC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B0145912-E02A-7649-AB48-B8A041929C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AA9F3-8007-7249-9BAB-031DBB392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38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CDAAD950-BEE3-6148-9FE4-81C690AF4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E334370F-2179-4746-A276-CC1D343C9D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3B5D3-EE21-AC48-B3A3-00F4666E78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67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A0F84C14-1310-404E-94F2-A0E18C89CC50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11929992-868D-48B8-8A16-2228A3C88A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7842B5E1-31BD-7546-895E-C478E57A7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3DB54FAE-0330-4F40-BA93-86091C638E9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CF4228A9-D302-C040-B1DD-AE03FC1BC3D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A253B13D-6F9D-5647-AB53-56A823CF9E3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52DECD35-3C67-7B42-89A2-159EA1018BC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11E614CC-49F8-DC4B-8BC0-8E8E054E599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D97931E9-CE5C-4E6C-808B-FB7ED1596B33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A03A691D-E7B6-AF42-B31D-07B25D6710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08D16847-9A75-604B-90CE-9AE3AB9D704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C3C76D8A-9A06-E84B-A312-1FA628EA740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2A6375C2-4CC1-B241-81DF-26DFD8B26BC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38E25A5B-B133-5344-A377-0DAE73CE392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77A49DD0-CCBC-0D42-9847-8BA546CFA93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07043AA1-1E46-E44D-8E26-BA90E550A02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B77254B9-B433-BC47-BD32-8166B6B16D4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67BFB718-45F5-184D-A915-016740D0DDF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2FDEC2F1-DF3B-4446-969C-45EFCFF330C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57BC91BD-1C2F-9347-ACB5-0C8EA99DE21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0549CCE2-8F44-0244-BA46-77C29735AEB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9B8F36B8-BB9E-F14C-8731-847727C979C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BF565ED8-9A91-A64D-BCEA-001CCA4B612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02D8601C-613C-C941-A1D8-D3EA5A6CF96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E4BC7EA0-79EE-B644-9CEF-D836E7D71DE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8F743F5D-3419-E14B-8CF0-799BCFB93F7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AB340D85-E34E-F449-854D-C5A751963D3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991C13B8-2BB1-7A45-948E-047FD26FCCE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EFB4BF28-C3C0-4F4D-8BE8-A66181F3D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30D02B65-04B2-7341-B92D-E889D010D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E4182FDD-ED98-4B10-8D4F-E58E30C2E1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7C37E5C9-FEED-4352-8C75-C8DBB86320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4F68CD0-20B3-2A4E-AF36-8A8C6DF700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722A3B4B-5E60-4A21-8E0A-FF19ADA1D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anose="020B0604020202020204" pitchFamily="34" charset="0"/>
              </a:rPr>
              <a:t>© Copyright 2018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SetDemo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SetListPerformanceTest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iangcpp.pearsoncmg.com/pyhtml/CountOccurrenceOfWord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TupleDemo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AB619B20-443A-7E49-93B4-64177C3425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3DF976-FA01-D547-AC6A-BD5CD5E90B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4A5FE14-1EE7-2143-B11B-EED7611A6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2209800"/>
          </a:xfrm>
          <a:noFill/>
        </p:spPr>
        <p:txBody>
          <a:bodyPr/>
          <a:lstStyle/>
          <a:p>
            <a:r>
              <a:rPr lang="en-US" altLang="en-US" dirty="0"/>
              <a:t>Chapter 14 </a:t>
            </a:r>
            <a:br>
              <a:rPr lang="en-US" altLang="en-US" dirty="0"/>
            </a:br>
            <a:r>
              <a:rPr lang="en-US" altLang="en-US" dirty="0"/>
              <a:t>Tuples, Sets, and Dictionaries</a:t>
            </a: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9DC3ECCC-89E4-8E4A-9FA1-B2ADB7E52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73085715-6A04-D24D-86A5-4A086B6A8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6A5858-84A5-4B49-860C-56AAE901D9B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121056B-41A6-824E-A1FA-C88D70B23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Manipulating and Accessing Sets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5B28FC6-43EE-A14B-B928-9F79EFD8B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 s1.add(6)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 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{1, 2, 4, 6}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(s1)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 max(s1)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 min(s1)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 sum(s1)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13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 3 in 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 s1.remove(4)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 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{1, 2, 6}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8B081196-AE50-A94F-8B13-B89D01F71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FC1F6F-2F08-DA48-B8FB-134349BFE44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BB68C58-4CA3-F446-80A0-2D4F878AA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Subset and Superset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F994E59-60CF-F844-A608-C99DB03B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4, 5, 2, 6}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s1.issubset(s2) # s1 is a subset of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91AA2754-45CA-1B4A-8358-4A4D13CA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57600"/>
            <a:ext cx="8763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4, 5, 2, 6}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s2.issuperset(s1) # s2 is a superset of 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8CE148FA-79EB-1C4B-803A-A867B129F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15DFD1-118D-EE4A-AEC6-33A56C8F4BE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7A0B163-82C9-3D4E-AF4A-C84CCDE12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Equality Test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68E086B-15D8-5F48-B94B-CCA01EF58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534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4, 2}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== s2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!=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1ED0ECD9-F40F-1C43-BA67-90EF6E66BE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5BD00D-55C6-B947-8D8E-26AE532FB3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BFA8B34-96D4-2848-ABD1-2B22668B5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Comparison Operators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9814DDE-F01F-4544-8BCB-9284682B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Note that it makes no sense to compare the sets using the conventional comparison operators (&gt;, &gt;=, &lt;=, &lt;), because the elements in a set are not ordered. However, these operators have special meaning when used for sets.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s1 &gt; s2 returns true is s1 is a proper superset of s2.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s1 &gt;= s2 returns true is s1 is a superset of s2.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s1 &lt; s2 returns true is s1 is a proper subset of s2.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s1 &lt;= s2 returns true is s1 is a subset of s2.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29A274DB-E315-4E45-A141-02706B2C94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38B016-21E7-154D-80D5-3B4F46D68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CAC05EC-6E01-8145-B1ED-D397FE670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 Operations (union, |)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E8DE8E1-E0D5-0748-9C10-E4F06F7BF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3,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s1.union(s2)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{1, 2, 3, 4,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|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{1, 2, 3, 4,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1E718FF5-A230-1E45-8CD4-32028220BD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24F89E-F9A3-FA44-B352-7DDD7917CC1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AF3B6EF-8D53-6043-97C5-C3C690E5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 Operations (intersection, &amp;)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98DD88A-2885-2F43-A702-F108285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3,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s1.intersection(s2)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&amp;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51561C66-F376-C74D-82E5-DF015E8F5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BCC265-4264-A34D-9B55-5F23403D7F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C6AF15B-4797-AF40-AD5B-B76A2FA4D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 Operations (difference, -)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BED344F-F0E2-2648-BFDB-E007060C0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3,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s1.difference(s2)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{2, 4}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s1 -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{2, 4}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A57EFDE4-63C9-0546-A29D-CB639B971D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341C2C-79B1-4A4E-87D4-44863845E2C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F73753F-9460-2748-9C23-3AD249731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 Operations (symetric_difference, ^)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313555D-F65C-274A-BEA1-B08691159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61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3,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s1.symmetric_difference(s2)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{2, 3, 4,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^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{2, 3, 4,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F171675A-6C48-4544-8608-D2B5A0760B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9414A8-AF63-8544-9CF1-24AB5B8001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C325153-37E0-FD49-B875-25386200B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5C3B34E-5ECC-A548-9BB7-A0B41D60A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534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24581" name="Rectangle 12">
            <a:hlinkClick r:id="rId3"/>
            <a:extLst>
              <a:ext uri="{FF2B5EF4-FFF2-40B4-BE49-F238E27FC236}">
                <a16:creationId xmlns:a16="http://schemas.microsoft.com/office/drawing/2014/main" id="{AAD9EF23-8670-2A49-910B-B2C80517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5654675"/>
            <a:ext cx="206216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SetDemo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676AD230-6F9B-9A47-AFAF-5FDB15B513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80A8E2-CDDC-314A-AFEA-DEC2BF63B9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5A26CD0-5A63-1E40-95B4-DB3336CBA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1143000"/>
          </a:xfrm>
        </p:spPr>
        <p:txBody>
          <a:bodyPr/>
          <a:lstStyle/>
          <a:p>
            <a:r>
              <a:rPr lang="en-US" altLang="en-US"/>
              <a:t>Comparing Performance of Sets and Lists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8453E2E-4EEC-E245-B570-3F4ECB23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534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25605" name="Rectangle 12">
            <a:hlinkClick r:id="rId3"/>
            <a:extLst>
              <a:ext uri="{FF2B5EF4-FFF2-40B4-BE49-F238E27FC236}">
                <a16:creationId xmlns:a16="http://schemas.microsoft.com/office/drawing/2014/main" id="{841CE97C-785D-9147-A6FF-D519A5BE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57813"/>
            <a:ext cx="32004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SetListPerformanceTest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25EB-C9AA-0E4D-B2AF-43C0A3DD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Covered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28BA-27CB-CA41-9F3C-6FA9FFF1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data types (immutable)</a:t>
            </a:r>
          </a:p>
          <a:p>
            <a:pPr lvl="1"/>
            <a:r>
              <a:rPr lang="en-US" dirty="0"/>
              <a:t>str, int, float</a:t>
            </a:r>
          </a:p>
          <a:p>
            <a:pPr lvl="1"/>
            <a:endParaRPr lang="en-US" dirty="0"/>
          </a:p>
          <a:p>
            <a:r>
              <a:rPr lang="en-US" dirty="0"/>
              <a:t>Basic data type mutable: Boolean</a:t>
            </a:r>
          </a:p>
          <a:p>
            <a:r>
              <a:rPr lang="en-US" dirty="0"/>
              <a:t>Container type that is mutable: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57CA7-FDE4-024F-913D-EAFFECEB0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EEEB8-BE25-CF46-9AF7-4867D78830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951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7FE864DA-42A1-B242-9901-338FD619D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5CA29C-6891-C34B-8674-3327D6E8BC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3F8FA98-3AC5-B949-98C4-EA37132F0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90550"/>
          </a:xfrm>
          <a:noFill/>
        </p:spPr>
        <p:txBody>
          <a:bodyPr/>
          <a:lstStyle/>
          <a:p>
            <a:r>
              <a:rPr lang="en-US" altLang="en-US" sz="4000"/>
              <a:t>Dictionary</a:t>
            </a:r>
            <a:endParaRPr lang="en-US" altLang="en-US" sz="4000" b="1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82D0293-7EEB-7046-B3AD-F21CDD685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  <a:noFill/>
        </p:spPr>
        <p:txBody>
          <a:bodyPr/>
          <a:lstStyle/>
          <a:p>
            <a:pPr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Why dictionary?</a:t>
            </a:r>
          </a:p>
          <a:p>
            <a:pPr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/>
              <a:t>Suppose your program stores a million students and frequently searches for a student using the social security number. An efficient data structure for this task is the </a:t>
            </a:r>
            <a:r>
              <a:rPr lang="en-US" altLang="en-US" i="1"/>
              <a:t>dictionary</a:t>
            </a:r>
            <a:r>
              <a:rPr lang="en-US" altLang="en-US"/>
              <a:t>. A dictionary is a collection that stores the elements along with the keys. The keys are like an indexer.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5032F905-B986-904D-BC33-9805A84FFF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BAE29B-53E3-724F-97D5-A29CA755096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AB73787-AB56-7948-9EBA-462EB1369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90550"/>
          </a:xfrm>
          <a:noFill/>
        </p:spPr>
        <p:txBody>
          <a:bodyPr/>
          <a:lstStyle/>
          <a:p>
            <a:r>
              <a:rPr lang="en-US" altLang="en-US" sz="4000"/>
              <a:t>Key/value pairs</a:t>
            </a:r>
            <a:endParaRPr lang="en-US" altLang="en-US" sz="4000" b="1"/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1D6A9A98-F073-F947-A0FA-23970F42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5BBD93BE-D81E-8145-8500-0D8567C2D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219200"/>
          <a:ext cx="8686800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Picture" r:id="rId3" imgW="2209800" imgH="1181100" progId="Word.Picture.8">
                  <p:embed/>
                </p:oleObj>
              </mc:Choice>
              <mc:Fallback>
                <p:oleObj name="Picture" r:id="rId3" imgW="2209800" imgH="11811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8686800" cy="465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8006FE36-2F4B-F541-ABAA-F142946BE7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CA57A9-57B8-7B49-AC3C-6F66591547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0FD7FEF-0E33-4641-9A93-AAAE775E0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Creating a Dictionary</a:t>
            </a:r>
            <a:endParaRPr lang="en-US" altLang="en-US" b="1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8445D4D-B722-C148-A5C8-59A0C1478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1676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dictionary = {} # Create an empty dictionary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dictionary = {"john":40, "peter":45} # Create a dictionary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dirty="0" err="1">
                <a:solidFill>
                  <a:schemeClr val="tx2"/>
                </a:solidFill>
              </a:rPr>
              <a:t>myDictionary</a:t>
            </a:r>
            <a:r>
              <a:rPr lang="en-US" altLang="en-US" sz="2800" dirty="0">
                <a:solidFill>
                  <a:schemeClr val="tx2"/>
                </a:solidFill>
              </a:rPr>
              <a:t> = {40:"john”,45:”peter”}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Requirements: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Key has to be an immutable data type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Keys have to be unique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Value can be any object.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A49CD89F-A9BD-7840-B510-C9F71F1E48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497144-0D29-174E-BD9C-5A5EC6F85F2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FA063C-AE34-8F4D-86E9-605A6CA94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Adding/Modifying Entries</a:t>
            </a:r>
            <a:endParaRPr lang="en-US" altLang="en-US" b="1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BDF0073-685E-B845-B1D2-6082D8ABB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267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To add an entry to a dictionary, use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	dictionary[key] = value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For example,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	dictionary["</a:t>
            </a:r>
            <a:r>
              <a:rPr lang="en-US" altLang="en-US" dirty="0" err="1"/>
              <a:t>susan</a:t>
            </a:r>
            <a:r>
              <a:rPr lang="en-US" altLang="en-US" dirty="0"/>
              <a:t>"] = 50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# contrast this with the lists: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myList</a:t>
            </a:r>
            <a:r>
              <a:rPr lang="en-US" altLang="en-US" dirty="0"/>
              <a:t>[3] = “</a:t>
            </a:r>
            <a:r>
              <a:rPr lang="en-US" altLang="en-US" dirty="0" err="1"/>
              <a:t>susan</a:t>
            </a:r>
            <a:r>
              <a:rPr lang="en-US" altLang="en-US" dirty="0"/>
              <a:t>”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myList.append</a:t>
            </a:r>
            <a:r>
              <a:rPr lang="en-US" altLang="en-US" dirty="0"/>
              <a:t>(“</a:t>
            </a:r>
            <a:r>
              <a:rPr lang="en-US" altLang="en-US" dirty="0" err="1"/>
              <a:t>susan</a:t>
            </a:r>
            <a:r>
              <a:rPr lang="en-US" altLang="en-US" dirty="0"/>
              <a:t>”)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4BA07A3B-0C8D-E345-ADB6-0E3B76AD7F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68E005-E533-3541-848B-20F7856CC4A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7DBD565-EB94-5941-86EF-C34DEA1F7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Deleting Entries</a:t>
            </a:r>
            <a:endParaRPr lang="en-US" altLang="en-US" b="1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072C9E9-179A-0E49-8688-809B67314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599"/>
            <a:ext cx="8458200" cy="5027613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To delete an entry from a dictionary, use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	del dictionary[key]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For example,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	del dictionary["</a:t>
            </a:r>
            <a:r>
              <a:rPr lang="en-US" altLang="en-US" dirty="0" err="1"/>
              <a:t>susan</a:t>
            </a:r>
            <a:r>
              <a:rPr lang="en-US" altLang="en-US" dirty="0"/>
              <a:t>"]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--OR—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 err="1"/>
              <a:t>dictionary.pop</a:t>
            </a:r>
            <a:r>
              <a:rPr lang="en-US" altLang="en-US" dirty="0"/>
              <a:t>(</a:t>
            </a:r>
            <a:r>
              <a:rPr lang="en-US" altLang="en-US" dirty="0" err="1"/>
              <a:t>key,None</a:t>
            </a:r>
            <a:r>
              <a:rPr lang="en-US" altLang="en-US" dirty="0"/>
              <a:t>) # </a:t>
            </a:r>
            <a:r>
              <a:rPr lang="en-US" altLang="en-US" sz="2400" dirty="0"/>
              <a:t>or .pop(</a:t>
            </a:r>
            <a:r>
              <a:rPr lang="en-US" altLang="en-US" sz="2400" dirty="0" err="1"/>
              <a:t>key,’Not</a:t>
            </a:r>
            <a:r>
              <a:rPr lang="en-US" altLang="en-US" sz="2400" dirty="0"/>
              <a:t> Found’)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/>
              <a:t># the above will delete the </a:t>
            </a:r>
            <a:r>
              <a:rPr lang="en-US" altLang="en-US" sz="2400" dirty="0" err="1"/>
              <a:t>key:value</a:t>
            </a:r>
            <a:r>
              <a:rPr lang="en-US" altLang="en-US" sz="2400" dirty="0"/>
              <a:t> pair if exists and return value. Will return None if the key doesn’t exist. Will generate an error if a default values is not specified. So, don’t do </a:t>
            </a:r>
            <a:r>
              <a:rPr lang="en-US" altLang="en-US" sz="2400" dirty="0" err="1"/>
              <a:t>dictionary.pop</a:t>
            </a:r>
            <a:r>
              <a:rPr lang="en-US" altLang="en-US" sz="2400" dirty="0"/>
              <a:t>(key) without checking of key exists in the dictionary.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B13300B6-5FAD-0A4B-A762-72738A14E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B654DB-D9A5-EA4E-8B69-E2A70B008C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FC1BADB-48B1-514C-9790-B125E6155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Looping Entries</a:t>
            </a:r>
            <a:endParaRPr lang="en-US" altLang="en-US" b="1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B329078-573D-5E44-96CE-2DC48E812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267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for key in dictionary: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    print(key + ":" + str(dictionary[key]))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BCD7B208-8592-AF43-8556-885BCC13E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F14B51-7753-A048-B866-16F8A6BC59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EAB1E3F-4D50-524E-9E03-22C557F22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The len and in operators</a:t>
            </a:r>
            <a:endParaRPr lang="en-US" altLang="en-US" b="1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A7B055B-90EF-4B44-8DB4-83E788ABA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1143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len(dictionary) returns the number of the elements in the dictionary.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AE2D4060-30E8-174B-869F-78B370B7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19400"/>
            <a:ext cx="8458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&gt;&gt;&gt; dictionary = {"john":40, "peter":45}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&gt;&gt;&gt; "john" in dictionary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True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&gt;&gt;&gt; "</a:t>
            </a:r>
            <a:r>
              <a:rPr lang="en-US" altLang="en-US" dirty="0" err="1">
                <a:solidFill>
                  <a:schemeClr val="tx2"/>
                </a:solidFill>
              </a:rPr>
              <a:t>johnson</a:t>
            </a:r>
            <a:r>
              <a:rPr lang="en-US" altLang="en-US" dirty="0">
                <a:solidFill>
                  <a:schemeClr val="tx2"/>
                </a:solidFill>
              </a:rPr>
              <a:t>" in dictionary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False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D949EF02-98A8-6444-9553-8F67C247C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599277-D84E-CF4F-B537-2478690BD2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F490EA3-FE19-AE41-9342-90FA5D999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457200"/>
          </a:xfrm>
          <a:noFill/>
        </p:spPr>
        <p:txBody>
          <a:bodyPr/>
          <a:lstStyle/>
          <a:p>
            <a:r>
              <a:rPr lang="en-US" altLang="en-US" sz="4000"/>
              <a:t>The Dictionary Methods</a:t>
            </a:r>
            <a:endParaRPr lang="en-US" altLang="en-US" b="1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0699C472-2221-8946-BD48-CFF53A4D2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7" name="Rectangle 8">
            <a:extLst>
              <a:ext uri="{FF2B5EF4-FFF2-40B4-BE49-F238E27FC236}">
                <a16:creationId xmlns:a16="http://schemas.microsoft.com/office/drawing/2014/main" id="{7247E812-3090-154F-9AA4-06B850F2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798" name="Object 7">
            <a:extLst>
              <a:ext uri="{FF2B5EF4-FFF2-40B4-BE49-F238E27FC236}">
                <a16:creationId xmlns:a16="http://schemas.microsoft.com/office/drawing/2014/main" id="{6EF5FA7B-0D1F-C64D-86EE-4F24CEBB3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86868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Picture" r:id="rId3" imgW="3124200" imgH="1117600" progId="Word.Picture.8">
                  <p:embed/>
                </p:oleObj>
              </mc:Choice>
              <mc:Fallback>
                <p:oleObj name="Picture" r:id="rId3" imgW="3124200" imgH="11176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8686800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44EF3D52-0C03-5144-9652-82CB22CEF4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25ED27-9738-F34D-956D-8CEEFD3CAD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65799B8-E015-8F42-A0AF-EDF9C9553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533400"/>
          </a:xfrm>
          <a:noFill/>
        </p:spPr>
        <p:txBody>
          <a:bodyPr/>
          <a:lstStyle/>
          <a:p>
            <a:r>
              <a:rPr lang="en-US" altLang="en-US" sz="4000"/>
              <a:t>Case Studies: Occurrences of Words</a:t>
            </a:r>
          </a:p>
        </p:txBody>
      </p:sp>
      <p:sp>
        <p:nvSpPr>
          <p:cNvPr id="34820" name="Text Box 9">
            <a:extLst>
              <a:ext uri="{FF2B5EF4-FFF2-40B4-BE49-F238E27FC236}">
                <a16:creationId xmlns:a16="http://schemas.microsoft.com/office/drawing/2014/main" id="{BBD05A5C-0185-3C4B-9C64-DB42DCBA7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6106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/>
              <a:t>This case study writes a program that counts the occurrences of words in a text file and displays the words and their occurrences in alphabetical order of words. The program uses a dictionary to store an entry consisting of a word and its count. For each word, check whether it is already a key in the dictionary. If not, add to the dictionary an entry with the word as the key and value </a:t>
            </a:r>
            <a:r>
              <a:rPr lang="en-US" altLang="en-US" sz="2800" u="sng"/>
              <a:t>1</a:t>
            </a:r>
            <a:r>
              <a:rPr lang="en-US" altLang="en-US" sz="2800"/>
              <a:t>. Otherwise, increase the value for the word (key) by </a:t>
            </a:r>
            <a:r>
              <a:rPr lang="en-US" altLang="en-US" sz="2800" u="sng"/>
              <a:t>1</a:t>
            </a:r>
            <a:r>
              <a:rPr lang="en-US" altLang="en-US" sz="2800"/>
              <a:t> in the dictionary. </a:t>
            </a:r>
          </a:p>
        </p:txBody>
      </p:sp>
      <p:sp>
        <p:nvSpPr>
          <p:cNvPr id="34821" name="Rectangle 12">
            <a:hlinkClick r:id="rId2"/>
            <a:extLst>
              <a:ext uri="{FF2B5EF4-FFF2-40B4-BE49-F238E27FC236}">
                <a16:creationId xmlns:a16="http://schemas.microsoft.com/office/drawing/2014/main" id="{470B5052-8FD2-6F40-8A7C-D3F79FCA9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486400"/>
            <a:ext cx="297656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CountOccurrenceOfWords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B41B-B75F-7D45-9E90-AC18F55C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04800"/>
            <a:ext cx="7315200" cy="55435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LiveExample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14.5 word counts in a text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# Prompt the user to enter a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filename = input("Enter a filename: ").strip()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open(filename, "r") # Open the file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{} # Create an empty dictionary to count words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line 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inputFile.close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pairs = list(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wordCounts.items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# Get pairs from the dictionary  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items = [[count, word] for (word, count) in pairs]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items.sort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(reverse = True) # Sort pairs in items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count, word in items[ : 10]: # Slice the first 10 items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print(word, count,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 '\t')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CD35-D1CA-AE4D-818B-CEC75ACE34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EEEB8-BE25-CF46-9AF7-4867D78830B6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33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A6FF974B-2C8F-C245-B885-85A54436AA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C0A373-9A83-AD48-8014-3FF207DB86B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6C8BC4D-0373-D14A-8ADD-FD8039EA5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066800"/>
          </a:xfrm>
          <a:noFill/>
        </p:spPr>
        <p:txBody>
          <a:bodyPr/>
          <a:lstStyle/>
          <a:p>
            <a:r>
              <a:rPr lang="en-US" altLang="en-US"/>
              <a:t>Motivations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9642479-6210-C74B-A2E6-0D53D6F2F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648200"/>
          </a:xfrm>
          <a:noFill/>
        </p:spPr>
        <p:txBody>
          <a:bodyPr/>
          <a:lstStyle/>
          <a:p>
            <a:pPr marL="0" indent="0">
              <a:lnSpc>
                <a:spcPct val="95000"/>
              </a:lnSpc>
              <a:buFont typeface="Monotype Sorts" pitchFamily="2" charset="2"/>
              <a:buNone/>
            </a:pPr>
            <a:r>
              <a:rPr lang="en-US" altLang="en-US"/>
              <a:t>The </a:t>
            </a:r>
            <a:r>
              <a:rPr lang="en-US" altLang="en-US" b="1"/>
              <a:t>No Fly List</a:t>
            </a:r>
            <a:r>
              <a:rPr lang="en-US" altLang="en-US"/>
              <a:t> is a list, created and maintained by the United States government's Terrorist Screening Center, of people who are not permitted to board a commercial aircraft for travel in or out of the United States. Suppose we need to write a program that checks whether a person is in the No Fly List. You can use a Python list to store the persons in the No Fly List. However, a more efficient data structure for this application is a set. 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0A23D1CA-2E11-024D-947F-BDFC398F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7332081-4FA2-F74B-9C6B-A39075661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6463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CE13C0EF-D7DA-8642-B9CB-42D6ED0E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5338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152" name="Rectangle 10">
            <a:extLst>
              <a:ext uri="{FF2B5EF4-FFF2-40B4-BE49-F238E27FC236}">
                <a16:creationId xmlns:a16="http://schemas.microsoft.com/office/drawing/2014/main" id="{4392702D-BC2B-2F48-86B7-E43878C2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6275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CD35-D1CA-AE4D-818B-CEC75ACE34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EEEB8-BE25-CF46-9AF7-4867D78830B6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EF2F42-E72E-0D4D-8F5E-C9E12176E9F8}"/>
              </a:ext>
            </a:extLst>
          </p:cNvPr>
          <p:cNvSpPr txBox="1">
            <a:spLocks/>
          </p:cNvSpPr>
          <p:nvPr/>
        </p:nvSpPr>
        <p:spPr bwMode="auto">
          <a:xfrm>
            <a:off x="304800" y="304800"/>
            <a:ext cx="84582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Count each word in the line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(line,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line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replacePunctuation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(line) # Replace punctuation with space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words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# Get words from each line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word in words: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 word 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[word] += 1 # Increase count for word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else: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[word] = 1 # Add an item in the dictionary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Replace punctuation in the line with space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replacePunctuation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(line):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line: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"~@#$%^&amp;*()_-+=~&lt;&gt;?/,.;:!{}[]|'\"":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line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line.replace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 ")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line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main() # Call the main function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C1086DC0-6682-C944-977F-25241FA711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BC315D-7AF8-4045-ACAA-2388425C3E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3338CED-3F14-B94F-B8F6-251FF4A56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15400" cy="685800"/>
          </a:xfrm>
          <a:noFill/>
        </p:spPr>
        <p:txBody>
          <a:bodyPr/>
          <a:lstStyle/>
          <a:p>
            <a:r>
              <a:rPr lang="en-US" altLang="en-US"/>
              <a:t>Objectives</a:t>
            </a:r>
            <a:endParaRPr lang="en-US" altLang="en-US" b="1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950C244-4A3B-4442-B6BF-0A5C9118A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334000"/>
          </a:xfrm>
          <a:noFill/>
        </p:spPr>
        <p:txBody>
          <a:bodyPr/>
          <a:lstStyle/>
          <a:p>
            <a:pPr marL="458788" indent="-458788"/>
            <a:r>
              <a:rPr lang="en-US" altLang="en-US"/>
              <a:t>To use tuples as immutable lists (§14.2).</a:t>
            </a:r>
          </a:p>
          <a:p>
            <a:pPr marL="458788" indent="-458788"/>
            <a:r>
              <a:rPr lang="en-US" altLang="en-US"/>
              <a:t>To use sets for storing and fast accessing non-duplicate elements (§14.3).</a:t>
            </a:r>
          </a:p>
          <a:p>
            <a:pPr marL="458788" indent="-458788"/>
            <a:r>
              <a:rPr lang="en-US" altLang="en-US"/>
              <a:t>To understand the performance differences between sets and lists (§14.4).</a:t>
            </a:r>
          </a:p>
          <a:p>
            <a:pPr marL="458788" indent="-458788"/>
            <a:r>
              <a:rPr lang="en-US" altLang="en-US"/>
              <a:t>To store key/value pairs in a dictionary and access value using the key (§14.5).</a:t>
            </a:r>
          </a:p>
          <a:p>
            <a:pPr marL="458788" indent="-458788"/>
            <a:r>
              <a:rPr lang="en-US" altLang="en-US"/>
              <a:t>To use dictionaries to develop applications (§14.6).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59FE9DD4-2110-ED4C-A31B-A1598B02A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60791-79C1-9C48-A702-E0F85F9CEFB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89959D0-5F1F-FB4D-B561-BA91A1ADB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noFill/>
        </p:spPr>
        <p:txBody>
          <a:bodyPr/>
          <a:lstStyle/>
          <a:p>
            <a:r>
              <a:rPr lang="en-US" altLang="en-US"/>
              <a:t>Tuples</a:t>
            </a:r>
          </a:p>
        </p:txBody>
      </p:sp>
      <p:sp>
        <p:nvSpPr>
          <p:cNvPr id="9220" name="Text Box 9">
            <a:extLst>
              <a:ext uri="{FF2B5EF4-FFF2-40B4-BE49-F238E27FC236}">
                <a16:creationId xmlns:a16="http://schemas.microsoft.com/office/drawing/2014/main" id="{0EE48976-5BD2-6844-9496-11A23AD2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7630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Tuples are like lists except they are immutable. Once they are created, their contents cannot be changed.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If the contents of a list in your application do not change, you should use a tuple to prevent data from being modified accidentally. Furthermore, tuples are more efficient than lists. </a:t>
            </a:r>
          </a:p>
        </p:txBody>
      </p:sp>
      <p:sp>
        <p:nvSpPr>
          <p:cNvPr id="9221" name="Rectangle 14">
            <a:extLst>
              <a:ext uri="{FF2B5EF4-FFF2-40B4-BE49-F238E27FC236}">
                <a16:creationId xmlns:a16="http://schemas.microsoft.com/office/drawing/2014/main" id="{469A4702-6368-2246-9B49-5A2F0F7D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5494BACE-8CAC-D64D-8832-AA35422888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FCD171-924D-9141-B862-18AD38F5C4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20B551A-01DE-EF41-ADDC-EC3333E1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noFill/>
        </p:spPr>
        <p:txBody>
          <a:bodyPr/>
          <a:lstStyle/>
          <a:p>
            <a:r>
              <a:rPr lang="en-US" altLang="en-US"/>
              <a:t>Creating Tuples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E4469955-3E9F-7A45-BEDD-8856F5974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686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t1 = () # Create an empty tuple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t2 = (1, 3, 5) # Create a tuple with three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# Create a tuple from a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t3 = tuple([2 * x </a:t>
            </a:r>
            <a:r>
              <a:rPr lang="en-US" altLang="en-US" sz="2400" b="1" dirty="0">
                <a:solidFill>
                  <a:schemeClr val="tx2"/>
                </a:solidFill>
              </a:rPr>
              <a:t>for</a:t>
            </a:r>
            <a:r>
              <a:rPr lang="en-US" altLang="en-US" sz="2400" dirty="0">
                <a:solidFill>
                  <a:schemeClr val="tx2"/>
                </a:solidFill>
              </a:rPr>
              <a:t> x </a:t>
            </a:r>
            <a:r>
              <a:rPr lang="en-US" altLang="en-US" sz="2400" b="1" dirty="0">
                <a:solidFill>
                  <a:schemeClr val="tx2"/>
                </a:solidFill>
              </a:rPr>
              <a:t>in</a:t>
            </a:r>
            <a:r>
              <a:rPr lang="en-US" altLang="en-US" sz="2400" dirty="0">
                <a:solidFill>
                  <a:schemeClr val="tx2"/>
                </a:solidFill>
              </a:rPr>
              <a:t> range(1, 5)]) # </a:t>
            </a:r>
            <a:r>
              <a:rPr lang="en-US" altLang="en-US" sz="2400" dirty="0">
                <a:solidFill>
                  <a:schemeClr val="tx2"/>
                </a:solidFill>
                <a:sym typeface="Wingdings" pitchFamily="2" charset="2"/>
              </a:rPr>
              <a:t> (2,4,6,8)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# Create a tuple from a string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t4 = tuple("</a:t>
            </a:r>
            <a:r>
              <a:rPr lang="en-US" altLang="en-US" sz="2400" dirty="0" err="1">
                <a:solidFill>
                  <a:schemeClr val="tx2"/>
                </a:solidFill>
              </a:rPr>
              <a:t>abac</a:t>
            </a:r>
            <a:r>
              <a:rPr lang="en-US" altLang="en-US" sz="2400" dirty="0">
                <a:solidFill>
                  <a:schemeClr val="tx2"/>
                </a:solidFill>
              </a:rPr>
              <a:t>") # t4 is ('a', 'b', 'a', 'c’)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1DCCCFF2-1221-BD44-9C39-6ED3FDE47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19CD8918-E77F-A74D-A0B4-0105D2B2E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3B591F-15ED-9A46-A845-D624B5EDDB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EC5F58B-8704-FE44-ACF4-63D6522C0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Tuples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ABCEE16-B2AC-744A-9579-FDAFAD66B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534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dirty="0"/>
              <a:t>Tuples can be used like lists except they are immutable. 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Operations on Tuples: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Index[], slice, +, *, ==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err="1"/>
              <a:t>len</a:t>
            </a:r>
            <a:r>
              <a:rPr lang="en-US" altLang="en-US" dirty="0"/>
              <a:t>, min, max, sum, in, not in.</a:t>
            </a:r>
          </a:p>
        </p:txBody>
      </p:sp>
      <p:sp>
        <p:nvSpPr>
          <p:cNvPr id="13317" name="Rectangle 12">
            <a:hlinkClick r:id="rId3"/>
            <a:extLst>
              <a:ext uri="{FF2B5EF4-FFF2-40B4-BE49-F238E27FC236}">
                <a16:creationId xmlns:a16="http://schemas.microsoft.com/office/drawing/2014/main" id="{8999503E-6499-3543-868D-6DB830223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5654675"/>
            <a:ext cx="206216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TupleDemo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17F2DD67-D096-3242-994F-9BA03C5E3A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92A0B1-BFF5-E648-8A7D-AF133434A3E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106B0EE-1289-1743-BC5E-366EF75F3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E14B279-71E0-A743-88CF-D840CAA0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534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Sets are like lists to store a collection of items. Unlike lists, the elements in a set are unique and are not placed in any particular ordered. If your application does not care about the order of the elements, using a set to store elements is more efficient than using lists. The syntax for sets is braces </a:t>
            </a:r>
            <a:r>
              <a:rPr lang="en-US" altLang="en-US" u="sng"/>
              <a:t>{}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901268BC-DF60-8D46-887C-43CA7710D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C0EF11-BB6C-1F4D-A971-DD17E87E324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B5D818A-0DCD-3947-ADC7-5AE21BB5C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Creating Sets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991F4B9-D131-754F-9D29-CEAAAA75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534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s1 = set() # Create an empty 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s2 = {1, 3, 5} # Create a set with three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s3 = set([1, 3, 5]) # Create a set from a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# Create a set from a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s4 = set([x * 2 </a:t>
            </a:r>
            <a:r>
              <a:rPr lang="en-US" altLang="en-US" sz="2400" b="1" dirty="0">
                <a:solidFill>
                  <a:schemeClr val="tx2"/>
                </a:solidFill>
              </a:rPr>
              <a:t>for</a:t>
            </a:r>
            <a:r>
              <a:rPr lang="en-US" altLang="en-US" sz="2400" dirty="0">
                <a:solidFill>
                  <a:schemeClr val="tx2"/>
                </a:solidFill>
              </a:rPr>
              <a:t> x </a:t>
            </a:r>
            <a:r>
              <a:rPr lang="en-US" altLang="en-US" sz="2400" b="1" dirty="0">
                <a:solidFill>
                  <a:schemeClr val="tx2"/>
                </a:solidFill>
              </a:rPr>
              <a:t>in</a:t>
            </a:r>
            <a:r>
              <a:rPr lang="en-US" altLang="en-US" sz="2400" dirty="0">
                <a:solidFill>
                  <a:schemeClr val="tx2"/>
                </a:solidFill>
              </a:rPr>
              <a:t> range(1, 10)])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# Create a set from a string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s5 = set("</a:t>
            </a:r>
            <a:r>
              <a:rPr lang="en-US" altLang="en-US" sz="2400" dirty="0" err="1">
                <a:solidFill>
                  <a:schemeClr val="tx2"/>
                </a:solidFill>
              </a:rPr>
              <a:t>abac</a:t>
            </a:r>
            <a:r>
              <a:rPr lang="en-US" altLang="en-US" sz="2400" dirty="0">
                <a:solidFill>
                  <a:schemeClr val="tx2"/>
                </a:solidFill>
              </a:rPr>
              <a:t>") # s5 is {'a', 'b', 'c'}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21174</TotalTime>
  <Words>1800</Words>
  <Application>Microsoft Macintosh PowerPoint</Application>
  <PresentationFormat>On-screen Show (4:3)</PresentationFormat>
  <Paragraphs>258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Book Antiqua</vt:lpstr>
      <vt:lpstr>Consolas</vt:lpstr>
      <vt:lpstr>Courier New</vt:lpstr>
      <vt:lpstr>Monotype Sorts</vt:lpstr>
      <vt:lpstr>Times New Roman</vt:lpstr>
      <vt:lpstr>International</vt:lpstr>
      <vt:lpstr>Picture</vt:lpstr>
      <vt:lpstr>Chapter 14  Tuples, Sets, and Dictionaries</vt:lpstr>
      <vt:lpstr>Data Types Covered So Far</vt:lpstr>
      <vt:lpstr>Motivations</vt:lpstr>
      <vt:lpstr>Objectives</vt:lpstr>
      <vt:lpstr>Tuples</vt:lpstr>
      <vt:lpstr>Creating Tuples</vt:lpstr>
      <vt:lpstr>Tuples</vt:lpstr>
      <vt:lpstr>Sets</vt:lpstr>
      <vt:lpstr>Creating Sets</vt:lpstr>
      <vt:lpstr>Manipulating and Accessing Sets</vt:lpstr>
      <vt:lpstr>Subset and Superset</vt:lpstr>
      <vt:lpstr>Equality Test</vt:lpstr>
      <vt:lpstr>Comparison Operators</vt:lpstr>
      <vt:lpstr>Set Operations (union, |)</vt:lpstr>
      <vt:lpstr>Set Operations (intersection, &amp;)</vt:lpstr>
      <vt:lpstr>Set Operations (difference, -)</vt:lpstr>
      <vt:lpstr>Set Operations (symetric_difference, ^)</vt:lpstr>
      <vt:lpstr>Sets</vt:lpstr>
      <vt:lpstr>Comparing Performance of Sets and Lists</vt:lpstr>
      <vt:lpstr>Dictionary</vt:lpstr>
      <vt:lpstr>Key/value pairs</vt:lpstr>
      <vt:lpstr>Creating a Dictionary</vt:lpstr>
      <vt:lpstr>Adding/Modifying Entries</vt:lpstr>
      <vt:lpstr>Deleting Entries</vt:lpstr>
      <vt:lpstr>Looping Entries</vt:lpstr>
      <vt:lpstr>The len and in operators</vt:lpstr>
      <vt:lpstr>The Dictionary Methods</vt:lpstr>
      <vt:lpstr>Case Studies: Occurrences of Words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Exception Handling</dc:title>
  <dc:creator>Y. Daniel Liang</dc:creator>
  <cp:lastModifiedBy>yuksel aslandogan</cp:lastModifiedBy>
  <cp:revision>162</cp:revision>
  <dcterms:created xsi:type="dcterms:W3CDTF">1995-06-10T17:31:50Z</dcterms:created>
  <dcterms:modified xsi:type="dcterms:W3CDTF">2022-11-21T14:59:00Z</dcterms:modified>
</cp:coreProperties>
</file>