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8efd4365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78efd4365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8efd4365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78efd4365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ba34768b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2ba34768b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ba34768b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2ba34768b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bba7dbb6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2bba7dbb6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8efd4365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78efd4365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bba7db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2bba7db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ba34768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2ba34768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78efd4365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78efd436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8efd4365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78efd4365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8efd4365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78efd4365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36ed15b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736ed15b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8efd4365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78efd4365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bba7dbb6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2bba7dbb6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ba34768b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2ba34768b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bba7dbb6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2bba7dbb6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ba34768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2ba34768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bba7dbb6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2bba7dbb6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ba34768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2ba34768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a4600c1b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7a4600c1b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ba3476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2ba3476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it.ly/lab6-ece3-n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863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to Electrical and Computer Engineering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801550" y="2450350"/>
            <a:ext cx="35409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ECE-3 Fall 202</a:t>
            </a:r>
            <a:r>
              <a:rPr b="1"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1" i="0" sz="2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LAB </a:t>
            </a:r>
            <a:r>
              <a:rPr b="1"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b="0" i="0" sz="20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72" y="4861575"/>
            <a:ext cx="2120600" cy="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2460650" y="1461025"/>
            <a:ext cx="1529400" cy="1426800"/>
          </a:xfrm>
          <a:prstGeom prst="bracketPair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2635850" y="1551025"/>
            <a:ext cx="1179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3        4</a:t>
            </a:r>
            <a:endParaRPr sz="2300">
              <a:solidFill>
                <a:srgbClr val="00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1        5</a:t>
            </a:r>
            <a:endParaRPr sz="2300">
              <a:solidFill>
                <a:srgbClr val="00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6175900" y="1412150"/>
            <a:ext cx="898500" cy="1426800"/>
          </a:xfrm>
          <a:prstGeom prst="bracketPair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6408675" y="1450875"/>
            <a:ext cx="535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B6D7A8"/>
                </a:solidFill>
                <a:latin typeface="Avenir"/>
                <a:ea typeface="Avenir"/>
                <a:cs typeface="Avenir"/>
                <a:sym typeface="Avenir"/>
              </a:rPr>
              <a:t>34</a:t>
            </a:r>
            <a:endParaRPr b="1" sz="23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B6D7A8"/>
                </a:solidFill>
                <a:latin typeface="Avenir"/>
                <a:ea typeface="Avenir"/>
                <a:cs typeface="Avenir"/>
                <a:sym typeface="Avenir"/>
              </a:rPr>
              <a:t>37</a:t>
            </a:r>
            <a:endParaRPr b="1" sz="23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4346125" y="1461025"/>
            <a:ext cx="898500" cy="1426800"/>
          </a:xfrm>
          <a:prstGeom prst="bracketPai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4578900" y="1499750"/>
            <a:ext cx="535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1"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1"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5495600" y="1743375"/>
            <a:ext cx="299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=</a:t>
            </a:r>
            <a:endParaRPr sz="3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3709550" y="2956150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2 x 2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5114400" y="2956150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x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029625" y="2956150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</a:rPr>
              <a:t>2 x 1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2887875" y="3605575"/>
            <a:ext cx="430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i="1"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      x         =      </a:t>
            </a:r>
            <a:r>
              <a:rPr i="1" lang="en" sz="2800">
                <a:solidFill>
                  <a:srgbClr val="B6D7A8"/>
                </a:solidFill>
                <a:latin typeface="Avenir"/>
                <a:ea typeface="Avenir"/>
                <a:cs typeface="Avenir"/>
                <a:sym typeface="Avenir"/>
              </a:rPr>
              <a:t>b</a:t>
            </a:r>
            <a:endParaRPr i="1" sz="28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Example</a:t>
            </a:r>
            <a:endParaRPr sz="2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203775" y="1443625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Method of </a:t>
            </a:r>
            <a:r>
              <a:rPr lang="en" sz="2900">
                <a:solidFill>
                  <a:srgbClr val="00FFFF"/>
                </a:solidFill>
              </a:rPr>
              <a:t>elimination</a:t>
            </a:r>
            <a:endParaRPr sz="29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203775" y="2074825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Using </a:t>
            </a:r>
            <a:r>
              <a:rPr lang="en" sz="2900">
                <a:solidFill>
                  <a:srgbClr val="00FFFF"/>
                </a:solidFill>
              </a:rPr>
              <a:t>np.linalg.solve</a:t>
            </a:r>
            <a:endParaRPr sz="29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/>
        </p:nvSpPr>
        <p:spPr>
          <a:xfrm>
            <a:off x="3342925" y="1958400"/>
            <a:ext cx="252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E599"/>
                </a:solidFill>
                <a:latin typeface="Avenir"/>
                <a:ea typeface="Avenir"/>
                <a:cs typeface="Avenir"/>
                <a:sym typeface="Avenir"/>
              </a:rPr>
              <a:t>Exercise - 4</a:t>
            </a:r>
            <a:endParaRPr sz="2500">
              <a:solidFill>
                <a:srgbClr val="FFE59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142200" y="120975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System of Linear Equations</a:t>
            </a:r>
            <a:endParaRPr sz="2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Linear Dynamical System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4241275" y="2054925"/>
            <a:ext cx="350400" cy="1196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4241275" y="1149725"/>
            <a:ext cx="49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endParaRPr b="1" baseline="-25000"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4531850" y="3251019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451975" y="566700"/>
            <a:ext cx="335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" sz="16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→ 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Dimension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of state vector x </a:t>
            </a:r>
            <a:r>
              <a:rPr lang="en" sz="16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600">
              <a:solidFill>
                <a:srgbClr val="00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5455375" y="2054925"/>
            <a:ext cx="350400" cy="1196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5455375" y="1149725"/>
            <a:ext cx="94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t+1</a:t>
            </a:r>
            <a:endParaRPr b="1" baseline="-25000"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745950" y="3251019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2928325" y="2054925"/>
            <a:ext cx="350400" cy="1196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2928325" y="1149725"/>
            <a:ext cx="10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t-1</a:t>
            </a:r>
            <a:endParaRPr b="1" baseline="-25000"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3218900" y="3251019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1615250" y="2054919"/>
            <a:ext cx="350400" cy="1196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1615250" y="1149725"/>
            <a:ext cx="10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t-2</a:t>
            </a:r>
            <a:endParaRPr b="1" baseline="-25000"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1905825" y="3251013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709175" y="2057344"/>
            <a:ext cx="350400" cy="1196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6709175" y="1152150"/>
            <a:ext cx="10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t+2</a:t>
            </a:r>
            <a:endParaRPr b="1" baseline="-25000"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6999750" y="3253438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cxnSp>
        <p:nvCxnSpPr>
          <p:cNvPr id="231" name="Google Shape;231;p27"/>
          <p:cNvCxnSpPr/>
          <p:nvPr/>
        </p:nvCxnSpPr>
        <p:spPr>
          <a:xfrm flipH="1" rot="10800000">
            <a:off x="1887800" y="4114675"/>
            <a:ext cx="4778400" cy="7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7"/>
          <p:cNvSpPr txBox="1"/>
          <p:nvPr/>
        </p:nvSpPr>
        <p:spPr>
          <a:xfrm>
            <a:off x="3554575" y="4114675"/>
            <a:ext cx="260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State Trajectory</a:t>
            </a:r>
            <a:endParaRPr b="1" sz="160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3" name="Google Shape;233;p27"/>
          <p:cNvCxnSpPr/>
          <p:nvPr/>
        </p:nvCxnSpPr>
        <p:spPr>
          <a:xfrm>
            <a:off x="2123775" y="2628900"/>
            <a:ext cx="642900" cy="2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7"/>
          <p:cNvCxnSpPr/>
          <p:nvPr/>
        </p:nvCxnSpPr>
        <p:spPr>
          <a:xfrm>
            <a:off x="3440375" y="2628900"/>
            <a:ext cx="642900" cy="2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7"/>
          <p:cNvCxnSpPr/>
          <p:nvPr/>
        </p:nvCxnSpPr>
        <p:spPr>
          <a:xfrm>
            <a:off x="4702075" y="2628900"/>
            <a:ext cx="642900" cy="2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7"/>
          <p:cNvCxnSpPr/>
          <p:nvPr/>
        </p:nvCxnSpPr>
        <p:spPr>
          <a:xfrm>
            <a:off x="5985200" y="2628900"/>
            <a:ext cx="642900" cy="2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7"/>
          <p:cNvSpPr txBox="1"/>
          <p:nvPr/>
        </p:nvSpPr>
        <p:spPr>
          <a:xfrm>
            <a:off x="170875" y="760175"/>
            <a:ext cx="335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Evolution of state vectors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Linear Dynamical System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3606825" y="931100"/>
            <a:ext cx="17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x = </a:t>
            </a:r>
            <a:r>
              <a:rPr lang="en" sz="2800">
                <a:solidFill>
                  <a:srgbClr val="B6D7A8"/>
                </a:solidFill>
                <a:latin typeface="Avenir"/>
                <a:ea typeface="Avenir"/>
                <a:cs typeface="Avenir"/>
                <a:sym typeface="Avenir"/>
              </a:rPr>
              <a:t>b</a:t>
            </a:r>
            <a:endParaRPr sz="28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3508500" y="972925"/>
            <a:ext cx="23355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x</a:t>
            </a:r>
            <a:r>
              <a:rPr baseline="-25000"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t-1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endParaRPr baseline="-25000"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1381050" y="2079150"/>
            <a:ext cx="210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Dynamics Matrix</a:t>
            </a:r>
            <a:endParaRPr sz="2000">
              <a:solidFill>
                <a:srgbClr val="00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3517500" y="2677575"/>
            <a:ext cx="210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Initial state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5096800" y="2079138"/>
            <a:ext cx="210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Final</a:t>
            </a: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state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8" name="Google Shape;248;p28"/>
          <p:cNvCxnSpPr>
            <a:stCxn id="244" idx="1"/>
            <a:endCxn id="245" idx="0"/>
          </p:cNvCxnSpPr>
          <p:nvPr/>
        </p:nvCxnSpPr>
        <p:spPr>
          <a:xfrm flipH="1">
            <a:off x="2435400" y="1280725"/>
            <a:ext cx="1073100" cy="7983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8"/>
          <p:cNvCxnSpPr/>
          <p:nvPr/>
        </p:nvCxnSpPr>
        <p:spPr>
          <a:xfrm flipH="1">
            <a:off x="4246775" y="1908200"/>
            <a:ext cx="7200" cy="69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8"/>
          <p:cNvCxnSpPr/>
          <p:nvPr/>
        </p:nvCxnSpPr>
        <p:spPr>
          <a:xfrm>
            <a:off x="5368375" y="1802088"/>
            <a:ext cx="215100" cy="25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8"/>
          <p:cNvSpPr txBox="1"/>
          <p:nvPr/>
        </p:nvSpPr>
        <p:spPr>
          <a:xfrm>
            <a:off x="240675" y="1352850"/>
            <a:ext cx="193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Dimensions</a:t>
            </a:r>
            <a:endParaRPr b="1"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3644800" y="1434325"/>
            <a:ext cx="50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FF"/>
                </a:solidFill>
              </a:rPr>
              <a:t>n</a:t>
            </a:r>
            <a:r>
              <a:rPr lang="en" sz="1100">
                <a:solidFill>
                  <a:srgbClr val="00FFFF"/>
                </a:solidFill>
              </a:rPr>
              <a:t> x n</a:t>
            </a:r>
            <a:endParaRPr sz="1100">
              <a:solidFill>
                <a:srgbClr val="00FFFF"/>
              </a:solidFill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4289900" y="1448088"/>
            <a:ext cx="50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 x 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5221525" y="1422138"/>
            <a:ext cx="50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 x 1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6365350" y="250950"/>
            <a:ext cx="2335500" cy="19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x</a:t>
            </a:r>
            <a:r>
              <a:rPr baseline="-25000"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x</a:t>
            </a:r>
            <a:r>
              <a:rPr baseline="-25000"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t+1</a:t>
            </a:r>
            <a:endParaRPr baseline="-25000"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x</a:t>
            </a:r>
            <a:r>
              <a:rPr baseline="-25000"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t+1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x</a:t>
            </a:r>
            <a:r>
              <a:rPr baseline="-25000"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t+2</a:t>
            </a:r>
            <a:endParaRPr baseline="-25000"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….</a:t>
            </a:r>
            <a:endParaRPr baseline="-25000"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6365350" y="250950"/>
            <a:ext cx="2335500" cy="19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x</a:t>
            </a:r>
            <a:r>
              <a:rPr baseline="-25000"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t-2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x</a:t>
            </a:r>
            <a:r>
              <a:rPr baseline="-25000"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t-1</a:t>
            </a:r>
            <a:endParaRPr baseline="-25000"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x</a:t>
            </a:r>
            <a:r>
              <a:rPr baseline="-25000"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t-3</a:t>
            </a:r>
            <a:r>
              <a:rPr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x</a:t>
            </a:r>
            <a:r>
              <a:rPr baseline="-25000"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t-2</a:t>
            </a:r>
            <a:endParaRPr baseline="-25000"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….</a:t>
            </a:r>
            <a:endParaRPr baseline="-25000"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183625" y="3314225"/>
            <a:ext cx="637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If </a:t>
            </a:r>
            <a:r>
              <a:rPr lang="en" sz="20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does not changes with time: </a:t>
            </a:r>
            <a:r>
              <a:rPr lang="en" sz="20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time-invariant</a:t>
            </a:r>
            <a:endParaRPr sz="2000" u="sng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                       </a:t>
            </a:r>
            <a:r>
              <a:rPr lang="en" sz="20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aseline="-25000"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</a:t>
            </a: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n" sz="20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sz="2000">
              <a:solidFill>
                <a:srgbClr val="00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Linear Dynamical System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7772400" y="2657175"/>
            <a:ext cx="350400" cy="119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5943600" y="2657175"/>
            <a:ext cx="1332900" cy="11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6467825" y="1586650"/>
            <a:ext cx="40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b="1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7699650" y="1543925"/>
            <a:ext cx="49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endParaRPr b="1" baseline="-25000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7349250" y="2657175"/>
            <a:ext cx="350400" cy="119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 txBox="1"/>
          <p:nvPr/>
        </p:nvSpPr>
        <p:spPr>
          <a:xfrm>
            <a:off x="7276500" y="1543925"/>
            <a:ext cx="49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1" baseline="-25000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393025" y="871500"/>
            <a:ext cx="4075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 find: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state at t=3 (x</a:t>
            </a:r>
            <a:r>
              <a:rPr baseline="-25000"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Given: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Initial state (x</a:t>
            </a:r>
            <a:r>
              <a:rPr baseline="-25000"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   Matrix representation of system (A)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7045750" y="3853275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8018375" y="3853275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7528750" y="3853275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015850" y="170875"/>
            <a:ext cx="278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Step 1:</a:t>
            </a:r>
            <a:r>
              <a:rPr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From x</a:t>
            </a:r>
            <a:r>
              <a:rPr baseline="-25000"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to x</a:t>
            </a:r>
            <a:r>
              <a:rPr baseline="-25000"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19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Linear Dynamical System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5289025" y="2648625"/>
            <a:ext cx="350400" cy="1196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3460225" y="2648625"/>
            <a:ext cx="1332900" cy="11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 txBox="1"/>
          <p:nvPr/>
        </p:nvSpPr>
        <p:spPr>
          <a:xfrm>
            <a:off x="3984450" y="1578100"/>
            <a:ext cx="40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b="1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5216275" y="1535375"/>
            <a:ext cx="49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1" baseline="-25000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4865875" y="2648625"/>
            <a:ext cx="350400" cy="1196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4793125" y="1535375"/>
            <a:ext cx="49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1" baseline="-25000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393025" y="871500"/>
            <a:ext cx="306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 find: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state at t=3 (x</a:t>
            </a:r>
            <a:r>
              <a:rPr baseline="-25000"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4562375" y="3844725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5535000" y="3844725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5045375" y="3844725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6015850" y="170875"/>
            <a:ext cx="278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Step 2:</a:t>
            </a:r>
            <a:r>
              <a:rPr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From x</a:t>
            </a:r>
            <a:r>
              <a:rPr baseline="-25000"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to x</a:t>
            </a:r>
            <a:r>
              <a:rPr baseline="-25000"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19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Linear Dynamical System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2356538" y="2631550"/>
            <a:ext cx="350400" cy="1196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527738" y="2631550"/>
            <a:ext cx="1332900" cy="11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 txBox="1"/>
          <p:nvPr/>
        </p:nvSpPr>
        <p:spPr>
          <a:xfrm>
            <a:off x="1051963" y="1561025"/>
            <a:ext cx="40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b="1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2283788" y="1518300"/>
            <a:ext cx="49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1" baseline="-25000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1933388" y="2631550"/>
            <a:ext cx="350400" cy="1196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"/>
          <p:cNvSpPr txBox="1"/>
          <p:nvPr/>
        </p:nvSpPr>
        <p:spPr>
          <a:xfrm>
            <a:off x="1860638" y="1518300"/>
            <a:ext cx="49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1" baseline="-25000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393025" y="871500"/>
            <a:ext cx="306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 find: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state at t=3 (x</a:t>
            </a:r>
            <a:r>
              <a:rPr baseline="-25000"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1629888" y="3827650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2602513" y="3827650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2112888" y="3827650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6015850" y="170875"/>
            <a:ext cx="278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Step 3:</a:t>
            </a:r>
            <a:r>
              <a:rPr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From x</a:t>
            </a:r>
            <a:r>
              <a:rPr baseline="-25000"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to x</a:t>
            </a:r>
            <a:r>
              <a:rPr baseline="-25000" lang="en" sz="1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19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Linear Dynamical System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5252963" y="2614450"/>
            <a:ext cx="350400" cy="119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3748838" y="2614450"/>
            <a:ext cx="1332900" cy="11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 txBox="1"/>
          <p:nvPr/>
        </p:nvSpPr>
        <p:spPr>
          <a:xfrm>
            <a:off x="4283838" y="1543925"/>
            <a:ext cx="40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b="1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5180213" y="1501200"/>
            <a:ext cx="49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endParaRPr b="1" baseline="-25000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6598438" y="2614450"/>
            <a:ext cx="350400" cy="1196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 txBox="1"/>
          <p:nvPr/>
        </p:nvSpPr>
        <p:spPr>
          <a:xfrm>
            <a:off x="6525688" y="1501200"/>
            <a:ext cx="49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1" baseline="-25000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393025" y="871500"/>
            <a:ext cx="306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 find: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state at t=3 (x</a:t>
            </a:r>
            <a:r>
              <a:rPr baseline="-25000"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4734288" y="3811075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6889013" y="3810544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5550188" y="3811075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2244713" y="2614450"/>
            <a:ext cx="1332900" cy="11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 txBox="1"/>
          <p:nvPr/>
        </p:nvSpPr>
        <p:spPr>
          <a:xfrm>
            <a:off x="2779713" y="1543925"/>
            <a:ext cx="40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b="1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740588" y="2614450"/>
            <a:ext cx="1332900" cy="11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 txBox="1"/>
          <p:nvPr/>
        </p:nvSpPr>
        <p:spPr>
          <a:xfrm>
            <a:off x="1275588" y="1543925"/>
            <a:ext cx="40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b="1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1850638" y="3811075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3292463" y="3811075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2016425" y="1539750"/>
            <a:ext cx="22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3560875" y="1582475"/>
            <a:ext cx="22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4951925" y="1621025"/>
            <a:ext cx="22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6044900" y="1621025"/>
            <a:ext cx="22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=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Linear Function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845850" y="1060275"/>
            <a:ext cx="7047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 function </a:t>
            </a:r>
            <a:r>
              <a:rPr i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</a:t>
            </a: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is called a linear function: R</a:t>
            </a:r>
            <a:r>
              <a:rPr baseline="30000" lang="en" sz="18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→ R</a:t>
            </a:r>
            <a:r>
              <a:rPr baseline="30000" lang="en" sz="1800">
                <a:solidFill>
                  <a:srgbClr val="FF00FF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iff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●"/>
            </a:pP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For some matrix </a:t>
            </a:r>
            <a:r>
              <a:rPr b="1" i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of </a:t>
            </a:r>
            <a:r>
              <a:rPr b="1" lang="en" sz="1800">
                <a:solidFill>
                  <a:srgbClr val="FF00FF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rows and </a:t>
            </a:r>
            <a:r>
              <a:rPr b="1" lang="en" sz="18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columns: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f(x)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b="1" i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Ax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887950" y="2407325"/>
            <a:ext cx="257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Example:</a:t>
            </a:r>
            <a:endParaRPr u="sng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(         ) = 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322050" y="2946650"/>
            <a:ext cx="361800" cy="6315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354950" y="2907175"/>
            <a:ext cx="5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045575" y="2968225"/>
            <a:ext cx="914400" cy="6312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045575" y="2925375"/>
            <a:ext cx="103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+  7x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-2x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+   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340575" y="249950"/>
            <a:ext cx="2690100" cy="831300"/>
          </a:xfrm>
          <a:prstGeom prst="rect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rgbClr val="FFE599"/>
                </a:solidFill>
                <a:latin typeface="Avenir"/>
                <a:ea typeface="Avenir"/>
                <a:cs typeface="Avenir"/>
                <a:sym typeface="Avenir"/>
              </a:rPr>
              <a:t>Find dimension of A. Draw its layout</a:t>
            </a:r>
            <a:endParaRPr>
              <a:solidFill>
                <a:srgbClr val="FFE59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rgbClr val="FFE599"/>
                </a:solidFill>
                <a:latin typeface="Avenir"/>
                <a:ea typeface="Avenir"/>
                <a:cs typeface="Avenir"/>
                <a:sym typeface="Avenir"/>
              </a:rPr>
              <a:t>Deduce the entries of A.</a:t>
            </a:r>
            <a:endParaRPr>
              <a:solidFill>
                <a:srgbClr val="FFE59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281725" y="2962400"/>
            <a:ext cx="361800" cy="6315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308050" y="2954600"/>
            <a:ext cx="5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308150" y="2970363"/>
            <a:ext cx="802500" cy="6315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268675" y="2970338"/>
            <a:ext cx="115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11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21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137800" y="2968225"/>
            <a:ext cx="914400" cy="6312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101725" y="2970375"/>
            <a:ext cx="103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+  7x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-2x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+   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762113" y="3083725"/>
            <a:ext cx="2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=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308150" y="2961138"/>
            <a:ext cx="802500" cy="6315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354225" y="2995500"/>
            <a:ext cx="6972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3      7</a:t>
            </a:r>
            <a:endParaRPr baseline="-25000">
              <a:solidFill>
                <a:srgbClr val="00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-2     1</a:t>
            </a:r>
            <a:endParaRPr baseline="-25000">
              <a:solidFill>
                <a:srgbClr val="00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169800" y="2379800"/>
            <a:ext cx="15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Linear !</a:t>
            </a:r>
            <a:endParaRPr>
              <a:solidFill>
                <a:srgbClr val="00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Linear Dynamical System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4552363" y="2623000"/>
            <a:ext cx="350400" cy="119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3048238" y="2623000"/>
            <a:ext cx="1332900" cy="11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 txBox="1"/>
          <p:nvPr/>
        </p:nvSpPr>
        <p:spPr>
          <a:xfrm>
            <a:off x="3583255" y="1552475"/>
            <a:ext cx="56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="1" baseline="30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1" baseline="30000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4479613" y="1509750"/>
            <a:ext cx="49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endParaRPr b="1" baseline="-25000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5897838" y="2623000"/>
            <a:ext cx="350400" cy="1196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 txBox="1"/>
          <p:nvPr/>
        </p:nvSpPr>
        <p:spPr>
          <a:xfrm>
            <a:off x="5825088" y="1509750"/>
            <a:ext cx="49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="1"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1" baseline="-25000"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393025" y="871500"/>
            <a:ext cx="306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 find: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state at t=3 (x</a:t>
            </a:r>
            <a:r>
              <a:rPr baseline="-25000"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4033688" y="3819625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6188413" y="3819094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4849588" y="3819625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n x 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4251325" y="1629575"/>
            <a:ext cx="22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5344300" y="1629575"/>
            <a:ext cx="22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=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/>
        </p:nvSpPr>
        <p:spPr>
          <a:xfrm>
            <a:off x="3342925" y="1958400"/>
            <a:ext cx="252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E599"/>
                </a:solidFill>
                <a:latin typeface="Avenir"/>
                <a:ea typeface="Avenir"/>
                <a:cs typeface="Avenir"/>
                <a:sym typeface="Avenir"/>
              </a:rPr>
              <a:t>Exercise - 5 &amp; 6</a:t>
            </a:r>
            <a:endParaRPr sz="2500">
              <a:solidFill>
                <a:srgbClr val="FFE59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142200" y="120975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Linear Dynamical System</a:t>
            </a:r>
            <a:endParaRPr sz="2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Linear Function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845850" y="1060275"/>
            <a:ext cx="7047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 function </a:t>
            </a:r>
            <a:r>
              <a:rPr i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</a:t>
            </a: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is called a linear function: R</a:t>
            </a:r>
            <a:r>
              <a:rPr baseline="30000" lang="en" sz="18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→ R</a:t>
            </a:r>
            <a:r>
              <a:rPr baseline="30000" lang="en" sz="1800">
                <a:solidFill>
                  <a:srgbClr val="FF00FF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iff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●"/>
            </a:pP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For some matrix </a:t>
            </a:r>
            <a:r>
              <a:rPr b="1" i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of </a:t>
            </a:r>
            <a:r>
              <a:rPr b="1" lang="en" sz="1800">
                <a:solidFill>
                  <a:srgbClr val="FF00FF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rows and </a:t>
            </a:r>
            <a:r>
              <a:rPr b="1" lang="en" sz="18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columns: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f(x)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b="1" i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Ax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340575" y="249950"/>
            <a:ext cx="2690100" cy="831300"/>
          </a:xfrm>
          <a:prstGeom prst="rect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rgbClr val="FFE599"/>
                </a:solidFill>
                <a:latin typeface="Avenir"/>
                <a:ea typeface="Avenir"/>
                <a:cs typeface="Avenir"/>
                <a:sym typeface="Avenir"/>
              </a:rPr>
              <a:t>Find dimension of A. Draw its layout</a:t>
            </a:r>
            <a:endParaRPr>
              <a:solidFill>
                <a:srgbClr val="FFE59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rgbClr val="FFE599"/>
                </a:solidFill>
                <a:latin typeface="Avenir"/>
                <a:ea typeface="Avenir"/>
                <a:cs typeface="Avenir"/>
                <a:sym typeface="Avenir"/>
              </a:rPr>
              <a:t>Deduce the entries of A.</a:t>
            </a:r>
            <a:endParaRPr>
              <a:solidFill>
                <a:srgbClr val="FFE59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887950" y="2407325"/>
            <a:ext cx="257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Example:</a:t>
            </a:r>
            <a:endParaRPr u="sng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f (         ) = 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322050" y="2946650"/>
            <a:ext cx="361800" cy="6315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1354950" y="2907175"/>
            <a:ext cx="5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045575" y="2968225"/>
            <a:ext cx="914400" cy="6312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045575" y="2925375"/>
            <a:ext cx="103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baseline="30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+  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+ 4x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281725" y="2962400"/>
            <a:ext cx="361800" cy="6315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308050" y="2954600"/>
            <a:ext cx="5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308150" y="2970363"/>
            <a:ext cx="802500" cy="6315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268675" y="2970338"/>
            <a:ext cx="115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11     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21     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137800" y="2968225"/>
            <a:ext cx="914400" cy="6312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5762113" y="3083725"/>
            <a:ext cx="2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=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77275" y="2968225"/>
            <a:ext cx="103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baseline="30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+  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+ 4x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5242150" y="2379800"/>
            <a:ext cx="15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Not</a:t>
            </a:r>
            <a:r>
              <a:rPr lang="en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 Linear !</a:t>
            </a:r>
            <a:endParaRPr>
              <a:solidFill>
                <a:srgbClr val="00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Linear Function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579650" y="1951225"/>
            <a:ext cx="180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E599"/>
                </a:solidFill>
                <a:latin typeface="Avenir"/>
                <a:ea typeface="Avenir"/>
                <a:cs typeface="Avenir"/>
                <a:sym typeface="Avenir"/>
              </a:rPr>
              <a:t>Exercise -1</a:t>
            </a:r>
            <a:endParaRPr sz="2500">
              <a:solidFill>
                <a:srgbClr val="FFE59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219525" y="161575"/>
            <a:ext cx="335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bit.ly/lab6-ece3-nb</a:t>
            </a:r>
            <a:endParaRPr sz="2000" u="sng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Affine</a:t>
            </a:r>
            <a:r>
              <a:rPr lang="en" sz="2900">
                <a:solidFill>
                  <a:srgbClr val="FF0000"/>
                </a:solidFill>
              </a:rPr>
              <a:t> Function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845850" y="1060275"/>
            <a:ext cx="7047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 function </a:t>
            </a:r>
            <a:r>
              <a:rPr i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</a:t>
            </a: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is called an affine function: R</a:t>
            </a:r>
            <a:r>
              <a:rPr baseline="30000" lang="en" sz="18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→ R</a:t>
            </a:r>
            <a:r>
              <a:rPr baseline="30000" lang="en" sz="1800">
                <a:solidFill>
                  <a:srgbClr val="FF00FF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iff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Char char="●"/>
            </a:pP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For some matrix </a:t>
            </a:r>
            <a:r>
              <a:rPr b="1" i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of </a:t>
            </a:r>
            <a:r>
              <a:rPr b="1" lang="en" sz="1800">
                <a:solidFill>
                  <a:srgbClr val="FF00FF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rows and </a:t>
            </a:r>
            <a:r>
              <a:rPr b="1" lang="en" sz="18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columns and </a:t>
            </a:r>
            <a:r>
              <a:rPr b="1" lang="en" sz="1800">
                <a:solidFill>
                  <a:srgbClr val="FF00FF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vector </a:t>
            </a:r>
            <a:r>
              <a:rPr b="1" i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b: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b="1" i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f(x)</a:t>
            </a:r>
            <a:r>
              <a:rPr b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b="1" i="1" lang="e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Ax + b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87950" y="2407325"/>
            <a:ext cx="257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Example:</a:t>
            </a:r>
            <a:endParaRPr u="sng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f (         ) = 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322050" y="2946650"/>
            <a:ext cx="361800" cy="6315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354950" y="2907175"/>
            <a:ext cx="5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2045575" y="2968225"/>
            <a:ext cx="914400" cy="6312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2045575" y="2925375"/>
            <a:ext cx="103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+  7x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-2x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+   x</a:t>
            </a:r>
            <a:r>
              <a:rPr baseline="-25000"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3269000" y="2966300"/>
            <a:ext cx="361800" cy="6315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269000" y="2974250"/>
            <a:ext cx="5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9</a:t>
            </a:r>
            <a:endParaRPr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959963" y="3062300"/>
            <a:ext cx="1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+</a:t>
            </a:r>
            <a:endParaRPr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3342925" y="1958400"/>
            <a:ext cx="252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E599"/>
                </a:solidFill>
                <a:latin typeface="Avenir"/>
                <a:ea typeface="Avenir"/>
                <a:cs typeface="Avenir"/>
                <a:sym typeface="Avenir"/>
              </a:rPr>
              <a:t>Exercise - 2 &amp; 3</a:t>
            </a:r>
            <a:endParaRPr sz="2500">
              <a:solidFill>
                <a:srgbClr val="FFE59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42200" y="120975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Affine Function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376425" y="120975"/>
            <a:ext cx="2690100" cy="831300"/>
          </a:xfrm>
          <a:prstGeom prst="rect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rgbClr val="FFE599"/>
                </a:solidFill>
                <a:latin typeface="Avenir"/>
                <a:ea typeface="Avenir"/>
                <a:cs typeface="Avenir"/>
                <a:sym typeface="Avenir"/>
              </a:rPr>
              <a:t>Find dimension of A. Draw its layout</a:t>
            </a:r>
            <a:endParaRPr>
              <a:solidFill>
                <a:srgbClr val="FFE59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venir"/>
              <a:buAutoNum type="arabicPeriod"/>
            </a:pPr>
            <a:r>
              <a:rPr lang="en">
                <a:solidFill>
                  <a:srgbClr val="FFE599"/>
                </a:solidFill>
                <a:latin typeface="Avenir"/>
                <a:ea typeface="Avenir"/>
                <a:cs typeface="Avenir"/>
                <a:sym typeface="Avenir"/>
              </a:rPr>
              <a:t>Deduce the entries of A.</a:t>
            </a:r>
            <a:endParaRPr>
              <a:solidFill>
                <a:srgbClr val="FFE59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System of Linear Equations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793875" y="1332875"/>
            <a:ext cx="4109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+  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+  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  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= </a:t>
            </a:r>
            <a:r>
              <a:rPr b="1" lang="en" sz="2600">
                <a:solidFill>
                  <a:srgbClr val="B6D7A8"/>
                </a:solidFill>
                <a:latin typeface="Avenir"/>
                <a:ea typeface="Avenir"/>
                <a:cs typeface="Avenir"/>
                <a:sym typeface="Avenir"/>
              </a:rPr>
              <a:t>6</a:t>
            </a:r>
            <a:endParaRPr b="1" sz="26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+ </a:t>
            </a:r>
            <a:r>
              <a:rPr lang="en" sz="26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+  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  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= </a:t>
            </a:r>
            <a:r>
              <a:rPr b="1" lang="en" sz="2600">
                <a:solidFill>
                  <a:srgbClr val="B6D7A8"/>
                </a:solidFill>
                <a:latin typeface="Avenir"/>
                <a:ea typeface="Avenir"/>
                <a:cs typeface="Avenir"/>
                <a:sym typeface="Avenir"/>
              </a:rPr>
              <a:t>15</a:t>
            </a:r>
            <a:endParaRPr b="1" sz="26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2170175" y="1891675"/>
            <a:ext cx="62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endParaRPr sz="2100">
              <a:solidFill>
                <a:srgbClr val="00FF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972975" y="767125"/>
            <a:ext cx="62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endParaRPr sz="2100">
              <a:solidFill>
                <a:srgbClr val="00FF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 flipH="1">
            <a:off x="2836650" y="1050925"/>
            <a:ext cx="803100" cy="17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/>
          <p:nvPr/>
        </p:nvCxnSpPr>
        <p:spPr>
          <a:xfrm flipH="1" rot="10800000">
            <a:off x="4596675" y="1016875"/>
            <a:ext cx="820200" cy="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/>
          <p:nvPr/>
        </p:nvCxnSpPr>
        <p:spPr>
          <a:xfrm flipH="1" rot="10800000">
            <a:off x="2362425" y="1358450"/>
            <a:ext cx="2100" cy="51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>
            <a:off x="2364550" y="2420100"/>
            <a:ext cx="2100" cy="36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 txBox="1"/>
          <p:nvPr/>
        </p:nvSpPr>
        <p:spPr>
          <a:xfrm>
            <a:off x="6160250" y="1162000"/>
            <a:ext cx="26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 = No.of equations</a:t>
            </a:r>
            <a:endParaRPr sz="1800">
              <a:solidFill>
                <a:srgbClr val="00FF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  = No.of variables </a:t>
            </a:r>
            <a:endParaRPr sz="1800">
              <a:solidFill>
                <a:srgbClr val="00FF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025275" y="3092925"/>
            <a:ext cx="471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 &lt; n     : Under-determined (</a:t>
            </a:r>
            <a:r>
              <a:rPr i="1"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 is wide)</a:t>
            </a:r>
            <a:endParaRPr sz="1800">
              <a:solidFill>
                <a:srgbClr val="00FF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 = n     : </a:t>
            </a:r>
            <a:r>
              <a:rPr i="1"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 is square</a:t>
            </a:r>
            <a:endParaRPr sz="1800">
              <a:solidFill>
                <a:srgbClr val="00FF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 &gt; n     : Over-determined (A is tall) </a:t>
            </a:r>
            <a:endParaRPr sz="1800">
              <a:solidFill>
                <a:srgbClr val="00FF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System of Linear Equations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2793875" y="1332875"/>
            <a:ext cx="4109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+  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= </a:t>
            </a:r>
            <a:r>
              <a:rPr b="1" lang="en" sz="2600">
                <a:solidFill>
                  <a:srgbClr val="B6D7A8"/>
                </a:solidFill>
                <a:latin typeface="Avenir"/>
                <a:ea typeface="Avenir"/>
                <a:cs typeface="Avenir"/>
                <a:sym typeface="Avenir"/>
              </a:rPr>
              <a:t>6</a:t>
            </a:r>
            <a:endParaRPr b="1" sz="26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+ </a:t>
            </a:r>
            <a:r>
              <a:rPr lang="en" sz="26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n" sz="2600">
                <a:solidFill>
                  <a:srgbClr val="B6D7A8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 sz="26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7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+ </a:t>
            </a:r>
            <a:r>
              <a:rPr lang="en" sz="26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n" sz="2600">
                <a:solidFill>
                  <a:srgbClr val="B6D7A8"/>
                </a:solidFill>
                <a:latin typeface="Avenir"/>
                <a:ea typeface="Avenir"/>
                <a:cs typeface="Avenir"/>
                <a:sym typeface="Avenir"/>
              </a:rPr>
              <a:t>27</a:t>
            </a:r>
            <a:endParaRPr sz="26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2170175" y="2098075"/>
            <a:ext cx="62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endParaRPr sz="2100">
              <a:solidFill>
                <a:srgbClr val="00FF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3972975" y="767125"/>
            <a:ext cx="62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endParaRPr sz="2100">
              <a:solidFill>
                <a:srgbClr val="00FF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 flipH="1">
            <a:off x="2836650" y="1050925"/>
            <a:ext cx="803100" cy="17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/>
          <p:nvPr/>
        </p:nvCxnSpPr>
        <p:spPr>
          <a:xfrm flipH="1" rot="10800000">
            <a:off x="4596675" y="1016875"/>
            <a:ext cx="820200" cy="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/>
          <p:nvPr/>
        </p:nvCxnSpPr>
        <p:spPr>
          <a:xfrm flipH="1" rot="10800000">
            <a:off x="2362425" y="1358450"/>
            <a:ext cx="2100" cy="51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2366700" y="2742625"/>
            <a:ext cx="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1"/>
          <p:cNvSpPr txBox="1"/>
          <p:nvPr/>
        </p:nvSpPr>
        <p:spPr>
          <a:xfrm>
            <a:off x="6160250" y="1162000"/>
            <a:ext cx="26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m = No.of equations</a:t>
            </a:r>
            <a:endParaRPr sz="1800">
              <a:solidFill>
                <a:srgbClr val="00FF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n  = No.of variables </a:t>
            </a:r>
            <a:endParaRPr sz="1800">
              <a:solidFill>
                <a:srgbClr val="00FF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828750" y="3605575"/>
            <a:ext cx="424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Avenir"/>
                <a:ea typeface="Avenir"/>
                <a:cs typeface="Avenir"/>
                <a:sym typeface="Avenir"/>
              </a:rPr>
              <a:t>m &gt; n     : Over-determined (A is tall) </a:t>
            </a:r>
            <a:endParaRPr sz="1800">
              <a:solidFill>
                <a:srgbClr val="00FF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170875" y="128150"/>
            <a:ext cx="8014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</a:rPr>
              <a:t>Example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240225" y="948375"/>
            <a:ext cx="2520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+ 4x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34</a:t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+ 5x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37</a:t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3240225" y="948375"/>
            <a:ext cx="2520600" cy="178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+ </a:t>
            </a:r>
            <a:r>
              <a:rPr lang="en" sz="26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b="1" lang="en" sz="2600">
                <a:solidFill>
                  <a:srgbClr val="B6D7A8"/>
                </a:solidFill>
                <a:latin typeface="Avenir"/>
                <a:ea typeface="Avenir"/>
                <a:cs typeface="Avenir"/>
                <a:sym typeface="Avenir"/>
              </a:rPr>
              <a:t>34</a:t>
            </a:r>
            <a:endParaRPr b="1" sz="26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+ </a:t>
            </a:r>
            <a:r>
              <a:rPr lang="en" sz="26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b="1" lang="en" sz="2600">
                <a:solidFill>
                  <a:srgbClr val="B6D7A8"/>
                </a:solidFill>
                <a:latin typeface="Avenir"/>
                <a:ea typeface="Avenir"/>
                <a:cs typeface="Avenir"/>
                <a:sym typeface="Avenir"/>
              </a:rPr>
              <a:t>37</a:t>
            </a:r>
            <a:endParaRPr b="1" sz="26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514625" y="948375"/>
            <a:ext cx="1529400" cy="1426800"/>
          </a:xfrm>
          <a:prstGeom prst="bracketPair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689825" y="1038375"/>
            <a:ext cx="1179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3        4</a:t>
            </a:r>
            <a:endParaRPr sz="2300">
              <a:solidFill>
                <a:srgbClr val="00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1        5</a:t>
            </a:r>
            <a:endParaRPr sz="2300">
              <a:solidFill>
                <a:srgbClr val="00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6562400" y="948375"/>
            <a:ext cx="898500" cy="1426800"/>
          </a:xfrm>
          <a:prstGeom prst="bracketPair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6795175" y="987100"/>
            <a:ext cx="535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B6D7A8"/>
                </a:solidFill>
                <a:latin typeface="Avenir"/>
                <a:ea typeface="Avenir"/>
                <a:cs typeface="Avenir"/>
                <a:sym typeface="Avenir"/>
              </a:rPr>
              <a:t>34</a:t>
            </a:r>
            <a:endParaRPr b="1" sz="23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B6D7A8"/>
                </a:solidFill>
                <a:latin typeface="Avenir"/>
                <a:ea typeface="Avenir"/>
                <a:cs typeface="Avenir"/>
                <a:sym typeface="Avenir"/>
              </a:rPr>
              <a:t>37</a:t>
            </a:r>
            <a:endParaRPr b="1" sz="2300">
              <a:solidFill>
                <a:srgbClr val="B6D7A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809850" y="2672875"/>
            <a:ext cx="898500" cy="1426800"/>
          </a:xfrm>
          <a:prstGeom prst="bracketPai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4042625" y="2711600"/>
            <a:ext cx="535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1"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baseline="-25000"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en" sz="2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1" sz="23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1968600" y="2434950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2 x 2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7330675" y="2434950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</a:rPr>
              <a:t>2 x 1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708350" y="4136250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x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4385100" y="2033450"/>
            <a:ext cx="47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