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8efd4365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78efd4365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3d440d9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3d440d9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3d440d9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3d440d9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3d440d9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3d440d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d440d9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d440d9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d440d9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3d440d9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3d440d9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3d440d9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3d440d93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3d440d9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bit.ly/lab7-ece3-n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450350"/>
            <a:ext cx="3540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 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b="0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" y="4861575"/>
            <a:ext cx="2120600" cy="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79200" y="171800"/>
            <a:ext cx="618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Multiplication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79200" y="848900"/>
            <a:ext cx="819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matrices </a:t>
            </a:r>
            <a:r>
              <a:rPr b="1" lang="en" sz="2000"/>
              <a:t>A</a:t>
            </a:r>
            <a:r>
              <a:rPr lang="en" sz="2000"/>
              <a:t> and </a:t>
            </a:r>
            <a:r>
              <a:rPr b="1" lang="en" sz="2000"/>
              <a:t>B</a:t>
            </a:r>
            <a:r>
              <a:rPr lang="en" sz="2000"/>
              <a:t> can be multiplied together if their dimensions match such that the number of </a:t>
            </a:r>
            <a:r>
              <a:rPr b="1" lang="en" sz="2000"/>
              <a:t>columns</a:t>
            </a:r>
            <a:r>
              <a:rPr lang="en" sz="2000"/>
              <a:t> of the matrix operating from the </a:t>
            </a:r>
            <a:r>
              <a:rPr b="1" lang="en" sz="2000"/>
              <a:t>left</a:t>
            </a:r>
            <a:r>
              <a:rPr lang="en" sz="2000"/>
              <a:t> is equal to the number of </a:t>
            </a:r>
            <a:r>
              <a:rPr b="1" lang="en" sz="2000"/>
              <a:t>rows</a:t>
            </a:r>
            <a:r>
              <a:rPr lang="en" sz="2000"/>
              <a:t> of the matrix</a:t>
            </a:r>
            <a:r>
              <a:rPr b="1" lang="en" sz="2000"/>
              <a:t> </a:t>
            </a:r>
            <a:r>
              <a:rPr lang="en" sz="2000"/>
              <a:t>on the</a:t>
            </a:r>
            <a:r>
              <a:rPr b="1" lang="en" sz="2000"/>
              <a:t> right.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matrix product </a:t>
            </a:r>
            <a:r>
              <a:rPr b="1" lang="en" sz="2000"/>
              <a:t>AB </a:t>
            </a:r>
            <a:r>
              <a:rPr lang="en" sz="2000"/>
              <a:t>is computable if </a:t>
            </a:r>
            <a:r>
              <a:rPr b="1" lang="en" sz="2000"/>
              <a:t>A</a:t>
            </a:r>
            <a:r>
              <a:rPr lang="en" sz="2000"/>
              <a:t> is an n x m matrix (n rows, m columns) and </a:t>
            </a:r>
            <a:r>
              <a:rPr b="1" lang="en" sz="2000"/>
              <a:t>B</a:t>
            </a:r>
            <a:r>
              <a:rPr lang="en" sz="2000"/>
              <a:t> is an m x k matrix (m rows, k columns). The resulting matrix </a:t>
            </a:r>
            <a:r>
              <a:rPr b="1" lang="en" sz="2000"/>
              <a:t>C</a:t>
            </a:r>
            <a:r>
              <a:rPr lang="en" sz="2000"/>
              <a:t> = </a:t>
            </a:r>
            <a:r>
              <a:rPr b="1" lang="en" sz="2000"/>
              <a:t>AB</a:t>
            </a:r>
            <a:r>
              <a:rPr lang="en" sz="2000"/>
              <a:t> will be an n x k matrix (n rows, k columns).</a:t>
            </a:r>
            <a:endParaRPr sz="2000"/>
          </a:p>
        </p:txBody>
      </p:sp>
      <p:sp>
        <p:nvSpPr>
          <p:cNvPr id="70" name="Google Shape;70;p15"/>
          <p:cNvSpPr txBox="1"/>
          <p:nvPr/>
        </p:nvSpPr>
        <p:spPr>
          <a:xfrm>
            <a:off x="2620800" y="3743375"/>
            <a:ext cx="390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A</a:t>
            </a:r>
            <a:r>
              <a:rPr baseline="-25000" lang="en" sz="3900"/>
              <a:t>nxm</a:t>
            </a:r>
            <a:r>
              <a:rPr lang="en" sz="3900"/>
              <a:t> </a:t>
            </a:r>
            <a:r>
              <a:rPr b="1" lang="en" sz="3900"/>
              <a:t>B</a:t>
            </a:r>
            <a:r>
              <a:rPr baseline="-25000" lang="en" sz="3900"/>
              <a:t>mxk</a:t>
            </a:r>
            <a:r>
              <a:rPr lang="en" sz="3900"/>
              <a:t>= </a:t>
            </a:r>
            <a:r>
              <a:rPr b="1" lang="en" sz="3900"/>
              <a:t>C</a:t>
            </a:r>
            <a:r>
              <a:rPr baseline="-25000" lang="en" sz="3900"/>
              <a:t>nxk</a:t>
            </a:r>
            <a:endParaRPr baseline="-25000"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79200" y="171800"/>
            <a:ext cx="864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1: General Matrix Multiplication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795725" y="3168425"/>
            <a:ext cx="5616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A</a:t>
            </a:r>
            <a:r>
              <a:rPr baseline="-25000" lang="en" sz="3900"/>
              <a:t>nxm</a:t>
            </a:r>
            <a:r>
              <a:rPr lang="en" sz="3900"/>
              <a:t> </a:t>
            </a:r>
            <a:r>
              <a:rPr b="1" lang="en" sz="3900"/>
              <a:t>B</a:t>
            </a:r>
            <a:r>
              <a:rPr baseline="-25000" lang="en" sz="3900"/>
              <a:t>mxk</a:t>
            </a:r>
            <a:r>
              <a:rPr lang="en" sz="3900"/>
              <a:t>= </a:t>
            </a:r>
            <a:r>
              <a:rPr b="1" lang="en" sz="3900"/>
              <a:t>(AB)</a:t>
            </a:r>
            <a:r>
              <a:rPr baseline="-25000" lang="en" sz="3900"/>
              <a:t>nxk</a:t>
            </a:r>
            <a:r>
              <a:rPr lang="en" sz="3900"/>
              <a:t> = </a:t>
            </a:r>
            <a:r>
              <a:rPr b="1" lang="en" sz="3900">
                <a:solidFill>
                  <a:schemeClr val="dk1"/>
                </a:solidFill>
              </a:rPr>
              <a:t>C</a:t>
            </a:r>
            <a:r>
              <a:rPr baseline="-25000" lang="en" sz="3900">
                <a:solidFill>
                  <a:schemeClr val="dk1"/>
                </a:solidFill>
              </a:rPr>
              <a:t>nxk</a:t>
            </a:r>
            <a:endParaRPr baseline="-25000" sz="3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8718" r="5304" t="17039"/>
          <a:stretch/>
        </p:blipFill>
        <p:spPr>
          <a:xfrm>
            <a:off x="279200" y="848900"/>
            <a:ext cx="4012574" cy="17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4359" l="2870" r="4827" t="6672"/>
          <a:stretch/>
        </p:blipFill>
        <p:spPr>
          <a:xfrm>
            <a:off x="4494300" y="848900"/>
            <a:ext cx="4114450" cy="16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1 (cont.)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1089" l="3021" r="1348" t="5151"/>
          <a:stretch/>
        </p:blipFill>
        <p:spPr>
          <a:xfrm>
            <a:off x="126800" y="848900"/>
            <a:ext cx="8864800" cy="20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100" y="3197375"/>
            <a:ext cx="2496875" cy="12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79200" y="2853250"/>
            <a:ext cx="4006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Each coefficient </a:t>
            </a:r>
            <a:r>
              <a:rPr b="1" lang="en" sz="2000"/>
              <a:t>c</a:t>
            </a:r>
            <a:r>
              <a:rPr b="1" baseline="-25000" lang="en" sz="2000"/>
              <a:t>ij</a:t>
            </a:r>
            <a:r>
              <a:rPr b="1" lang="en" sz="2000"/>
              <a:t> </a:t>
            </a:r>
            <a:r>
              <a:rPr lang="en" sz="2000"/>
              <a:t>is calculated as the sum of the products of row elements </a:t>
            </a:r>
            <a:r>
              <a:rPr b="1" lang="en" sz="2000"/>
              <a:t>a</a:t>
            </a:r>
            <a:r>
              <a:rPr b="1" baseline="-25000" lang="en" sz="2000"/>
              <a:t>ih</a:t>
            </a:r>
            <a:r>
              <a:rPr b="1" lang="en" sz="2000"/>
              <a:t> </a:t>
            </a:r>
            <a:r>
              <a:rPr lang="en" sz="2000"/>
              <a:t>and </a:t>
            </a:r>
            <a:r>
              <a:rPr b="1" lang="en" sz="2000"/>
              <a:t>b</a:t>
            </a:r>
            <a:r>
              <a:rPr b="1" baseline="-25000" lang="en" sz="2000"/>
              <a:t>hj</a:t>
            </a:r>
            <a:r>
              <a:rPr lang="en" sz="2000"/>
              <a:t>, with </a:t>
            </a:r>
            <a:r>
              <a:rPr b="1" lang="en" sz="2000"/>
              <a:t>h</a:t>
            </a:r>
            <a:r>
              <a:rPr lang="en" sz="2000"/>
              <a:t> ranging from </a:t>
            </a:r>
            <a:r>
              <a:rPr b="1" lang="en" sz="2000"/>
              <a:t>1</a:t>
            </a:r>
            <a:r>
              <a:rPr lang="en" sz="2000"/>
              <a:t> to </a:t>
            </a:r>
            <a:r>
              <a:rPr b="1" lang="en" sz="2000"/>
              <a:t>m</a:t>
            </a:r>
            <a:r>
              <a:rPr lang="en" sz="2000"/>
              <a:t> (# columns of </a:t>
            </a:r>
            <a:r>
              <a:rPr b="1" lang="en" sz="2000"/>
              <a:t>A</a:t>
            </a:r>
            <a:r>
              <a:rPr lang="en" sz="2000"/>
              <a:t> = # rows of </a:t>
            </a:r>
            <a:r>
              <a:rPr b="1" lang="en" sz="2000"/>
              <a:t>B</a:t>
            </a:r>
            <a:r>
              <a:rPr lang="en" sz="2000"/>
              <a:t>):</a:t>
            </a:r>
            <a:endParaRPr sz="20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8718" r="5304" t="17039"/>
          <a:stretch/>
        </p:blipFill>
        <p:spPr>
          <a:xfrm>
            <a:off x="3355599" y="1930375"/>
            <a:ext cx="2169650" cy="9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4359" l="2870" r="4827" t="6672"/>
          <a:stretch/>
        </p:blipFill>
        <p:spPr>
          <a:xfrm>
            <a:off x="5979725" y="1930375"/>
            <a:ext cx="2648300" cy="10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Operation Properties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79200" y="848900"/>
            <a:ext cx="874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identity matrix </a:t>
            </a:r>
            <a:r>
              <a:rPr b="1" lang="en" sz="2000"/>
              <a:t>I</a:t>
            </a:r>
            <a:r>
              <a:rPr lang="en" sz="2000"/>
              <a:t> is an n x n (square) diagonal matrix in which the diagonal entries are all populated with 1’s. </a:t>
            </a:r>
            <a:endParaRPr sz="2000"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7986" l="5556" r="5822" t="8212"/>
          <a:stretch/>
        </p:blipFill>
        <p:spPr>
          <a:xfrm>
            <a:off x="4168075" y="1649300"/>
            <a:ext cx="4304375" cy="2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79200" y="1649300"/>
            <a:ext cx="388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some n x m matrix </a:t>
            </a:r>
            <a:r>
              <a:rPr b="1" lang="en" sz="2000"/>
              <a:t>A</a:t>
            </a:r>
            <a:r>
              <a:rPr lang="en" sz="2000"/>
              <a:t>, the product of </a:t>
            </a:r>
            <a:r>
              <a:rPr b="1" lang="en" sz="2000"/>
              <a:t>A</a:t>
            </a:r>
            <a:r>
              <a:rPr lang="en" sz="2000"/>
              <a:t> with the identity matrix will reproduce </a:t>
            </a:r>
            <a:r>
              <a:rPr b="1" lang="en" sz="2000"/>
              <a:t>A</a:t>
            </a:r>
            <a:r>
              <a:rPr lang="en" sz="2000"/>
              <a:t>. The number of columns of the matrix operating from the left must always match the number of rows of the matrix on the left.</a:t>
            </a:r>
            <a:endParaRPr sz="2000"/>
          </a:p>
        </p:txBody>
      </p:sp>
      <p:sp>
        <p:nvSpPr>
          <p:cNvPr id="100" name="Google Shape;100;p18"/>
          <p:cNvSpPr txBox="1"/>
          <p:nvPr/>
        </p:nvSpPr>
        <p:spPr>
          <a:xfrm>
            <a:off x="279200" y="4170625"/>
            <a:ext cx="460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</a:t>
            </a:r>
            <a:r>
              <a:rPr baseline="-25000" lang="en" sz="3000"/>
              <a:t>nxn</a:t>
            </a:r>
            <a:r>
              <a:rPr lang="en" sz="3000"/>
              <a:t> </a:t>
            </a:r>
            <a:r>
              <a:rPr b="1" lang="en" sz="3000"/>
              <a:t>A</a:t>
            </a:r>
            <a:r>
              <a:rPr baseline="-25000" lang="en" sz="3000"/>
              <a:t>nxm</a:t>
            </a:r>
            <a:r>
              <a:rPr lang="en" sz="3000"/>
              <a:t> = </a:t>
            </a:r>
            <a:r>
              <a:rPr b="1" lang="en" sz="3000">
                <a:solidFill>
                  <a:schemeClr val="dk1"/>
                </a:solidFill>
              </a:rPr>
              <a:t>A</a:t>
            </a:r>
            <a:r>
              <a:rPr baseline="-25000" lang="en" sz="3000">
                <a:solidFill>
                  <a:schemeClr val="dk1"/>
                </a:solidFill>
              </a:rPr>
              <a:t>nxm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chemeClr val="dk1"/>
                </a:solidFill>
              </a:rPr>
              <a:t>I</a:t>
            </a:r>
            <a:r>
              <a:rPr baseline="-25000" lang="en" sz="3000">
                <a:solidFill>
                  <a:schemeClr val="dk1"/>
                </a:solidFill>
              </a:rPr>
              <a:t>mxm</a:t>
            </a:r>
            <a:r>
              <a:rPr lang="en" sz="3000">
                <a:solidFill>
                  <a:schemeClr val="dk1"/>
                </a:solidFill>
              </a:rPr>
              <a:t> = </a:t>
            </a:r>
            <a:r>
              <a:rPr b="1" lang="en" sz="3000">
                <a:solidFill>
                  <a:schemeClr val="dk1"/>
                </a:solidFill>
              </a:rPr>
              <a:t>A</a:t>
            </a:r>
            <a:r>
              <a:rPr baseline="-25000" lang="en" sz="3000">
                <a:solidFill>
                  <a:schemeClr val="dk1"/>
                </a:solidFill>
              </a:rPr>
              <a:t>nxm</a:t>
            </a:r>
            <a:endParaRPr baseline="-25000" sz="3000"/>
          </a:p>
        </p:txBody>
      </p:sp>
      <p:sp>
        <p:nvSpPr>
          <p:cNvPr id="101" name="Google Shape;101;p18"/>
          <p:cNvSpPr txBox="1"/>
          <p:nvPr/>
        </p:nvSpPr>
        <p:spPr>
          <a:xfrm>
            <a:off x="5932775" y="111825"/>
            <a:ext cx="2992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https://bit.ly/lab7-ece3-nb</a:t>
            </a: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Operation Properties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79200" y="848900"/>
            <a:ext cx="874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matrices </a:t>
            </a:r>
            <a:r>
              <a:rPr b="1" lang="en" sz="2000"/>
              <a:t>A</a:t>
            </a:r>
            <a:r>
              <a:rPr lang="en" sz="2000"/>
              <a:t>, </a:t>
            </a:r>
            <a:r>
              <a:rPr b="1" lang="en" sz="2000"/>
              <a:t>B</a:t>
            </a:r>
            <a:r>
              <a:rPr lang="en" sz="2000"/>
              <a:t>, and </a:t>
            </a:r>
            <a:r>
              <a:rPr b="1" lang="en" sz="2000"/>
              <a:t>C</a:t>
            </a:r>
            <a:r>
              <a:rPr lang="en" sz="2000"/>
              <a:t>, the following properties hold (assuming the dimensions of the matrices are such that all the operations are computable):</a:t>
            </a:r>
            <a:endParaRPr sz="2000"/>
          </a:p>
        </p:txBody>
      </p:sp>
      <p:sp>
        <p:nvSpPr>
          <p:cNvPr id="109" name="Google Shape;109;p19"/>
          <p:cNvSpPr txBox="1"/>
          <p:nvPr/>
        </p:nvSpPr>
        <p:spPr>
          <a:xfrm>
            <a:off x="279200" y="1649300"/>
            <a:ext cx="81933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Associativity: ABC = (AB)C = A(BC)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Dimensions A</a:t>
            </a:r>
            <a:r>
              <a:rPr baseline="-25000" lang="en" sz="2400"/>
              <a:t>nxm</a:t>
            </a:r>
            <a:r>
              <a:rPr lang="en" sz="2400"/>
              <a:t>, B</a:t>
            </a:r>
            <a:r>
              <a:rPr baseline="-25000" lang="en" sz="2400"/>
              <a:t>mxk</a:t>
            </a:r>
            <a:r>
              <a:rPr lang="en" sz="2400"/>
              <a:t>, C</a:t>
            </a:r>
            <a:r>
              <a:rPr baseline="-25000" lang="en" sz="2400"/>
              <a:t>kxj</a:t>
            </a:r>
            <a:r>
              <a:rPr lang="en" sz="2400"/>
              <a:t> so that it is computable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Distributivity: A(B + C) = AB + AC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Dimensions A</a:t>
            </a:r>
            <a:r>
              <a:rPr baseline="-25000" lang="en" sz="2400"/>
              <a:t>nxm</a:t>
            </a:r>
            <a:r>
              <a:rPr lang="en" sz="2400"/>
              <a:t>, B</a:t>
            </a:r>
            <a:r>
              <a:rPr baseline="-25000" lang="en" sz="2400"/>
              <a:t>mxk</a:t>
            </a:r>
            <a:r>
              <a:rPr lang="en" sz="2400"/>
              <a:t>, C</a:t>
            </a:r>
            <a:r>
              <a:rPr baseline="-25000" lang="en" sz="2400"/>
              <a:t>mxk</a:t>
            </a:r>
            <a:r>
              <a:rPr lang="en" sz="2400"/>
              <a:t> (B and C the same size) so that it is computable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(AB)</a:t>
            </a:r>
            <a:r>
              <a:rPr baseline="30000" lang="en" sz="2400"/>
              <a:t>T</a:t>
            </a:r>
            <a:r>
              <a:rPr lang="en" sz="2400"/>
              <a:t> = B</a:t>
            </a:r>
            <a:r>
              <a:rPr baseline="30000" lang="en" sz="2400"/>
              <a:t>T</a:t>
            </a:r>
            <a:r>
              <a:rPr lang="en" sz="2400"/>
              <a:t>A</a:t>
            </a:r>
            <a:r>
              <a:rPr baseline="30000" lang="en" sz="2400"/>
              <a:t>T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Dimensions A</a:t>
            </a:r>
            <a:r>
              <a:rPr baseline="-25000" lang="en" sz="2400"/>
              <a:t>nxm</a:t>
            </a:r>
            <a:r>
              <a:rPr lang="en" sz="2400"/>
              <a:t> and B</a:t>
            </a:r>
            <a:r>
              <a:rPr baseline="-25000" lang="en" sz="2400"/>
              <a:t>mxk</a:t>
            </a:r>
            <a:r>
              <a:rPr lang="en" sz="2400"/>
              <a:t> so (AB)</a:t>
            </a:r>
            <a:r>
              <a:rPr baseline="-25000" lang="en" sz="2400"/>
              <a:t>nxk</a:t>
            </a:r>
            <a:r>
              <a:rPr lang="en" sz="2400"/>
              <a:t> and (AB)</a:t>
            </a:r>
            <a:r>
              <a:rPr baseline="30000" lang="en" sz="2400"/>
              <a:t>T</a:t>
            </a:r>
            <a:r>
              <a:rPr baseline="-25000" lang="en" sz="2400"/>
              <a:t>kxn</a:t>
            </a:r>
            <a:endParaRPr baseline="-25000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Dimensions B</a:t>
            </a:r>
            <a:r>
              <a:rPr baseline="30000" lang="en" sz="2400"/>
              <a:t>T</a:t>
            </a:r>
            <a:r>
              <a:rPr baseline="-25000" lang="en" sz="2400"/>
              <a:t>kxm</a:t>
            </a:r>
            <a:r>
              <a:rPr lang="en" sz="2400"/>
              <a:t> and A</a:t>
            </a:r>
            <a:r>
              <a:rPr baseline="30000" lang="en" sz="2400"/>
              <a:t>T</a:t>
            </a:r>
            <a:r>
              <a:rPr baseline="-25000" lang="en" sz="2400"/>
              <a:t>mxn</a:t>
            </a:r>
            <a:r>
              <a:rPr lang="en" sz="2400"/>
              <a:t>, so (B</a:t>
            </a:r>
            <a:r>
              <a:rPr baseline="30000" lang="en" sz="2400"/>
              <a:t>T</a:t>
            </a:r>
            <a:r>
              <a:rPr lang="en" sz="2400"/>
              <a:t>A</a:t>
            </a:r>
            <a:r>
              <a:rPr baseline="30000" lang="en" sz="2400"/>
              <a:t>T</a:t>
            </a:r>
            <a:r>
              <a:rPr lang="en" sz="2400"/>
              <a:t>)</a:t>
            </a:r>
            <a:r>
              <a:rPr baseline="-25000" lang="en" sz="2400"/>
              <a:t>kxn</a:t>
            </a:r>
            <a:endParaRPr baseline="-2500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Operation Properties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79200" y="848900"/>
            <a:ext cx="828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Consider the matrix </a:t>
            </a:r>
            <a:r>
              <a:rPr b="1" lang="en" sz="2000"/>
              <a:t>A</a:t>
            </a:r>
            <a:r>
              <a:rPr lang="en" sz="2000"/>
              <a:t> and the scalar ɑ. The scalar-matrix multiplication then follows similar to scalar-vector and vector-scalar multiplication:</a:t>
            </a:r>
            <a:endParaRPr sz="2000"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2673" r="1513" t="0"/>
          <a:stretch/>
        </p:blipFill>
        <p:spPr>
          <a:xfrm>
            <a:off x="278800" y="2846675"/>
            <a:ext cx="8730977" cy="16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79200" y="1649300"/>
            <a:ext cx="819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matrix A</a:t>
            </a:r>
            <a:r>
              <a:rPr baseline="-25000" lang="en" sz="2400"/>
              <a:t>nxm</a:t>
            </a:r>
            <a:r>
              <a:rPr lang="en" sz="2400"/>
              <a:t> and scalar ɑ, the following property holds: </a:t>
            </a:r>
            <a:r>
              <a:rPr lang="en" sz="2400">
                <a:solidFill>
                  <a:schemeClr val="dk1"/>
                </a:solidFill>
              </a:rPr>
              <a:t>ɑA</a:t>
            </a:r>
            <a:r>
              <a:rPr baseline="-25000" lang="en" sz="2400">
                <a:solidFill>
                  <a:schemeClr val="dk1"/>
                </a:solidFill>
              </a:rPr>
              <a:t>nxm</a:t>
            </a:r>
            <a:r>
              <a:rPr lang="en" sz="2400">
                <a:solidFill>
                  <a:schemeClr val="dk1"/>
                </a:solidFill>
              </a:rPr>
              <a:t>= A</a:t>
            </a:r>
            <a:r>
              <a:rPr baseline="-25000" lang="en" sz="2400">
                <a:solidFill>
                  <a:schemeClr val="dk1"/>
                </a:solidFill>
              </a:rPr>
              <a:t>nxm</a:t>
            </a:r>
            <a:r>
              <a:rPr lang="en" sz="2400">
                <a:solidFill>
                  <a:schemeClr val="dk1"/>
                </a:solidFill>
              </a:rPr>
              <a:t>ɑ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79200" y="171800"/>
            <a:ext cx="731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Operation Properties</a:t>
            </a:r>
            <a:endParaRPr b="1"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279200" y="848900"/>
            <a:ext cx="8283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Now consider the matrices A</a:t>
            </a:r>
            <a:r>
              <a:rPr baseline="-25000" lang="en" sz="2200"/>
              <a:t>nxm</a:t>
            </a:r>
            <a:r>
              <a:rPr lang="en" sz="2200"/>
              <a:t> and B</a:t>
            </a:r>
            <a:r>
              <a:rPr baseline="-25000" lang="en" sz="2200"/>
              <a:t>mxk</a:t>
            </a:r>
            <a:r>
              <a:rPr lang="en" sz="2200"/>
              <a:t>, and the scalar c. Then: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(A</a:t>
            </a:r>
            <a:r>
              <a:rPr baseline="-25000" lang="en" sz="2200">
                <a:solidFill>
                  <a:schemeClr val="dk1"/>
                </a:solidFill>
              </a:rPr>
              <a:t>nxm</a:t>
            </a:r>
            <a:r>
              <a:rPr lang="en" sz="2200">
                <a:solidFill>
                  <a:schemeClr val="dk1"/>
                </a:solidFill>
              </a:rPr>
              <a:t>B</a:t>
            </a:r>
            <a:r>
              <a:rPr baseline="-25000" lang="en" sz="2200">
                <a:solidFill>
                  <a:schemeClr val="dk1"/>
                </a:solidFill>
              </a:rPr>
              <a:t>mxk</a:t>
            </a:r>
            <a:r>
              <a:rPr lang="en" sz="2200">
                <a:solidFill>
                  <a:schemeClr val="dk1"/>
                </a:solidFill>
              </a:rPr>
              <a:t>)c = A</a:t>
            </a:r>
            <a:r>
              <a:rPr baseline="-25000" lang="en" sz="2200">
                <a:solidFill>
                  <a:schemeClr val="dk1"/>
                </a:solidFill>
              </a:rPr>
              <a:t>nxm</a:t>
            </a:r>
            <a:r>
              <a:rPr lang="en" sz="2200">
                <a:solidFill>
                  <a:schemeClr val="dk1"/>
                </a:solidFill>
              </a:rPr>
              <a:t>(cB</a:t>
            </a:r>
            <a:r>
              <a:rPr baseline="-25000" lang="en" sz="2200">
                <a:solidFill>
                  <a:schemeClr val="dk1"/>
                </a:solidFill>
              </a:rPr>
              <a:t>mxk</a:t>
            </a:r>
            <a:r>
              <a:rPr lang="en" sz="2200">
                <a:solidFill>
                  <a:schemeClr val="dk1"/>
                </a:solidFill>
              </a:rPr>
              <a:t>) = (cA</a:t>
            </a:r>
            <a:r>
              <a:rPr baseline="-25000" lang="en" sz="2200">
                <a:solidFill>
                  <a:schemeClr val="dk1"/>
                </a:solidFill>
              </a:rPr>
              <a:t>nxm</a:t>
            </a:r>
            <a:r>
              <a:rPr lang="en" sz="2200">
                <a:solidFill>
                  <a:schemeClr val="dk1"/>
                </a:solidFill>
              </a:rPr>
              <a:t>)B</a:t>
            </a:r>
            <a:r>
              <a:rPr baseline="-25000" lang="en" sz="2200">
                <a:solidFill>
                  <a:schemeClr val="dk1"/>
                </a:solidFill>
              </a:rPr>
              <a:t>mxk</a:t>
            </a:r>
            <a:r>
              <a:rPr lang="en" sz="2200">
                <a:solidFill>
                  <a:schemeClr val="dk1"/>
                </a:solidFill>
              </a:rPr>
              <a:t>= c(A</a:t>
            </a:r>
            <a:r>
              <a:rPr baseline="-25000" lang="en" sz="2200">
                <a:solidFill>
                  <a:schemeClr val="dk1"/>
                </a:solidFill>
              </a:rPr>
              <a:t>nxm</a:t>
            </a:r>
            <a:r>
              <a:rPr lang="en" sz="2200">
                <a:solidFill>
                  <a:schemeClr val="dk1"/>
                </a:solidFill>
              </a:rPr>
              <a:t>B</a:t>
            </a:r>
            <a:r>
              <a:rPr baseline="-25000" lang="en" sz="2200">
                <a:solidFill>
                  <a:schemeClr val="dk1"/>
                </a:solidFill>
              </a:rPr>
              <a:t>mxk</a:t>
            </a:r>
            <a:r>
              <a:rPr lang="en" sz="2200">
                <a:solidFill>
                  <a:schemeClr val="dk1"/>
                </a:solidFill>
              </a:rPr>
              <a:t>)</a:t>
            </a:r>
            <a:endParaRPr baseline="-25000" sz="2200">
              <a:solidFill>
                <a:schemeClr val="dk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40829" l="3290" r="12555" t="3559"/>
          <a:stretch/>
        </p:blipFill>
        <p:spPr>
          <a:xfrm>
            <a:off x="203000" y="1975225"/>
            <a:ext cx="4567399" cy="276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400" y="2203825"/>
            <a:ext cx="4250749" cy="2406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4584075" y="2781525"/>
            <a:ext cx="264300" cy="138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