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Overpass Mono"/>
      <p:regular r:id="rId28"/>
      <p:bold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3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5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verpassMon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verpass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8efd4365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78efd43657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b4ea0151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b4ea0151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b4ea0151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b4ea0151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b4ea0151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b4ea0151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b4ea0151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b4ea0151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b4ea0151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b4ea0151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b4ea0151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b4ea0151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b4ea0151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b4ea0151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b4ea0151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b4ea0151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b4ea0151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b4ea0151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b4ea015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b4ea015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b4ea015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b4ea015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3ba03cc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3ba03cc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3ba03cce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3ba03cce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3ba03cce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3ba03cce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c5e5514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c5e5514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b4ea015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b4ea015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b4ea0151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b4ea0151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0" y="4218710"/>
            <a:ext cx="9144000" cy="924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52" name="Google Shape;52;p13"/>
          <p:cNvSpPr txBox="1"/>
          <p:nvPr>
            <p:ph type="ctrTitle"/>
          </p:nvPr>
        </p:nvSpPr>
        <p:spPr>
          <a:xfrm>
            <a:off x="317809" y="1154296"/>
            <a:ext cx="8452200" cy="692100"/>
          </a:xfrm>
          <a:prstGeom prst="rect">
            <a:avLst/>
          </a:prstGeom>
          <a:noFill/>
          <a:ln>
            <a:noFill/>
          </a:ln>
        </p:spPr>
        <p:txBody>
          <a:bodyPr anchorCtr="0" anchor="b" bIns="34275" lIns="68575" spcFirstLastPara="1" rIns="68575" wrap="square" tIns="34275">
            <a:normAutofit/>
          </a:bodyPr>
          <a:lstStyle>
            <a:lvl1pPr lvl="0" marR="0" algn="l">
              <a:lnSpc>
                <a:spcPct val="90000"/>
              </a:lnSpc>
              <a:spcBef>
                <a:spcPts val="0"/>
              </a:spcBef>
              <a:spcAft>
                <a:spcPts val="0"/>
              </a:spcAft>
              <a:buClr>
                <a:schemeClr val="lt1"/>
              </a:buClr>
              <a:buSzPts val="2700"/>
              <a:buFont typeface="Century Gothic"/>
              <a:buNone/>
              <a:defRPr b="1" i="0" sz="2700" u="none" cap="none" strike="noStrike">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sz="1400"/>
            </a:lvl2pPr>
            <a:lvl3pPr lvl="2" algn="l">
              <a:lnSpc>
                <a:spcPct val="100000"/>
              </a:lnSpc>
              <a:spcBef>
                <a:spcPts val="0"/>
              </a:spcBef>
              <a:spcAft>
                <a:spcPts val="0"/>
              </a:spcAft>
              <a:buSzPts val="2800"/>
              <a:buNone/>
              <a:defRPr sz="1400"/>
            </a:lvl3pPr>
            <a:lvl4pPr lvl="3" algn="l">
              <a:lnSpc>
                <a:spcPct val="100000"/>
              </a:lnSpc>
              <a:spcBef>
                <a:spcPts val="0"/>
              </a:spcBef>
              <a:spcAft>
                <a:spcPts val="0"/>
              </a:spcAft>
              <a:buSzPts val="2800"/>
              <a:buNone/>
              <a:defRPr sz="1400"/>
            </a:lvl4pPr>
            <a:lvl5pPr lvl="4" algn="l">
              <a:lnSpc>
                <a:spcPct val="100000"/>
              </a:lnSpc>
              <a:spcBef>
                <a:spcPts val="0"/>
              </a:spcBef>
              <a:spcAft>
                <a:spcPts val="0"/>
              </a:spcAft>
              <a:buSzPts val="2800"/>
              <a:buNone/>
              <a:defRPr sz="1400"/>
            </a:lvl5pPr>
            <a:lvl6pPr lvl="5" algn="l">
              <a:lnSpc>
                <a:spcPct val="100000"/>
              </a:lnSpc>
              <a:spcBef>
                <a:spcPts val="0"/>
              </a:spcBef>
              <a:spcAft>
                <a:spcPts val="0"/>
              </a:spcAft>
              <a:buSzPts val="2800"/>
              <a:buNone/>
              <a:defRPr sz="1400"/>
            </a:lvl6pPr>
            <a:lvl7pPr lvl="6" algn="l">
              <a:lnSpc>
                <a:spcPct val="100000"/>
              </a:lnSpc>
              <a:spcBef>
                <a:spcPts val="0"/>
              </a:spcBef>
              <a:spcAft>
                <a:spcPts val="0"/>
              </a:spcAft>
              <a:buSzPts val="2800"/>
              <a:buNone/>
              <a:defRPr sz="1400"/>
            </a:lvl7pPr>
            <a:lvl8pPr lvl="7" algn="l">
              <a:lnSpc>
                <a:spcPct val="100000"/>
              </a:lnSpc>
              <a:spcBef>
                <a:spcPts val="0"/>
              </a:spcBef>
              <a:spcAft>
                <a:spcPts val="0"/>
              </a:spcAft>
              <a:buSzPts val="2800"/>
              <a:buNone/>
              <a:defRPr sz="1400"/>
            </a:lvl8pPr>
            <a:lvl9pPr lvl="8" algn="l">
              <a:lnSpc>
                <a:spcPct val="100000"/>
              </a:lnSpc>
              <a:spcBef>
                <a:spcPts val="0"/>
              </a:spcBef>
              <a:spcAft>
                <a:spcPts val="0"/>
              </a:spcAft>
              <a:buSzPts val="2800"/>
              <a:buNone/>
              <a:defRPr sz="1400"/>
            </a:lvl9pPr>
          </a:lstStyle>
          <a:p/>
        </p:txBody>
      </p:sp>
      <p:sp>
        <p:nvSpPr>
          <p:cNvPr id="53" name="Google Shape;53;p13"/>
          <p:cNvSpPr txBox="1"/>
          <p:nvPr>
            <p:ph idx="1" type="subTitle"/>
          </p:nvPr>
        </p:nvSpPr>
        <p:spPr>
          <a:xfrm>
            <a:off x="394000" y="1811325"/>
            <a:ext cx="8452200" cy="393900"/>
          </a:xfrm>
          <a:prstGeom prst="rect">
            <a:avLst/>
          </a:prstGeom>
          <a:noFill/>
          <a:ln>
            <a:noFill/>
          </a:ln>
        </p:spPr>
        <p:txBody>
          <a:bodyPr anchorCtr="0" anchor="t" bIns="0" lIns="0" spcFirstLastPara="1" rIns="0" wrap="square" tIns="0">
            <a:normAutofit/>
          </a:bodyPr>
          <a:lstStyle>
            <a:lvl1pPr lvl="0" marR="0" algn="l">
              <a:lnSpc>
                <a:spcPct val="90000"/>
              </a:lnSpc>
              <a:spcBef>
                <a:spcPts val="8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lvl="1" marR="0" algn="ctr">
              <a:lnSpc>
                <a:spcPct val="90000"/>
              </a:lnSpc>
              <a:spcBef>
                <a:spcPts val="12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2pPr>
            <a:lvl3pPr lvl="2" marR="0" algn="ctr">
              <a:lnSpc>
                <a:spcPct val="90000"/>
              </a:lnSpc>
              <a:spcBef>
                <a:spcPts val="1200"/>
              </a:spcBef>
              <a:spcAft>
                <a:spcPts val="0"/>
              </a:spcAft>
              <a:buClr>
                <a:schemeClr val="accent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1200"/>
              </a:spcBef>
              <a:spcAft>
                <a:spcPts val="12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2">
            <a:alphaModFix/>
          </a:blip>
          <a:srcRect b="0" l="0" r="0" t="0"/>
          <a:stretch/>
        </p:blipFill>
        <p:spPr>
          <a:xfrm>
            <a:off x="7050024" y="4841748"/>
            <a:ext cx="1932469" cy="143764"/>
          </a:xfrm>
          <a:prstGeom prst="rect">
            <a:avLst/>
          </a:prstGeom>
          <a:noFill/>
          <a:ln>
            <a:noFill/>
          </a:ln>
        </p:spPr>
      </p:pic>
      <p:sp>
        <p:nvSpPr>
          <p:cNvPr id="55" name="Google Shape;55;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2">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8630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Trebuchet MS"/>
                <a:ea typeface="Trebuchet MS"/>
                <a:cs typeface="Trebuchet MS"/>
                <a:sym typeface="Trebuchet MS"/>
              </a:rPr>
              <a:t>Introduction to Electrical and Computer Engineering</a:t>
            </a:r>
            <a:endParaRPr>
              <a:latin typeface="Trebuchet MS"/>
              <a:ea typeface="Trebuchet MS"/>
              <a:cs typeface="Trebuchet MS"/>
              <a:sym typeface="Trebuchet MS"/>
            </a:endParaRPr>
          </a:p>
        </p:txBody>
      </p:sp>
      <p:sp>
        <p:nvSpPr>
          <p:cNvPr id="61" name="Google Shape;61;p14"/>
          <p:cNvSpPr txBox="1"/>
          <p:nvPr/>
        </p:nvSpPr>
        <p:spPr>
          <a:xfrm>
            <a:off x="2801550" y="2450350"/>
            <a:ext cx="3540900" cy="110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1"/>
                </a:solidFill>
                <a:latin typeface="Trebuchet MS"/>
                <a:ea typeface="Trebuchet MS"/>
                <a:cs typeface="Trebuchet MS"/>
                <a:sym typeface="Trebuchet MS"/>
              </a:rPr>
              <a:t>ECE-3 Fall 202</a:t>
            </a:r>
            <a:r>
              <a:rPr b="1" lang="en" sz="2000">
                <a:solidFill>
                  <a:schemeClr val="accent1"/>
                </a:solidFill>
                <a:latin typeface="Trebuchet MS"/>
                <a:ea typeface="Trebuchet MS"/>
                <a:cs typeface="Trebuchet MS"/>
                <a:sym typeface="Trebuchet MS"/>
              </a:rPr>
              <a:t>2</a:t>
            </a:r>
            <a:endParaRPr b="1" i="0" sz="2000" u="none" cap="none" strike="noStrike">
              <a:solidFill>
                <a:schemeClr val="accen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accen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1"/>
                </a:solidFill>
                <a:latin typeface="Trebuchet MS"/>
                <a:ea typeface="Trebuchet MS"/>
                <a:cs typeface="Trebuchet MS"/>
                <a:sym typeface="Trebuchet MS"/>
              </a:rPr>
              <a:t>LAB </a:t>
            </a:r>
            <a:r>
              <a:rPr b="1" lang="en" sz="2000">
                <a:solidFill>
                  <a:schemeClr val="accent1"/>
                </a:solidFill>
                <a:latin typeface="Trebuchet MS"/>
                <a:ea typeface="Trebuchet MS"/>
                <a:cs typeface="Trebuchet MS"/>
                <a:sym typeface="Trebuchet MS"/>
              </a:rPr>
              <a:t>9</a:t>
            </a:r>
            <a:endParaRPr b="0" i="0" sz="2000" u="none" cap="none" strike="noStrike">
              <a:solidFill>
                <a:schemeClr val="accent1"/>
              </a:solidFill>
              <a:latin typeface="Trebuchet MS"/>
              <a:ea typeface="Trebuchet MS"/>
              <a:cs typeface="Trebuchet MS"/>
              <a:sym typeface="Trebuchet MS"/>
            </a:endParaRPr>
          </a:p>
        </p:txBody>
      </p:sp>
      <p:pic>
        <p:nvPicPr>
          <p:cNvPr id="62" name="Google Shape;62;p14"/>
          <p:cNvPicPr preferRelativeResize="0"/>
          <p:nvPr/>
        </p:nvPicPr>
        <p:blipFill rotWithShape="1">
          <a:blip r:embed="rId3">
            <a:alphaModFix/>
          </a:blip>
          <a:srcRect b="0" l="0" r="0" t="0"/>
          <a:stretch/>
        </p:blipFill>
        <p:spPr>
          <a:xfrm>
            <a:off x="78672" y="4861575"/>
            <a:ext cx="2120600" cy="15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1" name="Google Shape;151;p23"/>
          <p:cNvSpPr txBox="1"/>
          <p:nvPr/>
        </p:nvSpPr>
        <p:spPr>
          <a:xfrm>
            <a:off x="351325" y="238900"/>
            <a:ext cx="832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Mean Square Value, RMS</a:t>
            </a:r>
            <a:endParaRPr b="1" sz="3900">
              <a:solidFill>
                <a:schemeClr val="accent1"/>
              </a:solidFill>
              <a:latin typeface="Trebuchet MS"/>
              <a:ea typeface="Trebuchet MS"/>
              <a:cs typeface="Trebuchet MS"/>
              <a:sym typeface="Trebuchet MS"/>
            </a:endParaRPr>
          </a:p>
        </p:txBody>
      </p:sp>
      <p:sp>
        <p:nvSpPr>
          <p:cNvPr id="152" name="Google Shape;152;p23"/>
          <p:cNvSpPr txBox="1"/>
          <p:nvPr/>
        </p:nvSpPr>
        <p:spPr>
          <a:xfrm>
            <a:off x="411300" y="1024000"/>
            <a:ext cx="8321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a:t>
            </a:r>
            <a:r>
              <a:rPr b="1" lang="en" sz="1800"/>
              <a:t>Mean Square Value</a:t>
            </a:r>
            <a:r>
              <a:rPr lang="en" sz="1800"/>
              <a:t>” of a vector is the norm of the vector squared (ie: the dot product of the vector with itself) divided by the number of index values there are (ie: divide by n in an n-dimensional space, or the total number of points being considered)</a:t>
            </a:r>
            <a:endParaRPr sz="1800"/>
          </a:p>
          <a:p>
            <a:pPr indent="-342900" lvl="0" marL="457200" rtl="0" algn="l">
              <a:spcBef>
                <a:spcPts val="0"/>
              </a:spcBef>
              <a:spcAft>
                <a:spcPts val="0"/>
              </a:spcAft>
              <a:buSzPts val="1800"/>
              <a:buChar char="●"/>
            </a:pPr>
            <a:r>
              <a:rPr lang="en" sz="1800"/>
              <a:t>The “</a:t>
            </a:r>
            <a:r>
              <a:rPr b="1" lang="en" sz="1800"/>
              <a:t>Root Mean Square Value</a:t>
            </a:r>
            <a:r>
              <a:rPr lang="en" sz="1800"/>
              <a:t>,” or RMS value, is the square root of the mean square value</a:t>
            </a:r>
            <a:endParaRPr sz="1800"/>
          </a:p>
        </p:txBody>
      </p:sp>
      <p:pic>
        <p:nvPicPr>
          <p:cNvPr id="153" name="Google Shape;153;p23"/>
          <p:cNvPicPr preferRelativeResize="0"/>
          <p:nvPr/>
        </p:nvPicPr>
        <p:blipFill>
          <a:blip r:embed="rId3">
            <a:alphaModFix/>
          </a:blip>
          <a:stretch>
            <a:fillRect/>
          </a:stretch>
        </p:blipFill>
        <p:spPr>
          <a:xfrm>
            <a:off x="1581150" y="2993925"/>
            <a:ext cx="5981700" cy="173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9" name="Google Shape;159;p24"/>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Distance Metrics</a:t>
            </a:r>
            <a:endParaRPr b="1" sz="3900">
              <a:solidFill>
                <a:schemeClr val="accent1"/>
              </a:solidFill>
              <a:latin typeface="Trebuchet MS"/>
              <a:ea typeface="Trebuchet MS"/>
              <a:cs typeface="Trebuchet MS"/>
              <a:sym typeface="Trebuchet MS"/>
            </a:endParaRPr>
          </a:p>
        </p:txBody>
      </p:sp>
      <p:sp>
        <p:nvSpPr>
          <p:cNvPr id="160" name="Google Shape;160;p24"/>
          <p:cNvSpPr txBox="1"/>
          <p:nvPr/>
        </p:nvSpPr>
        <p:spPr>
          <a:xfrm>
            <a:off x="411300" y="1024000"/>
            <a:ext cx="8321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Distances in a vector space can be defined in various ways. We will usually consider only the Euclidean distance metric, but others may be used depending on the application</a:t>
            </a:r>
            <a:endParaRPr sz="1800"/>
          </a:p>
          <a:p>
            <a:pPr indent="-342900" lvl="0" marL="457200" rtl="0" algn="l">
              <a:spcBef>
                <a:spcPts val="0"/>
              </a:spcBef>
              <a:spcAft>
                <a:spcPts val="0"/>
              </a:spcAft>
              <a:buSzPts val="1800"/>
              <a:buChar char="●"/>
            </a:pPr>
            <a:r>
              <a:rPr lang="en" sz="1800"/>
              <a:t>Examples of various distance metrics in an n-dimensional space are shown below</a:t>
            </a:r>
            <a:endParaRPr sz="1800"/>
          </a:p>
        </p:txBody>
      </p:sp>
      <p:pic>
        <p:nvPicPr>
          <p:cNvPr id="161" name="Google Shape;161;p24"/>
          <p:cNvPicPr preferRelativeResize="0"/>
          <p:nvPr/>
        </p:nvPicPr>
        <p:blipFill>
          <a:blip r:embed="rId3">
            <a:alphaModFix/>
          </a:blip>
          <a:stretch>
            <a:fillRect/>
          </a:stretch>
        </p:blipFill>
        <p:spPr>
          <a:xfrm>
            <a:off x="351325" y="2571750"/>
            <a:ext cx="2501250" cy="1290100"/>
          </a:xfrm>
          <a:prstGeom prst="rect">
            <a:avLst/>
          </a:prstGeom>
          <a:noFill/>
          <a:ln>
            <a:noFill/>
          </a:ln>
        </p:spPr>
      </p:pic>
      <p:pic>
        <p:nvPicPr>
          <p:cNvPr id="162" name="Google Shape;162;p24"/>
          <p:cNvPicPr preferRelativeResize="0"/>
          <p:nvPr/>
        </p:nvPicPr>
        <p:blipFill>
          <a:blip r:embed="rId4">
            <a:alphaModFix/>
          </a:blip>
          <a:stretch>
            <a:fillRect/>
          </a:stretch>
        </p:blipFill>
        <p:spPr>
          <a:xfrm>
            <a:off x="2926475" y="2593900"/>
            <a:ext cx="2662900" cy="1012450"/>
          </a:xfrm>
          <a:prstGeom prst="rect">
            <a:avLst/>
          </a:prstGeom>
          <a:noFill/>
          <a:ln>
            <a:noFill/>
          </a:ln>
        </p:spPr>
      </p:pic>
      <p:pic>
        <p:nvPicPr>
          <p:cNvPr id="163" name="Google Shape;163;p24"/>
          <p:cNvPicPr preferRelativeResize="0"/>
          <p:nvPr/>
        </p:nvPicPr>
        <p:blipFill>
          <a:blip r:embed="rId5">
            <a:alphaModFix/>
          </a:blip>
          <a:stretch>
            <a:fillRect/>
          </a:stretch>
        </p:blipFill>
        <p:spPr>
          <a:xfrm>
            <a:off x="5749475" y="2571750"/>
            <a:ext cx="2243725" cy="1095475"/>
          </a:xfrm>
          <a:prstGeom prst="rect">
            <a:avLst/>
          </a:prstGeom>
          <a:noFill/>
          <a:ln>
            <a:noFill/>
          </a:ln>
        </p:spPr>
      </p:pic>
      <p:sp>
        <p:nvSpPr>
          <p:cNvPr id="164" name="Google Shape;164;p24"/>
          <p:cNvSpPr txBox="1"/>
          <p:nvPr/>
        </p:nvSpPr>
        <p:spPr>
          <a:xfrm>
            <a:off x="475000"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Euclidean Distance</a:t>
            </a:r>
            <a:endParaRPr sz="1800"/>
          </a:p>
        </p:txBody>
      </p:sp>
      <p:sp>
        <p:nvSpPr>
          <p:cNvPr id="165" name="Google Shape;165;p24"/>
          <p:cNvSpPr txBox="1"/>
          <p:nvPr/>
        </p:nvSpPr>
        <p:spPr>
          <a:xfrm>
            <a:off x="31360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Hamming Distance</a:t>
            </a:r>
            <a:endParaRPr sz="1800"/>
          </a:p>
        </p:txBody>
      </p:sp>
      <p:sp>
        <p:nvSpPr>
          <p:cNvPr id="166" name="Google Shape;166;p24"/>
          <p:cNvSpPr txBox="1"/>
          <p:nvPr/>
        </p:nvSpPr>
        <p:spPr>
          <a:xfrm>
            <a:off x="59636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Block Distance</a:t>
            </a:r>
            <a:endParaRPr sz="1800"/>
          </a:p>
        </p:txBody>
      </p:sp>
      <p:pic>
        <p:nvPicPr>
          <p:cNvPr id="167" name="Google Shape;167;p24"/>
          <p:cNvPicPr preferRelativeResize="0"/>
          <p:nvPr/>
        </p:nvPicPr>
        <p:blipFill>
          <a:blip r:embed="rId6">
            <a:alphaModFix/>
          </a:blip>
          <a:stretch>
            <a:fillRect/>
          </a:stretch>
        </p:blipFill>
        <p:spPr>
          <a:xfrm>
            <a:off x="351325" y="4187714"/>
            <a:ext cx="2662900" cy="847286"/>
          </a:xfrm>
          <a:prstGeom prst="rect">
            <a:avLst/>
          </a:prstGeom>
          <a:noFill/>
          <a:ln>
            <a:noFill/>
          </a:ln>
        </p:spPr>
      </p:pic>
      <p:sp>
        <p:nvSpPr>
          <p:cNvPr id="168" name="Google Shape;168;p24"/>
          <p:cNvSpPr txBox="1"/>
          <p:nvPr/>
        </p:nvSpPr>
        <p:spPr>
          <a:xfrm>
            <a:off x="3014225" y="441075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Minkowski Distance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74" name="Google Shape;174;p25"/>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Matrix-Vector Multiplication</a:t>
            </a:r>
            <a:endParaRPr b="1" sz="3900">
              <a:solidFill>
                <a:schemeClr val="accent1"/>
              </a:solidFill>
              <a:latin typeface="Trebuchet MS"/>
              <a:ea typeface="Trebuchet MS"/>
              <a:cs typeface="Trebuchet MS"/>
              <a:sym typeface="Trebuchet MS"/>
            </a:endParaRPr>
          </a:p>
        </p:txBody>
      </p:sp>
      <p:sp>
        <p:nvSpPr>
          <p:cNvPr id="175" name="Google Shape;175;p25"/>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 vector </a:t>
            </a:r>
            <a:r>
              <a:rPr b="1" lang="en" sz="1800"/>
              <a:t>v</a:t>
            </a:r>
            <a:r>
              <a:rPr lang="en" sz="1800"/>
              <a:t> as long as the number of columns in the matrix </a:t>
            </a:r>
            <a:r>
              <a:rPr b="1" lang="en" sz="1800"/>
              <a:t>A</a:t>
            </a:r>
            <a:r>
              <a:rPr lang="en" sz="1800"/>
              <a:t> match the number of rows in the column vector </a:t>
            </a:r>
            <a:r>
              <a:rPr b="1" lang="en" sz="1800"/>
              <a:t>v</a:t>
            </a:r>
            <a:endParaRPr b="1" sz="1800"/>
          </a:p>
          <a:p>
            <a:pPr indent="-342900" lvl="0" marL="457200" rtl="0" algn="l">
              <a:spcBef>
                <a:spcPts val="0"/>
              </a:spcBef>
              <a:spcAft>
                <a:spcPts val="0"/>
              </a:spcAft>
              <a:buSzPts val="1800"/>
              <a:buChar char="●"/>
            </a:pPr>
            <a:r>
              <a:rPr lang="en" sz="1800"/>
              <a:t>ex: An mxn matrix </a:t>
            </a:r>
            <a:r>
              <a:rPr b="1" lang="en" sz="1800"/>
              <a:t>A</a:t>
            </a:r>
            <a:r>
              <a:rPr lang="en" sz="1800"/>
              <a:t> (ie: m rows, n columns) can operate on an n-vector </a:t>
            </a:r>
            <a:r>
              <a:rPr b="1" lang="en" sz="1800"/>
              <a:t>v </a:t>
            </a:r>
            <a:r>
              <a:rPr lang="en" sz="1800"/>
              <a:t>(ie: column vector with n rows) from the left, producing an m-vector</a:t>
            </a:r>
            <a:endParaRPr sz="1800"/>
          </a:p>
        </p:txBody>
      </p:sp>
      <p:pic>
        <p:nvPicPr>
          <p:cNvPr id="176" name="Google Shape;176;p25"/>
          <p:cNvPicPr preferRelativeResize="0"/>
          <p:nvPr/>
        </p:nvPicPr>
        <p:blipFill>
          <a:blip r:embed="rId3">
            <a:alphaModFix/>
          </a:blip>
          <a:stretch>
            <a:fillRect/>
          </a:stretch>
        </p:blipFill>
        <p:spPr>
          <a:xfrm>
            <a:off x="152400" y="2189850"/>
            <a:ext cx="5227576" cy="2953650"/>
          </a:xfrm>
          <a:prstGeom prst="rect">
            <a:avLst/>
          </a:prstGeom>
          <a:noFill/>
          <a:ln>
            <a:noFill/>
          </a:ln>
        </p:spPr>
      </p:pic>
      <p:sp>
        <p:nvSpPr>
          <p:cNvPr id="177" name="Google Shape;177;p25"/>
          <p:cNvSpPr txBox="1"/>
          <p:nvPr/>
        </p:nvSpPr>
        <p:spPr>
          <a:xfrm>
            <a:off x="4788100" y="2426100"/>
            <a:ext cx="17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Trebuchet MS"/>
                <a:ea typeface="Trebuchet MS"/>
                <a:cs typeface="Trebuchet MS"/>
                <a:sym typeface="Trebuchet MS"/>
              </a:rPr>
              <a:t>m x n matrix</a:t>
            </a:r>
            <a:endParaRPr b="1" sz="1800"/>
          </a:p>
        </p:txBody>
      </p:sp>
      <p:sp>
        <p:nvSpPr>
          <p:cNvPr id="178" name="Google Shape;178;p25"/>
          <p:cNvSpPr txBox="1"/>
          <p:nvPr/>
        </p:nvSpPr>
        <p:spPr>
          <a:xfrm>
            <a:off x="4788100" y="3435825"/>
            <a:ext cx="23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n x 1 column vector</a:t>
            </a:r>
            <a:endParaRPr b="1" sz="1800"/>
          </a:p>
        </p:txBody>
      </p:sp>
      <p:sp>
        <p:nvSpPr>
          <p:cNvPr id="179" name="Google Shape;179;p25"/>
          <p:cNvSpPr txBox="1"/>
          <p:nvPr/>
        </p:nvSpPr>
        <p:spPr>
          <a:xfrm>
            <a:off x="5994678" y="4289900"/>
            <a:ext cx="28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m x 1 column vector</a:t>
            </a:r>
            <a:endParaRPr b="1" sz="1800"/>
          </a:p>
        </p:txBody>
      </p:sp>
      <p:cxnSp>
        <p:nvCxnSpPr>
          <p:cNvPr id="180" name="Google Shape;180;p25"/>
          <p:cNvCxnSpPr>
            <a:stCxn id="177" idx="1"/>
          </p:cNvCxnSpPr>
          <p:nvPr/>
        </p:nvCxnSpPr>
        <p:spPr>
          <a:xfrm rot="10800000">
            <a:off x="4064500" y="2630850"/>
            <a:ext cx="723600" cy="26100"/>
          </a:xfrm>
          <a:prstGeom prst="straightConnector1">
            <a:avLst/>
          </a:prstGeom>
          <a:noFill/>
          <a:ln cap="flat" cmpd="sng" w="28575">
            <a:solidFill>
              <a:schemeClr val="dk2"/>
            </a:solidFill>
            <a:prstDash val="solid"/>
            <a:round/>
            <a:headEnd len="med" w="med" type="none"/>
            <a:tailEnd len="med" w="med" type="triangle"/>
          </a:ln>
        </p:spPr>
      </p:cxnSp>
      <p:cxnSp>
        <p:nvCxnSpPr>
          <p:cNvPr id="181" name="Google Shape;181;p25"/>
          <p:cNvCxnSpPr/>
          <p:nvPr/>
        </p:nvCxnSpPr>
        <p:spPr>
          <a:xfrm flipH="1">
            <a:off x="3251800" y="3679725"/>
            <a:ext cx="1536300" cy="15300"/>
          </a:xfrm>
          <a:prstGeom prst="straightConnector1">
            <a:avLst/>
          </a:prstGeom>
          <a:noFill/>
          <a:ln cap="flat" cmpd="sng" w="28575">
            <a:solidFill>
              <a:schemeClr val="dk2"/>
            </a:solidFill>
            <a:prstDash val="solid"/>
            <a:round/>
            <a:headEnd len="med" w="med" type="none"/>
            <a:tailEnd len="med" w="med" type="triangle"/>
          </a:ln>
        </p:spPr>
      </p:cxnSp>
      <p:cxnSp>
        <p:nvCxnSpPr>
          <p:cNvPr id="182" name="Google Shape;182;p25"/>
          <p:cNvCxnSpPr/>
          <p:nvPr/>
        </p:nvCxnSpPr>
        <p:spPr>
          <a:xfrm rot="10800000">
            <a:off x="5298700" y="4507700"/>
            <a:ext cx="723600" cy="26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88" name="Google Shape;188;p26"/>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a:t>
            </a:r>
            <a:endParaRPr b="1" sz="3900">
              <a:solidFill>
                <a:schemeClr val="accent1"/>
              </a:solidFill>
              <a:latin typeface="Trebuchet MS"/>
              <a:ea typeface="Trebuchet MS"/>
              <a:cs typeface="Trebuchet MS"/>
              <a:sym typeface="Trebuchet MS"/>
            </a:endParaRPr>
          </a:p>
        </p:txBody>
      </p:sp>
      <p:sp>
        <p:nvSpPr>
          <p:cNvPr id="189" name="Google Shape;189;p26"/>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another matrix </a:t>
            </a:r>
            <a:r>
              <a:rPr b="1" lang="en" sz="1800"/>
              <a:t>B</a:t>
            </a:r>
            <a:r>
              <a:rPr lang="en" sz="1800"/>
              <a:t> as long as the number of columns in the matrix </a:t>
            </a:r>
            <a:r>
              <a:rPr b="1" lang="en" sz="1800"/>
              <a:t>A</a:t>
            </a:r>
            <a:r>
              <a:rPr lang="en" sz="1800"/>
              <a:t> match the number of rows in the matrix </a:t>
            </a:r>
            <a:r>
              <a:rPr b="1" lang="en" sz="1800"/>
              <a:t>B</a:t>
            </a:r>
            <a:endParaRPr b="1" sz="1800"/>
          </a:p>
          <a:p>
            <a:pPr indent="-342900" lvl="0" marL="457200" rtl="0" algn="l">
              <a:spcBef>
                <a:spcPts val="0"/>
              </a:spcBef>
              <a:spcAft>
                <a:spcPts val="0"/>
              </a:spcAft>
              <a:buSzPts val="1800"/>
              <a:buChar char="●"/>
            </a:pPr>
            <a:r>
              <a:rPr lang="en" sz="1800"/>
              <a:t>ex: An nxm matrix </a:t>
            </a:r>
            <a:r>
              <a:rPr b="1" lang="en" sz="1800"/>
              <a:t>A</a:t>
            </a:r>
            <a:r>
              <a:rPr lang="en" sz="1800"/>
              <a:t> (ie: n rows, m columns) can operate on an mxk matrix </a:t>
            </a:r>
            <a:r>
              <a:rPr b="1" lang="en" sz="1800"/>
              <a:t>B</a:t>
            </a:r>
            <a:r>
              <a:rPr lang="en" sz="1800"/>
              <a:t> (ie: m rows, k columns), producing an nxk matrix (n rows, k columns)</a:t>
            </a:r>
            <a:endParaRPr sz="1800"/>
          </a:p>
        </p:txBody>
      </p:sp>
      <p:pic>
        <p:nvPicPr>
          <p:cNvPr id="190" name="Google Shape;190;p26"/>
          <p:cNvPicPr preferRelativeResize="0"/>
          <p:nvPr/>
        </p:nvPicPr>
        <p:blipFill rotWithShape="1">
          <a:blip r:embed="rId3">
            <a:alphaModFix/>
          </a:blip>
          <a:srcRect b="0" l="8718" r="5304" t="17039"/>
          <a:stretch/>
        </p:blipFill>
        <p:spPr>
          <a:xfrm>
            <a:off x="264400" y="2317000"/>
            <a:ext cx="4012574" cy="1706775"/>
          </a:xfrm>
          <a:prstGeom prst="rect">
            <a:avLst/>
          </a:prstGeom>
          <a:noFill/>
          <a:ln>
            <a:noFill/>
          </a:ln>
        </p:spPr>
      </p:pic>
      <p:pic>
        <p:nvPicPr>
          <p:cNvPr id="191" name="Google Shape;191;p26"/>
          <p:cNvPicPr preferRelativeResize="0"/>
          <p:nvPr/>
        </p:nvPicPr>
        <p:blipFill rotWithShape="1">
          <a:blip r:embed="rId4">
            <a:alphaModFix/>
          </a:blip>
          <a:srcRect b="4359" l="2870" r="4827" t="6672"/>
          <a:stretch/>
        </p:blipFill>
        <p:spPr>
          <a:xfrm>
            <a:off x="4479500" y="2317000"/>
            <a:ext cx="4114450" cy="1627125"/>
          </a:xfrm>
          <a:prstGeom prst="rect">
            <a:avLst/>
          </a:prstGeom>
          <a:noFill/>
          <a:ln>
            <a:noFill/>
          </a:ln>
        </p:spPr>
      </p:pic>
      <p:sp>
        <p:nvSpPr>
          <p:cNvPr id="192" name="Google Shape;192;p26"/>
          <p:cNvSpPr txBox="1"/>
          <p:nvPr/>
        </p:nvSpPr>
        <p:spPr>
          <a:xfrm>
            <a:off x="1763700" y="4167325"/>
            <a:ext cx="5616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t>A</a:t>
            </a:r>
            <a:r>
              <a:rPr baseline="-25000" lang="en" sz="3900"/>
              <a:t>nxm</a:t>
            </a:r>
            <a:r>
              <a:rPr lang="en" sz="3900"/>
              <a:t> </a:t>
            </a:r>
            <a:r>
              <a:rPr b="1" lang="en" sz="3900"/>
              <a:t>B</a:t>
            </a:r>
            <a:r>
              <a:rPr baseline="-25000" lang="en" sz="3900"/>
              <a:t>mxk</a:t>
            </a:r>
            <a:r>
              <a:rPr lang="en" sz="3900"/>
              <a:t>= </a:t>
            </a:r>
            <a:r>
              <a:rPr b="1" lang="en" sz="3900"/>
              <a:t>(AB)</a:t>
            </a:r>
            <a:r>
              <a:rPr baseline="-25000" lang="en" sz="3900"/>
              <a:t>nxk</a:t>
            </a:r>
            <a:r>
              <a:rPr lang="en" sz="3900"/>
              <a:t> = </a:t>
            </a:r>
            <a:r>
              <a:rPr b="1" lang="en" sz="3900">
                <a:solidFill>
                  <a:srgbClr val="000000"/>
                </a:solidFill>
              </a:rPr>
              <a:t>C</a:t>
            </a:r>
            <a:r>
              <a:rPr baseline="-25000" lang="en" sz="3900">
                <a:solidFill>
                  <a:srgbClr val="000000"/>
                </a:solidFill>
              </a:rPr>
              <a:t>nxk</a:t>
            </a:r>
            <a:endParaRPr baseline="-25000" sz="3900">
              <a:solidFill>
                <a:srgbClr val="000000"/>
              </a:solidFill>
            </a:endParaRPr>
          </a:p>
          <a:p>
            <a:pPr indent="0" lvl="0" marL="0" rtl="0" algn="l">
              <a:spcBef>
                <a:spcPts val="0"/>
              </a:spcBef>
              <a:spcAft>
                <a:spcPts val="0"/>
              </a:spcAft>
              <a:buNone/>
            </a:pPr>
            <a:r>
              <a:t/>
            </a:r>
            <a:endParaRPr sz="3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98" name="Google Shape;198;p27"/>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 (cont.)</a:t>
            </a:r>
            <a:endParaRPr b="1" sz="3900">
              <a:solidFill>
                <a:schemeClr val="accent1"/>
              </a:solidFill>
              <a:latin typeface="Trebuchet MS"/>
              <a:ea typeface="Trebuchet MS"/>
              <a:cs typeface="Trebuchet MS"/>
              <a:sym typeface="Trebuchet MS"/>
            </a:endParaRPr>
          </a:p>
        </p:txBody>
      </p:sp>
      <p:pic>
        <p:nvPicPr>
          <p:cNvPr id="199" name="Google Shape;199;p27"/>
          <p:cNvPicPr preferRelativeResize="0"/>
          <p:nvPr/>
        </p:nvPicPr>
        <p:blipFill rotWithShape="1">
          <a:blip r:embed="rId3">
            <a:alphaModFix/>
          </a:blip>
          <a:srcRect b="11089" l="3021" r="1348" t="5151"/>
          <a:stretch/>
        </p:blipFill>
        <p:spPr>
          <a:xfrm>
            <a:off x="139600" y="1100150"/>
            <a:ext cx="8864800" cy="2004349"/>
          </a:xfrm>
          <a:prstGeom prst="rect">
            <a:avLst/>
          </a:prstGeom>
          <a:noFill/>
          <a:ln>
            <a:noFill/>
          </a:ln>
        </p:spPr>
      </p:pic>
      <p:pic>
        <p:nvPicPr>
          <p:cNvPr id="200" name="Google Shape;200;p27"/>
          <p:cNvPicPr preferRelativeResize="0"/>
          <p:nvPr/>
        </p:nvPicPr>
        <p:blipFill>
          <a:blip r:embed="rId4">
            <a:alphaModFix/>
          </a:blip>
          <a:stretch>
            <a:fillRect/>
          </a:stretch>
        </p:blipFill>
        <p:spPr>
          <a:xfrm>
            <a:off x="4285400" y="2677774"/>
            <a:ext cx="4006148" cy="1985452"/>
          </a:xfrm>
          <a:prstGeom prst="rect">
            <a:avLst/>
          </a:prstGeom>
          <a:noFill/>
          <a:ln>
            <a:noFill/>
          </a:ln>
        </p:spPr>
      </p:pic>
      <p:sp>
        <p:nvSpPr>
          <p:cNvPr id="201" name="Google Shape;201;p27"/>
          <p:cNvSpPr txBox="1"/>
          <p:nvPr/>
        </p:nvSpPr>
        <p:spPr>
          <a:xfrm>
            <a:off x="279200" y="3030600"/>
            <a:ext cx="400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With each coefficient </a:t>
            </a:r>
            <a:r>
              <a:rPr b="1" lang="en" sz="2000"/>
              <a:t>c</a:t>
            </a:r>
            <a:r>
              <a:rPr b="1" baseline="-25000" lang="en" sz="2000"/>
              <a:t>ij</a:t>
            </a:r>
            <a:r>
              <a:rPr b="1" lang="en" sz="2000"/>
              <a:t> </a:t>
            </a:r>
            <a:r>
              <a:rPr lang="en" sz="2000"/>
              <a:t>calculated as the sum of the products of row elements </a:t>
            </a:r>
            <a:r>
              <a:rPr b="1" lang="en" sz="2000"/>
              <a:t>a</a:t>
            </a:r>
            <a:r>
              <a:rPr b="1" baseline="-25000" lang="en" sz="2000"/>
              <a:t>ih</a:t>
            </a:r>
            <a:r>
              <a:rPr b="1" lang="en" sz="2000"/>
              <a:t> </a:t>
            </a:r>
            <a:r>
              <a:rPr lang="en" sz="2000"/>
              <a:t>and column elements </a:t>
            </a:r>
            <a:r>
              <a:rPr b="1" lang="en" sz="2000"/>
              <a:t>b</a:t>
            </a:r>
            <a:r>
              <a:rPr b="1" baseline="-25000" lang="en" sz="2000"/>
              <a:t>hj</a:t>
            </a:r>
            <a:r>
              <a:rPr lang="en" sz="2000"/>
              <a:t>, from matrices </a:t>
            </a:r>
            <a:r>
              <a:rPr b="1" lang="en" sz="2000"/>
              <a:t>A</a:t>
            </a:r>
            <a:r>
              <a:rPr lang="en" sz="2000"/>
              <a:t> and </a:t>
            </a:r>
            <a:r>
              <a:rPr b="1" lang="en" sz="2000"/>
              <a:t>B</a:t>
            </a:r>
            <a:r>
              <a:rPr lang="en" sz="2000"/>
              <a:t> respectively.</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07" name="Google Shape;207;p28"/>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Operation Properties</a:t>
            </a:r>
            <a:endParaRPr b="1" sz="3900">
              <a:solidFill>
                <a:schemeClr val="accent1"/>
              </a:solidFill>
              <a:latin typeface="Trebuchet MS"/>
              <a:ea typeface="Trebuchet MS"/>
              <a:cs typeface="Trebuchet MS"/>
              <a:sym typeface="Trebuchet MS"/>
            </a:endParaRPr>
          </a:p>
        </p:txBody>
      </p:sp>
      <p:sp>
        <p:nvSpPr>
          <p:cNvPr id="208" name="Google Shape;208;p28"/>
          <p:cNvSpPr txBox="1"/>
          <p:nvPr/>
        </p:nvSpPr>
        <p:spPr>
          <a:xfrm>
            <a:off x="411300" y="1024000"/>
            <a:ext cx="8609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identity matrix </a:t>
            </a:r>
            <a:r>
              <a:rPr b="1" lang="en" sz="1800"/>
              <a:t>I</a:t>
            </a:r>
            <a:r>
              <a:rPr lang="en" sz="1800"/>
              <a:t> is a square diagonal matrix whose diagonal entries are entirely populated with 1’s, with the rest of the values being 0</a:t>
            </a:r>
            <a:endParaRPr sz="1800"/>
          </a:p>
          <a:p>
            <a:pPr indent="-342900" lvl="1" marL="914400" rtl="0" algn="l">
              <a:spcBef>
                <a:spcPts val="0"/>
              </a:spcBef>
              <a:spcAft>
                <a:spcPts val="0"/>
              </a:spcAft>
              <a:buSzPts val="1800"/>
              <a:buChar char="○"/>
            </a:pPr>
            <a:r>
              <a:rPr lang="en" sz="1800"/>
              <a:t>Operating the identity matrix on a matrix from the left or the right will reproduce that matrix (assuming dimensions make it computable)</a:t>
            </a:r>
            <a:endParaRPr sz="1800"/>
          </a:p>
          <a:p>
            <a:pPr indent="-342900" lvl="0" marL="457200" rtl="0" algn="l">
              <a:spcBef>
                <a:spcPts val="0"/>
              </a:spcBef>
              <a:spcAft>
                <a:spcPts val="0"/>
              </a:spcAft>
              <a:buSzPts val="1800"/>
              <a:buChar char="●"/>
            </a:pPr>
            <a:r>
              <a:rPr lang="en" sz="1800"/>
              <a:t>The following properties hold (assuming dimensions make them computable):</a:t>
            </a:r>
            <a:endParaRPr sz="1800"/>
          </a:p>
          <a:p>
            <a:pPr indent="-342900" lvl="1" marL="914400" rtl="0" algn="l">
              <a:spcBef>
                <a:spcPts val="0"/>
              </a:spcBef>
              <a:spcAft>
                <a:spcPts val="0"/>
              </a:spcAft>
              <a:buSzPts val="1800"/>
              <a:buChar char="○"/>
            </a:pPr>
            <a:r>
              <a:rPr lang="en" sz="1800"/>
              <a:t>Associativity: </a:t>
            </a:r>
            <a:r>
              <a:rPr b="1" lang="en" sz="1800"/>
              <a:t>ABC = (AB)C = A(BC)</a:t>
            </a:r>
            <a:endParaRPr b="1" sz="1800"/>
          </a:p>
          <a:p>
            <a:pPr indent="-342900" lvl="1" marL="914400" rtl="0" algn="l">
              <a:spcBef>
                <a:spcPts val="0"/>
              </a:spcBef>
              <a:spcAft>
                <a:spcPts val="0"/>
              </a:spcAft>
              <a:buSzPts val="1800"/>
              <a:buChar char="○"/>
            </a:pPr>
            <a:r>
              <a:rPr lang="en" sz="1800"/>
              <a:t>Distributivity: </a:t>
            </a:r>
            <a:r>
              <a:rPr b="1" lang="en" sz="1800"/>
              <a:t>A(B + C) = AB + AC</a:t>
            </a:r>
            <a:endParaRPr b="1" sz="1800"/>
          </a:p>
          <a:p>
            <a:pPr indent="-342900" lvl="1" marL="914400" rtl="0" algn="l">
              <a:spcBef>
                <a:spcPts val="0"/>
              </a:spcBef>
              <a:spcAft>
                <a:spcPts val="0"/>
              </a:spcAft>
              <a:buSzPts val="1800"/>
              <a:buChar char="○"/>
            </a:pPr>
            <a:r>
              <a:rPr lang="en" sz="1800"/>
              <a:t>Transpose: </a:t>
            </a:r>
            <a:r>
              <a:rPr b="1" lang="en" sz="1800"/>
              <a:t>(AB)</a:t>
            </a:r>
            <a:r>
              <a:rPr b="1" baseline="30000" lang="en" sz="1800"/>
              <a:t>T</a:t>
            </a:r>
            <a:r>
              <a:rPr b="1" lang="en" sz="1800"/>
              <a:t> = B</a:t>
            </a:r>
            <a:r>
              <a:rPr b="1" baseline="30000" lang="en" sz="1800"/>
              <a:t>T</a:t>
            </a:r>
            <a:r>
              <a:rPr b="1" lang="en" sz="1800"/>
              <a:t>A</a:t>
            </a:r>
            <a:r>
              <a:rPr b="1" baseline="30000" lang="en" sz="1800"/>
              <a:t>T</a:t>
            </a:r>
            <a:endParaRPr b="1" sz="1800"/>
          </a:p>
          <a:p>
            <a:pPr indent="-342900" lvl="1" marL="914400" rtl="0" algn="l">
              <a:spcBef>
                <a:spcPts val="0"/>
              </a:spcBef>
              <a:spcAft>
                <a:spcPts val="0"/>
              </a:spcAft>
              <a:buSzPts val="1800"/>
              <a:buChar char="○"/>
            </a:pPr>
            <a:r>
              <a:rPr lang="en" sz="1800"/>
              <a:t>Scalar Multiplication: </a:t>
            </a:r>
            <a:r>
              <a:rPr b="1" lang="en" sz="1800"/>
              <a:t>(</a:t>
            </a:r>
            <a:r>
              <a:rPr lang="en" sz="1800"/>
              <a:t>ɑ</a:t>
            </a:r>
            <a:r>
              <a:rPr b="1" lang="en" sz="1800"/>
              <a:t>AB) = (A</a:t>
            </a:r>
            <a:r>
              <a:rPr lang="en" sz="1800">
                <a:solidFill>
                  <a:schemeClr val="dk1"/>
                </a:solidFill>
              </a:rPr>
              <a:t>ɑ</a:t>
            </a:r>
            <a:r>
              <a:rPr b="1" lang="en" sz="1800">
                <a:solidFill>
                  <a:schemeClr val="dk1"/>
                </a:solidFill>
              </a:rPr>
              <a:t>B</a:t>
            </a:r>
            <a:r>
              <a:rPr b="1" lang="en" sz="1800"/>
              <a:t>) = </a:t>
            </a:r>
            <a:r>
              <a:rPr b="1" lang="en" sz="1800">
                <a:solidFill>
                  <a:schemeClr val="dk1"/>
                </a:solidFill>
              </a:rPr>
              <a:t>(AB</a:t>
            </a:r>
            <a:r>
              <a:rPr lang="en" sz="1800">
                <a:solidFill>
                  <a:schemeClr val="dk1"/>
                </a:solidFill>
              </a:rPr>
              <a:t>ɑ</a:t>
            </a:r>
            <a:r>
              <a:rPr b="1" lang="en" sz="1800">
                <a:solidFill>
                  <a:schemeClr val="dk1"/>
                </a:solidFill>
              </a:rPr>
              <a:t>) =</a:t>
            </a:r>
            <a:r>
              <a:rPr lang="en" sz="1800">
                <a:solidFill>
                  <a:schemeClr val="dk1"/>
                </a:solidFill>
              </a:rPr>
              <a:t> ɑ</a:t>
            </a:r>
            <a:r>
              <a:rPr b="1" lang="en" sz="1800">
                <a:solidFill>
                  <a:schemeClr val="dk1"/>
                </a:solidFill>
              </a:rPr>
              <a:t>(AB)</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14" name="Google Shape;214;p29"/>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Inverse</a:t>
            </a:r>
            <a:endParaRPr b="1" sz="3900">
              <a:solidFill>
                <a:schemeClr val="accent1"/>
              </a:solidFill>
              <a:latin typeface="Trebuchet MS"/>
              <a:ea typeface="Trebuchet MS"/>
              <a:cs typeface="Trebuchet MS"/>
              <a:sym typeface="Trebuchet MS"/>
            </a:endParaRPr>
          </a:p>
        </p:txBody>
      </p:sp>
      <p:sp>
        <p:nvSpPr>
          <p:cNvPr id="215" name="Google Shape;215;p29"/>
          <p:cNvSpPr txBox="1"/>
          <p:nvPr/>
        </p:nvSpPr>
        <p:spPr>
          <a:xfrm>
            <a:off x="411300" y="1024000"/>
            <a:ext cx="86097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has a </a:t>
            </a:r>
            <a:r>
              <a:rPr b="1" lang="en" sz="1800"/>
              <a:t>left inverse</a:t>
            </a:r>
            <a:r>
              <a:rPr lang="en" sz="1800"/>
              <a:t> if its columns are linearly independent</a:t>
            </a:r>
            <a:endParaRPr sz="1800"/>
          </a:p>
          <a:p>
            <a:pPr indent="-342900" lvl="0" marL="457200" rtl="0" algn="l">
              <a:spcBef>
                <a:spcPts val="0"/>
              </a:spcBef>
              <a:spcAft>
                <a:spcPts val="0"/>
              </a:spcAft>
              <a:buSzPts val="1800"/>
              <a:buChar char="●"/>
            </a:pPr>
            <a:r>
              <a:rPr lang="en" sz="1800"/>
              <a:t>A matrix has a </a:t>
            </a:r>
            <a:r>
              <a:rPr b="1" lang="en" sz="1800"/>
              <a:t>right inverse</a:t>
            </a:r>
            <a:r>
              <a:rPr lang="en" sz="1800"/>
              <a:t> if its rows are linearly independent</a:t>
            </a:r>
            <a:endParaRPr sz="1800"/>
          </a:p>
          <a:p>
            <a:pPr indent="-342900" lvl="0" marL="457200" rtl="0" algn="l">
              <a:spcBef>
                <a:spcPts val="0"/>
              </a:spcBef>
              <a:spcAft>
                <a:spcPts val="0"/>
              </a:spcAft>
              <a:buSzPts val="1800"/>
              <a:buChar char="●"/>
            </a:pPr>
            <a:r>
              <a:rPr lang="en" sz="1800"/>
              <a:t>A matrix is </a:t>
            </a:r>
            <a:r>
              <a:rPr b="1" lang="en" sz="1800"/>
              <a:t>invertible</a:t>
            </a:r>
            <a:r>
              <a:rPr lang="en" sz="1800"/>
              <a:t> if both the left and right inverses exist. In this case, the matrix </a:t>
            </a:r>
            <a:r>
              <a:rPr b="1" lang="en" sz="1800"/>
              <a:t>inverse</a:t>
            </a:r>
            <a:r>
              <a:rPr lang="en" sz="1800"/>
              <a:t> is unique and equal to both the left and the right inverses</a:t>
            </a:r>
            <a:endParaRPr sz="1800"/>
          </a:p>
          <a:p>
            <a:pPr indent="-342900" lvl="1" marL="914400" rtl="0" algn="l">
              <a:spcBef>
                <a:spcPts val="0"/>
              </a:spcBef>
              <a:spcAft>
                <a:spcPts val="0"/>
              </a:spcAft>
              <a:buSzPts val="1800"/>
              <a:buChar char="○"/>
            </a:pPr>
            <a:r>
              <a:rPr lang="en" sz="1800"/>
              <a:t>If a matrix is invertible (ie: the inverse of the matrix exists), it must be a square matrix. This is not necessarily true for the left or right inverses</a:t>
            </a:r>
            <a:endParaRPr sz="1800"/>
          </a:p>
        </p:txBody>
      </p:sp>
      <p:sp>
        <p:nvSpPr>
          <p:cNvPr id="216" name="Google Shape;216;p29"/>
          <p:cNvSpPr txBox="1"/>
          <p:nvPr/>
        </p:nvSpPr>
        <p:spPr>
          <a:xfrm>
            <a:off x="384275" y="3059500"/>
            <a:ext cx="840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Left and Right Inverse: </a:t>
            </a:r>
            <a:r>
              <a:rPr b="1" lang="en" sz="2400"/>
              <a:t>A</a:t>
            </a:r>
            <a:r>
              <a:rPr b="1" baseline="30000" lang="en" sz="2400"/>
              <a:t>-1</a:t>
            </a:r>
            <a:r>
              <a:rPr b="1" baseline="-25000" lang="en" sz="2400"/>
              <a:t>Left </a:t>
            </a:r>
            <a:r>
              <a:rPr b="1" lang="en" sz="2400"/>
              <a:t>A = I      A A</a:t>
            </a:r>
            <a:r>
              <a:rPr b="1" baseline="30000" lang="en" sz="2400"/>
              <a:t>-1</a:t>
            </a:r>
            <a:r>
              <a:rPr b="1" baseline="-25000" lang="en" sz="2400"/>
              <a:t>Right</a:t>
            </a:r>
            <a:r>
              <a:rPr b="1" lang="en" sz="2400"/>
              <a:t> = I</a:t>
            </a:r>
            <a:endParaRPr b="1" sz="2400"/>
          </a:p>
        </p:txBody>
      </p:sp>
      <p:sp>
        <p:nvSpPr>
          <p:cNvPr id="217" name="Google Shape;217;p29"/>
          <p:cNvSpPr txBox="1"/>
          <p:nvPr/>
        </p:nvSpPr>
        <p:spPr>
          <a:xfrm>
            <a:off x="351325" y="3980450"/>
            <a:ext cx="831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Invertible Matrix: </a:t>
            </a:r>
            <a:r>
              <a:rPr b="1" lang="en" sz="2400"/>
              <a:t>A</a:t>
            </a:r>
            <a:r>
              <a:rPr b="1" baseline="30000" lang="en" sz="2400"/>
              <a:t>-1</a:t>
            </a:r>
            <a:r>
              <a:rPr b="1" baseline="-25000" lang="en" sz="2400"/>
              <a:t> </a:t>
            </a:r>
            <a:r>
              <a:rPr b="1" lang="en" sz="2400"/>
              <a:t>A = A A</a:t>
            </a:r>
            <a:r>
              <a:rPr b="1" baseline="30000" lang="en" sz="2400"/>
              <a:t>-1</a:t>
            </a:r>
            <a:r>
              <a:rPr b="1" lang="en" sz="2400"/>
              <a:t> = I</a:t>
            </a:r>
            <a:r>
              <a:rPr lang="en" sz="2400"/>
              <a:t>, with </a:t>
            </a:r>
            <a:r>
              <a:rPr b="1" lang="en" sz="2400">
                <a:solidFill>
                  <a:schemeClr val="dk1"/>
                </a:solidFill>
              </a:rPr>
              <a:t>A</a:t>
            </a:r>
            <a:r>
              <a:rPr b="1" baseline="30000" lang="en" sz="2400">
                <a:solidFill>
                  <a:schemeClr val="dk1"/>
                </a:solidFill>
              </a:rPr>
              <a:t>-1</a:t>
            </a:r>
            <a:r>
              <a:rPr b="1" lang="en" sz="2400">
                <a:solidFill>
                  <a:schemeClr val="dk1"/>
                </a:solidFill>
              </a:rPr>
              <a:t> = A</a:t>
            </a:r>
            <a:r>
              <a:rPr b="1" baseline="30000" lang="en" sz="2400">
                <a:solidFill>
                  <a:schemeClr val="dk1"/>
                </a:solidFill>
              </a:rPr>
              <a:t>-1</a:t>
            </a:r>
            <a:r>
              <a:rPr b="1" baseline="-25000" lang="en" sz="2400">
                <a:solidFill>
                  <a:schemeClr val="dk1"/>
                </a:solidFill>
              </a:rPr>
              <a:t>Left</a:t>
            </a:r>
            <a:r>
              <a:rPr b="1" lang="en" sz="2400">
                <a:solidFill>
                  <a:schemeClr val="dk1"/>
                </a:solidFill>
              </a:rPr>
              <a:t> = A</a:t>
            </a:r>
            <a:r>
              <a:rPr b="1" baseline="30000" lang="en" sz="2400">
                <a:solidFill>
                  <a:schemeClr val="dk1"/>
                </a:solidFill>
              </a:rPr>
              <a:t>-1</a:t>
            </a:r>
            <a:r>
              <a:rPr b="1" baseline="-25000" lang="en" sz="2400">
                <a:solidFill>
                  <a:schemeClr val="dk1"/>
                </a:solidFill>
              </a:rPr>
              <a:t>Right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23" name="Google Shape;223;p30"/>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and Affine Functions</a:t>
            </a:r>
            <a:endParaRPr b="1" sz="3900">
              <a:solidFill>
                <a:schemeClr val="accent1"/>
              </a:solidFill>
              <a:latin typeface="Trebuchet MS"/>
              <a:ea typeface="Trebuchet MS"/>
              <a:cs typeface="Trebuchet MS"/>
              <a:sym typeface="Trebuchet MS"/>
            </a:endParaRPr>
          </a:p>
        </p:txBody>
      </p:sp>
      <p:pic>
        <p:nvPicPr>
          <p:cNvPr id="224" name="Google Shape;224;p30"/>
          <p:cNvPicPr preferRelativeResize="0"/>
          <p:nvPr/>
        </p:nvPicPr>
        <p:blipFill>
          <a:blip r:embed="rId3">
            <a:alphaModFix/>
          </a:blip>
          <a:stretch>
            <a:fillRect/>
          </a:stretch>
        </p:blipFill>
        <p:spPr>
          <a:xfrm>
            <a:off x="152400" y="1024000"/>
            <a:ext cx="8991602" cy="1317887"/>
          </a:xfrm>
          <a:prstGeom prst="rect">
            <a:avLst/>
          </a:prstGeom>
          <a:noFill/>
          <a:ln>
            <a:noFill/>
          </a:ln>
        </p:spPr>
      </p:pic>
      <p:pic>
        <p:nvPicPr>
          <p:cNvPr id="225" name="Google Shape;225;p30"/>
          <p:cNvPicPr preferRelativeResize="0"/>
          <p:nvPr/>
        </p:nvPicPr>
        <p:blipFill rotWithShape="1">
          <a:blip r:embed="rId4">
            <a:alphaModFix/>
          </a:blip>
          <a:srcRect b="0" l="931" r="0" t="0"/>
          <a:stretch/>
        </p:blipFill>
        <p:spPr>
          <a:xfrm>
            <a:off x="194438" y="2494275"/>
            <a:ext cx="8907523" cy="1283150"/>
          </a:xfrm>
          <a:prstGeom prst="rect">
            <a:avLst/>
          </a:prstGeom>
          <a:noFill/>
          <a:ln>
            <a:noFill/>
          </a:ln>
        </p:spPr>
      </p:pic>
      <p:sp>
        <p:nvSpPr>
          <p:cNvPr id="226" name="Google Shape;226;p30"/>
          <p:cNvSpPr/>
          <p:nvPr/>
        </p:nvSpPr>
        <p:spPr>
          <a:xfrm>
            <a:off x="147800" y="1965775"/>
            <a:ext cx="81735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32" name="Google Shape;232;p31"/>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Dynamical Systems</a:t>
            </a:r>
            <a:endParaRPr b="1" sz="3900">
              <a:solidFill>
                <a:schemeClr val="accent1"/>
              </a:solidFill>
              <a:latin typeface="Trebuchet MS"/>
              <a:ea typeface="Trebuchet MS"/>
              <a:cs typeface="Trebuchet MS"/>
              <a:sym typeface="Trebuchet MS"/>
            </a:endParaRPr>
          </a:p>
        </p:txBody>
      </p:sp>
      <p:pic>
        <p:nvPicPr>
          <p:cNvPr id="233" name="Google Shape;233;p31"/>
          <p:cNvPicPr preferRelativeResize="0"/>
          <p:nvPr/>
        </p:nvPicPr>
        <p:blipFill>
          <a:blip r:embed="rId3">
            <a:alphaModFix/>
          </a:blip>
          <a:stretch>
            <a:fillRect/>
          </a:stretch>
        </p:blipFill>
        <p:spPr>
          <a:xfrm>
            <a:off x="152400" y="1024000"/>
            <a:ext cx="8991599" cy="1889068"/>
          </a:xfrm>
          <a:prstGeom prst="rect">
            <a:avLst/>
          </a:prstGeom>
          <a:noFill/>
          <a:ln>
            <a:noFill/>
          </a:ln>
        </p:spPr>
      </p:pic>
      <p:sp>
        <p:nvSpPr>
          <p:cNvPr id="234" name="Google Shape;234;p31"/>
          <p:cNvSpPr txBox="1"/>
          <p:nvPr/>
        </p:nvSpPr>
        <p:spPr>
          <a:xfrm>
            <a:off x="152400" y="2913075"/>
            <a:ext cx="8609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Each state </a:t>
            </a:r>
            <a:r>
              <a:rPr b="1" lang="en" sz="1800"/>
              <a:t>x</a:t>
            </a:r>
            <a:r>
              <a:rPr b="1" baseline="-25000" lang="en" sz="1800"/>
              <a:t>t</a:t>
            </a:r>
            <a:r>
              <a:rPr lang="en" sz="1800"/>
              <a:t> depends on the previous state </a:t>
            </a:r>
            <a:r>
              <a:rPr b="1" lang="en" sz="1800"/>
              <a:t>x</a:t>
            </a:r>
            <a:r>
              <a:rPr b="1" baseline="-25000" lang="en" sz="1800"/>
              <a:t>t-1</a:t>
            </a:r>
            <a:endParaRPr b="1" sz="1800"/>
          </a:p>
          <a:p>
            <a:pPr indent="-342900" lvl="0" marL="457200" rtl="0" algn="l">
              <a:spcBef>
                <a:spcPts val="0"/>
              </a:spcBef>
              <a:spcAft>
                <a:spcPts val="0"/>
              </a:spcAft>
              <a:buSzPts val="1800"/>
              <a:buChar char="●"/>
            </a:pPr>
            <a:r>
              <a:rPr lang="en" sz="1800"/>
              <a:t>To successfully define the system, you need to define:</a:t>
            </a:r>
            <a:endParaRPr sz="1800"/>
          </a:p>
          <a:p>
            <a:pPr indent="-342900" lvl="1" marL="914400" rtl="0" algn="l">
              <a:spcBef>
                <a:spcPts val="0"/>
              </a:spcBef>
              <a:spcAft>
                <a:spcPts val="0"/>
              </a:spcAft>
              <a:buSzPts val="1800"/>
              <a:buChar char="○"/>
            </a:pPr>
            <a:r>
              <a:rPr b="1" lang="en" sz="1800"/>
              <a:t>x</a:t>
            </a:r>
            <a:r>
              <a:rPr b="1" baseline="-25000" lang="en" sz="1800"/>
              <a:t>0</a:t>
            </a:r>
            <a:r>
              <a:rPr lang="en" sz="1800"/>
              <a:t>, the initial state of the system</a:t>
            </a:r>
            <a:endParaRPr sz="1800"/>
          </a:p>
          <a:p>
            <a:pPr indent="-342900" lvl="1" marL="914400" rtl="0" algn="l">
              <a:spcBef>
                <a:spcPts val="0"/>
              </a:spcBef>
              <a:spcAft>
                <a:spcPts val="0"/>
              </a:spcAft>
              <a:buSzPts val="1800"/>
              <a:buChar char="○"/>
            </a:pPr>
            <a:r>
              <a:rPr b="1" lang="en" sz="1800"/>
              <a:t>A</a:t>
            </a:r>
            <a:r>
              <a:rPr b="1" baseline="-25000" lang="en" sz="1800"/>
              <a:t>t</a:t>
            </a:r>
            <a:r>
              <a:rPr lang="en" sz="1800"/>
              <a:t>, the dynamic matrix at each time t</a:t>
            </a:r>
            <a:endParaRPr sz="1800"/>
          </a:p>
          <a:p>
            <a:pPr indent="-342900" lvl="2" marL="1371600" rtl="0" algn="l">
              <a:spcBef>
                <a:spcPts val="0"/>
              </a:spcBef>
              <a:spcAft>
                <a:spcPts val="0"/>
              </a:spcAft>
              <a:buSzPts val="1800"/>
              <a:buChar char="■"/>
            </a:pPr>
            <a:r>
              <a:rPr lang="en" sz="1800"/>
              <a:t>If the system is time-invariant, this dynamic matrix will be constant</a:t>
            </a:r>
            <a:endParaRPr sz="1800"/>
          </a:p>
          <a:p>
            <a:pPr indent="-342900" lvl="2" marL="1371600" rtl="0" algn="l">
              <a:spcBef>
                <a:spcPts val="0"/>
              </a:spcBef>
              <a:spcAft>
                <a:spcPts val="0"/>
              </a:spcAft>
              <a:buSzPts val="1800"/>
              <a:buChar char="■"/>
            </a:pPr>
            <a:r>
              <a:rPr lang="en" sz="1800"/>
              <a:t>In this case, the n</a:t>
            </a:r>
            <a:r>
              <a:rPr baseline="30000" lang="en" sz="1800"/>
              <a:t>th</a:t>
            </a:r>
            <a:r>
              <a:rPr lang="en" sz="1800"/>
              <a:t> new state can be determined by repeatedly operating the </a:t>
            </a:r>
            <a:r>
              <a:rPr b="1" lang="en" sz="1800"/>
              <a:t>A</a:t>
            </a:r>
            <a:r>
              <a:rPr lang="en" sz="1800"/>
              <a:t> matrix on the initial state, ie: </a:t>
            </a:r>
            <a:r>
              <a:rPr b="1" lang="en" sz="1800"/>
              <a:t>x</a:t>
            </a:r>
            <a:r>
              <a:rPr b="1" baseline="-25000" lang="en" sz="1800"/>
              <a:t>n</a:t>
            </a:r>
            <a:r>
              <a:rPr lang="en" sz="1800"/>
              <a:t> = (</a:t>
            </a:r>
            <a:r>
              <a:rPr b="1" lang="en" sz="1800"/>
              <a:t>A</a:t>
            </a:r>
            <a:r>
              <a:rPr lang="en" sz="1800"/>
              <a:t>)</a:t>
            </a:r>
            <a:r>
              <a:rPr baseline="30000" lang="en" sz="1800"/>
              <a:t>n</a:t>
            </a:r>
            <a:r>
              <a:rPr b="1" lang="en" sz="1800"/>
              <a:t>x</a:t>
            </a:r>
            <a:r>
              <a:rPr b="1" baseline="-25000" lang="en" sz="1800"/>
              <a:t>0</a:t>
            </a:r>
            <a:endParaRPr b="1" baseline="-25000"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68" name="Google Shape;68;p15"/>
          <p:cNvSpPr txBox="1"/>
          <p:nvPr/>
        </p:nvSpPr>
        <p:spPr>
          <a:xfrm>
            <a:off x="351325" y="238900"/>
            <a:ext cx="642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Using numpy.linalg.solve</a:t>
            </a:r>
            <a:endParaRPr b="1" sz="3900">
              <a:solidFill>
                <a:schemeClr val="accent1"/>
              </a:solidFill>
              <a:latin typeface="Trebuchet MS"/>
              <a:ea typeface="Trebuchet MS"/>
              <a:cs typeface="Trebuchet MS"/>
              <a:sym typeface="Trebuchet MS"/>
            </a:endParaRPr>
          </a:p>
        </p:txBody>
      </p:sp>
      <p:pic>
        <p:nvPicPr>
          <p:cNvPr id="69" name="Google Shape;69;p15"/>
          <p:cNvPicPr preferRelativeResize="0"/>
          <p:nvPr/>
        </p:nvPicPr>
        <p:blipFill>
          <a:blip r:embed="rId3">
            <a:alphaModFix/>
          </a:blip>
          <a:stretch>
            <a:fillRect/>
          </a:stretch>
        </p:blipFill>
        <p:spPr>
          <a:xfrm>
            <a:off x="3165000" y="1094275"/>
            <a:ext cx="3249524" cy="1477475"/>
          </a:xfrm>
          <a:prstGeom prst="rect">
            <a:avLst/>
          </a:prstGeom>
          <a:noFill/>
          <a:ln>
            <a:noFill/>
          </a:ln>
        </p:spPr>
      </p:pic>
      <p:pic>
        <p:nvPicPr>
          <p:cNvPr id="70" name="Google Shape;70;p15"/>
          <p:cNvPicPr preferRelativeResize="0"/>
          <p:nvPr/>
        </p:nvPicPr>
        <p:blipFill>
          <a:blip r:embed="rId4">
            <a:alphaModFix/>
          </a:blip>
          <a:stretch>
            <a:fillRect/>
          </a:stretch>
        </p:blipFill>
        <p:spPr>
          <a:xfrm>
            <a:off x="489675" y="3081950"/>
            <a:ext cx="2675325" cy="1581266"/>
          </a:xfrm>
          <a:prstGeom prst="rect">
            <a:avLst/>
          </a:prstGeom>
          <a:noFill/>
          <a:ln>
            <a:noFill/>
          </a:ln>
        </p:spPr>
      </p:pic>
      <p:pic>
        <p:nvPicPr>
          <p:cNvPr id="71" name="Google Shape;71;p15"/>
          <p:cNvPicPr preferRelativeResize="0"/>
          <p:nvPr/>
        </p:nvPicPr>
        <p:blipFill>
          <a:blip r:embed="rId5">
            <a:alphaModFix/>
          </a:blip>
          <a:stretch>
            <a:fillRect/>
          </a:stretch>
        </p:blipFill>
        <p:spPr>
          <a:xfrm>
            <a:off x="3854650" y="3011675"/>
            <a:ext cx="1556244" cy="1581275"/>
          </a:xfrm>
          <a:prstGeom prst="rect">
            <a:avLst/>
          </a:prstGeom>
          <a:noFill/>
          <a:ln>
            <a:noFill/>
          </a:ln>
        </p:spPr>
      </p:pic>
      <p:pic>
        <p:nvPicPr>
          <p:cNvPr id="72" name="Google Shape;72;p15"/>
          <p:cNvPicPr preferRelativeResize="0"/>
          <p:nvPr/>
        </p:nvPicPr>
        <p:blipFill>
          <a:blip r:embed="rId6">
            <a:alphaModFix/>
          </a:blip>
          <a:stretch>
            <a:fillRect/>
          </a:stretch>
        </p:blipFill>
        <p:spPr>
          <a:xfrm>
            <a:off x="6623125" y="3011675"/>
            <a:ext cx="1511458" cy="158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03700" y="868000"/>
            <a:ext cx="2108100" cy="972969"/>
          </a:xfrm>
          <a:prstGeom prst="rect">
            <a:avLst/>
          </a:prstGeom>
          <a:noFill/>
          <a:ln>
            <a:noFill/>
          </a:ln>
        </p:spPr>
      </p:pic>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79" name="Google Shape;79;p16"/>
          <p:cNvSpPr txBox="1"/>
          <p:nvPr/>
        </p:nvSpPr>
        <p:spPr>
          <a:xfrm>
            <a:off x="351325" y="238900"/>
            <a:ext cx="642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Using numpy.linalg.solve</a:t>
            </a:r>
            <a:endParaRPr b="1" sz="3900">
              <a:solidFill>
                <a:schemeClr val="accent1"/>
              </a:solidFill>
              <a:latin typeface="Trebuchet MS"/>
              <a:ea typeface="Trebuchet MS"/>
              <a:cs typeface="Trebuchet MS"/>
              <a:sym typeface="Trebuchet MS"/>
            </a:endParaRPr>
          </a:p>
        </p:txBody>
      </p:sp>
      <p:pic>
        <p:nvPicPr>
          <p:cNvPr id="80" name="Google Shape;80;p16"/>
          <p:cNvPicPr preferRelativeResize="0"/>
          <p:nvPr/>
        </p:nvPicPr>
        <p:blipFill>
          <a:blip r:embed="rId4">
            <a:alphaModFix/>
          </a:blip>
          <a:stretch>
            <a:fillRect/>
          </a:stretch>
        </p:blipFill>
        <p:spPr>
          <a:xfrm>
            <a:off x="489675" y="3081950"/>
            <a:ext cx="2675325" cy="1581266"/>
          </a:xfrm>
          <a:prstGeom prst="rect">
            <a:avLst/>
          </a:prstGeom>
          <a:noFill/>
          <a:ln>
            <a:noFill/>
          </a:ln>
        </p:spPr>
      </p:pic>
      <p:pic>
        <p:nvPicPr>
          <p:cNvPr id="81" name="Google Shape;81;p16"/>
          <p:cNvPicPr preferRelativeResize="0"/>
          <p:nvPr/>
        </p:nvPicPr>
        <p:blipFill>
          <a:blip r:embed="rId5">
            <a:alphaModFix/>
          </a:blip>
          <a:stretch>
            <a:fillRect/>
          </a:stretch>
        </p:blipFill>
        <p:spPr>
          <a:xfrm>
            <a:off x="3854650" y="3011675"/>
            <a:ext cx="1556244" cy="1581275"/>
          </a:xfrm>
          <a:prstGeom prst="rect">
            <a:avLst/>
          </a:prstGeom>
          <a:noFill/>
          <a:ln>
            <a:noFill/>
          </a:ln>
        </p:spPr>
      </p:pic>
      <p:pic>
        <p:nvPicPr>
          <p:cNvPr id="82" name="Google Shape;82;p16"/>
          <p:cNvPicPr preferRelativeResize="0"/>
          <p:nvPr/>
        </p:nvPicPr>
        <p:blipFill>
          <a:blip r:embed="rId6">
            <a:alphaModFix/>
          </a:blip>
          <a:stretch>
            <a:fillRect/>
          </a:stretch>
        </p:blipFill>
        <p:spPr>
          <a:xfrm>
            <a:off x="6623125" y="3011675"/>
            <a:ext cx="1511458" cy="1581275"/>
          </a:xfrm>
          <a:prstGeom prst="rect">
            <a:avLst/>
          </a:prstGeom>
          <a:noFill/>
          <a:ln>
            <a:noFill/>
          </a:ln>
        </p:spPr>
      </p:pic>
      <p:sp>
        <p:nvSpPr>
          <p:cNvPr id="83" name="Google Shape;83;p16"/>
          <p:cNvSpPr txBox="1"/>
          <p:nvPr/>
        </p:nvSpPr>
        <p:spPr>
          <a:xfrm>
            <a:off x="1686400" y="1840975"/>
            <a:ext cx="21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4" name="Google Shape;84;p16"/>
          <p:cNvPicPr preferRelativeResize="0"/>
          <p:nvPr/>
        </p:nvPicPr>
        <p:blipFill>
          <a:blip r:embed="rId7">
            <a:alphaModFix/>
          </a:blip>
          <a:stretch>
            <a:fillRect/>
          </a:stretch>
        </p:blipFill>
        <p:spPr>
          <a:xfrm>
            <a:off x="5218313" y="988732"/>
            <a:ext cx="2112264" cy="731520"/>
          </a:xfrm>
          <a:prstGeom prst="rect">
            <a:avLst/>
          </a:prstGeom>
          <a:noFill/>
          <a:ln>
            <a:noFill/>
          </a:ln>
        </p:spPr>
      </p:pic>
      <p:cxnSp>
        <p:nvCxnSpPr>
          <p:cNvPr id="85" name="Google Shape;85;p16"/>
          <p:cNvCxnSpPr/>
          <p:nvPr/>
        </p:nvCxnSpPr>
        <p:spPr>
          <a:xfrm>
            <a:off x="3541513" y="1517742"/>
            <a:ext cx="1452000" cy="5400"/>
          </a:xfrm>
          <a:prstGeom prst="straightConnector1">
            <a:avLst/>
          </a:prstGeom>
          <a:noFill/>
          <a:ln cap="flat" cmpd="sng" w="38100">
            <a:solidFill>
              <a:schemeClr val="accent1"/>
            </a:solidFill>
            <a:prstDash val="solid"/>
            <a:round/>
            <a:headEnd len="med" w="med" type="none"/>
            <a:tailEnd len="med" w="med" type="triangle"/>
          </a:ln>
        </p:spPr>
      </p:cxnSp>
      <p:sp>
        <p:nvSpPr>
          <p:cNvPr id="86" name="Google Shape;86;p16"/>
          <p:cNvSpPr txBox="1"/>
          <p:nvPr/>
        </p:nvSpPr>
        <p:spPr>
          <a:xfrm>
            <a:off x="351325" y="2005800"/>
            <a:ext cx="397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Overpass Mono"/>
                <a:ea typeface="Overpass Mono"/>
                <a:cs typeface="Overpass Mono"/>
                <a:sym typeface="Overpass Mono"/>
              </a:rPr>
              <a:t>x=np.linalg.solve(A,b)                           </a:t>
            </a:r>
            <a:endParaRPr sz="2200">
              <a:latin typeface="Overpass Mono"/>
              <a:ea typeface="Overpass Mono"/>
              <a:cs typeface="Overpass Mono"/>
              <a:sym typeface="Overpass Mono"/>
            </a:endParaRPr>
          </a:p>
        </p:txBody>
      </p:sp>
      <p:sp>
        <p:nvSpPr>
          <p:cNvPr id="87" name="Google Shape;87;p16"/>
          <p:cNvSpPr txBox="1"/>
          <p:nvPr/>
        </p:nvSpPr>
        <p:spPr>
          <a:xfrm>
            <a:off x="4572000" y="2005800"/>
            <a:ext cx="433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Overpass Mono"/>
                <a:ea typeface="Overpass Mono"/>
                <a:cs typeface="Overpass Mono"/>
                <a:sym typeface="Overpass Mono"/>
              </a:rPr>
              <a:t>x=np.linalg.inv(A) @ b                           </a:t>
            </a:r>
            <a:endParaRPr sz="22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93" name="Google Shape;93;p17"/>
          <p:cNvSpPr txBox="1"/>
          <p:nvPr/>
        </p:nvSpPr>
        <p:spPr>
          <a:xfrm>
            <a:off x="351325" y="238900"/>
            <a:ext cx="7039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Least Squares Problem (LSP)</a:t>
            </a:r>
            <a:endParaRPr b="1" sz="3900">
              <a:solidFill>
                <a:schemeClr val="accent1"/>
              </a:solidFill>
              <a:latin typeface="Trebuchet MS"/>
              <a:ea typeface="Trebuchet MS"/>
              <a:cs typeface="Trebuchet MS"/>
              <a:sym typeface="Trebuchet MS"/>
            </a:endParaRPr>
          </a:p>
        </p:txBody>
      </p:sp>
      <p:sp>
        <p:nvSpPr>
          <p:cNvPr id="94" name="Google Shape;94;p17"/>
          <p:cNvSpPr txBox="1"/>
          <p:nvPr/>
        </p:nvSpPr>
        <p:spPr>
          <a:xfrm>
            <a:off x="351325" y="1024000"/>
            <a:ext cx="770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venir"/>
                <a:ea typeface="Avenir"/>
                <a:cs typeface="Avenir"/>
                <a:sym typeface="Avenir"/>
              </a:rPr>
              <a:t>Let </a:t>
            </a:r>
            <a:r>
              <a:rPr b="1" lang="en" sz="1700">
                <a:latin typeface="Avenir"/>
                <a:ea typeface="Avenir"/>
                <a:cs typeface="Avenir"/>
                <a:sym typeface="Avenir"/>
              </a:rPr>
              <a:t>A</a:t>
            </a:r>
            <a:r>
              <a:rPr lang="en" sz="1700">
                <a:latin typeface="Avenir"/>
                <a:ea typeface="Avenir"/>
                <a:cs typeface="Avenir"/>
                <a:sym typeface="Avenir"/>
              </a:rPr>
              <a:t>, </a:t>
            </a:r>
            <a:r>
              <a:rPr b="1" lang="en" sz="1700">
                <a:latin typeface="Avenir"/>
                <a:ea typeface="Avenir"/>
                <a:cs typeface="Avenir"/>
                <a:sym typeface="Avenir"/>
              </a:rPr>
              <a:t>b</a:t>
            </a:r>
            <a:r>
              <a:rPr lang="en" sz="1700">
                <a:latin typeface="Avenir"/>
                <a:ea typeface="Avenir"/>
                <a:cs typeface="Avenir"/>
                <a:sym typeface="Avenir"/>
              </a:rPr>
              <a:t> be a </a:t>
            </a:r>
            <a:r>
              <a:rPr b="1" lang="en" sz="1700">
                <a:latin typeface="Avenir"/>
                <a:ea typeface="Avenir"/>
                <a:cs typeface="Avenir"/>
                <a:sym typeface="Avenir"/>
              </a:rPr>
              <a:t>mxn</a:t>
            </a:r>
            <a:r>
              <a:rPr lang="en" sz="1700">
                <a:latin typeface="Avenir"/>
                <a:ea typeface="Avenir"/>
                <a:cs typeface="Avenir"/>
                <a:sym typeface="Avenir"/>
              </a:rPr>
              <a:t> matrix and </a:t>
            </a:r>
            <a:r>
              <a:rPr b="1" lang="en" sz="1700">
                <a:latin typeface="Avenir"/>
                <a:ea typeface="Avenir"/>
                <a:cs typeface="Avenir"/>
                <a:sym typeface="Avenir"/>
              </a:rPr>
              <a:t>m</a:t>
            </a:r>
            <a:r>
              <a:rPr lang="en" sz="1700">
                <a:latin typeface="Avenir"/>
                <a:ea typeface="Avenir"/>
                <a:cs typeface="Avenir"/>
                <a:sym typeface="Avenir"/>
              </a:rPr>
              <a:t>-vector respectively </a:t>
            </a:r>
            <a:endParaRPr sz="1700">
              <a:latin typeface="Avenir"/>
              <a:ea typeface="Avenir"/>
              <a:cs typeface="Avenir"/>
              <a:sym typeface="Avenir"/>
            </a:endParaRPr>
          </a:p>
        </p:txBody>
      </p:sp>
      <p:sp>
        <p:nvSpPr>
          <p:cNvPr id="95" name="Google Shape;95;p17"/>
          <p:cNvSpPr txBox="1"/>
          <p:nvPr/>
        </p:nvSpPr>
        <p:spPr>
          <a:xfrm>
            <a:off x="351325" y="1382825"/>
            <a:ext cx="59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latin typeface="Avenir"/>
                <a:ea typeface="Avenir"/>
                <a:cs typeface="Avenir"/>
                <a:sym typeface="Avenir"/>
              </a:rPr>
              <a:t>Objective:</a:t>
            </a:r>
            <a:r>
              <a:rPr lang="en" sz="1700">
                <a:latin typeface="Avenir"/>
                <a:ea typeface="Avenir"/>
                <a:cs typeface="Avenir"/>
                <a:sym typeface="Avenir"/>
              </a:rPr>
              <a:t> Find a vector x such that Ax </a:t>
            </a:r>
            <a:r>
              <a:rPr lang="en" sz="1700">
                <a:solidFill>
                  <a:schemeClr val="dk1"/>
                </a:solidFill>
                <a:latin typeface="Avenir"/>
                <a:ea typeface="Avenir"/>
                <a:cs typeface="Avenir"/>
                <a:sym typeface="Avenir"/>
              </a:rPr>
              <a:t>≈ b</a:t>
            </a:r>
            <a:endParaRPr sz="1700">
              <a:solidFill>
                <a:schemeClr val="dk1"/>
              </a:solidFill>
              <a:latin typeface="Avenir"/>
              <a:ea typeface="Avenir"/>
              <a:cs typeface="Avenir"/>
              <a:sym typeface="Avenir"/>
            </a:endParaRPr>
          </a:p>
        </p:txBody>
      </p:sp>
      <p:sp>
        <p:nvSpPr>
          <p:cNvPr id="96" name="Google Shape;96;p17"/>
          <p:cNvSpPr txBox="1"/>
          <p:nvPr/>
        </p:nvSpPr>
        <p:spPr>
          <a:xfrm>
            <a:off x="351325" y="2071225"/>
            <a:ext cx="8176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venir"/>
                <a:ea typeface="Avenir"/>
                <a:cs typeface="Avenir"/>
                <a:sym typeface="Avenir"/>
              </a:rPr>
              <a:t>Mathematically, </a:t>
            </a:r>
            <a:endParaRPr sz="1700">
              <a:latin typeface="Avenir"/>
              <a:ea typeface="Avenir"/>
              <a:cs typeface="Avenir"/>
              <a:sym typeface="Avenir"/>
            </a:endParaRPr>
          </a:p>
          <a:p>
            <a:pPr indent="0" lvl="0" marL="0" rtl="0" algn="l">
              <a:spcBef>
                <a:spcPts val="0"/>
              </a:spcBef>
              <a:spcAft>
                <a:spcPts val="0"/>
              </a:spcAft>
              <a:buNone/>
            </a:pPr>
            <a:r>
              <a:rPr lang="en" sz="1700">
                <a:latin typeface="Avenir"/>
                <a:ea typeface="Avenir"/>
                <a:cs typeface="Avenir"/>
                <a:sym typeface="Avenir"/>
              </a:rPr>
              <a:t>                            Obj(x) = ||Ax - b||</a:t>
            </a:r>
            <a:r>
              <a:rPr baseline="30000" lang="en" sz="1700">
                <a:latin typeface="Avenir"/>
                <a:ea typeface="Avenir"/>
                <a:cs typeface="Avenir"/>
                <a:sym typeface="Avenir"/>
              </a:rPr>
              <a:t>2   </a:t>
            </a:r>
            <a:r>
              <a:rPr lang="en" sz="1700">
                <a:latin typeface="Avenir"/>
                <a:ea typeface="Avenir"/>
                <a:cs typeface="Avenir"/>
                <a:sym typeface="Avenir"/>
              </a:rPr>
              <a:t>      </a:t>
            </a:r>
            <a:r>
              <a:rPr lang="en" sz="1500">
                <a:latin typeface="Avenir"/>
                <a:ea typeface="Avenir"/>
                <a:cs typeface="Avenir"/>
                <a:sym typeface="Avenir"/>
              </a:rPr>
              <a:t>where || . || represents euclidean norm</a:t>
            </a:r>
            <a:endParaRPr sz="1500">
              <a:latin typeface="Avenir"/>
              <a:ea typeface="Avenir"/>
              <a:cs typeface="Avenir"/>
              <a:sym typeface="Avenir"/>
            </a:endParaRPr>
          </a:p>
          <a:p>
            <a:pPr indent="0" lvl="0" marL="0" rtl="0" algn="l">
              <a:spcBef>
                <a:spcPts val="0"/>
              </a:spcBef>
              <a:spcAft>
                <a:spcPts val="0"/>
              </a:spcAft>
              <a:buNone/>
            </a:pPr>
            <a:r>
              <a:t/>
            </a:r>
            <a:endParaRPr sz="1500">
              <a:latin typeface="Avenir"/>
              <a:ea typeface="Avenir"/>
              <a:cs typeface="Avenir"/>
              <a:sym typeface="Avenir"/>
            </a:endParaRPr>
          </a:p>
          <a:p>
            <a:pPr indent="0" lvl="0" marL="0" rtl="0" algn="l">
              <a:spcBef>
                <a:spcPts val="0"/>
              </a:spcBef>
              <a:spcAft>
                <a:spcPts val="0"/>
              </a:spcAft>
              <a:buNone/>
            </a:pPr>
            <a:r>
              <a:rPr lang="en" sz="1700">
                <a:latin typeface="Avenir"/>
                <a:ea typeface="Avenir"/>
                <a:cs typeface="Avenir"/>
                <a:sym typeface="Avenir"/>
              </a:rPr>
              <a:t>                            x* = argmin [ Obj(x) ] = choice of x which makes Obj(x) minimum</a:t>
            </a:r>
            <a:endParaRPr sz="1700">
              <a:latin typeface="Avenir"/>
              <a:ea typeface="Avenir"/>
              <a:cs typeface="Avenir"/>
              <a:sym typeface="Avenir"/>
            </a:endParaRPr>
          </a:p>
        </p:txBody>
      </p:sp>
      <p:sp>
        <p:nvSpPr>
          <p:cNvPr id="97" name="Google Shape;97;p17"/>
          <p:cNvSpPr txBox="1"/>
          <p:nvPr/>
        </p:nvSpPr>
        <p:spPr>
          <a:xfrm>
            <a:off x="444300" y="3228375"/>
            <a:ext cx="79458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Avenir"/>
              <a:buChar char="●"/>
            </a:pPr>
            <a:r>
              <a:rPr lang="en" sz="1700">
                <a:latin typeface="Avenir"/>
                <a:ea typeface="Avenir"/>
                <a:cs typeface="Avenir"/>
                <a:sym typeface="Avenir"/>
              </a:rPr>
              <a:t>If x is a solution to Ax=b then x* = x</a:t>
            </a:r>
            <a:endParaRPr sz="1700">
              <a:latin typeface="Avenir"/>
              <a:ea typeface="Avenir"/>
              <a:cs typeface="Avenir"/>
              <a:sym typeface="Avenir"/>
            </a:endParaRPr>
          </a:p>
        </p:txBody>
      </p:sp>
      <p:sp>
        <p:nvSpPr>
          <p:cNvPr id="98" name="Google Shape;98;p17"/>
          <p:cNvSpPr txBox="1"/>
          <p:nvPr/>
        </p:nvSpPr>
        <p:spPr>
          <a:xfrm>
            <a:off x="444300" y="3594375"/>
            <a:ext cx="79458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Avenir"/>
              <a:buChar char="●"/>
            </a:pPr>
            <a:r>
              <a:rPr lang="en" sz="1700">
                <a:latin typeface="Avenir"/>
                <a:ea typeface="Avenir"/>
                <a:cs typeface="Avenir"/>
                <a:sym typeface="Avenir"/>
              </a:rPr>
              <a:t>If x* is a solution to LSP, then x* is not necessarily </a:t>
            </a:r>
            <a:r>
              <a:rPr lang="en" sz="1700">
                <a:latin typeface="Avenir"/>
                <a:ea typeface="Avenir"/>
                <a:cs typeface="Avenir"/>
                <a:sym typeface="Avenir"/>
              </a:rPr>
              <a:t>the solution to Ax=b</a:t>
            </a:r>
            <a:endParaRPr sz="1700">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04" name="Google Shape;104;p18"/>
          <p:cNvSpPr txBox="1"/>
          <p:nvPr/>
        </p:nvSpPr>
        <p:spPr>
          <a:xfrm>
            <a:off x="351325" y="238900"/>
            <a:ext cx="7039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Least Squares Solution</a:t>
            </a:r>
            <a:endParaRPr b="1" sz="3900">
              <a:solidFill>
                <a:schemeClr val="accent1"/>
              </a:solidFill>
              <a:latin typeface="Trebuchet MS"/>
              <a:ea typeface="Trebuchet MS"/>
              <a:cs typeface="Trebuchet MS"/>
              <a:sym typeface="Trebuchet MS"/>
            </a:endParaRPr>
          </a:p>
        </p:txBody>
      </p:sp>
      <p:sp>
        <p:nvSpPr>
          <p:cNvPr id="105" name="Google Shape;105;p18"/>
          <p:cNvSpPr txBox="1"/>
          <p:nvPr/>
        </p:nvSpPr>
        <p:spPr>
          <a:xfrm>
            <a:off x="351325" y="1024000"/>
            <a:ext cx="770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venir"/>
                <a:ea typeface="Avenir"/>
                <a:cs typeface="Avenir"/>
                <a:sym typeface="Avenir"/>
              </a:rPr>
              <a:t>Let </a:t>
            </a:r>
            <a:r>
              <a:rPr b="1" lang="en" sz="1700">
                <a:latin typeface="Avenir"/>
                <a:ea typeface="Avenir"/>
                <a:cs typeface="Avenir"/>
                <a:sym typeface="Avenir"/>
              </a:rPr>
              <a:t>A</a:t>
            </a:r>
            <a:r>
              <a:rPr lang="en" sz="1700">
                <a:latin typeface="Avenir"/>
                <a:ea typeface="Avenir"/>
                <a:cs typeface="Avenir"/>
                <a:sym typeface="Avenir"/>
              </a:rPr>
              <a:t>, </a:t>
            </a:r>
            <a:r>
              <a:rPr b="1" lang="en" sz="1700">
                <a:latin typeface="Avenir"/>
                <a:ea typeface="Avenir"/>
                <a:cs typeface="Avenir"/>
                <a:sym typeface="Avenir"/>
              </a:rPr>
              <a:t>b</a:t>
            </a:r>
            <a:r>
              <a:rPr lang="en" sz="1700">
                <a:latin typeface="Avenir"/>
                <a:ea typeface="Avenir"/>
                <a:cs typeface="Avenir"/>
                <a:sym typeface="Avenir"/>
              </a:rPr>
              <a:t> be a </a:t>
            </a:r>
            <a:r>
              <a:rPr b="1" lang="en" sz="1700">
                <a:latin typeface="Avenir"/>
                <a:ea typeface="Avenir"/>
                <a:cs typeface="Avenir"/>
                <a:sym typeface="Avenir"/>
              </a:rPr>
              <a:t>mxn</a:t>
            </a:r>
            <a:r>
              <a:rPr lang="en" sz="1700">
                <a:latin typeface="Avenir"/>
                <a:ea typeface="Avenir"/>
                <a:cs typeface="Avenir"/>
                <a:sym typeface="Avenir"/>
              </a:rPr>
              <a:t> matrix and </a:t>
            </a:r>
            <a:r>
              <a:rPr b="1" lang="en" sz="1700">
                <a:latin typeface="Avenir"/>
                <a:ea typeface="Avenir"/>
                <a:cs typeface="Avenir"/>
                <a:sym typeface="Avenir"/>
              </a:rPr>
              <a:t>m</a:t>
            </a:r>
            <a:r>
              <a:rPr lang="en" sz="1700">
                <a:latin typeface="Avenir"/>
                <a:ea typeface="Avenir"/>
                <a:cs typeface="Avenir"/>
                <a:sym typeface="Avenir"/>
              </a:rPr>
              <a:t>-vector respectively </a:t>
            </a:r>
            <a:endParaRPr sz="1700">
              <a:latin typeface="Avenir"/>
              <a:ea typeface="Avenir"/>
              <a:cs typeface="Avenir"/>
              <a:sym typeface="Avenir"/>
            </a:endParaRPr>
          </a:p>
        </p:txBody>
      </p:sp>
      <p:sp>
        <p:nvSpPr>
          <p:cNvPr id="106" name="Google Shape;106;p18"/>
          <p:cNvSpPr txBox="1"/>
          <p:nvPr/>
        </p:nvSpPr>
        <p:spPr>
          <a:xfrm>
            <a:off x="351325" y="1382825"/>
            <a:ext cx="59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latin typeface="Avenir"/>
                <a:ea typeface="Avenir"/>
                <a:cs typeface="Avenir"/>
                <a:sym typeface="Avenir"/>
              </a:rPr>
              <a:t>Objective:</a:t>
            </a:r>
            <a:r>
              <a:rPr lang="en" sz="1700">
                <a:latin typeface="Avenir"/>
                <a:ea typeface="Avenir"/>
                <a:cs typeface="Avenir"/>
                <a:sym typeface="Avenir"/>
              </a:rPr>
              <a:t> Find a vector x such that Ax </a:t>
            </a:r>
            <a:r>
              <a:rPr lang="en" sz="1700">
                <a:solidFill>
                  <a:schemeClr val="dk1"/>
                </a:solidFill>
                <a:latin typeface="Avenir"/>
                <a:ea typeface="Avenir"/>
                <a:cs typeface="Avenir"/>
                <a:sym typeface="Avenir"/>
              </a:rPr>
              <a:t>≈ b</a:t>
            </a:r>
            <a:endParaRPr sz="1700">
              <a:solidFill>
                <a:schemeClr val="dk1"/>
              </a:solidFill>
              <a:latin typeface="Avenir"/>
              <a:ea typeface="Avenir"/>
              <a:cs typeface="Avenir"/>
              <a:sym typeface="Avenir"/>
            </a:endParaRPr>
          </a:p>
        </p:txBody>
      </p:sp>
      <p:sp>
        <p:nvSpPr>
          <p:cNvPr id="107" name="Google Shape;107;p18"/>
          <p:cNvSpPr txBox="1"/>
          <p:nvPr/>
        </p:nvSpPr>
        <p:spPr>
          <a:xfrm>
            <a:off x="435750" y="2076200"/>
            <a:ext cx="6861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venir"/>
                <a:ea typeface="Avenir"/>
                <a:cs typeface="Avenir"/>
                <a:sym typeface="Avenir"/>
              </a:rPr>
              <a:t>                                 </a:t>
            </a:r>
            <a:r>
              <a:rPr lang="en" sz="1700">
                <a:latin typeface="Avenir"/>
                <a:ea typeface="Avenir"/>
                <a:cs typeface="Avenir"/>
                <a:sym typeface="Avenir"/>
              </a:rPr>
              <a:t>x* = </a:t>
            </a:r>
            <a:r>
              <a:rPr b="1" lang="en" sz="1700">
                <a:solidFill>
                  <a:srgbClr val="FF0000"/>
                </a:solidFill>
                <a:latin typeface="Avenir"/>
                <a:ea typeface="Avenir"/>
                <a:cs typeface="Avenir"/>
                <a:sym typeface="Avenir"/>
              </a:rPr>
              <a:t>(A</a:t>
            </a:r>
            <a:r>
              <a:rPr b="1" baseline="30000" lang="en" sz="1700">
                <a:solidFill>
                  <a:srgbClr val="FF0000"/>
                </a:solidFill>
                <a:latin typeface="Avenir"/>
                <a:ea typeface="Avenir"/>
                <a:cs typeface="Avenir"/>
                <a:sym typeface="Avenir"/>
              </a:rPr>
              <a:t>T</a:t>
            </a:r>
            <a:r>
              <a:rPr b="1" lang="en" sz="1700">
                <a:solidFill>
                  <a:srgbClr val="FF0000"/>
                </a:solidFill>
                <a:latin typeface="Avenir"/>
                <a:ea typeface="Avenir"/>
                <a:cs typeface="Avenir"/>
                <a:sym typeface="Avenir"/>
              </a:rPr>
              <a:t>A)</a:t>
            </a:r>
            <a:r>
              <a:rPr b="1" baseline="30000" lang="en" sz="1700">
                <a:solidFill>
                  <a:srgbClr val="FF0000"/>
                </a:solidFill>
                <a:latin typeface="Avenir"/>
                <a:ea typeface="Avenir"/>
                <a:cs typeface="Avenir"/>
                <a:sym typeface="Avenir"/>
              </a:rPr>
              <a:t>-1</a:t>
            </a:r>
            <a:r>
              <a:rPr b="1" lang="en" sz="1700">
                <a:solidFill>
                  <a:srgbClr val="FF0000"/>
                </a:solidFill>
                <a:latin typeface="Avenir"/>
                <a:ea typeface="Avenir"/>
                <a:cs typeface="Avenir"/>
                <a:sym typeface="Avenir"/>
              </a:rPr>
              <a:t> A</a:t>
            </a:r>
            <a:r>
              <a:rPr b="1" baseline="30000" lang="en" sz="1700">
                <a:solidFill>
                  <a:srgbClr val="FF0000"/>
                </a:solidFill>
                <a:latin typeface="Avenir"/>
                <a:ea typeface="Avenir"/>
                <a:cs typeface="Avenir"/>
                <a:sym typeface="Avenir"/>
              </a:rPr>
              <a:t>T</a:t>
            </a:r>
            <a:r>
              <a:rPr lang="en" sz="1700">
                <a:latin typeface="Avenir"/>
                <a:ea typeface="Avenir"/>
                <a:cs typeface="Avenir"/>
                <a:sym typeface="Avenir"/>
              </a:rPr>
              <a:t> b = A</a:t>
            </a:r>
            <a:r>
              <a:rPr baseline="30000" lang="en" sz="1700">
                <a:solidFill>
                  <a:schemeClr val="dk1"/>
                </a:solidFill>
                <a:latin typeface="Roboto"/>
                <a:ea typeface="Roboto"/>
                <a:cs typeface="Roboto"/>
                <a:sym typeface="Roboto"/>
              </a:rPr>
              <a:t>†</a:t>
            </a:r>
            <a:r>
              <a:rPr lang="en" sz="1700">
                <a:latin typeface="Avenir"/>
                <a:ea typeface="Avenir"/>
                <a:cs typeface="Avenir"/>
                <a:sym typeface="Avenir"/>
              </a:rPr>
              <a:t> b       </a:t>
            </a:r>
            <a:endParaRPr sz="1700">
              <a:latin typeface="Avenir"/>
              <a:ea typeface="Avenir"/>
              <a:cs typeface="Avenir"/>
              <a:sym typeface="Avenir"/>
            </a:endParaRPr>
          </a:p>
          <a:p>
            <a:pPr indent="0" lvl="0" marL="0" rtl="0" algn="l">
              <a:spcBef>
                <a:spcPts val="0"/>
              </a:spcBef>
              <a:spcAft>
                <a:spcPts val="0"/>
              </a:spcAft>
              <a:buNone/>
            </a:pPr>
            <a:r>
              <a:rPr lang="en" sz="1700">
                <a:latin typeface="Avenir"/>
                <a:ea typeface="Avenir"/>
                <a:cs typeface="Avenir"/>
                <a:sym typeface="Avenir"/>
              </a:rPr>
              <a:t>            </a:t>
            </a:r>
            <a:endParaRPr sz="1700">
              <a:latin typeface="Avenir"/>
              <a:ea typeface="Avenir"/>
              <a:cs typeface="Avenir"/>
              <a:sym typeface="Avenir"/>
            </a:endParaRPr>
          </a:p>
          <a:p>
            <a:pPr indent="0" lvl="0" marL="0" rtl="0" algn="l">
              <a:spcBef>
                <a:spcPts val="0"/>
              </a:spcBef>
              <a:spcAft>
                <a:spcPts val="0"/>
              </a:spcAft>
              <a:buNone/>
            </a:pPr>
            <a:r>
              <a:rPr lang="en" sz="1700">
                <a:latin typeface="Avenir"/>
                <a:ea typeface="Avenir"/>
                <a:cs typeface="Avenir"/>
                <a:sym typeface="Avenir"/>
              </a:rPr>
              <a:t>                       where </a:t>
            </a:r>
            <a:r>
              <a:rPr lang="en" sz="1700">
                <a:solidFill>
                  <a:schemeClr val="dk1"/>
                </a:solidFill>
                <a:latin typeface="Avenir"/>
                <a:ea typeface="Avenir"/>
                <a:cs typeface="Avenir"/>
                <a:sym typeface="Avenir"/>
              </a:rPr>
              <a:t>A</a:t>
            </a:r>
            <a:r>
              <a:rPr baseline="30000" lang="en" sz="1700">
                <a:solidFill>
                  <a:schemeClr val="dk1"/>
                </a:solidFill>
                <a:latin typeface="Roboto"/>
                <a:ea typeface="Roboto"/>
                <a:cs typeface="Roboto"/>
                <a:sym typeface="Roboto"/>
              </a:rPr>
              <a:t>†</a:t>
            </a:r>
            <a:r>
              <a:rPr lang="en" sz="1700">
                <a:solidFill>
                  <a:schemeClr val="dk1"/>
                </a:solidFill>
                <a:latin typeface="Roboto"/>
                <a:ea typeface="Roboto"/>
                <a:cs typeface="Roboto"/>
                <a:sym typeface="Roboto"/>
              </a:rPr>
              <a:t> = </a:t>
            </a:r>
            <a:r>
              <a:rPr baseline="30000" lang="en" sz="1700">
                <a:solidFill>
                  <a:schemeClr val="dk1"/>
                </a:solidFill>
                <a:latin typeface="Roboto"/>
                <a:ea typeface="Roboto"/>
                <a:cs typeface="Roboto"/>
                <a:sym typeface="Roboto"/>
              </a:rPr>
              <a:t> </a:t>
            </a:r>
            <a:r>
              <a:rPr b="1" lang="en" sz="1700">
                <a:solidFill>
                  <a:srgbClr val="FF0000"/>
                </a:solidFill>
                <a:latin typeface="Avenir"/>
                <a:ea typeface="Avenir"/>
                <a:cs typeface="Avenir"/>
                <a:sym typeface="Avenir"/>
              </a:rPr>
              <a:t>(A</a:t>
            </a:r>
            <a:r>
              <a:rPr b="1" baseline="30000" lang="en" sz="1700">
                <a:solidFill>
                  <a:srgbClr val="FF0000"/>
                </a:solidFill>
                <a:latin typeface="Avenir"/>
                <a:ea typeface="Avenir"/>
                <a:cs typeface="Avenir"/>
                <a:sym typeface="Avenir"/>
              </a:rPr>
              <a:t>T</a:t>
            </a:r>
            <a:r>
              <a:rPr b="1" lang="en" sz="1700">
                <a:solidFill>
                  <a:srgbClr val="FF0000"/>
                </a:solidFill>
                <a:latin typeface="Avenir"/>
                <a:ea typeface="Avenir"/>
                <a:cs typeface="Avenir"/>
                <a:sym typeface="Avenir"/>
              </a:rPr>
              <a:t>A)</a:t>
            </a:r>
            <a:r>
              <a:rPr b="1" baseline="30000" lang="en" sz="1700">
                <a:solidFill>
                  <a:srgbClr val="FF0000"/>
                </a:solidFill>
                <a:latin typeface="Avenir"/>
                <a:ea typeface="Avenir"/>
                <a:cs typeface="Avenir"/>
                <a:sym typeface="Avenir"/>
              </a:rPr>
              <a:t>-1</a:t>
            </a:r>
            <a:r>
              <a:rPr b="1" lang="en" sz="1700">
                <a:solidFill>
                  <a:srgbClr val="FF0000"/>
                </a:solidFill>
                <a:latin typeface="Avenir"/>
                <a:ea typeface="Avenir"/>
                <a:cs typeface="Avenir"/>
                <a:sym typeface="Avenir"/>
              </a:rPr>
              <a:t> A</a:t>
            </a:r>
            <a:r>
              <a:rPr b="1" baseline="30000" lang="en" sz="1700">
                <a:solidFill>
                  <a:srgbClr val="FF0000"/>
                </a:solidFill>
                <a:latin typeface="Avenir"/>
                <a:ea typeface="Avenir"/>
                <a:cs typeface="Avenir"/>
                <a:sym typeface="Avenir"/>
              </a:rPr>
              <a:t>T</a:t>
            </a:r>
            <a:r>
              <a:rPr b="1" lang="en" sz="1700">
                <a:solidFill>
                  <a:srgbClr val="FF0000"/>
                </a:solidFill>
                <a:latin typeface="Avenir"/>
                <a:ea typeface="Avenir"/>
                <a:cs typeface="Avenir"/>
                <a:sym typeface="Avenir"/>
              </a:rPr>
              <a:t> </a:t>
            </a:r>
            <a:r>
              <a:rPr b="1" lang="en" sz="1700">
                <a:solidFill>
                  <a:schemeClr val="dk1"/>
                </a:solidFill>
                <a:latin typeface="Avenir"/>
                <a:ea typeface="Avenir"/>
                <a:cs typeface="Avenir"/>
                <a:sym typeface="Avenir"/>
              </a:rPr>
              <a:t>= pseudo-inverse of A</a:t>
            </a:r>
            <a:endParaRPr sz="1700">
              <a:solidFill>
                <a:schemeClr val="dk1"/>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13" name="Google Shape;113;p19"/>
          <p:cNvSpPr txBox="1"/>
          <p:nvPr/>
        </p:nvSpPr>
        <p:spPr>
          <a:xfrm>
            <a:off x="351325" y="238900"/>
            <a:ext cx="642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LSP in Python</a:t>
            </a:r>
            <a:endParaRPr b="1" sz="3900">
              <a:solidFill>
                <a:schemeClr val="accent1"/>
              </a:solidFill>
              <a:latin typeface="Trebuchet MS"/>
              <a:ea typeface="Trebuchet MS"/>
              <a:cs typeface="Trebuchet MS"/>
              <a:sym typeface="Trebuchet MS"/>
            </a:endParaRPr>
          </a:p>
        </p:txBody>
      </p:sp>
      <p:sp>
        <p:nvSpPr>
          <p:cNvPr id="114" name="Google Shape;114;p19"/>
          <p:cNvSpPr txBox="1"/>
          <p:nvPr/>
        </p:nvSpPr>
        <p:spPr>
          <a:xfrm>
            <a:off x="418650" y="1298700"/>
            <a:ext cx="72198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Avenir"/>
              <a:buChar char="●"/>
            </a:pPr>
            <a:r>
              <a:rPr lang="en" sz="1700">
                <a:latin typeface="Avenir"/>
                <a:ea typeface="Avenir"/>
                <a:cs typeface="Avenir"/>
                <a:sym typeface="Avenir"/>
              </a:rPr>
              <a:t>Using function </a:t>
            </a:r>
            <a:r>
              <a:rPr lang="en" sz="1700">
                <a:solidFill>
                  <a:schemeClr val="dk1"/>
                </a:solidFill>
                <a:highlight>
                  <a:srgbClr val="F4CCCC"/>
                </a:highlight>
                <a:latin typeface="Avenir"/>
                <a:ea typeface="Avenir"/>
                <a:cs typeface="Avenir"/>
                <a:sym typeface="Avenir"/>
              </a:rPr>
              <a:t>np.linalg.lstsq(A, b)</a:t>
            </a:r>
            <a:endParaRPr sz="1700">
              <a:solidFill>
                <a:schemeClr val="dk1"/>
              </a:solidFill>
              <a:highlight>
                <a:srgbClr val="F4CCCC"/>
              </a:highlight>
              <a:latin typeface="Avenir"/>
              <a:ea typeface="Avenir"/>
              <a:cs typeface="Avenir"/>
              <a:sym typeface="Avenir"/>
            </a:endParaRPr>
          </a:p>
          <a:p>
            <a:pPr indent="0" lvl="0" marL="0" rtl="0" algn="l">
              <a:spcBef>
                <a:spcPts val="0"/>
              </a:spcBef>
              <a:spcAft>
                <a:spcPts val="0"/>
              </a:spcAft>
              <a:buNone/>
            </a:pPr>
            <a:r>
              <a:t/>
            </a:r>
            <a:endParaRPr sz="1700">
              <a:solidFill>
                <a:schemeClr val="dk1"/>
              </a:solidFill>
              <a:highlight>
                <a:srgbClr val="F4CCCC"/>
              </a:highlight>
              <a:latin typeface="Avenir"/>
              <a:ea typeface="Avenir"/>
              <a:cs typeface="Avenir"/>
              <a:sym typeface="Avenir"/>
            </a:endParaRPr>
          </a:p>
          <a:p>
            <a:pPr indent="0" lvl="0" marL="0" rtl="0" algn="l">
              <a:spcBef>
                <a:spcPts val="0"/>
              </a:spcBef>
              <a:spcAft>
                <a:spcPts val="0"/>
              </a:spcAft>
              <a:buNone/>
            </a:pPr>
            <a:r>
              <a:t/>
            </a:r>
            <a:endParaRPr sz="1700">
              <a:solidFill>
                <a:schemeClr val="dk1"/>
              </a:solidFill>
              <a:highlight>
                <a:srgbClr val="F4CCCC"/>
              </a:highlight>
              <a:latin typeface="Avenir"/>
              <a:ea typeface="Avenir"/>
              <a:cs typeface="Avenir"/>
              <a:sym typeface="Avenir"/>
            </a:endParaRPr>
          </a:p>
          <a:p>
            <a:pPr indent="-336550" lvl="0" marL="457200" rtl="0" algn="l">
              <a:spcBef>
                <a:spcPts val="0"/>
              </a:spcBef>
              <a:spcAft>
                <a:spcPts val="0"/>
              </a:spcAft>
              <a:buClr>
                <a:schemeClr val="dk1"/>
              </a:buClr>
              <a:buSzPts val="1700"/>
              <a:buFont typeface="Avenir"/>
              <a:buChar char="●"/>
            </a:pPr>
            <a:r>
              <a:rPr lang="en" sz="1700">
                <a:solidFill>
                  <a:schemeClr val="dk1"/>
                </a:solidFill>
                <a:latin typeface="Avenir"/>
                <a:ea typeface="Avenir"/>
                <a:cs typeface="Avenir"/>
                <a:sym typeface="Avenir"/>
              </a:rPr>
              <a:t>Manually computing product of </a:t>
            </a:r>
            <a:r>
              <a:rPr b="1" lang="en" sz="1700">
                <a:solidFill>
                  <a:schemeClr val="dk1"/>
                </a:solidFill>
                <a:latin typeface="Avenir"/>
                <a:ea typeface="Avenir"/>
                <a:cs typeface="Avenir"/>
                <a:sym typeface="Avenir"/>
              </a:rPr>
              <a:t>b</a:t>
            </a:r>
            <a:r>
              <a:rPr lang="en" sz="1700">
                <a:solidFill>
                  <a:schemeClr val="dk1"/>
                </a:solidFill>
                <a:latin typeface="Avenir"/>
                <a:ea typeface="Avenir"/>
                <a:cs typeface="Avenir"/>
                <a:sym typeface="Avenir"/>
              </a:rPr>
              <a:t> and pseudo-inverse of </a:t>
            </a:r>
            <a:r>
              <a:rPr b="1" lang="en" sz="1700">
                <a:solidFill>
                  <a:schemeClr val="dk1"/>
                </a:solidFill>
                <a:latin typeface="Avenir"/>
                <a:ea typeface="Avenir"/>
                <a:cs typeface="Avenir"/>
                <a:sym typeface="Avenir"/>
              </a:rPr>
              <a:t>A</a:t>
            </a:r>
            <a:r>
              <a:rPr lang="en" sz="1700">
                <a:solidFill>
                  <a:schemeClr val="dk1"/>
                </a:solidFill>
                <a:latin typeface="Avenir"/>
                <a:ea typeface="Avenir"/>
                <a:cs typeface="Avenir"/>
                <a:sym typeface="Avenir"/>
              </a:rPr>
              <a:t> ie </a:t>
            </a:r>
            <a:r>
              <a:rPr lang="en" sz="1700">
                <a:solidFill>
                  <a:schemeClr val="dk1"/>
                </a:solidFill>
                <a:latin typeface="Avenir"/>
                <a:ea typeface="Avenir"/>
                <a:cs typeface="Avenir"/>
                <a:sym typeface="Avenir"/>
              </a:rPr>
              <a:t>A</a:t>
            </a:r>
            <a:r>
              <a:rPr baseline="30000" lang="en" sz="1700">
                <a:solidFill>
                  <a:schemeClr val="dk1"/>
                </a:solidFill>
                <a:latin typeface="Roboto"/>
                <a:ea typeface="Roboto"/>
                <a:cs typeface="Roboto"/>
                <a:sym typeface="Roboto"/>
              </a:rPr>
              <a:t>†</a:t>
            </a:r>
            <a:r>
              <a:rPr lang="en" sz="1700">
                <a:solidFill>
                  <a:schemeClr val="dk1"/>
                </a:solidFill>
                <a:latin typeface="Roboto"/>
                <a:ea typeface="Roboto"/>
                <a:cs typeface="Roboto"/>
                <a:sym typeface="Roboto"/>
              </a:rPr>
              <a:t> = </a:t>
            </a:r>
            <a:r>
              <a:rPr baseline="30000" lang="en" sz="1700">
                <a:solidFill>
                  <a:schemeClr val="dk1"/>
                </a:solidFill>
                <a:latin typeface="Roboto"/>
                <a:ea typeface="Roboto"/>
                <a:cs typeface="Roboto"/>
                <a:sym typeface="Roboto"/>
              </a:rPr>
              <a:t> </a:t>
            </a:r>
            <a:r>
              <a:rPr b="1" lang="en" sz="1700">
                <a:solidFill>
                  <a:srgbClr val="FF0000"/>
                </a:solidFill>
                <a:latin typeface="Avenir"/>
                <a:ea typeface="Avenir"/>
                <a:cs typeface="Avenir"/>
                <a:sym typeface="Avenir"/>
              </a:rPr>
              <a:t>(A</a:t>
            </a:r>
            <a:r>
              <a:rPr b="1" baseline="30000" lang="en" sz="1700">
                <a:solidFill>
                  <a:srgbClr val="FF0000"/>
                </a:solidFill>
                <a:latin typeface="Avenir"/>
                <a:ea typeface="Avenir"/>
                <a:cs typeface="Avenir"/>
                <a:sym typeface="Avenir"/>
              </a:rPr>
              <a:t>T</a:t>
            </a:r>
            <a:r>
              <a:rPr b="1" lang="en" sz="1700">
                <a:solidFill>
                  <a:srgbClr val="FF0000"/>
                </a:solidFill>
                <a:latin typeface="Avenir"/>
                <a:ea typeface="Avenir"/>
                <a:cs typeface="Avenir"/>
                <a:sym typeface="Avenir"/>
              </a:rPr>
              <a:t>A)</a:t>
            </a:r>
            <a:r>
              <a:rPr b="1" baseline="30000" lang="en" sz="1700">
                <a:solidFill>
                  <a:srgbClr val="FF0000"/>
                </a:solidFill>
                <a:latin typeface="Avenir"/>
                <a:ea typeface="Avenir"/>
                <a:cs typeface="Avenir"/>
                <a:sym typeface="Avenir"/>
              </a:rPr>
              <a:t>-1</a:t>
            </a:r>
            <a:r>
              <a:rPr b="1" lang="en" sz="1700">
                <a:solidFill>
                  <a:srgbClr val="FF0000"/>
                </a:solidFill>
                <a:latin typeface="Avenir"/>
                <a:ea typeface="Avenir"/>
                <a:cs typeface="Avenir"/>
                <a:sym typeface="Avenir"/>
              </a:rPr>
              <a:t> A</a:t>
            </a:r>
            <a:r>
              <a:rPr b="1" baseline="30000" lang="en" sz="1700">
                <a:solidFill>
                  <a:srgbClr val="FF0000"/>
                </a:solidFill>
                <a:latin typeface="Avenir"/>
                <a:ea typeface="Avenir"/>
                <a:cs typeface="Avenir"/>
                <a:sym typeface="Avenir"/>
              </a:rPr>
              <a:t>T</a:t>
            </a:r>
            <a:endParaRPr sz="17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0" name="Google Shape;120;p20"/>
          <p:cNvSpPr txBox="1"/>
          <p:nvPr/>
        </p:nvSpPr>
        <p:spPr>
          <a:xfrm>
            <a:off x="351325" y="238900"/>
            <a:ext cx="642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LSP in practice</a:t>
            </a:r>
            <a:endParaRPr b="1" sz="3900">
              <a:solidFill>
                <a:schemeClr val="accent1"/>
              </a:solidFill>
              <a:latin typeface="Trebuchet MS"/>
              <a:ea typeface="Trebuchet MS"/>
              <a:cs typeface="Trebuchet MS"/>
              <a:sym typeface="Trebuchet MS"/>
            </a:endParaRPr>
          </a:p>
        </p:txBody>
      </p:sp>
      <p:sp>
        <p:nvSpPr>
          <p:cNvPr id="121" name="Google Shape;121;p20"/>
          <p:cNvSpPr txBox="1"/>
          <p:nvPr/>
        </p:nvSpPr>
        <p:spPr>
          <a:xfrm>
            <a:off x="418650" y="1298700"/>
            <a:ext cx="72198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venir"/>
              <a:buChar char="●"/>
            </a:pPr>
            <a:r>
              <a:rPr lang="en" sz="1700">
                <a:latin typeface="Avenir"/>
                <a:ea typeface="Avenir"/>
                <a:cs typeface="Avenir"/>
                <a:sym typeface="Avenir"/>
              </a:rPr>
              <a:t>Data fitting - regression analysis</a:t>
            </a:r>
            <a:endParaRPr sz="1700">
              <a:latin typeface="Avenir"/>
              <a:ea typeface="Avenir"/>
              <a:cs typeface="Avenir"/>
              <a:sym typeface="Avenir"/>
            </a:endParaRPr>
          </a:p>
          <a:p>
            <a:pPr indent="-336550" lvl="1" marL="914400" rtl="0" algn="l">
              <a:spcBef>
                <a:spcPts val="0"/>
              </a:spcBef>
              <a:spcAft>
                <a:spcPts val="0"/>
              </a:spcAft>
              <a:buSzPts val="1700"/>
              <a:buFont typeface="Avenir"/>
              <a:buChar char="○"/>
            </a:pPr>
            <a:r>
              <a:rPr lang="en" sz="1700">
                <a:latin typeface="Avenir"/>
                <a:ea typeface="Avenir"/>
                <a:cs typeface="Avenir"/>
                <a:sym typeface="Avenir"/>
              </a:rPr>
              <a:t>Median house prices over time</a:t>
            </a:r>
            <a:endParaRPr sz="1700">
              <a:latin typeface="Avenir"/>
              <a:ea typeface="Avenir"/>
              <a:cs typeface="Avenir"/>
              <a:sym typeface="Avenir"/>
            </a:endParaRPr>
          </a:p>
          <a:p>
            <a:pPr indent="-336550" lvl="1" marL="914400" rtl="0" algn="l">
              <a:spcBef>
                <a:spcPts val="0"/>
              </a:spcBef>
              <a:spcAft>
                <a:spcPts val="0"/>
              </a:spcAft>
              <a:buSzPts val="1700"/>
              <a:buFont typeface="Avenir"/>
              <a:buChar char="○"/>
            </a:pPr>
            <a:r>
              <a:rPr lang="en" sz="1700">
                <a:latin typeface="Avenir"/>
                <a:ea typeface="Avenir"/>
                <a:cs typeface="Avenir"/>
                <a:sym typeface="Avenir"/>
              </a:rPr>
              <a:t>Depreciation of car value…</a:t>
            </a:r>
            <a:endParaRPr sz="1700">
              <a:latin typeface="Avenir"/>
              <a:ea typeface="Avenir"/>
              <a:cs typeface="Avenir"/>
              <a:sym typeface="Avenir"/>
            </a:endParaRPr>
          </a:p>
        </p:txBody>
      </p:sp>
      <p:sp>
        <p:nvSpPr>
          <p:cNvPr id="122" name="Google Shape;122;p20"/>
          <p:cNvSpPr txBox="1"/>
          <p:nvPr/>
        </p:nvSpPr>
        <p:spPr>
          <a:xfrm>
            <a:off x="418650" y="2315425"/>
            <a:ext cx="64224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venir"/>
              <a:buChar char="●"/>
            </a:pPr>
            <a:r>
              <a:rPr lang="en" sz="1700">
                <a:solidFill>
                  <a:schemeClr val="dk1"/>
                </a:solidFill>
                <a:latin typeface="Avenir"/>
                <a:ea typeface="Avenir"/>
                <a:cs typeface="Avenir"/>
                <a:sym typeface="Avenir"/>
              </a:rPr>
              <a:t>Classification</a:t>
            </a:r>
            <a:endParaRPr sz="1700">
              <a:solidFill>
                <a:schemeClr val="dk1"/>
              </a:solidFill>
              <a:latin typeface="Avenir"/>
              <a:ea typeface="Avenir"/>
              <a:cs typeface="Avenir"/>
              <a:sym typeface="Avenir"/>
            </a:endParaRPr>
          </a:p>
          <a:p>
            <a:pPr indent="-336550" lvl="1" marL="914400" rtl="0" algn="l">
              <a:spcBef>
                <a:spcPts val="0"/>
              </a:spcBef>
              <a:spcAft>
                <a:spcPts val="0"/>
              </a:spcAft>
              <a:buClr>
                <a:schemeClr val="dk1"/>
              </a:buClr>
              <a:buSzPts val="1700"/>
              <a:buFont typeface="Avenir"/>
              <a:buChar char="○"/>
            </a:pPr>
            <a:r>
              <a:rPr lang="en" sz="1700">
                <a:solidFill>
                  <a:schemeClr val="dk1"/>
                </a:solidFill>
                <a:latin typeface="Avenir"/>
                <a:ea typeface="Avenir"/>
                <a:cs typeface="Avenir"/>
                <a:sym typeface="Avenir"/>
              </a:rPr>
              <a:t>Spam email or not ?</a:t>
            </a:r>
            <a:endParaRPr sz="1700">
              <a:solidFill>
                <a:schemeClr val="dk1"/>
              </a:solidFill>
              <a:latin typeface="Avenir"/>
              <a:ea typeface="Avenir"/>
              <a:cs typeface="Avenir"/>
              <a:sym typeface="Avenir"/>
            </a:endParaRPr>
          </a:p>
          <a:p>
            <a:pPr indent="-336550" lvl="1" marL="914400" rtl="0" algn="l">
              <a:spcBef>
                <a:spcPts val="0"/>
              </a:spcBef>
              <a:spcAft>
                <a:spcPts val="0"/>
              </a:spcAft>
              <a:buClr>
                <a:schemeClr val="dk1"/>
              </a:buClr>
              <a:buSzPts val="1700"/>
              <a:buFont typeface="Avenir"/>
              <a:buChar char="○"/>
            </a:pPr>
            <a:r>
              <a:rPr lang="en" sz="1700">
                <a:solidFill>
                  <a:schemeClr val="dk1"/>
                </a:solidFill>
                <a:latin typeface="Avenir"/>
                <a:ea typeface="Avenir"/>
                <a:cs typeface="Avenir"/>
                <a:sym typeface="Avenir"/>
              </a:rPr>
              <a:t>Product categorization…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8" name="Google Shape;128;p21"/>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Vectors</a:t>
            </a:r>
            <a:endParaRPr b="1" sz="3900">
              <a:solidFill>
                <a:schemeClr val="accent1"/>
              </a:solidFill>
              <a:latin typeface="Trebuchet MS"/>
              <a:ea typeface="Trebuchet MS"/>
              <a:cs typeface="Trebuchet MS"/>
              <a:sym typeface="Trebuchet MS"/>
            </a:endParaRPr>
          </a:p>
        </p:txBody>
      </p:sp>
      <p:sp>
        <p:nvSpPr>
          <p:cNvPr id="129" name="Google Shape;129;p21"/>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An n-vector </a:t>
            </a:r>
            <a:r>
              <a:rPr b="1" lang="en" sz="1800"/>
              <a:t>x</a:t>
            </a:r>
            <a:r>
              <a:rPr lang="en" sz="1800"/>
              <a:t> can be written as a column vector with n number of indices</a:t>
            </a:r>
            <a:endParaRPr sz="1800"/>
          </a:p>
          <a:p>
            <a:pPr indent="-342900" lvl="0" marL="457200" rtl="0" algn="l">
              <a:spcBef>
                <a:spcPts val="0"/>
              </a:spcBef>
              <a:spcAft>
                <a:spcPts val="0"/>
              </a:spcAft>
              <a:buSzPts val="1800"/>
              <a:buChar char="●"/>
            </a:pPr>
            <a:r>
              <a:rPr lang="en" sz="1800"/>
              <a:t>The vector </a:t>
            </a:r>
            <a:r>
              <a:rPr b="1" lang="en" sz="1800"/>
              <a:t>x</a:t>
            </a:r>
            <a:r>
              <a:rPr lang="en" sz="1800"/>
              <a:t> can equivalently be written as a sum over all of the index coefficients x</a:t>
            </a:r>
            <a:r>
              <a:rPr baseline="-25000" lang="en" sz="1800"/>
              <a:t>i</a:t>
            </a:r>
            <a:r>
              <a:rPr lang="en" sz="1800"/>
              <a:t> times corresponding unit vectors </a:t>
            </a:r>
            <a:r>
              <a:rPr b="1" lang="en" sz="1800"/>
              <a:t>e</a:t>
            </a:r>
            <a:r>
              <a:rPr b="1" baseline="-25000" lang="en" sz="1800"/>
              <a:t>i</a:t>
            </a:r>
            <a:r>
              <a:rPr lang="en" sz="1800"/>
              <a:t> which form the basis set for the n-dimensional vector space</a:t>
            </a:r>
            <a:endParaRPr sz="1800"/>
          </a:p>
        </p:txBody>
      </p:sp>
      <p:pic>
        <p:nvPicPr>
          <p:cNvPr id="130" name="Google Shape;130;p21"/>
          <p:cNvPicPr preferRelativeResize="0"/>
          <p:nvPr/>
        </p:nvPicPr>
        <p:blipFill rotWithShape="1">
          <a:blip r:embed="rId3">
            <a:alphaModFix/>
          </a:blip>
          <a:srcRect b="16812" l="12958" r="12481" t="8162"/>
          <a:stretch/>
        </p:blipFill>
        <p:spPr>
          <a:xfrm>
            <a:off x="576425" y="2675200"/>
            <a:ext cx="2438725" cy="1891875"/>
          </a:xfrm>
          <a:prstGeom prst="rect">
            <a:avLst/>
          </a:prstGeom>
          <a:noFill/>
          <a:ln>
            <a:noFill/>
          </a:ln>
        </p:spPr>
      </p:pic>
      <p:pic>
        <p:nvPicPr>
          <p:cNvPr id="131" name="Google Shape;131;p21"/>
          <p:cNvPicPr preferRelativeResize="0"/>
          <p:nvPr/>
        </p:nvPicPr>
        <p:blipFill>
          <a:blip r:embed="rId4">
            <a:alphaModFix/>
          </a:blip>
          <a:stretch>
            <a:fillRect/>
          </a:stretch>
        </p:blipFill>
        <p:spPr>
          <a:xfrm>
            <a:off x="3892473" y="2710625"/>
            <a:ext cx="1425677" cy="1821025"/>
          </a:xfrm>
          <a:prstGeom prst="rect">
            <a:avLst/>
          </a:prstGeom>
          <a:noFill/>
          <a:ln>
            <a:noFill/>
          </a:ln>
        </p:spPr>
      </p:pic>
      <p:pic>
        <p:nvPicPr>
          <p:cNvPr id="132" name="Google Shape;132;p21"/>
          <p:cNvPicPr preferRelativeResize="0"/>
          <p:nvPr/>
        </p:nvPicPr>
        <p:blipFill rotWithShape="1">
          <a:blip r:embed="rId5">
            <a:alphaModFix/>
          </a:blip>
          <a:srcRect b="0" l="24812" r="0" t="0"/>
          <a:stretch/>
        </p:blipFill>
        <p:spPr>
          <a:xfrm>
            <a:off x="5318150" y="2634425"/>
            <a:ext cx="1154400" cy="1821025"/>
          </a:xfrm>
          <a:prstGeom prst="rect">
            <a:avLst/>
          </a:prstGeom>
          <a:noFill/>
          <a:ln>
            <a:noFill/>
          </a:ln>
        </p:spPr>
      </p:pic>
      <p:pic>
        <p:nvPicPr>
          <p:cNvPr id="133" name="Google Shape;133;p21"/>
          <p:cNvPicPr preferRelativeResize="0"/>
          <p:nvPr/>
        </p:nvPicPr>
        <p:blipFill rotWithShape="1">
          <a:blip r:embed="rId6">
            <a:alphaModFix/>
          </a:blip>
          <a:srcRect b="0" l="14478" r="0" t="0"/>
          <a:stretch/>
        </p:blipFill>
        <p:spPr>
          <a:xfrm>
            <a:off x="6800125" y="2702225"/>
            <a:ext cx="1313075" cy="1837825"/>
          </a:xfrm>
          <a:prstGeom prst="rect">
            <a:avLst/>
          </a:prstGeom>
          <a:noFill/>
          <a:ln>
            <a:noFill/>
          </a:ln>
        </p:spPr>
      </p:pic>
      <p:sp>
        <p:nvSpPr>
          <p:cNvPr id="134" name="Google Shape;134;p21"/>
          <p:cNvSpPr txBox="1"/>
          <p:nvPr/>
        </p:nvSpPr>
        <p:spPr>
          <a:xfrm>
            <a:off x="3259075" y="33902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with</a:t>
            </a:r>
            <a:endParaRPr sz="1800"/>
          </a:p>
        </p:txBody>
      </p:sp>
      <p:sp>
        <p:nvSpPr>
          <p:cNvPr id="135" name="Google Shape;135;p21"/>
          <p:cNvSpPr txBox="1"/>
          <p:nvPr/>
        </p:nvSpPr>
        <p:spPr>
          <a:xfrm>
            <a:off x="5020225" y="33140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endParaRPr sz="1800"/>
          </a:p>
        </p:txBody>
      </p:sp>
      <p:sp>
        <p:nvSpPr>
          <p:cNvPr id="136" name="Google Shape;136;p21"/>
          <p:cNvSpPr txBox="1"/>
          <p:nvPr/>
        </p:nvSpPr>
        <p:spPr>
          <a:xfrm>
            <a:off x="6196800" y="3314075"/>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2" name="Google Shape;142;p22"/>
          <p:cNvSpPr txBox="1"/>
          <p:nvPr/>
        </p:nvSpPr>
        <p:spPr>
          <a:xfrm>
            <a:off x="351325" y="238900"/>
            <a:ext cx="739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Dot Product, Norm</a:t>
            </a:r>
            <a:endParaRPr b="1" sz="3900">
              <a:solidFill>
                <a:schemeClr val="accent1"/>
              </a:solidFill>
              <a:latin typeface="Trebuchet MS"/>
              <a:ea typeface="Trebuchet MS"/>
              <a:cs typeface="Trebuchet MS"/>
              <a:sym typeface="Trebuchet MS"/>
            </a:endParaRPr>
          </a:p>
        </p:txBody>
      </p:sp>
      <p:sp>
        <p:nvSpPr>
          <p:cNvPr id="143" name="Google Shape;143;p22"/>
          <p:cNvSpPr txBox="1"/>
          <p:nvPr/>
        </p:nvSpPr>
        <p:spPr>
          <a:xfrm>
            <a:off x="411300" y="1024000"/>
            <a:ext cx="8321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dot product of two n-vectors </a:t>
            </a:r>
            <a:r>
              <a:rPr b="1" lang="en" sz="1800"/>
              <a:t>a</a:t>
            </a:r>
            <a:r>
              <a:rPr lang="en" sz="1800"/>
              <a:t> and </a:t>
            </a:r>
            <a:r>
              <a:rPr b="1" lang="en" sz="1800"/>
              <a:t>b</a:t>
            </a:r>
            <a:r>
              <a:rPr lang="en" sz="1800"/>
              <a:t> is </a:t>
            </a:r>
            <a:r>
              <a:rPr b="1" lang="en" sz="1800"/>
              <a:t>a·b</a:t>
            </a:r>
            <a:endParaRPr b="1" sz="1800"/>
          </a:p>
          <a:p>
            <a:pPr indent="-342900" lvl="0" marL="457200" rtl="0" algn="l">
              <a:spcBef>
                <a:spcPts val="0"/>
              </a:spcBef>
              <a:spcAft>
                <a:spcPts val="0"/>
              </a:spcAft>
              <a:buSzPts val="1800"/>
              <a:buChar char="●"/>
            </a:pPr>
            <a:r>
              <a:rPr b="1" lang="en" sz="1800">
                <a:solidFill>
                  <a:schemeClr val="dk1"/>
                </a:solidFill>
              </a:rPr>
              <a:t>a·b </a:t>
            </a:r>
            <a:r>
              <a:rPr lang="en" sz="1800"/>
              <a:t>can be expressed as the vector products of the transpose of </a:t>
            </a:r>
            <a:r>
              <a:rPr b="1" lang="en" sz="1800"/>
              <a:t>a</a:t>
            </a:r>
            <a:r>
              <a:rPr lang="en" sz="1800"/>
              <a:t> (a row vector) with the column vector </a:t>
            </a:r>
            <a:r>
              <a:rPr b="1" lang="en" sz="1800"/>
              <a:t>b</a:t>
            </a:r>
            <a:endParaRPr b="1" sz="1800"/>
          </a:p>
          <a:p>
            <a:pPr indent="-342900" lvl="0" marL="457200" rtl="0" algn="l">
              <a:spcBef>
                <a:spcPts val="0"/>
              </a:spcBef>
              <a:spcAft>
                <a:spcPts val="0"/>
              </a:spcAft>
              <a:buSzPts val="1800"/>
              <a:buChar char="●"/>
            </a:pPr>
            <a:r>
              <a:rPr lang="en" sz="1800"/>
              <a:t>The norm of a vector is the square root of the dot product of that vector with itself. This can be thought of the vector’s “magnitude” or the overall distance of the vector’s tip from the origin of the vector space. This is the Euclidean Norm of the vector.</a:t>
            </a:r>
            <a:endParaRPr sz="1800"/>
          </a:p>
        </p:txBody>
      </p:sp>
      <p:pic>
        <p:nvPicPr>
          <p:cNvPr id="144" name="Google Shape;144;p22"/>
          <p:cNvPicPr preferRelativeResize="0"/>
          <p:nvPr/>
        </p:nvPicPr>
        <p:blipFill>
          <a:blip r:embed="rId3">
            <a:alphaModFix/>
          </a:blip>
          <a:stretch>
            <a:fillRect/>
          </a:stretch>
        </p:blipFill>
        <p:spPr>
          <a:xfrm>
            <a:off x="152400" y="3173975"/>
            <a:ext cx="4976325" cy="1817125"/>
          </a:xfrm>
          <a:prstGeom prst="rect">
            <a:avLst/>
          </a:prstGeom>
          <a:noFill/>
          <a:ln>
            <a:noFill/>
          </a:ln>
        </p:spPr>
      </p:pic>
      <p:pic>
        <p:nvPicPr>
          <p:cNvPr id="145" name="Google Shape;145;p22"/>
          <p:cNvPicPr preferRelativeResize="0"/>
          <p:nvPr/>
        </p:nvPicPr>
        <p:blipFill>
          <a:blip r:embed="rId4">
            <a:alphaModFix/>
          </a:blip>
          <a:stretch>
            <a:fillRect/>
          </a:stretch>
        </p:blipFill>
        <p:spPr>
          <a:xfrm>
            <a:off x="5749273" y="3763302"/>
            <a:ext cx="2983426" cy="63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