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 Mono"/>
      <p:regular r:id="rId19"/>
      <p:bold r:id="rId20"/>
      <p:italic r:id="rId21"/>
      <p:boldItalic r:id="rId22"/>
    </p:embeddedFont>
    <p:embeddedFont>
      <p:font typeface="Century Gothic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7" roundtripDataSignature="AMtx7mhUtW13NP1U2rTc06aWxCPI9zr8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.fntdata"/><Relationship Id="rId22" Type="http://schemas.openxmlformats.org/officeDocument/2006/relationships/font" Target="fonts/RobotoMono-boldItalic.fntdata"/><Relationship Id="rId21" Type="http://schemas.openxmlformats.org/officeDocument/2006/relationships/font" Target="fonts/RobotoMono-italic.fntdata"/><Relationship Id="rId24" Type="http://schemas.openxmlformats.org/officeDocument/2006/relationships/font" Target="fonts/CenturyGothic-bold.fntdata"/><Relationship Id="rId23" Type="http://schemas.openxmlformats.org/officeDocument/2006/relationships/font" Target="fonts/CenturyGothic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enturyGothic-boldItalic.fntdata"/><Relationship Id="rId25" Type="http://schemas.openxmlformats.org/officeDocument/2006/relationships/font" Target="fonts/CenturyGothic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Mon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Check font size and visibility. Start off by asking familiarity with python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/>
          <p:nvPr/>
        </p:nvSpPr>
        <p:spPr>
          <a:xfrm>
            <a:off x="0" y="4218710"/>
            <a:ext cx="9144000" cy="92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26"/>
          <p:cNvSpPr txBox="1"/>
          <p:nvPr>
            <p:ph type="ctrTitle"/>
          </p:nvPr>
        </p:nvSpPr>
        <p:spPr>
          <a:xfrm>
            <a:off x="317809" y="1154296"/>
            <a:ext cx="84522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b="1" i="0" sz="2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53" name="Google Shape;53;p26"/>
          <p:cNvSpPr txBox="1"/>
          <p:nvPr>
            <p:ph idx="1" type="subTitle"/>
          </p:nvPr>
        </p:nvSpPr>
        <p:spPr>
          <a:xfrm>
            <a:off x="394000" y="1811325"/>
            <a:ext cx="84522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4" name="Google Shape;54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50024" y="4841748"/>
            <a:ext cx="1932469" cy="143764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132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bit.ly/lab2-ece3-nb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bioshape-lab/ece3/blob/main/lab/lab1.ipynb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bioshape-lab/ece3/blob/main/lab/lab1.ipynb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bioshape-lab/ece3/blob/main/lab/lab1.ipynb" TargetMode="External"/><Relationship Id="rId4" Type="http://schemas.openxmlformats.org/officeDocument/2006/relationships/image" Target="../media/image3.png"/><Relationship Id="rId5" Type="http://schemas.openxmlformats.org/officeDocument/2006/relationships/hyperlink" Target="http://bit.ly/lab1-ece3-nb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/>
          <p:nvPr>
            <p:ph type="ctrTitle"/>
          </p:nvPr>
        </p:nvSpPr>
        <p:spPr>
          <a:xfrm>
            <a:off x="311700" y="8630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Trebuchet MS"/>
                <a:ea typeface="Trebuchet MS"/>
                <a:cs typeface="Trebuchet MS"/>
                <a:sym typeface="Trebuchet MS"/>
              </a:rPr>
              <a:t>Introduction to Electrical and Computer Engineering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2801550" y="2138900"/>
            <a:ext cx="3540900" cy="23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4A86E8"/>
                </a:solidFill>
                <a:latin typeface="Trebuchet MS"/>
                <a:ea typeface="Trebuchet MS"/>
                <a:cs typeface="Trebuchet MS"/>
                <a:sym typeface="Trebuchet MS"/>
              </a:rPr>
              <a:t>ECE-3 Fall 202</a:t>
            </a:r>
            <a:r>
              <a:rPr b="1" lang="en" sz="2000">
                <a:solidFill>
                  <a:srgbClr val="4A86E8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endParaRPr b="1" i="0" sz="2000" u="none" cap="none" strike="noStrike">
              <a:solidFill>
                <a:srgbClr val="4A86E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4A86E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4A86E8"/>
                </a:solidFill>
                <a:latin typeface="Trebuchet MS"/>
                <a:ea typeface="Trebuchet MS"/>
                <a:cs typeface="Trebuchet MS"/>
                <a:sym typeface="Trebuchet MS"/>
              </a:rPr>
              <a:t>LAB 2</a:t>
            </a:r>
            <a:endParaRPr b="1" i="0" sz="2000" u="none" cap="none" strike="noStrike">
              <a:solidFill>
                <a:srgbClr val="4A86E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2" name="Google Shape;6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1413" y="4704250"/>
            <a:ext cx="3112877" cy="2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10"/>
          <p:cNvSpPr txBox="1"/>
          <p:nvPr/>
        </p:nvSpPr>
        <p:spPr>
          <a:xfrm>
            <a:off x="305325" y="352300"/>
            <a:ext cx="6104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" sz="40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NumPy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0"/>
          <p:cNvSpPr txBox="1"/>
          <p:nvPr/>
        </p:nvSpPr>
        <p:spPr>
          <a:xfrm>
            <a:off x="469250" y="1308425"/>
            <a:ext cx="5197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7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Example - element-wise multiplication</a:t>
            </a:r>
            <a:endParaRPr b="1" i="0" sz="1700" u="none" cap="none" strike="noStrike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4" name="Google Shape;154;p10"/>
          <p:cNvSpPr txBox="1"/>
          <p:nvPr/>
        </p:nvSpPr>
        <p:spPr>
          <a:xfrm>
            <a:off x="598350" y="1754825"/>
            <a:ext cx="7874100" cy="21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-"/>
            </a:pPr>
            <a:r>
              <a:rPr b="1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Python:</a:t>
            </a:r>
            <a:endParaRPr b="1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 = []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i </a:t>
            </a:r>
            <a:r>
              <a:rPr b="1" i="0" lang="en" sz="16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i="0" lang="en" sz="16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range</a:t>
            </a: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i="0" lang="en" sz="16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len</a:t>
            </a: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(a)):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c.append(a[i]*b[i])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-"/>
            </a:pPr>
            <a:r>
              <a:rPr b="1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NumPy:</a:t>
            </a:r>
            <a:endParaRPr b="1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c = a*b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5" name="Google Shape;155;p10"/>
          <p:cNvSpPr txBox="1"/>
          <p:nvPr/>
        </p:nvSpPr>
        <p:spPr>
          <a:xfrm>
            <a:off x="1318950" y="3904625"/>
            <a:ext cx="650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NumPy combines the convenience of Python with the speed of C, while also making our code more concise an easier to read!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11"/>
          <p:cNvSpPr txBox="1"/>
          <p:nvPr/>
        </p:nvSpPr>
        <p:spPr>
          <a:xfrm>
            <a:off x="305325" y="352300"/>
            <a:ext cx="6104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" sz="40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NumPy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1"/>
          <p:cNvSpPr txBox="1"/>
          <p:nvPr/>
        </p:nvSpPr>
        <p:spPr>
          <a:xfrm>
            <a:off x="469250" y="1308425"/>
            <a:ext cx="5197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7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The basics</a:t>
            </a:r>
            <a:endParaRPr b="1" i="0" sz="1700" u="none" cap="none" strike="noStrike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3" name="Google Shape;163;p11"/>
          <p:cNvSpPr txBox="1"/>
          <p:nvPr/>
        </p:nvSpPr>
        <p:spPr>
          <a:xfrm>
            <a:off x="598350" y="1754825"/>
            <a:ext cx="7874100" cy="28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-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You need to import it on the top of your code: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i="0" lang="en" sz="16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numpy </a:t>
            </a:r>
            <a:r>
              <a:rPr b="1" i="0" lang="en" sz="16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np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-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Define an array: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a = np.array([[1, 2, 3], [4, 5, 6]])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-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Check its properties: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a.ndim -&gt; 2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a.size -&gt; 6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a.shape	-&gt; (2, 3)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12"/>
          <p:cNvSpPr txBox="1"/>
          <p:nvPr/>
        </p:nvSpPr>
        <p:spPr>
          <a:xfrm>
            <a:off x="305325" y="352300"/>
            <a:ext cx="6104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" sz="40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NumPy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2"/>
          <p:cNvSpPr txBox="1"/>
          <p:nvPr/>
        </p:nvSpPr>
        <p:spPr>
          <a:xfrm>
            <a:off x="469250" y="1308425"/>
            <a:ext cx="5197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7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Useful functions</a:t>
            </a:r>
            <a:endParaRPr b="1" i="0" sz="1700" u="none" cap="none" strike="noStrike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1" name="Google Shape;171;p12"/>
          <p:cNvSpPr txBox="1"/>
          <p:nvPr/>
        </p:nvSpPr>
        <p:spPr>
          <a:xfrm>
            <a:off x="759775" y="2165675"/>
            <a:ext cx="7874100" cy="21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-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np.reshape(a, (2, 2)) -&gt; [[3, 2], [1, 4]]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-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np.sort(a) -&gt; [1, 2, 3, 4]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-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np.hstack((a, b)) -&gt; [3, 1, 2, 4, 5, 8, 7, 6]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-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np.vstack((a, b)) -&gt; [[3, 1, 2, 4], [5, 8, 7, 6]]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-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np.sum(a) -&gt; 10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oboto Mono"/>
              <a:buChar char="-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np.min(a) -&gt; 1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2" name="Google Shape;172;p12"/>
          <p:cNvSpPr txBox="1"/>
          <p:nvPr/>
        </p:nvSpPr>
        <p:spPr>
          <a:xfrm>
            <a:off x="759775" y="1695450"/>
            <a:ext cx="787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 = np.array([3, 2, 1, 4]), b = np.array([5, 8, 7, 6])	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13"/>
          <p:cNvSpPr txBox="1"/>
          <p:nvPr/>
        </p:nvSpPr>
        <p:spPr>
          <a:xfrm>
            <a:off x="1985700" y="1900025"/>
            <a:ext cx="4967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" sz="4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Lab-2 Notebook</a:t>
            </a:r>
            <a:endParaRPr b="0" i="0" sz="4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9" name="Google Shape;179;p13"/>
          <p:cNvSpPr txBox="1"/>
          <p:nvPr/>
        </p:nvSpPr>
        <p:spPr>
          <a:xfrm>
            <a:off x="2886950" y="2901300"/>
            <a:ext cx="365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bit.ly/lab2-ece3-nb</a:t>
            </a:r>
            <a:endParaRPr sz="2400" u="sng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20">
                <a:latin typeface="Roboto Mono"/>
                <a:ea typeface="Roboto Mono"/>
                <a:cs typeface="Roboto Mono"/>
                <a:sym typeface="Roboto Mono"/>
              </a:rPr>
              <a:t>Outline</a:t>
            </a:r>
            <a:endParaRPr sz="292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8" name="Google Shape;68;p2"/>
          <p:cNvSpPr txBox="1"/>
          <p:nvPr>
            <p:ph idx="1" type="body"/>
          </p:nvPr>
        </p:nvSpPr>
        <p:spPr>
          <a:xfrm>
            <a:off x="311700" y="557775"/>
            <a:ext cx="8520600" cy="30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Roboto Mono"/>
              <a:buChar char="●"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Introduction to Python (using Jupyter)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Mono"/>
              <a:buChar char="○"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Functions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NumPy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Mono"/>
              <a:buChar char="●"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Vectors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Mono"/>
              <a:buChar char="●"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Norms, Distance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9" name="Google Shape;69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3"/>
          <p:cNvSpPr txBox="1"/>
          <p:nvPr/>
        </p:nvSpPr>
        <p:spPr>
          <a:xfrm>
            <a:off x="305325" y="352300"/>
            <a:ext cx="4959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" sz="40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Python Basics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3"/>
          <p:cNvSpPr txBox="1"/>
          <p:nvPr/>
        </p:nvSpPr>
        <p:spPr>
          <a:xfrm>
            <a:off x="473500" y="1244100"/>
            <a:ext cx="2024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Functions</a:t>
            </a:r>
            <a:endParaRPr b="1" i="0" sz="1700" u="none" cap="none" strike="noStrike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839550" y="1781900"/>
            <a:ext cx="7311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 Mono"/>
              <a:buChar char="❏"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Pack a functionality in terms of certain inputs and an output.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 Mono"/>
              <a:buChar char="❏"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Enhances code readability and reusability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👍🏻 Planning to reuse a block of code ? 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A function is all you need !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8" name="Google Shape;78;p3"/>
          <p:cNvSpPr/>
          <p:nvPr/>
        </p:nvSpPr>
        <p:spPr>
          <a:xfrm>
            <a:off x="3815125" y="3963900"/>
            <a:ext cx="1033200" cy="5208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"/>
          <p:cNvSpPr txBox="1"/>
          <p:nvPr/>
        </p:nvSpPr>
        <p:spPr>
          <a:xfrm>
            <a:off x="2397925" y="3963900"/>
            <a:ext cx="863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0" name="Google Shape;80;p3"/>
          <p:cNvSpPr txBox="1"/>
          <p:nvPr/>
        </p:nvSpPr>
        <p:spPr>
          <a:xfrm>
            <a:off x="5485825" y="3963900"/>
            <a:ext cx="1033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Output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81" name="Google Shape;81;p3"/>
          <p:cNvCxnSpPr/>
          <p:nvPr/>
        </p:nvCxnSpPr>
        <p:spPr>
          <a:xfrm>
            <a:off x="3177625" y="4219050"/>
            <a:ext cx="6375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2" name="Google Shape;82;p3"/>
          <p:cNvCxnSpPr/>
          <p:nvPr/>
        </p:nvCxnSpPr>
        <p:spPr>
          <a:xfrm>
            <a:off x="4848325" y="4215384"/>
            <a:ext cx="6375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3" name="Google Shape;83;p3"/>
          <p:cNvSpPr txBox="1"/>
          <p:nvPr/>
        </p:nvSpPr>
        <p:spPr>
          <a:xfrm>
            <a:off x="4167025" y="4008750"/>
            <a:ext cx="329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endParaRPr b="0" i="1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4"/>
          <p:cNvSpPr txBox="1"/>
          <p:nvPr/>
        </p:nvSpPr>
        <p:spPr>
          <a:xfrm>
            <a:off x="305325" y="352300"/>
            <a:ext cx="4959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" sz="40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Python Basics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4"/>
          <p:cNvSpPr txBox="1"/>
          <p:nvPr/>
        </p:nvSpPr>
        <p:spPr>
          <a:xfrm>
            <a:off x="454925" y="1299800"/>
            <a:ext cx="794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General structure</a:t>
            </a:r>
            <a:endParaRPr b="1" i="0" sz="2000" u="none" cap="none" strike="noStrike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1" name="Google Shape;91;p4"/>
          <p:cNvSpPr txBox="1"/>
          <p:nvPr/>
        </p:nvSpPr>
        <p:spPr>
          <a:xfrm>
            <a:off x="603425" y="1875450"/>
            <a:ext cx="76503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functionName(argument1, argument2, …. , argumentN):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0" i="1" lang="en" sz="1600" u="none" cap="none" strike="noStrike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‘’’This string describes the function, called docstring’’’</a:t>
            </a:r>
            <a:endParaRPr b="0" i="1" sz="1600" u="none" cap="none" strike="noStrike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result = argument1 + argument2 + … + argumentN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0" i="0" lang="en" sz="1600" u="none" cap="none" strike="noStrike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return(result)</a:t>
            </a:r>
            <a:endParaRPr b="0" i="0" sz="1600" u="none" cap="none" strike="noStrike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2" name="Google Shape;92;p4"/>
          <p:cNvSpPr txBox="1"/>
          <p:nvPr/>
        </p:nvSpPr>
        <p:spPr>
          <a:xfrm>
            <a:off x="649925" y="3128200"/>
            <a:ext cx="75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functionName - Name of the function (must start with a letter or “_”)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3" name="Google Shape;93;p4"/>
          <p:cNvSpPr txBox="1"/>
          <p:nvPr/>
        </p:nvSpPr>
        <p:spPr>
          <a:xfrm>
            <a:off x="649925" y="3444825"/>
            <a:ext cx="75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argument1, ….argumentN - Values fed into the function (any #)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4" name="Google Shape;94;p4"/>
          <p:cNvSpPr txBox="1"/>
          <p:nvPr/>
        </p:nvSpPr>
        <p:spPr>
          <a:xfrm>
            <a:off x="649925" y="3767900"/>
            <a:ext cx="75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return(result)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- Exits the function and returns a value </a:t>
            </a:r>
            <a:r>
              <a:rPr b="0" i="0" lang="en" sz="1400" u="none" cap="none" strike="noStrike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(optional)</a:t>
            </a:r>
            <a:endParaRPr b="0" i="0" sz="1400" u="none" cap="none" strike="noStrike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5" name="Google Shape;95;p4"/>
          <p:cNvSpPr txBox="1"/>
          <p:nvPr/>
        </p:nvSpPr>
        <p:spPr>
          <a:xfrm>
            <a:off x="649925" y="4117175"/>
            <a:ext cx="75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E06666"/>
                </a:solidFill>
                <a:latin typeface="Roboto Mono"/>
                <a:ea typeface="Roboto Mono"/>
                <a:cs typeface="Roboto Mono"/>
                <a:sym typeface="Roboto Mono"/>
              </a:rPr>
              <a:t>help(functionName)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- prints the docstring</a:t>
            </a:r>
            <a:endParaRPr b="0" i="0" sz="1400" u="none" cap="none" strike="noStrike">
              <a:solidFill>
                <a:srgbClr val="E0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5"/>
          <p:cNvSpPr txBox="1"/>
          <p:nvPr/>
        </p:nvSpPr>
        <p:spPr>
          <a:xfrm>
            <a:off x="305325" y="352300"/>
            <a:ext cx="4959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" sz="40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Python Basics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"/>
          <p:cNvSpPr txBox="1"/>
          <p:nvPr/>
        </p:nvSpPr>
        <p:spPr>
          <a:xfrm>
            <a:off x="575625" y="1281225"/>
            <a:ext cx="763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Example #1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(with a return value)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3" name="Google Shape;103;p5"/>
          <p:cNvSpPr txBox="1"/>
          <p:nvPr/>
        </p:nvSpPr>
        <p:spPr>
          <a:xfrm>
            <a:off x="714900" y="1894000"/>
            <a:ext cx="78918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square(n):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‘’’This function returns the square of the input’’’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return(n**2)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print(square(4))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4" name="Google Shape;104;p5"/>
          <p:cNvSpPr txBox="1"/>
          <p:nvPr/>
        </p:nvSpPr>
        <p:spPr>
          <a:xfrm>
            <a:off x="714900" y="3463050"/>
            <a:ext cx="1355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16</a:t>
            </a:r>
            <a:endParaRPr b="1" i="0" sz="1700" u="none" cap="none" strike="noStrike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05" name="Google Shape;105;p5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00623" y="555700"/>
            <a:ext cx="393207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6"/>
          <p:cNvSpPr txBox="1"/>
          <p:nvPr/>
        </p:nvSpPr>
        <p:spPr>
          <a:xfrm>
            <a:off x="305325" y="352300"/>
            <a:ext cx="4959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" sz="40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Python Basics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6"/>
          <p:cNvSpPr txBox="1"/>
          <p:nvPr/>
        </p:nvSpPr>
        <p:spPr>
          <a:xfrm>
            <a:off x="575625" y="1281225"/>
            <a:ext cx="763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Example #2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(without a return value)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3" name="Google Shape;113;p6"/>
          <p:cNvSpPr txBox="1"/>
          <p:nvPr/>
        </p:nvSpPr>
        <p:spPr>
          <a:xfrm>
            <a:off x="714900" y="1894000"/>
            <a:ext cx="78918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print_var(</a:t>
            </a:r>
            <a:r>
              <a:rPr b="1" i="0" lang="en" sz="1600" u="none" cap="none" strike="noStrike">
                <a:solidFill>
                  <a:srgbClr val="85200C"/>
                </a:solidFill>
                <a:latin typeface="Roboto Mono"/>
                <a:ea typeface="Roboto Mono"/>
                <a:cs typeface="Roboto Mono"/>
                <a:sym typeface="Roboto Mono"/>
              </a:rPr>
              <a:t>nums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"This function prints the contents of a list"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for item in </a:t>
            </a:r>
            <a:r>
              <a:rPr b="1" i="0" lang="en" sz="1600" u="none" cap="none" strike="noStrike">
                <a:solidFill>
                  <a:srgbClr val="85200C"/>
                </a:solidFill>
                <a:latin typeface="Roboto Mono"/>
                <a:ea typeface="Roboto Mono"/>
                <a:cs typeface="Roboto Mono"/>
                <a:sym typeface="Roboto Mono"/>
              </a:rPr>
              <a:t>nums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	print(item)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my_list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= [13, 17, 9]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print_var(</a:t>
            </a:r>
            <a:r>
              <a:rPr b="1" i="0" lang="en" sz="1600" u="none" cap="none" strike="noStrike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my_list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4" name="Google Shape;114;p6"/>
          <p:cNvSpPr txBox="1"/>
          <p:nvPr/>
        </p:nvSpPr>
        <p:spPr>
          <a:xfrm>
            <a:off x="4688600" y="2850275"/>
            <a:ext cx="13554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13</a:t>
            </a:r>
            <a:endParaRPr b="1" i="0" sz="1700" u="none" cap="none" strike="noStrike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17</a:t>
            </a:r>
            <a:endParaRPr b="1" i="0" sz="1700" u="none" cap="none" strike="noStrike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9</a:t>
            </a:r>
            <a:endParaRPr b="1" i="0" sz="1700" u="none" cap="none" strike="noStrike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15" name="Google Shape;115;p6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00623" y="555700"/>
            <a:ext cx="393207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7"/>
          <p:cNvSpPr txBox="1"/>
          <p:nvPr/>
        </p:nvSpPr>
        <p:spPr>
          <a:xfrm>
            <a:off x="305325" y="352300"/>
            <a:ext cx="4959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" sz="40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Python Basics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3645075" y="3028725"/>
            <a:ext cx="612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473500" y="1244100"/>
            <a:ext cx="2024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Functions</a:t>
            </a:r>
            <a:endParaRPr b="1" i="0" sz="1700" u="none" cap="none" strike="noStrike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2092500" y="2184263"/>
            <a:ext cx="4959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i="0" lang="en" sz="2900" u="none" cap="none" strike="noStrike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Exercise - 3</a:t>
            </a:r>
            <a:endParaRPr b="1" i="0" sz="2900" u="none" cap="none" strike="noStrike">
              <a:solidFill>
                <a:srgbClr val="38761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25" name="Google Shape;125;p7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00623" y="555700"/>
            <a:ext cx="393207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7"/>
          <p:cNvSpPr txBox="1"/>
          <p:nvPr/>
        </p:nvSpPr>
        <p:spPr>
          <a:xfrm>
            <a:off x="3460050" y="2815475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bit.ly/lab1-ece3-nb</a:t>
            </a:r>
            <a:endParaRPr sz="1900" u="sng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8"/>
          <p:cNvSpPr txBox="1"/>
          <p:nvPr/>
        </p:nvSpPr>
        <p:spPr>
          <a:xfrm>
            <a:off x="305325" y="352300"/>
            <a:ext cx="4959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" sz="40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NumPy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469250" y="1152700"/>
            <a:ext cx="5197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7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What is NumPy?</a:t>
            </a:r>
            <a:endParaRPr b="1" i="0" sz="1700" u="none" cap="none" strike="noStrike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644175" y="1549550"/>
            <a:ext cx="679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-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It’s a Python package (library) for scientific computing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469250" y="1949750"/>
            <a:ext cx="5197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Why should I use it?</a:t>
            </a:r>
            <a:endParaRPr b="1" i="0" sz="1700" u="none" cap="none" strike="noStrike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634950" y="2348550"/>
            <a:ext cx="7874100" cy="13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-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It has a lot of functions that enable various operations on arrays already implemented so you don’t have to write them yourself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-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It’s faster and more memory efficient than just using Python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oboto Mono"/>
              <a:buChar char="-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 plethora of scientific Python-based packages require it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469250" y="3651750"/>
            <a:ext cx="5197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How do I get it?</a:t>
            </a:r>
            <a:endParaRPr b="1" i="0" sz="1700" u="none" cap="none" strike="noStrike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644175" y="4098150"/>
            <a:ext cx="679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-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You already did when you installed Anaconda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9"/>
          <p:cNvSpPr txBox="1"/>
          <p:nvPr/>
        </p:nvSpPr>
        <p:spPr>
          <a:xfrm>
            <a:off x="305325" y="352300"/>
            <a:ext cx="6104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" sz="40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NumPy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9"/>
          <p:cNvSpPr txBox="1"/>
          <p:nvPr/>
        </p:nvSpPr>
        <p:spPr>
          <a:xfrm>
            <a:off x="469250" y="1308425"/>
            <a:ext cx="5197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700" u="none" cap="none" strike="noStrike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Example - dot product</a:t>
            </a:r>
            <a:endParaRPr b="1" i="0" sz="1700" u="none" cap="none" strike="noStrike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6" name="Google Shape;146;p9"/>
          <p:cNvSpPr txBox="1"/>
          <p:nvPr/>
        </p:nvSpPr>
        <p:spPr>
          <a:xfrm>
            <a:off x="598350" y="1754825"/>
            <a:ext cx="7874100" cy="23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-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They are n-dimensional arrays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-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Different from Python lists in that: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-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Their size is fixed at creation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-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Their elements must all have the same data type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-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They facilitate fast advanced mathematical operations using pre-compiled C code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oboto Mono"/>
              <a:buChar char="-"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When used correctly they save us from using loops!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