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Mono"/>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hMDKIZ5KcOvcKdncjzW6tOdTOR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22" Type="http://schemas.openxmlformats.org/officeDocument/2006/relationships/font" Target="fonts/RobotoMono-boldItalic.fntdata"/><Relationship Id="rId21" Type="http://schemas.openxmlformats.org/officeDocument/2006/relationships/font" Target="fonts/RobotoMono-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Mon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the left graph, says “Imagine you are a wine seller. You tested some of your white wine and red wine for how much Myricetin and Rutin (2 chemicals) is in each of them and created this graph.” For the right graph, says sth like “One day you found an unknown glass of liquid on your table because of your underpaid worker forgot to label and would like to find out whether it is red or white wine.”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Answer to the red question: The seller used Euclidean Distance. Distance between a known glass A and the unknown glass B = sqrt((B’s Rutine - A’s Rutine)^2 + (B’s Myricetin - A’s Myricetin)^2).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Calibri"/>
              <a:buAutoNum type="arabicPeriod"/>
            </a:pPr>
            <a:r>
              <a:rPr lang="en" sz="1400">
                <a:solidFill>
                  <a:schemeClr val="dk1"/>
                </a:solidFill>
                <a:latin typeface="Calibri"/>
                <a:ea typeface="Calibri"/>
                <a:cs typeface="Calibri"/>
                <a:sym typeface="Calibri"/>
              </a:rPr>
              <a:t>Start the slide with “Euclidean distance is the most natural distance definition for us, but there are other useful distance measures.”</a:t>
            </a:r>
            <a:endParaRPr sz="1400">
              <a:solidFill>
                <a:schemeClr val="dk1"/>
              </a:solidFill>
              <a:latin typeface="Calibri"/>
              <a:ea typeface="Calibri"/>
              <a:cs typeface="Calibri"/>
              <a:sym typeface="Calibri"/>
            </a:endParaRPr>
          </a:p>
          <a:p>
            <a:pPr indent="-298450" lvl="0" marL="457200" rtl="0" algn="l">
              <a:lnSpc>
                <a:spcPct val="100000"/>
              </a:lnSpc>
              <a:spcBef>
                <a:spcPts val="0"/>
              </a:spcBef>
              <a:spcAft>
                <a:spcPts val="0"/>
              </a:spcAft>
              <a:buSzPts val="1100"/>
              <a:buAutoNum type="arabicPeriod"/>
            </a:pPr>
            <a:r>
              <a:rPr lang="en"/>
              <a:t>Examples to talk about since categorical data could be new for ppl -&gt; you have data about cities your customer live in. Out of the 6 zeros in the example code screenshot, each position can represent a city.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solidFill>
                <a:schemeClr val="dk1"/>
              </a:solidFill>
              <a:latin typeface="Calibri"/>
              <a:ea typeface="Calibri"/>
              <a:cs typeface="Calibri"/>
              <a:sym typeface="Calibri"/>
            </a:endParaRPr>
          </a:p>
          <a:p>
            <a:pPr indent="0" lvl="0" marL="457200" rtl="0" algn="l">
              <a:lnSpc>
                <a:spcPct val="100000"/>
              </a:lnSpc>
              <a:spcBef>
                <a:spcPts val="0"/>
              </a:spcBef>
              <a:spcAft>
                <a:spcPts val="0"/>
              </a:spcAft>
              <a:buSzPts val="1100"/>
              <a:buNone/>
            </a:pPr>
            <a:r>
              <a:rPr lang="en" sz="1400">
                <a:solidFill>
                  <a:schemeClr val="dk1"/>
                </a:solidFill>
                <a:latin typeface="Calibri"/>
                <a:ea typeface="Calibri"/>
                <a:cs typeface="Calibri"/>
                <a:sym typeface="Calibri"/>
              </a:rPr>
              <a:t>Ask the students to give you the value for dist.</a:t>
            </a:r>
            <a:endParaRPr sz="14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0" name="Shape 50"/>
        <p:cNvGrpSpPr/>
        <p:nvPr/>
      </p:nvGrpSpPr>
      <p:grpSpPr>
        <a:xfrm>
          <a:off x="0" y="0"/>
          <a:ext cx="0" cy="0"/>
          <a:chOff x="0" y="0"/>
          <a:chExt cx="0" cy="0"/>
        </a:xfrm>
      </p:grpSpPr>
      <p:sp>
        <p:nvSpPr>
          <p:cNvPr id="51" name="Google Shape;51;p26"/>
          <p:cNvSpPr/>
          <p:nvPr/>
        </p:nvSpPr>
        <p:spPr>
          <a:xfrm>
            <a:off x="0" y="4218710"/>
            <a:ext cx="9144000" cy="924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52" name="Google Shape;52;p26"/>
          <p:cNvSpPr txBox="1"/>
          <p:nvPr>
            <p:ph type="ctrTitle"/>
          </p:nvPr>
        </p:nvSpPr>
        <p:spPr>
          <a:xfrm>
            <a:off x="317809" y="1154296"/>
            <a:ext cx="8452200" cy="692100"/>
          </a:xfrm>
          <a:prstGeom prst="rect">
            <a:avLst/>
          </a:prstGeom>
          <a:noFill/>
          <a:ln>
            <a:noFill/>
          </a:ln>
        </p:spPr>
        <p:txBody>
          <a:bodyPr anchorCtr="0" anchor="b" bIns="34275" lIns="68575" spcFirstLastPara="1" rIns="68575" wrap="square" tIns="34275">
            <a:normAutofit/>
          </a:bodyPr>
          <a:lstStyle>
            <a:lvl1pPr lvl="0" marR="0" algn="l">
              <a:lnSpc>
                <a:spcPct val="90000"/>
              </a:lnSpc>
              <a:spcBef>
                <a:spcPts val="0"/>
              </a:spcBef>
              <a:spcAft>
                <a:spcPts val="0"/>
              </a:spcAft>
              <a:buClr>
                <a:schemeClr val="lt1"/>
              </a:buClr>
              <a:buSzPts val="2700"/>
              <a:buFont typeface="Century Gothic"/>
              <a:buNone/>
              <a:defRPr b="1" i="0" sz="2700" u="none" cap="none" strike="noStrike">
                <a:solidFill>
                  <a:schemeClr val="lt1"/>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sz="1400"/>
            </a:lvl2pPr>
            <a:lvl3pPr lvl="2" algn="l">
              <a:lnSpc>
                <a:spcPct val="100000"/>
              </a:lnSpc>
              <a:spcBef>
                <a:spcPts val="0"/>
              </a:spcBef>
              <a:spcAft>
                <a:spcPts val="0"/>
              </a:spcAft>
              <a:buSzPts val="2800"/>
              <a:buNone/>
              <a:defRPr sz="1400"/>
            </a:lvl3pPr>
            <a:lvl4pPr lvl="3" algn="l">
              <a:lnSpc>
                <a:spcPct val="100000"/>
              </a:lnSpc>
              <a:spcBef>
                <a:spcPts val="0"/>
              </a:spcBef>
              <a:spcAft>
                <a:spcPts val="0"/>
              </a:spcAft>
              <a:buSzPts val="2800"/>
              <a:buNone/>
              <a:defRPr sz="1400"/>
            </a:lvl4pPr>
            <a:lvl5pPr lvl="4" algn="l">
              <a:lnSpc>
                <a:spcPct val="100000"/>
              </a:lnSpc>
              <a:spcBef>
                <a:spcPts val="0"/>
              </a:spcBef>
              <a:spcAft>
                <a:spcPts val="0"/>
              </a:spcAft>
              <a:buSzPts val="2800"/>
              <a:buNone/>
              <a:defRPr sz="1400"/>
            </a:lvl5pPr>
            <a:lvl6pPr lvl="5" algn="l">
              <a:lnSpc>
                <a:spcPct val="100000"/>
              </a:lnSpc>
              <a:spcBef>
                <a:spcPts val="0"/>
              </a:spcBef>
              <a:spcAft>
                <a:spcPts val="0"/>
              </a:spcAft>
              <a:buSzPts val="2800"/>
              <a:buNone/>
              <a:defRPr sz="1400"/>
            </a:lvl6pPr>
            <a:lvl7pPr lvl="6" algn="l">
              <a:lnSpc>
                <a:spcPct val="100000"/>
              </a:lnSpc>
              <a:spcBef>
                <a:spcPts val="0"/>
              </a:spcBef>
              <a:spcAft>
                <a:spcPts val="0"/>
              </a:spcAft>
              <a:buSzPts val="2800"/>
              <a:buNone/>
              <a:defRPr sz="1400"/>
            </a:lvl7pPr>
            <a:lvl8pPr lvl="7" algn="l">
              <a:lnSpc>
                <a:spcPct val="100000"/>
              </a:lnSpc>
              <a:spcBef>
                <a:spcPts val="0"/>
              </a:spcBef>
              <a:spcAft>
                <a:spcPts val="0"/>
              </a:spcAft>
              <a:buSzPts val="2800"/>
              <a:buNone/>
              <a:defRPr sz="1400"/>
            </a:lvl8pPr>
            <a:lvl9pPr lvl="8" algn="l">
              <a:lnSpc>
                <a:spcPct val="100000"/>
              </a:lnSpc>
              <a:spcBef>
                <a:spcPts val="0"/>
              </a:spcBef>
              <a:spcAft>
                <a:spcPts val="0"/>
              </a:spcAft>
              <a:buSzPts val="2800"/>
              <a:buNone/>
              <a:defRPr sz="1400"/>
            </a:lvl9pPr>
          </a:lstStyle>
          <a:p/>
        </p:txBody>
      </p:sp>
      <p:sp>
        <p:nvSpPr>
          <p:cNvPr id="53" name="Google Shape;53;p26"/>
          <p:cNvSpPr txBox="1"/>
          <p:nvPr>
            <p:ph idx="1" type="subTitle"/>
          </p:nvPr>
        </p:nvSpPr>
        <p:spPr>
          <a:xfrm>
            <a:off x="394000" y="1811325"/>
            <a:ext cx="8452200" cy="393900"/>
          </a:xfrm>
          <a:prstGeom prst="rect">
            <a:avLst/>
          </a:prstGeom>
          <a:noFill/>
          <a:ln>
            <a:noFill/>
          </a:ln>
        </p:spPr>
        <p:txBody>
          <a:bodyPr anchorCtr="0" anchor="t" bIns="0" lIns="0" spcFirstLastPara="1" rIns="0" wrap="square" tIns="0">
            <a:normAutofit/>
          </a:bodyPr>
          <a:lstStyle>
            <a:lvl1pPr lvl="0" marR="0" algn="l">
              <a:lnSpc>
                <a:spcPct val="90000"/>
              </a:lnSpc>
              <a:spcBef>
                <a:spcPts val="8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lvl="1" marR="0" algn="ctr">
              <a:lnSpc>
                <a:spcPct val="90000"/>
              </a:lnSpc>
              <a:spcBef>
                <a:spcPts val="12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2pPr>
            <a:lvl3pPr lvl="2" marR="0" algn="ctr">
              <a:lnSpc>
                <a:spcPct val="90000"/>
              </a:lnSpc>
              <a:spcBef>
                <a:spcPts val="1200"/>
              </a:spcBef>
              <a:spcAft>
                <a:spcPts val="0"/>
              </a:spcAft>
              <a:buClr>
                <a:schemeClr val="accent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algn="ctr">
              <a:lnSpc>
                <a:spcPct val="90000"/>
              </a:lnSpc>
              <a:spcBef>
                <a:spcPts val="1200"/>
              </a:spcBef>
              <a:spcAft>
                <a:spcPts val="12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54" name="Google Shape;54;p26"/>
          <p:cNvPicPr preferRelativeResize="0"/>
          <p:nvPr/>
        </p:nvPicPr>
        <p:blipFill rotWithShape="1">
          <a:blip r:embed="rId2">
            <a:alphaModFix/>
          </a:blip>
          <a:srcRect b="0" l="0" r="0" t="0"/>
          <a:stretch/>
        </p:blipFill>
        <p:spPr>
          <a:xfrm>
            <a:off x="7050024" y="4841748"/>
            <a:ext cx="1932469" cy="143764"/>
          </a:xfrm>
          <a:prstGeom prst="rect">
            <a:avLst/>
          </a:prstGeom>
          <a:noFill/>
          <a:ln>
            <a:noFill/>
          </a:ln>
        </p:spPr>
      </p:pic>
      <p:sp>
        <p:nvSpPr>
          <p:cNvPr id="55" name="Google Shape;55;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2">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a-simple-introduction-to-k-nearest-neighbors-algorithm-b3519ed98e" TargetMode="External"/><Relationship Id="rId4" Type="http://schemas.openxmlformats.org/officeDocument/2006/relationships/hyperlink" Target="http://www.cs.haifa.ac.il/~rita/ml_course/lectures/KNN.pdf" TargetMode="External"/><Relationship Id="rId5" Type="http://schemas.openxmlformats.org/officeDocument/2006/relationships/hyperlink" Target="https://stackabuse.com/k-nearest-neighbors-algorithm-in-python-and-scikit-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bit.ly/lab3-ece3-n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
          <p:cNvSpPr txBox="1"/>
          <p:nvPr>
            <p:ph type="ctrTitle"/>
          </p:nvPr>
        </p:nvSpPr>
        <p:spPr>
          <a:xfrm>
            <a:off x="311700" y="8630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Trebuchet MS"/>
                <a:ea typeface="Trebuchet MS"/>
                <a:cs typeface="Trebuchet MS"/>
                <a:sym typeface="Trebuchet MS"/>
              </a:rPr>
              <a:t>Introduction to Electrical and Computer Engineering</a:t>
            </a:r>
            <a:endParaRPr>
              <a:latin typeface="Trebuchet MS"/>
              <a:ea typeface="Trebuchet MS"/>
              <a:cs typeface="Trebuchet MS"/>
              <a:sym typeface="Trebuchet MS"/>
            </a:endParaRPr>
          </a:p>
        </p:txBody>
      </p:sp>
      <p:sp>
        <p:nvSpPr>
          <p:cNvPr id="61" name="Google Shape;61;p1"/>
          <p:cNvSpPr txBox="1"/>
          <p:nvPr/>
        </p:nvSpPr>
        <p:spPr>
          <a:xfrm>
            <a:off x="2801550" y="2450350"/>
            <a:ext cx="3540900" cy="110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4A86E8"/>
                </a:solidFill>
                <a:latin typeface="Trebuchet MS"/>
                <a:ea typeface="Trebuchet MS"/>
                <a:cs typeface="Trebuchet MS"/>
                <a:sym typeface="Trebuchet MS"/>
              </a:rPr>
              <a:t>ECE-3 Fall 2022</a:t>
            </a:r>
            <a:endParaRPr b="1" i="0" sz="2000" u="none" cap="none" strike="noStrike">
              <a:solidFill>
                <a:srgbClr val="4A86E8"/>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4A86E8"/>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4A86E8"/>
                </a:solidFill>
                <a:latin typeface="Trebuchet MS"/>
                <a:ea typeface="Trebuchet MS"/>
                <a:cs typeface="Trebuchet MS"/>
                <a:sym typeface="Trebuchet MS"/>
              </a:rPr>
              <a:t>LAB 3</a:t>
            </a:r>
            <a:endParaRPr b="0" i="0" sz="2000" u="none" cap="none" strike="noStrike">
              <a:solidFill>
                <a:srgbClr val="000000"/>
              </a:solidFill>
              <a:latin typeface="Trebuchet MS"/>
              <a:ea typeface="Trebuchet MS"/>
              <a:cs typeface="Trebuchet MS"/>
              <a:sym typeface="Trebuchet MS"/>
            </a:endParaRPr>
          </a:p>
        </p:txBody>
      </p:sp>
      <p:pic>
        <p:nvPicPr>
          <p:cNvPr id="62" name="Google Shape;62;p1"/>
          <p:cNvPicPr preferRelativeResize="0"/>
          <p:nvPr/>
        </p:nvPicPr>
        <p:blipFill rotWithShape="1">
          <a:blip r:embed="rId3">
            <a:alphaModFix/>
          </a:blip>
          <a:srcRect b="0" l="0" r="0" t="0"/>
          <a:stretch/>
        </p:blipFill>
        <p:spPr>
          <a:xfrm>
            <a:off x="44497" y="4929925"/>
            <a:ext cx="2120600" cy="15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1" name="Google Shape;151;p10"/>
          <p:cNvSpPr txBox="1"/>
          <p:nvPr/>
        </p:nvSpPr>
        <p:spPr>
          <a:xfrm>
            <a:off x="549675" y="1019725"/>
            <a:ext cx="8267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Roboto Mono"/>
                <a:ea typeface="Roboto Mono"/>
                <a:cs typeface="Roboto Mono"/>
                <a:sym typeface="Roboto Mono"/>
              </a:rPr>
              <a:t>Classification vs Regression</a:t>
            </a:r>
            <a:endParaRPr b="0" i="0" sz="3200" u="none" cap="none" strike="noStrike">
              <a:solidFill>
                <a:srgbClr val="000000"/>
              </a:solidFill>
              <a:latin typeface="Arial"/>
              <a:ea typeface="Arial"/>
              <a:cs typeface="Arial"/>
              <a:sym typeface="Arial"/>
            </a:endParaRPr>
          </a:p>
        </p:txBody>
      </p:sp>
      <p:sp>
        <p:nvSpPr>
          <p:cNvPr id="152" name="Google Shape;152;p10"/>
          <p:cNvSpPr txBox="1"/>
          <p:nvPr/>
        </p:nvSpPr>
        <p:spPr>
          <a:xfrm>
            <a:off x="327225" y="2303975"/>
            <a:ext cx="4155600" cy="861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200"/>
              <a:buFont typeface="Arial"/>
              <a:buNone/>
            </a:pPr>
            <a:r>
              <a:rPr b="0" i="0" lang="en" sz="2200" u="none" cap="none" strike="noStrike">
                <a:solidFill>
                  <a:schemeClr val="dk1"/>
                </a:solidFill>
                <a:latin typeface="Calibri"/>
                <a:ea typeface="Calibri"/>
                <a:cs typeface="Calibri"/>
                <a:sym typeface="Calibri"/>
              </a:rPr>
              <a:t>Output is group assignment - categorical data.</a:t>
            </a:r>
            <a:endParaRPr b="0" i="0" sz="2200" u="none" cap="none" strike="noStrike">
              <a:solidFill>
                <a:srgbClr val="000000"/>
              </a:solidFill>
              <a:latin typeface="Calibri"/>
              <a:ea typeface="Calibri"/>
              <a:cs typeface="Calibri"/>
              <a:sym typeface="Calibri"/>
            </a:endParaRPr>
          </a:p>
        </p:txBody>
      </p:sp>
      <p:sp>
        <p:nvSpPr>
          <p:cNvPr id="153" name="Google Shape;153;p10"/>
          <p:cNvSpPr txBox="1"/>
          <p:nvPr/>
        </p:nvSpPr>
        <p:spPr>
          <a:xfrm>
            <a:off x="5088075" y="2356200"/>
            <a:ext cx="3728700" cy="1200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200"/>
              <a:buFont typeface="Arial"/>
              <a:buNone/>
            </a:pPr>
            <a:r>
              <a:rPr b="0" i="0" lang="en" sz="2200" u="none" cap="none" strike="noStrike">
                <a:solidFill>
                  <a:schemeClr val="dk1"/>
                </a:solidFill>
                <a:latin typeface="Calibri"/>
                <a:ea typeface="Calibri"/>
                <a:cs typeface="Calibri"/>
                <a:sym typeface="Calibri"/>
              </a:rPr>
              <a:t>Output is a real number, the average value of k closest points.</a:t>
            </a:r>
            <a:endParaRPr b="0" i="0" sz="2200" u="none" cap="none" strike="noStrike">
              <a:solidFill>
                <a:schemeClr val="dk1"/>
              </a:solidFill>
              <a:latin typeface="Calibri"/>
              <a:ea typeface="Calibri"/>
              <a:cs typeface="Calibri"/>
              <a:sym typeface="Calibri"/>
            </a:endParaRPr>
          </a:p>
        </p:txBody>
      </p:sp>
      <p:cxnSp>
        <p:nvCxnSpPr>
          <p:cNvPr id="154" name="Google Shape;154;p10"/>
          <p:cNvCxnSpPr/>
          <p:nvPr/>
        </p:nvCxnSpPr>
        <p:spPr>
          <a:xfrm flipH="1" rot="10800000">
            <a:off x="2106975" y="1672900"/>
            <a:ext cx="169200" cy="667500"/>
          </a:xfrm>
          <a:prstGeom prst="straightConnector1">
            <a:avLst/>
          </a:prstGeom>
          <a:noFill/>
          <a:ln cap="flat" cmpd="sng" w="38100">
            <a:solidFill>
              <a:schemeClr val="dk2"/>
            </a:solidFill>
            <a:prstDash val="solid"/>
            <a:round/>
            <a:headEnd len="sm" w="sm" type="none"/>
            <a:tailEnd len="med" w="med" type="triangle"/>
          </a:ln>
        </p:spPr>
      </p:cxnSp>
      <p:cxnSp>
        <p:nvCxnSpPr>
          <p:cNvPr id="155" name="Google Shape;155;p10"/>
          <p:cNvCxnSpPr/>
          <p:nvPr/>
        </p:nvCxnSpPr>
        <p:spPr>
          <a:xfrm rot="10800000">
            <a:off x="6032675" y="1672900"/>
            <a:ext cx="327900" cy="6675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1" name="Google Shape;161;p11"/>
          <p:cNvSpPr txBox="1"/>
          <p:nvPr/>
        </p:nvSpPr>
        <p:spPr>
          <a:xfrm>
            <a:off x="2502000" y="450200"/>
            <a:ext cx="414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Roboto Mono"/>
                <a:ea typeface="Roboto Mono"/>
                <a:cs typeface="Roboto Mono"/>
                <a:sym typeface="Roboto Mono"/>
              </a:rPr>
              <a:t>How to pick k?</a:t>
            </a:r>
            <a:endParaRPr b="0" i="0" sz="3200" u="none" cap="none" strike="noStrike">
              <a:solidFill>
                <a:srgbClr val="000000"/>
              </a:solidFill>
              <a:latin typeface="Arial"/>
              <a:ea typeface="Arial"/>
              <a:cs typeface="Arial"/>
              <a:sym typeface="Arial"/>
            </a:endParaRPr>
          </a:p>
        </p:txBody>
      </p:sp>
      <p:sp>
        <p:nvSpPr>
          <p:cNvPr id="162" name="Google Shape;162;p11"/>
          <p:cNvSpPr txBox="1"/>
          <p:nvPr/>
        </p:nvSpPr>
        <p:spPr>
          <a:xfrm>
            <a:off x="1290350" y="1356738"/>
            <a:ext cx="7421700" cy="11082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 sz="2000" u="none" cap="none" strike="noStrike">
                <a:solidFill>
                  <a:schemeClr val="dk1"/>
                </a:solidFill>
                <a:latin typeface="Calibri"/>
                <a:ea typeface="Calibri"/>
                <a:cs typeface="Calibri"/>
                <a:sym typeface="Calibri"/>
              </a:rPr>
              <a:t>Pick an odd number to avoid ties.</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 sz="2000" u="none" cap="none" strike="noStrike">
                <a:solidFill>
                  <a:schemeClr val="dk1"/>
                </a:solidFill>
                <a:latin typeface="Calibri"/>
                <a:ea typeface="Calibri"/>
                <a:cs typeface="Calibri"/>
                <a:sym typeface="Calibri"/>
              </a:rPr>
              <a:t>If k is too small -&gt; noisy data can ruin your result</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 sz="2000" u="none" cap="none" strike="noStrike">
                <a:solidFill>
                  <a:schemeClr val="dk1"/>
                </a:solidFill>
                <a:latin typeface="Calibri"/>
                <a:ea typeface="Calibri"/>
                <a:cs typeface="Calibri"/>
                <a:sym typeface="Calibri"/>
              </a:rPr>
              <a:t>If k is too big -&gt; be aware of density of far-away data points</a:t>
            </a:r>
            <a:endParaRPr b="0" i="0" sz="2000" u="none" cap="none" strike="noStrike">
              <a:solidFill>
                <a:schemeClr val="dk1"/>
              </a:solidFill>
              <a:latin typeface="Calibri"/>
              <a:ea typeface="Calibri"/>
              <a:cs typeface="Calibri"/>
              <a:sym typeface="Calibri"/>
            </a:endParaRPr>
          </a:p>
        </p:txBody>
      </p:sp>
      <p:pic>
        <p:nvPicPr>
          <p:cNvPr id="163" name="Google Shape;163;p11"/>
          <p:cNvPicPr preferRelativeResize="0"/>
          <p:nvPr/>
        </p:nvPicPr>
        <p:blipFill rotWithShape="1">
          <a:blip r:embed="rId3">
            <a:alphaModFix/>
          </a:blip>
          <a:srcRect b="0" l="0" r="0" t="0"/>
          <a:stretch/>
        </p:blipFill>
        <p:spPr>
          <a:xfrm>
            <a:off x="472775" y="2571750"/>
            <a:ext cx="5327005" cy="2293124"/>
          </a:xfrm>
          <a:prstGeom prst="rect">
            <a:avLst/>
          </a:prstGeom>
          <a:noFill/>
          <a:ln>
            <a:noFill/>
          </a:ln>
        </p:spPr>
      </p:pic>
      <p:sp>
        <p:nvSpPr>
          <p:cNvPr id="164" name="Google Shape;164;p11"/>
          <p:cNvSpPr txBox="1"/>
          <p:nvPr/>
        </p:nvSpPr>
        <p:spPr>
          <a:xfrm>
            <a:off x="5363750" y="4225525"/>
            <a:ext cx="28119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Fig 4. Downfall of a k too-big. Visually x belongs to red. However k=15 falsely classifies x to blue.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alibri"/>
                <a:ea typeface="Calibri"/>
                <a:cs typeface="Calibri"/>
                <a:sym typeface="Calibri"/>
              </a:rPr>
              <a:t>source: [2].</a:t>
            </a:r>
            <a:endParaRPr b="0" i="0" sz="1000" u="none" cap="none" strike="noStrike">
              <a:solidFill>
                <a:srgbClr val="000000"/>
              </a:solidFill>
              <a:latin typeface="Calibri"/>
              <a:ea typeface="Calibri"/>
              <a:cs typeface="Calibri"/>
              <a:sym typeface="Calibri"/>
            </a:endParaRPr>
          </a:p>
        </p:txBody>
      </p:sp>
      <p:sp>
        <p:nvSpPr>
          <p:cNvPr id="165" name="Google Shape;165;p11"/>
          <p:cNvSpPr txBox="1"/>
          <p:nvPr/>
        </p:nvSpPr>
        <p:spPr>
          <a:xfrm>
            <a:off x="2616225" y="3123475"/>
            <a:ext cx="1219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k=5, good k :D</a:t>
            </a:r>
            <a:endParaRPr b="0" i="0" sz="1200" u="none" cap="none" strike="noStrike">
              <a:solidFill>
                <a:srgbClr val="000000"/>
              </a:solidFill>
              <a:latin typeface="Calibri"/>
              <a:ea typeface="Calibri"/>
              <a:cs typeface="Calibri"/>
              <a:sym typeface="Calibri"/>
            </a:endParaRPr>
          </a:p>
        </p:txBody>
      </p:sp>
      <p:sp>
        <p:nvSpPr>
          <p:cNvPr id="166" name="Google Shape;166;p11"/>
          <p:cNvSpPr/>
          <p:nvPr/>
        </p:nvSpPr>
        <p:spPr>
          <a:xfrm>
            <a:off x="2322575" y="2998900"/>
            <a:ext cx="1637400" cy="14415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txBox="1"/>
          <p:nvPr/>
        </p:nvSpPr>
        <p:spPr>
          <a:xfrm>
            <a:off x="2478375" y="2694375"/>
            <a:ext cx="1494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CC0000"/>
                </a:solidFill>
                <a:latin typeface="Calibri"/>
                <a:ea typeface="Calibri"/>
                <a:cs typeface="Calibri"/>
                <a:sym typeface="Calibri"/>
              </a:rPr>
              <a:t>k = 15, bad k &gt;.&lt;</a:t>
            </a:r>
            <a:endParaRPr b="0" i="0" sz="1200" u="none" cap="none" strike="noStrike">
              <a:solidFill>
                <a:srgbClr val="CC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3" name="Google Shape;173;p12"/>
          <p:cNvSpPr txBox="1"/>
          <p:nvPr/>
        </p:nvSpPr>
        <p:spPr>
          <a:xfrm>
            <a:off x="2502000" y="396800"/>
            <a:ext cx="414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Roboto Mono"/>
                <a:ea typeface="Roboto Mono"/>
                <a:cs typeface="Roboto Mono"/>
                <a:sym typeface="Roboto Mono"/>
              </a:rPr>
              <a:t>How to pick k?</a:t>
            </a:r>
            <a:endParaRPr b="0" i="0" sz="3200" u="none" cap="none" strike="noStrike">
              <a:solidFill>
                <a:srgbClr val="000000"/>
              </a:solidFill>
              <a:latin typeface="Arial"/>
              <a:ea typeface="Arial"/>
              <a:cs typeface="Arial"/>
              <a:sym typeface="Arial"/>
            </a:endParaRPr>
          </a:p>
        </p:txBody>
      </p:sp>
      <p:sp>
        <p:nvSpPr>
          <p:cNvPr id="174" name="Google Shape;174;p12"/>
          <p:cNvSpPr txBox="1"/>
          <p:nvPr/>
        </p:nvSpPr>
        <p:spPr>
          <a:xfrm>
            <a:off x="124600" y="1252950"/>
            <a:ext cx="5544000" cy="35979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 sz="2000" u="none" cap="none" strike="noStrike">
                <a:solidFill>
                  <a:schemeClr val="dk1"/>
                </a:solidFill>
                <a:latin typeface="Calibri"/>
                <a:ea typeface="Calibri"/>
                <a:cs typeface="Calibri"/>
                <a:sym typeface="Calibri"/>
              </a:rPr>
              <a:t>In the real world, this value highly depends what you are using the algorithm for.</a:t>
            </a:r>
            <a:endParaRPr b="0" i="0" sz="20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355600" lvl="0" marL="457200" marR="0" rtl="0" algn="l">
              <a:lnSpc>
                <a:spcPct val="115000"/>
              </a:lnSpc>
              <a:spcBef>
                <a:spcPts val="0"/>
              </a:spcBef>
              <a:spcAft>
                <a:spcPts val="0"/>
              </a:spcAft>
              <a:buClr>
                <a:schemeClr val="dk1"/>
              </a:buClr>
              <a:buSzPts val="2000"/>
              <a:buFont typeface="Calibri"/>
              <a:buChar char="●"/>
            </a:pPr>
            <a:r>
              <a:rPr b="0" i="0" lang="en" sz="2000" u="none" cap="none" strike="noStrike">
                <a:solidFill>
                  <a:schemeClr val="dk1"/>
                </a:solidFill>
                <a:latin typeface="Calibri"/>
                <a:ea typeface="Calibri"/>
                <a:cs typeface="Calibri"/>
                <a:sym typeface="Calibri"/>
              </a:rPr>
              <a:t>Cross Validation</a:t>
            </a:r>
            <a:endParaRPr b="0" i="0" sz="2000" u="none" cap="none" strike="noStrike">
              <a:solidFill>
                <a:schemeClr val="dk1"/>
              </a:solidFill>
              <a:latin typeface="Calibri"/>
              <a:ea typeface="Calibri"/>
              <a:cs typeface="Calibri"/>
              <a:sym typeface="Calibri"/>
            </a:endParaRPr>
          </a:p>
          <a:p>
            <a:pPr indent="-323850" lvl="1" marL="1371600" marR="0" rtl="0" algn="l">
              <a:lnSpc>
                <a:spcPct val="115000"/>
              </a:lnSpc>
              <a:spcBef>
                <a:spcPts val="0"/>
              </a:spcBef>
              <a:spcAft>
                <a:spcPts val="0"/>
              </a:spcAft>
              <a:buClr>
                <a:schemeClr val="dk1"/>
              </a:buClr>
              <a:buSzPts val="1500"/>
              <a:buFont typeface="Calibri"/>
              <a:buChar char="○"/>
            </a:pPr>
            <a:r>
              <a:rPr b="0" i="0" lang="en" sz="1500" u="none" cap="none" strike="noStrike">
                <a:solidFill>
                  <a:schemeClr val="dk1"/>
                </a:solidFill>
                <a:latin typeface="Calibri"/>
                <a:ea typeface="Calibri"/>
                <a:cs typeface="Calibri"/>
                <a:sym typeface="Calibri"/>
              </a:rPr>
              <a:t>Take a portion of your known data and pretend that you don’t know their group assignments. (Validation data)</a:t>
            </a:r>
            <a:endParaRPr b="0" i="0" sz="1500" u="none" cap="none" strike="noStrike">
              <a:solidFill>
                <a:schemeClr val="dk1"/>
              </a:solidFill>
              <a:latin typeface="Calibri"/>
              <a:ea typeface="Calibri"/>
              <a:cs typeface="Calibri"/>
              <a:sym typeface="Calibri"/>
            </a:endParaRPr>
          </a:p>
          <a:p>
            <a:pPr indent="-323850" lvl="1" marL="1371600" marR="0" rtl="0" algn="l">
              <a:lnSpc>
                <a:spcPct val="115000"/>
              </a:lnSpc>
              <a:spcBef>
                <a:spcPts val="0"/>
              </a:spcBef>
              <a:spcAft>
                <a:spcPts val="0"/>
              </a:spcAft>
              <a:buClr>
                <a:schemeClr val="dk1"/>
              </a:buClr>
              <a:buSzPts val="1500"/>
              <a:buFont typeface="Calibri"/>
              <a:buChar char="○"/>
            </a:pPr>
            <a:r>
              <a:rPr b="0" i="0" lang="en" sz="1500" u="none" cap="none" strike="noStrike">
                <a:solidFill>
                  <a:schemeClr val="dk1"/>
                </a:solidFill>
                <a:latin typeface="Calibri"/>
                <a:ea typeface="Calibri"/>
                <a:cs typeface="Calibri"/>
                <a:sym typeface="Calibri"/>
              </a:rPr>
              <a:t>Run the K-NN algorithm on the validation data with k=1,2,... n-1 and pick k that gives you results closest to the true group assignment.</a:t>
            </a:r>
            <a:endParaRPr b="0" i="0" sz="1500" u="none" cap="none" strike="noStrike">
              <a:solidFill>
                <a:schemeClr val="dk1"/>
              </a:solidFill>
              <a:latin typeface="Calibri"/>
              <a:ea typeface="Calibri"/>
              <a:cs typeface="Calibri"/>
              <a:sym typeface="Calibri"/>
            </a:endParaRPr>
          </a:p>
          <a:p>
            <a:pPr indent="-323850" lvl="1" marL="1371600" marR="0" rtl="0" algn="l">
              <a:lnSpc>
                <a:spcPct val="115000"/>
              </a:lnSpc>
              <a:spcBef>
                <a:spcPts val="0"/>
              </a:spcBef>
              <a:spcAft>
                <a:spcPts val="0"/>
              </a:spcAft>
              <a:buClr>
                <a:schemeClr val="dk1"/>
              </a:buClr>
              <a:buSzPts val="1500"/>
              <a:buFont typeface="Calibri"/>
              <a:buChar char="○"/>
            </a:pPr>
            <a:r>
              <a:rPr b="0" i="0" lang="en" sz="1500" u="none" cap="none" strike="noStrike">
                <a:solidFill>
                  <a:schemeClr val="dk1"/>
                </a:solidFill>
                <a:latin typeface="Calibri"/>
                <a:ea typeface="Calibri"/>
                <a:cs typeface="Calibri"/>
                <a:sym typeface="Calibri"/>
              </a:rPr>
              <a:t>If n is too large, starting from k=1 is absurd, so starting at k=n^(½) is a good heuristic to save time.</a:t>
            </a:r>
            <a:endParaRPr b="0" i="0" sz="1500" u="none" cap="none" strike="noStrike">
              <a:solidFill>
                <a:schemeClr val="dk1"/>
              </a:solidFill>
              <a:latin typeface="Calibri"/>
              <a:ea typeface="Calibri"/>
              <a:cs typeface="Calibri"/>
              <a:sym typeface="Calibri"/>
            </a:endParaRPr>
          </a:p>
        </p:txBody>
      </p:sp>
      <p:pic>
        <p:nvPicPr>
          <p:cNvPr id="175" name="Google Shape;175;p12"/>
          <p:cNvPicPr preferRelativeResize="0"/>
          <p:nvPr/>
        </p:nvPicPr>
        <p:blipFill rotWithShape="1">
          <a:blip r:embed="rId3">
            <a:alphaModFix/>
          </a:blip>
          <a:srcRect b="0" l="0" r="0" t="0"/>
          <a:stretch/>
        </p:blipFill>
        <p:spPr>
          <a:xfrm>
            <a:off x="5846500" y="1566175"/>
            <a:ext cx="2046113" cy="2078411"/>
          </a:xfrm>
          <a:prstGeom prst="rect">
            <a:avLst/>
          </a:prstGeom>
          <a:noFill/>
          <a:ln>
            <a:noFill/>
          </a:ln>
        </p:spPr>
      </p:pic>
      <p:sp>
        <p:nvSpPr>
          <p:cNvPr id="176" name="Google Shape;176;p12"/>
          <p:cNvSpPr/>
          <p:nvPr/>
        </p:nvSpPr>
        <p:spPr>
          <a:xfrm>
            <a:off x="6600177" y="2298531"/>
            <a:ext cx="835200" cy="510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txBox="1"/>
          <p:nvPr/>
        </p:nvSpPr>
        <p:spPr>
          <a:xfrm>
            <a:off x="7611187" y="2262019"/>
            <a:ext cx="1350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A61C00"/>
                </a:solidFill>
                <a:latin typeface="Calibri"/>
                <a:ea typeface="Calibri"/>
                <a:cs typeface="Calibri"/>
                <a:sym typeface="Calibri"/>
              </a:rPr>
              <a:t>Validation data</a:t>
            </a:r>
            <a:endParaRPr b="1" i="0" sz="1200" u="none" cap="none" strike="noStrike">
              <a:solidFill>
                <a:srgbClr val="A61C00"/>
              </a:solidFill>
              <a:latin typeface="Calibri"/>
              <a:ea typeface="Calibri"/>
              <a:cs typeface="Calibri"/>
              <a:sym typeface="Calibri"/>
            </a:endParaRPr>
          </a:p>
        </p:txBody>
      </p:sp>
      <p:sp>
        <p:nvSpPr>
          <p:cNvPr id="178" name="Google Shape;178;p12"/>
          <p:cNvSpPr txBox="1"/>
          <p:nvPr/>
        </p:nvSpPr>
        <p:spPr>
          <a:xfrm>
            <a:off x="7892613" y="2699966"/>
            <a:ext cx="8688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Red wine</a:t>
            </a:r>
            <a:endParaRPr b="0" i="0" sz="1400" u="none" cap="none" strike="noStrike">
              <a:solidFill>
                <a:srgbClr val="000000"/>
              </a:solidFill>
              <a:latin typeface="Arial"/>
              <a:ea typeface="Arial"/>
              <a:cs typeface="Arial"/>
              <a:sym typeface="Arial"/>
            </a:endParaRPr>
          </a:p>
        </p:txBody>
      </p:sp>
      <p:cxnSp>
        <p:nvCxnSpPr>
          <p:cNvPr id="179" name="Google Shape;179;p12"/>
          <p:cNvCxnSpPr>
            <a:stCxn id="176" idx="3"/>
            <a:endCxn id="177" idx="1"/>
          </p:cNvCxnSpPr>
          <p:nvPr/>
        </p:nvCxnSpPr>
        <p:spPr>
          <a:xfrm flipH="1" rot="10800000">
            <a:off x="7435377" y="2446731"/>
            <a:ext cx="175800" cy="107100"/>
          </a:xfrm>
          <a:prstGeom prst="straightConnector1">
            <a:avLst/>
          </a:prstGeom>
          <a:noFill/>
          <a:ln cap="flat" cmpd="sng" w="19050">
            <a:solidFill>
              <a:srgbClr val="A61C00"/>
            </a:solidFill>
            <a:prstDash val="solid"/>
            <a:round/>
            <a:headEnd len="sm" w="sm" type="none"/>
            <a:tailEnd len="sm" w="sm" type="none"/>
          </a:ln>
        </p:spPr>
      </p:cxnSp>
      <p:sp>
        <p:nvSpPr>
          <p:cNvPr id="180" name="Google Shape;180;p12"/>
          <p:cNvSpPr txBox="1"/>
          <p:nvPr/>
        </p:nvSpPr>
        <p:spPr>
          <a:xfrm>
            <a:off x="6037893" y="3644583"/>
            <a:ext cx="2046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Fig 5. Create validation data with known data to pick the best parameter k.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6" name="Google Shape;186;p13"/>
          <p:cNvSpPr txBox="1"/>
          <p:nvPr/>
        </p:nvSpPr>
        <p:spPr>
          <a:xfrm>
            <a:off x="2502000" y="574775"/>
            <a:ext cx="4140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Roboto Mono"/>
                <a:ea typeface="Roboto Mono"/>
                <a:cs typeface="Roboto Mono"/>
                <a:sym typeface="Roboto Mono"/>
              </a:rPr>
              <a:t>Reference</a:t>
            </a:r>
            <a:endParaRPr b="0" i="0" sz="3200" u="none" cap="none" strike="noStrike">
              <a:solidFill>
                <a:srgbClr val="000000"/>
              </a:solidFill>
              <a:latin typeface="Arial"/>
              <a:ea typeface="Arial"/>
              <a:cs typeface="Arial"/>
              <a:sym typeface="Arial"/>
            </a:endParaRPr>
          </a:p>
        </p:txBody>
      </p:sp>
      <p:sp>
        <p:nvSpPr>
          <p:cNvPr id="187" name="Google Shape;187;p13"/>
          <p:cNvSpPr txBox="1"/>
          <p:nvPr/>
        </p:nvSpPr>
        <p:spPr>
          <a:xfrm>
            <a:off x="1441600" y="1450500"/>
            <a:ext cx="59799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en" sz="1400" u="sng" cap="none" strike="noStrike">
                <a:solidFill>
                  <a:schemeClr val="hlink"/>
                </a:solidFill>
                <a:latin typeface="Arial"/>
                <a:ea typeface="Arial"/>
                <a:cs typeface="Arial"/>
                <a:sym typeface="Arial"/>
                <a:hlinkClick r:id="rId3"/>
              </a:rPr>
              <a:t>https://towardsdatascience.com/a-simple-introduction-to-k-nearest-neighbors-algorithm-b3519ed98e</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sng" cap="none" strike="noStrike">
                <a:solidFill>
                  <a:schemeClr val="accent5"/>
                </a:solidFill>
                <a:latin typeface="Arial"/>
                <a:ea typeface="Arial"/>
                <a:cs typeface="Arial"/>
                <a:sym typeface="Arial"/>
                <a:hlinkClick r:id="rId4">
                  <a:extLst>
                    <a:ext uri="{A12FA001-AC4F-418D-AE19-62706E023703}">
                      <ahyp:hlinkClr val="tx"/>
                    </a:ext>
                  </a:extLst>
                </a:hlinkClick>
              </a:rPr>
              <a:t>http://www.cs.haifa.ac.il/~rita/ml_course/lectures/KNN.pdf</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sng" cap="none" strike="noStrike">
                <a:solidFill>
                  <a:schemeClr val="hlink"/>
                </a:solidFill>
                <a:latin typeface="Arial"/>
                <a:ea typeface="Arial"/>
                <a:cs typeface="Arial"/>
                <a:sym typeface="Arial"/>
                <a:hlinkClick r:id="rId5"/>
              </a:rPr>
              <a:t>https://stackabuse.com/k-nearest-neighbors-algorithm-in-python-and-scikit-learn/</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latin typeface="Roboto Mono"/>
                <a:ea typeface="Roboto Mono"/>
                <a:cs typeface="Roboto Mono"/>
                <a:sym typeface="Roboto Mono"/>
              </a:rPr>
              <a:t>Outline</a:t>
            </a:r>
            <a:endParaRPr sz="2920">
              <a:latin typeface="Roboto Mono"/>
              <a:ea typeface="Roboto Mono"/>
              <a:cs typeface="Roboto Mono"/>
              <a:sym typeface="Roboto Mono"/>
            </a:endParaRPr>
          </a:p>
        </p:txBody>
      </p:sp>
      <p:sp>
        <p:nvSpPr>
          <p:cNvPr id="68" name="Google Shape;68;p2"/>
          <p:cNvSpPr txBox="1"/>
          <p:nvPr>
            <p:ph idx="1" type="body"/>
          </p:nvPr>
        </p:nvSpPr>
        <p:spPr>
          <a:xfrm>
            <a:off x="311700" y="557775"/>
            <a:ext cx="9067500" cy="381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2000">
              <a:latin typeface="Roboto Mono"/>
              <a:ea typeface="Roboto Mono"/>
              <a:cs typeface="Roboto Mono"/>
              <a:sym typeface="Roboto Mono"/>
            </a:endParaRPr>
          </a:p>
          <a:p>
            <a:pPr indent="0" lvl="0" marL="0" rtl="0" algn="l">
              <a:lnSpc>
                <a:spcPct val="115000"/>
              </a:lnSpc>
              <a:spcBef>
                <a:spcPts val="1200"/>
              </a:spcBef>
              <a:spcAft>
                <a:spcPts val="0"/>
              </a:spcAft>
              <a:buSzPts val="1800"/>
              <a:buNone/>
            </a:pPr>
            <a:r>
              <a:t/>
            </a:r>
            <a:endParaRPr sz="2000">
              <a:latin typeface="Roboto Mono"/>
              <a:ea typeface="Roboto Mono"/>
              <a:cs typeface="Roboto Mono"/>
              <a:sym typeface="Roboto Mono"/>
            </a:endParaRPr>
          </a:p>
          <a:p>
            <a:pPr indent="-355600" lvl="0" marL="457200" rtl="0" algn="l">
              <a:lnSpc>
                <a:spcPct val="100000"/>
              </a:lnSpc>
              <a:spcBef>
                <a:spcPts val="1200"/>
              </a:spcBef>
              <a:spcAft>
                <a:spcPts val="0"/>
              </a:spcAft>
              <a:buSzPts val="2000"/>
              <a:buFont typeface="Roboto Mono"/>
              <a:buChar char="●"/>
            </a:pPr>
            <a:r>
              <a:rPr lang="en" sz="2000">
                <a:latin typeface="Roboto Mono"/>
                <a:ea typeface="Roboto Mono"/>
                <a:cs typeface="Roboto Mono"/>
                <a:sym typeface="Roboto Mono"/>
              </a:rPr>
              <a:t>Classification using K-NN</a:t>
            </a:r>
            <a:endParaRPr sz="2000">
              <a:latin typeface="Roboto Mono"/>
              <a:ea typeface="Roboto Mono"/>
              <a:cs typeface="Roboto Mono"/>
              <a:sym typeface="Roboto Mono"/>
            </a:endParaRPr>
          </a:p>
          <a:p>
            <a:pPr indent="0" lvl="0" marL="457200" rtl="0" algn="l">
              <a:lnSpc>
                <a:spcPct val="100000"/>
              </a:lnSpc>
              <a:spcBef>
                <a:spcPts val="1200"/>
              </a:spcBef>
              <a:spcAft>
                <a:spcPts val="0"/>
              </a:spcAft>
              <a:buSzPts val="1800"/>
              <a:buNone/>
            </a:pPr>
            <a:r>
              <a:t/>
            </a:r>
            <a:endParaRPr sz="2000">
              <a:latin typeface="Roboto Mono"/>
              <a:ea typeface="Roboto Mono"/>
              <a:cs typeface="Roboto Mono"/>
              <a:sym typeface="Roboto Mono"/>
            </a:endParaRPr>
          </a:p>
          <a:p>
            <a:pPr indent="-355600" lvl="0" marL="457200" rtl="0" algn="l">
              <a:lnSpc>
                <a:spcPct val="100000"/>
              </a:lnSpc>
              <a:spcBef>
                <a:spcPts val="1200"/>
              </a:spcBef>
              <a:spcAft>
                <a:spcPts val="0"/>
              </a:spcAft>
              <a:buSzPts val="2000"/>
              <a:buFont typeface="Roboto Mono"/>
              <a:buChar char="●"/>
            </a:pPr>
            <a:r>
              <a:rPr lang="en" sz="2000">
                <a:latin typeface="Roboto Mono"/>
                <a:ea typeface="Roboto Mono"/>
                <a:cs typeface="Roboto Mono"/>
                <a:sym typeface="Roboto Mono"/>
              </a:rPr>
              <a:t>Regression using K-NN</a:t>
            </a:r>
            <a:endParaRPr sz="2000">
              <a:latin typeface="Roboto Mono"/>
              <a:ea typeface="Roboto Mono"/>
              <a:cs typeface="Roboto Mono"/>
              <a:sym typeface="Roboto Mono"/>
            </a:endParaRPr>
          </a:p>
        </p:txBody>
      </p:sp>
      <p:sp>
        <p:nvSpPr>
          <p:cNvPr id="69" name="Google Shape;6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5" name="Google Shape;75;p3"/>
          <p:cNvSpPr txBox="1"/>
          <p:nvPr/>
        </p:nvSpPr>
        <p:spPr>
          <a:xfrm>
            <a:off x="2308050" y="1541850"/>
            <a:ext cx="49677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n" sz="4400" u="none" cap="none" strike="noStrike">
                <a:solidFill>
                  <a:srgbClr val="000000"/>
                </a:solidFill>
                <a:latin typeface="Roboto Mono"/>
                <a:ea typeface="Roboto Mono"/>
                <a:cs typeface="Roboto Mono"/>
                <a:sym typeface="Roboto Mono"/>
              </a:rPr>
              <a:t>Lab-</a:t>
            </a:r>
            <a:r>
              <a:rPr lang="en" sz="4400">
                <a:latin typeface="Roboto Mono"/>
                <a:ea typeface="Roboto Mono"/>
                <a:cs typeface="Roboto Mono"/>
                <a:sym typeface="Roboto Mono"/>
              </a:rPr>
              <a:t>3</a:t>
            </a:r>
            <a:r>
              <a:rPr b="0" i="0" lang="en" sz="4400" u="none" cap="none" strike="noStrike">
                <a:solidFill>
                  <a:srgbClr val="000000"/>
                </a:solidFill>
                <a:latin typeface="Roboto Mono"/>
                <a:ea typeface="Roboto Mono"/>
                <a:cs typeface="Roboto Mono"/>
                <a:sym typeface="Roboto Mono"/>
              </a:rPr>
              <a:t> Notebook</a:t>
            </a:r>
            <a:endParaRPr b="0" i="0" sz="4400" u="none" cap="none" strike="noStrike">
              <a:solidFill>
                <a:srgbClr val="000000"/>
              </a:solidFill>
              <a:latin typeface="Roboto Mono"/>
              <a:ea typeface="Roboto Mono"/>
              <a:cs typeface="Roboto Mono"/>
              <a:sym typeface="Roboto Mono"/>
            </a:endParaRPr>
          </a:p>
        </p:txBody>
      </p:sp>
      <p:sp>
        <p:nvSpPr>
          <p:cNvPr id="76" name="Google Shape;76;p3"/>
          <p:cNvSpPr txBox="1"/>
          <p:nvPr/>
        </p:nvSpPr>
        <p:spPr>
          <a:xfrm>
            <a:off x="2562600" y="2649025"/>
            <a:ext cx="4458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lang="en" sz="2600" u="sng">
                <a:solidFill>
                  <a:srgbClr val="0097A7"/>
                </a:solidFill>
                <a:latin typeface="Roboto Mono"/>
                <a:ea typeface="Roboto Mono"/>
                <a:cs typeface="Roboto Mono"/>
                <a:sym typeface="Roboto Mono"/>
                <a:hlinkClick r:id="rId3">
                  <a:extLst>
                    <a:ext uri="{A12FA001-AC4F-418D-AE19-62706E023703}">
                      <ahyp:hlinkClr val="tx"/>
                    </a:ext>
                  </a:extLst>
                </a:hlinkClick>
              </a:rPr>
              <a:t>bit.ly/lab3-ece3-nb</a:t>
            </a:r>
            <a:endParaRPr b="1" i="0" sz="2600" u="sng" cap="none" strike="noStrike">
              <a:solidFill>
                <a:srgbClr val="4285F4"/>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2" name="Google Shape;82;p4"/>
          <p:cNvSpPr txBox="1"/>
          <p:nvPr/>
        </p:nvSpPr>
        <p:spPr>
          <a:xfrm>
            <a:off x="305325" y="352300"/>
            <a:ext cx="8643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dk1"/>
                </a:solidFill>
                <a:latin typeface="Roboto Mono"/>
                <a:ea typeface="Roboto Mono"/>
                <a:cs typeface="Roboto Mono"/>
                <a:sym typeface="Roboto Mono"/>
              </a:rPr>
              <a:t>Classification using K-NN</a:t>
            </a:r>
            <a:endParaRPr b="0" i="0" sz="1400" u="none" cap="none" strike="noStrike">
              <a:solidFill>
                <a:srgbClr val="000000"/>
              </a:solidFill>
              <a:latin typeface="Arial"/>
              <a:ea typeface="Arial"/>
              <a:cs typeface="Arial"/>
              <a:sym typeface="Arial"/>
            </a:endParaRPr>
          </a:p>
        </p:txBody>
      </p:sp>
      <p:sp>
        <p:nvSpPr>
          <p:cNvPr id="83" name="Google Shape;83;p4"/>
          <p:cNvSpPr txBox="1"/>
          <p:nvPr/>
        </p:nvSpPr>
        <p:spPr>
          <a:xfrm>
            <a:off x="2593225" y="2821900"/>
            <a:ext cx="872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Red wine</a:t>
            </a:r>
            <a:endParaRPr b="0" i="0" sz="1100" u="none" cap="none" strike="noStrike">
              <a:solidFill>
                <a:srgbClr val="000000"/>
              </a:solidFill>
              <a:latin typeface="Calibri"/>
              <a:ea typeface="Calibri"/>
              <a:cs typeface="Calibri"/>
              <a:sym typeface="Calibri"/>
            </a:endParaRPr>
          </a:p>
        </p:txBody>
      </p:sp>
      <p:pic>
        <p:nvPicPr>
          <p:cNvPr id="84" name="Google Shape;84;p4"/>
          <p:cNvPicPr preferRelativeResize="0"/>
          <p:nvPr/>
        </p:nvPicPr>
        <p:blipFill rotWithShape="1">
          <a:blip r:embed="rId3">
            <a:alphaModFix/>
          </a:blip>
          <a:srcRect b="0" l="0" r="0" t="0"/>
          <a:stretch/>
        </p:blipFill>
        <p:spPr>
          <a:xfrm>
            <a:off x="4793500" y="1640913"/>
            <a:ext cx="4350500" cy="2534099"/>
          </a:xfrm>
          <a:prstGeom prst="rect">
            <a:avLst/>
          </a:prstGeom>
          <a:noFill/>
          <a:ln>
            <a:noFill/>
          </a:ln>
        </p:spPr>
      </p:pic>
      <p:pic>
        <p:nvPicPr>
          <p:cNvPr id="85" name="Google Shape;85;p4"/>
          <p:cNvPicPr preferRelativeResize="0"/>
          <p:nvPr/>
        </p:nvPicPr>
        <p:blipFill rotWithShape="1">
          <a:blip r:embed="rId4">
            <a:alphaModFix/>
          </a:blip>
          <a:srcRect b="0" l="0" r="0" t="0"/>
          <a:stretch/>
        </p:blipFill>
        <p:spPr>
          <a:xfrm>
            <a:off x="107925" y="1474175"/>
            <a:ext cx="2485300" cy="2534105"/>
          </a:xfrm>
          <a:prstGeom prst="rect">
            <a:avLst/>
          </a:prstGeom>
          <a:noFill/>
          <a:ln>
            <a:noFill/>
          </a:ln>
        </p:spPr>
      </p:pic>
      <p:cxnSp>
        <p:nvCxnSpPr>
          <p:cNvPr id="86" name="Google Shape;86;p4"/>
          <p:cNvCxnSpPr/>
          <p:nvPr/>
        </p:nvCxnSpPr>
        <p:spPr>
          <a:xfrm>
            <a:off x="3363750" y="2741225"/>
            <a:ext cx="1059000" cy="0"/>
          </a:xfrm>
          <a:prstGeom prst="straightConnector1">
            <a:avLst/>
          </a:prstGeom>
          <a:noFill/>
          <a:ln cap="flat" cmpd="sng" w="38100">
            <a:solidFill>
              <a:schemeClr val="dk2"/>
            </a:solidFill>
            <a:prstDash val="dashDot"/>
            <a:round/>
            <a:headEnd len="sm" w="sm" type="none"/>
            <a:tailEnd len="med" w="med" type="triangle"/>
          </a:ln>
        </p:spPr>
      </p:cxnSp>
      <p:sp>
        <p:nvSpPr>
          <p:cNvPr id="87" name="Google Shape;87;p4"/>
          <p:cNvSpPr txBox="1"/>
          <p:nvPr/>
        </p:nvSpPr>
        <p:spPr>
          <a:xfrm>
            <a:off x="373725" y="4008275"/>
            <a:ext cx="24852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Fig 1. A wine seller’s data about the amount of chemical Myricetin &amp; Rutin in their two wine production.</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latin typeface="Calibri"/>
                <a:ea typeface="Calibri"/>
                <a:cs typeface="Calibri"/>
                <a:sym typeface="Calibri"/>
              </a:rPr>
              <a:t>Figure source: [1].</a:t>
            </a:r>
            <a:endParaRPr b="0" i="0" sz="1200" u="none" cap="none" strike="noStrike">
              <a:solidFill>
                <a:srgbClr val="000000"/>
              </a:solidFill>
              <a:latin typeface="Calibri"/>
              <a:ea typeface="Calibri"/>
              <a:cs typeface="Calibri"/>
              <a:sym typeface="Calibri"/>
            </a:endParaRPr>
          </a:p>
        </p:txBody>
      </p:sp>
      <p:sp>
        <p:nvSpPr>
          <p:cNvPr id="88" name="Google Shape;88;p4"/>
          <p:cNvSpPr txBox="1"/>
          <p:nvPr/>
        </p:nvSpPr>
        <p:spPr>
          <a:xfrm>
            <a:off x="5107900" y="4008275"/>
            <a:ext cx="25719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Fig 2. Wine seller tries to classify a glass of unknown liquid based on the amount of each chemicals it contains.</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latin typeface="Calibri"/>
                <a:ea typeface="Calibri"/>
                <a:cs typeface="Calibri"/>
                <a:sym typeface="Calibri"/>
              </a:rPr>
              <a:t>Figure source: [1].</a:t>
            </a:r>
            <a:endParaRPr b="0" i="0" sz="1200" u="none" cap="none" strike="noStrike">
              <a:solidFill>
                <a:srgbClr val="000000"/>
              </a:solidFill>
              <a:latin typeface="Calibri"/>
              <a:ea typeface="Calibri"/>
              <a:cs typeface="Calibri"/>
              <a:sym typeface="Calibri"/>
            </a:endParaRPr>
          </a:p>
        </p:txBody>
      </p:sp>
      <p:sp>
        <p:nvSpPr>
          <p:cNvPr id="89" name="Google Shape;89;p4"/>
          <p:cNvSpPr txBox="1"/>
          <p:nvPr/>
        </p:nvSpPr>
        <p:spPr>
          <a:xfrm>
            <a:off x="2998875" y="2387100"/>
            <a:ext cx="1939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A forgetful worker later...</a:t>
            </a:r>
            <a:endParaRPr b="0" i="0" sz="1200" u="none" cap="none" strike="noStrike">
              <a:solidFill>
                <a:srgbClr val="000000"/>
              </a:solidFill>
              <a:latin typeface="Calibri"/>
              <a:ea typeface="Calibri"/>
              <a:cs typeface="Calibri"/>
              <a:sym typeface="Calibri"/>
            </a:endParaRPr>
          </a:p>
        </p:txBody>
      </p:sp>
      <p:sp>
        <p:nvSpPr>
          <p:cNvPr id="90" name="Google Shape;90;p4"/>
          <p:cNvSpPr txBox="1"/>
          <p:nvPr/>
        </p:nvSpPr>
        <p:spPr>
          <a:xfrm>
            <a:off x="2505000" y="1085650"/>
            <a:ext cx="27765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highlight>
                  <a:srgbClr val="FFFF00"/>
                </a:highlight>
                <a:latin typeface="Arial"/>
                <a:ea typeface="Arial"/>
                <a:cs typeface="Arial"/>
                <a:sym typeface="Arial"/>
              </a:rPr>
              <a:t>To assign an item into a group based on similarity.</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6" name="Google Shape;96;p5"/>
          <p:cNvSpPr txBox="1"/>
          <p:nvPr/>
        </p:nvSpPr>
        <p:spPr>
          <a:xfrm>
            <a:off x="305325" y="352300"/>
            <a:ext cx="8643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dk1"/>
                </a:solidFill>
                <a:latin typeface="Roboto Mono"/>
                <a:ea typeface="Roboto Mono"/>
                <a:cs typeface="Roboto Mono"/>
                <a:sym typeface="Roboto Mono"/>
              </a:rPr>
              <a:t>Classification using K-NN</a:t>
            </a:r>
            <a:endParaRPr b="0" i="0" sz="1400" u="none" cap="none" strike="noStrike">
              <a:solidFill>
                <a:srgbClr val="000000"/>
              </a:solidFill>
              <a:latin typeface="Arial"/>
              <a:ea typeface="Arial"/>
              <a:cs typeface="Arial"/>
              <a:sym typeface="Arial"/>
            </a:endParaRPr>
          </a:p>
        </p:txBody>
      </p:sp>
      <p:pic>
        <p:nvPicPr>
          <p:cNvPr id="97" name="Google Shape;97;p5"/>
          <p:cNvPicPr preferRelativeResize="0"/>
          <p:nvPr/>
        </p:nvPicPr>
        <p:blipFill rotWithShape="1">
          <a:blip r:embed="rId3">
            <a:alphaModFix/>
          </a:blip>
          <a:srcRect b="0" l="0" r="0" t="0"/>
          <a:stretch/>
        </p:blipFill>
        <p:spPr>
          <a:xfrm>
            <a:off x="418800" y="1382838"/>
            <a:ext cx="4350500" cy="2534099"/>
          </a:xfrm>
          <a:prstGeom prst="rect">
            <a:avLst/>
          </a:prstGeom>
          <a:noFill/>
          <a:ln>
            <a:noFill/>
          </a:ln>
        </p:spPr>
      </p:pic>
      <p:sp>
        <p:nvSpPr>
          <p:cNvPr id="98" name="Google Shape;98;p5"/>
          <p:cNvSpPr txBox="1"/>
          <p:nvPr/>
        </p:nvSpPr>
        <p:spPr>
          <a:xfrm>
            <a:off x="578400" y="3759150"/>
            <a:ext cx="26607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Fig 3. Let k=5. The 5 nearest neighbors of the unknown glass consist of 4 red and 1 white. Therefore, by majority rule, the seller classify the unknown glass as “red wine”. </a:t>
            </a:r>
            <a:r>
              <a:rPr b="0" i="0" lang="en" sz="1000" u="none" cap="none" strike="noStrike">
                <a:solidFill>
                  <a:schemeClr val="dk1"/>
                </a:solidFill>
                <a:latin typeface="Calibri"/>
                <a:ea typeface="Calibri"/>
                <a:cs typeface="Calibri"/>
                <a:sym typeface="Calibri"/>
              </a:rPr>
              <a:t>Figure source: [1].</a:t>
            </a:r>
            <a:endParaRPr b="0" i="0" sz="1200" u="none" cap="none" strike="noStrike">
              <a:solidFill>
                <a:srgbClr val="000000"/>
              </a:solidFill>
              <a:latin typeface="Calibri"/>
              <a:ea typeface="Calibri"/>
              <a:cs typeface="Calibri"/>
              <a:sym typeface="Calibri"/>
            </a:endParaRPr>
          </a:p>
        </p:txBody>
      </p:sp>
      <p:sp>
        <p:nvSpPr>
          <p:cNvPr id="99" name="Google Shape;99;p5"/>
          <p:cNvSpPr/>
          <p:nvPr/>
        </p:nvSpPr>
        <p:spPr>
          <a:xfrm>
            <a:off x="1263625" y="2318000"/>
            <a:ext cx="952200" cy="969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5"/>
          <p:cNvCxnSpPr/>
          <p:nvPr/>
        </p:nvCxnSpPr>
        <p:spPr>
          <a:xfrm rot="10800000">
            <a:off x="3719700" y="3008025"/>
            <a:ext cx="0" cy="426900"/>
          </a:xfrm>
          <a:prstGeom prst="straightConnector1">
            <a:avLst/>
          </a:prstGeom>
          <a:noFill/>
          <a:ln cap="flat" cmpd="sng" w="38100">
            <a:solidFill>
              <a:schemeClr val="dk2"/>
            </a:solidFill>
            <a:prstDash val="solid"/>
            <a:round/>
            <a:headEnd len="sm" w="sm" type="none"/>
            <a:tailEnd len="med" w="med" type="triangle"/>
          </a:ln>
        </p:spPr>
      </p:cxnSp>
      <p:sp>
        <p:nvSpPr>
          <p:cNvPr id="101" name="Google Shape;101;p5"/>
          <p:cNvSpPr txBox="1"/>
          <p:nvPr/>
        </p:nvSpPr>
        <p:spPr>
          <a:xfrm>
            <a:off x="5464650" y="1859850"/>
            <a:ext cx="3007800" cy="1293000"/>
          </a:xfrm>
          <a:prstGeom prst="rect">
            <a:avLst/>
          </a:prstGeom>
          <a:noFill/>
          <a:ln cap="flat" cmpd="sng" w="38100">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The wine seller has just used the K-Nearest Neighbors algorithm to perform a classification task!</a:t>
            </a:r>
            <a:endParaRPr b="0" i="0" sz="1800" u="none" cap="none" strike="noStrike">
              <a:solidFill>
                <a:srgbClr val="000000"/>
              </a:solidFill>
              <a:latin typeface="Calibri"/>
              <a:ea typeface="Calibri"/>
              <a:cs typeface="Calibri"/>
              <a:sym typeface="Calibri"/>
            </a:endParaRPr>
          </a:p>
        </p:txBody>
      </p:sp>
      <p:sp>
        <p:nvSpPr>
          <p:cNvPr id="102" name="Google Shape;102;p5"/>
          <p:cNvSpPr txBox="1"/>
          <p:nvPr/>
        </p:nvSpPr>
        <p:spPr>
          <a:xfrm>
            <a:off x="4181175" y="3670575"/>
            <a:ext cx="4350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CC0000"/>
                </a:solidFill>
                <a:latin typeface="Calibri"/>
                <a:ea typeface="Calibri"/>
                <a:cs typeface="Calibri"/>
                <a:sym typeface="Calibri"/>
              </a:rPr>
              <a:t>Q for the class: How did the seller decide the distance between the glasses of wine?</a:t>
            </a:r>
            <a:endParaRPr b="0" i="0" sz="1800" u="none" cap="none" strike="noStrike">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8" name="Google Shape;108;p6"/>
          <p:cNvSpPr txBox="1"/>
          <p:nvPr/>
        </p:nvSpPr>
        <p:spPr>
          <a:xfrm>
            <a:off x="305325" y="352300"/>
            <a:ext cx="8643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4000" u="none" cap="none" strike="noStrike">
                <a:solidFill>
                  <a:schemeClr val="dk1"/>
                </a:solidFill>
                <a:latin typeface="Roboto Mono"/>
                <a:ea typeface="Roboto Mono"/>
                <a:cs typeface="Roboto Mono"/>
                <a:sym typeface="Roboto Mono"/>
              </a:rPr>
              <a:t>Beyond Euclidean Distance</a:t>
            </a:r>
            <a:endParaRPr b="0" i="0" sz="1400" u="none" cap="none" strike="noStrike">
              <a:solidFill>
                <a:srgbClr val="000000"/>
              </a:solidFill>
              <a:latin typeface="Arial"/>
              <a:ea typeface="Arial"/>
              <a:cs typeface="Arial"/>
              <a:sym typeface="Arial"/>
            </a:endParaRPr>
          </a:p>
        </p:txBody>
      </p:sp>
      <p:sp>
        <p:nvSpPr>
          <p:cNvPr id="109" name="Google Shape;109;p6"/>
          <p:cNvSpPr txBox="1"/>
          <p:nvPr/>
        </p:nvSpPr>
        <p:spPr>
          <a:xfrm>
            <a:off x="1810025" y="1410800"/>
            <a:ext cx="5061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Hamming Distance : (1/n) </a:t>
            </a:r>
            <a:r>
              <a:rPr b="0" i="0" lang="en" sz="1800" u="none" cap="none" strike="noStrike">
                <a:solidFill>
                  <a:schemeClr val="dk1"/>
                </a:solidFill>
                <a:latin typeface="Calibri"/>
                <a:ea typeface="Calibri"/>
                <a:cs typeface="Calibri"/>
                <a:sym typeface="Calibri"/>
              </a:rPr>
              <a:t>∑</a:t>
            </a:r>
            <a:r>
              <a:rPr b="0" baseline="-25000" i="0" lang="en" sz="1800" u="none" cap="none" strike="noStrike">
                <a:solidFill>
                  <a:schemeClr val="dk1"/>
                </a:solidFill>
                <a:latin typeface="Calibri"/>
                <a:ea typeface="Calibri"/>
                <a:cs typeface="Calibri"/>
                <a:sym typeface="Calibri"/>
              </a:rPr>
              <a:t>i=1</a:t>
            </a:r>
            <a:r>
              <a:rPr b="0" baseline="30000" i="0" lang="en" sz="1800" u="none" cap="none" strike="noStrike">
                <a:solidFill>
                  <a:schemeClr val="dk1"/>
                </a:solidFill>
                <a:latin typeface="Calibri"/>
                <a:ea typeface="Calibri"/>
                <a:cs typeface="Calibri"/>
                <a:sym typeface="Calibri"/>
              </a:rPr>
              <a:t>n</a:t>
            </a:r>
            <a:r>
              <a:rPr b="0" i="0" lang="en" sz="1800" u="none" cap="none" strike="noStrike">
                <a:solidFill>
                  <a:schemeClr val="dk1"/>
                </a:solidFill>
                <a:latin typeface="Calibri"/>
                <a:ea typeface="Calibri"/>
                <a:cs typeface="Calibri"/>
                <a:sym typeface="Calibri"/>
              </a:rPr>
              <a:t>  |a</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 b</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for a</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b</a:t>
            </a:r>
            <a:r>
              <a:rPr b="0" baseline="-25000" i="0" lang="en" sz="1800" u="none" cap="none" strike="noStrike">
                <a:solidFill>
                  <a:schemeClr val="dk1"/>
                </a:solidFill>
                <a:latin typeface="Calibri"/>
                <a:ea typeface="Calibri"/>
                <a:cs typeface="Calibri"/>
                <a:sym typeface="Calibri"/>
              </a:rPr>
              <a:t>i </a:t>
            </a:r>
            <a:r>
              <a:rPr b="0" i="0" lang="en" sz="1800" u="none" cap="none" strike="noStrike">
                <a:solidFill>
                  <a:schemeClr val="dk1"/>
                </a:solidFill>
                <a:latin typeface="Calibri"/>
                <a:ea typeface="Calibri"/>
                <a:cs typeface="Calibri"/>
                <a:sym typeface="Calibri"/>
              </a:rPr>
              <a:t>∈ R</a:t>
            </a:r>
            <a:r>
              <a:rPr b="0" baseline="30000" i="0" lang="en" sz="1800" u="none" cap="none" strike="noStrike">
                <a:solidFill>
                  <a:schemeClr val="dk1"/>
                </a:solidFill>
                <a:latin typeface="Calibri"/>
                <a:ea typeface="Calibri"/>
                <a:cs typeface="Calibri"/>
                <a:sym typeface="Calibri"/>
              </a:rPr>
              <a:t>n</a:t>
            </a:r>
            <a:endParaRPr b="0" i="0" sz="1600" u="none" cap="none" strike="noStrike">
              <a:solidFill>
                <a:srgbClr val="000000"/>
              </a:solidFill>
              <a:latin typeface="Calibri"/>
              <a:ea typeface="Calibri"/>
              <a:cs typeface="Calibri"/>
              <a:sym typeface="Calibri"/>
            </a:endParaRPr>
          </a:p>
        </p:txBody>
      </p:sp>
      <p:pic>
        <p:nvPicPr>
          <p:cNvPr id="110" name="Google Shape;110;p6"/>
          <p:cNvPicPr preferRelativeResize="0"/>
          <p:nvPr/>
        </p:nvPicPr>
        <p:blipFill rotWithShape="1">
          <a:blip r:embed="rId3">
            <a:alphaModFix/>
          </a:blip>
          <a:srcRect b="0" l="0" r="832" t="0"/>
          <a:stretch/>
        </p:blipFill>
        <p:spPr>
          <a:xfrm>
            <a:off x="1788650" y="1970475"/>
            <a:ext cx="5061000" cy="1756975"/>
          </a:xfrm>
          <a:prstGeom prst="rect">
            <a:avLst/>
          </a:prstGeom>
          <a:noFill/>
          <a:ln>
            <a:noFill/>
          </a:ln>
        </p:spPr>
      </p:pic>
      <p:sp>
        <p:nvSpPr>
          <p:cNvPr id="111" name="Google Shape;111;p6"/>
          <p:cNvSpPr txBox="1"/>
          <p:nvPr/>
        </p:nvSpPr>
        <p:spPr>
          <a:xfrm>
            <a:off x="5168325" y="3755275"/>
            <a:ext cx="1852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CC0000"/>
                </a:solidFill>
                <a:latin typeface="Calibri"/>
                <a:ea typeface="Calibri"/>
                <a:cs typeface="Calibri"/>
                <a:sym typeface="Calibri"/>
              </a:rPr>
              <a:t>Answer: 1/3</a:t>
            </a:r>
            <a:endParaRPr b="0" i="0" sz="2200" u="none" cap="none" strike="noStrike">
              <a:solidFill>
                <a:srgbClr val="CC0000"/>
              </a:solidFill>
              <a:latin typeface="Calibri"/>
              <a:ea typeface="Calibri"/>
              <a:cs typeface="Calibri"/>
              <a:sym typeface="Calibri"/>
            </a:endParaRPr>
          </a:p>
        </p:txBody>
      </p:sp>
      <p:sp>
        <p:nvSpPr>
          <p:cNvPr id="112" name="Google Shape;112;p6"/>
          <p:cNvSpPr txBox="1"/>
          <p:nvPr/>
        </p:nvSpPr>
        <p:spPr>
          <a:xfrm>
            <a:off x="2260275" y="3886950"/>
            <a:ext cx="1793700" cy="1046700"/>
          </a:xfrm>
          <a:prstGeom prst="rect">
            <a:avLst/>
          </a:prstGeom>
          <a:noFill/>
          <a:ln cap="flat" cmpd="sng" w="2857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Calibri"/>
                <a:ea typeface="Calibri"/>
                <a:cs typeface="Calibri"/>
                <a:sym typeface="Calibri"/>
              </a:rPr>
              <a:t>Great for categorical data, because you can encode categories into binary vectors.</a:t>
            </a:r>
            <a:endParaRPr b="0" i="0" sz="1400" u="none" cap="none" strike="noStrike">
              <a:solidFill>
                <a:srgbClr val="CC0000"/>
              </a:solidFill>
              <a:latin typeface="Calibri"/>
              <a:ea typeface="Calibri"/>
              <a:cs typeface="Calibri"/>
              <a:sym typeface="Calibri"/>
            </a:endParaRPr>
          </a:p>
        </p:txBody>
      </p:sp>
      <p:sp>
        <p:nvSpPr>
          <p:cNvPr id="113" name="Google Shape;113;p6"/>
          <p:cNvSpPr txBox="1"/>
          <p:nvPr/>
        </p:nvSpPr>
        <p:spPr>
          <a:xfrm>
            <a:off x="5837625" y="33887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Figure source: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9" name="Google Shape;119;p7"/>
          <p:cNvSpPr txBox="1"/>
          <p:nvPr/>
        </p:nvSpPr>
        <p:spPr>
          <a:xfrm>
            <a:off x="542825" y="352300"/>
            <a:ext cx="7929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dk1"/>
                </a:solidFill>
                <a:latin typeface="Roboto Mono"/>
                <a:ea typeface="Roboto Mono"/>
                <a:cs typeface="Roboto Mono"/>
                <a:sym typeface="Roboto Mono"/>
              </a:rPr>
              <a:t>Beyond Euclidean Distance</a:t>
            </a:r>
            <a:endParaRPr b="0" i="0" sz="1400" u="none" cap="none" strike="noStrike">
              <a:solidFill>
                <a:srgbClr val="000000"/>
              </a:solidFill>
              <a:latin typeface="Arial"/>
              <a:ea typeface="Arial"/>
              <a:cs typeface="Arial"/>
              <a:sym typeface="Arial"/>
            </a:endParaRPr>
          </a:p>
        </p:txBody>
      </p:sp>
      <p:pic>
        <p:nvPicPr>
          <p:cNvPr id="120" name="Google Shape;120;p7"/>
          <p:cNvPicPr preferRelativeResize="0"/>
          <p:nvPr/>
        </p:nvPicPr>
        <p:blipFill rotWithShape="1">
          <a:blip r:embed="rId3">
            <a:alphaModFix/>
          </a:blip>
          <a:srcRect b="0" l="0" r="0" t="0"/>
          <a:stretch/>
        </p:blipFill>
        <p:spPr>
          <a:xfrm>
            <a:off x="1621575" y="1942525"/>
            <a:ext cx="5095049" cy="1684250"/>
          </a:xfrm>
          <a:prstGeom prst="rect">
            <a:avLst/>
          </a:prstGeom>
          <a:noFill/>
          <a:ln>
            <a:noFill/>
          </a:ln>
        </p:spPr>
      </p:pic>
      <p:sp>
        <p:nvSpPr>
          <p:cNvPr id="121" name="Google Shape;121;p7"/>
          <p:cNvSpPr txBox="1"/>
          <p:nvPr/>
        </p:nvSpPr>
        <p:spPr>
          <a:xfrm>
            <a:off x="1281450" y="1480813"/>
            <a:ext cx="577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Manhattan / City Block Distance : ∑</a:t>
            </a:r>
            <a:r>
              <a:rPr b="0" baseline="-25000" i="0" lang="en" sz="1800" u="none" cap="none" strike="noStrike">
                <a:solidFill>
                  <a:schemeClr val="dk1"/>
                </a:solidFill>
                <a:latin typeface="Calibri"/>
                <a:ea typeface="Calibri"/>
                <a:cs typeface="Calibri"/>
                <a:sym typeface="Calibri"/>
              </a:rPr>
              <a:t>i=1</a:t>
            </a:r>
            <a:r>
              <a:rPr b="0" baseline="30000" i="0" lang="en" sz="1800" u="none" cap="none" strike="noStrike">
                <a:solidFill>
                  <a:schemeClr val="dk1"/>
                </a:solidFill>
                <a:latin typeface="Calibri"/>
                <a:ea typeface="Calibri"/>
                <a:cs typeface="Calibri"/>
                <a:sym typeface="Calibri"/>
              </a:rPr>
              <a:t>n</a:t>
            </a:r>
            <a:r>
              <a:rPr b="0" i="0" lang="en" sz="1800" u="none" cap="none" strike="noStrike">
                <a:solidFill>
                  <a:schemeClr val="dk1"/>
                </a:solidFill>
                <a:latin typeface="Calibri"/>
                <a:ea typeface="Calibri"/>
                <a:cs typeface="Calibri"/>
                <a:sym typeface="Calibri"/>
              </a:rPr>
              <a:t>  |a</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 b</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for a</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b</a:t>
            </a:r>
            <a:r>
              <a:rPr b="0" baseline="-25000" i="0" lang="en" sz="1800" u="none" cap="none" strike="noStrike">
                <a:solidFill>
                  <a:schemeClr val="dk1"/>
                </a:solidFill>
                <a:latin typeface="Calibri"/>
                <a:ea typeface="Calibri"/>
                <a:cs typeface="Calibri"/>
                <a:sym typeface="Calibri"/>
              </a:rPr>
              <a:t>i </a:t>
            </a:r>
            <a:r>
              <a:rPr b="0" i="0" lang="en" sz="1800" u="none" cap="none" strike="noStrike">
                <a:solidFill>
                  <a:schemeClr val="dk1"/>
                </a:solidFill>
                <a:latin typeface="Calibri"/>
                <a:ea typeface="Calibri"/>
                <a:cs typeface="Calibri"/>
                <a:sym typeface="Calibri"/>
              </a:rPr>
              <a:t>∈ R</a:t>
            </a:r>
            <a:r>
              <a:rPr b="0" baseline="30000" i="0" lang="en" sz="1800" u="none" cap="none" strike="noStrike">
                <a:solidFill>
                  <a:schemeClr val="dk1"/>
                </a:solidFill>
                <a:latin typeface="Calibri"/>
                <a:ea typeface="Calibri"/>
                <a:cs typeface="Calibri"/>
                <a:sym typeface="Calibri"/>
              </a:rPr>
              <a:t>n</a:t>
            </a:r>
            <a:endParaRPr b="0" i="0" sz="1400" u="none" cap="none" strike="noStrike">
              <a:solidFill>
                <a:srgbClr val="000000"/>
              </a:solidFill>
              <a:latin typeface="Arial"/>
              <a:ea typeface="Arial"/>
              <a:cs typeface="Arial"/>
              <a:sym typeface="Arial"/>
            </a:endParaRPr>
          </a:p>
        </p:txBody>
      </p:sp>
      <p:sp>
        <p:nvSpPr>
          <p:cNvPr id="122" name="Google Shape;122;p7"/>
          <p:cNvSpPr txBox="1"/>
          <p:nvPr/>
        </p:nvSpPr>
        <p:spPr>
          <a:xfrm>
            <a:off x="5168325" y="3755275"/>
            <a:ext cx="1548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CC0000"/>
                </a:solidFill>
                <a:latin typeface="Calibri"/>
                <a:ea typeface="Calibri"/>
                <a:cs typeface="Calibri"/>
                <a:sym typeface="Calibri"/>
              </a:rPr>
              <a:t>Answer:13</a:t>
            </a:r>
            <a:endParaRPr b="0" i="0" sz="2200" u="none" cap="none" strike="noStrike">
              <a:solidFill>
                <a:srgbClr val="CC0000"/>
              </a:solidFill>
              <a:latin typeface="Calibri"/>
              <a:ea typeface="Calibri"/>
              <a:cs typeface="Calibri"/>
              <a:sym typeface="Calibri"/>
            </a:endParaRPr>
          </a:p>
        </p:txBody>
      </p:sp>
      <p:sp>
        <p:nvSpPr>
          <p:cNvPr id="123" name="Google Shape;123;p7"/>
          <p:cNvSpPr txBox="1"/>
          <p:nvPr/>
        </p:nvSpPr>
        <p:spPr>
          <a:xfrm>
            <a:off x="5660775" y="3288075"/>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Figure source: [1].</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9" name="Google Shape;129;p8"/>
          <p:cNvSpPr txBox="1"/>
          <p:nvPr/>
        </p:nvSpPr>
        <p:spPr>
          <a:xfrm>
            <a:off x="542825" y="352300"/>
            <a:ext cx="7929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 sz="4000" u="none" cap="none" strike="noStrike">
                <a:solidFill>
                  <a:schemeClr val="dk1"/>
                </a:solidFill>
                <a:latin typeface="Roboto Mono"/>
                <a:ea typeface="Roboto Mono"/>
                <a:cs typeface="Roboto Mono"/>
                <a:sym typeface="Roboto Mono"/>
              </a:rPr>
              <a:t>Beyond Euclidean Distance</a:t>
            </a:r>
            <a:endParaRPr b="0" i="0" sz="1400" u="none" cap="none" strike="noStrike">
              <a:solidFill>
                <a:srgbClr val="000000"/>
              </a:solidFill>
              <a:latin typeface="Arial"/>
              <a:ea typeface="Arial"/>
              <a:cs typeface="Arial"/>
              <a:sym typeface="Arial"/>
            </a:endParaRPr>
          </a:p>
        </p:txBody>
      </p:sp>
      <p:sp>
        <p:nvSpPr>
          <p:cNvPr id="130" name="Google Shape;130;p8"/>
          <p:cNvSpPr txBox="1"/>
          <p:nvPr/>
        </p:nvSpPr>
        <p:spPr>
          <a:xfrm>
            <a:off x="1281450" y="1529763"/>
            <a:ext cx="5775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Minkowski Distance : (∑</a:t>
            </a:r>
            <a:r>
              <a:rPr b="0" baseline="-25000" i="0" lang="en" sz="1800" u="none" cap="none" strike="noStrike">
                <a:solidFill>
                  <a:schemeClr val="dk1"/>
                </a:solidFill>
                <a:latin typeface="Calibri"/>
                <a:ea typeface="Calibri"/>
                <a:cs typeface="Calibri"/>
                <a:sym typeface="Calibri"/>
              </a:rPr>
              <a:t>i=1</a:t>
            </a:r>
            <a:r>
              <a:rPr b="0" baseline="30000" i="0" lang="en" sz="1800" u="none" cap="none" strike="noStrike">
                <a:solidFill>
                  <a:schemeClr val="dk1"/>
                </a:solidFill>
                <a:latin typeface="Calibri"/>
                <a:ea typeface="Calibri"/>
                <a:cs typeface="Calibri"/>
                <a:sym typeface="Calibri"/>
              </a:rPr>
              <a:t>n</a:t>
            </a:r>
            <a:r>
              <a:rPr b="0" i="0" lang="en" sz="1800" u="none" cap="none" strike="noStrike">
                <a:solidFill>
                  <a:schemeClr val="dk1"/>
                </a:solidFill>
                <a:latin typeface="Calibri"/>
                <a:ea typeface="Calibri"/>
                <a:cs typeface="Calibri"/>
                <a:sym typeface="Calibri"/>
              </a:rPr>
              <a:t>  |a</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 b</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a:t>
            </a:r>
            <a:r>
              <a:rPr b="0" baseline="30000" i="0" lang="en" sz="1800" u="none" cap="none" strike="noStrike">
                <a:solidFill>
                  <a:schemeClr val="dk1"/>
                </a:solidFill>
                <a:latin typeface="Calibri"/>
                <a:ea typeface="Calibri"/>
                <a:cs typeface="Calibri"/>
                <a:sym typeface="Calibri"/>
              </a:rPr>
              <a:t> p</a:t>
            </a:r>
            <a:r>
              <a:rPr b="0" i="0" lang="en" sz="1800" u="none" cap="none" strike="noStrike">
                <a:solidFill>
                  <a:schemeClr val="dk1"/>
                </a:solidFill>
                <a:latin typeface="Calibri"/>
                <a:ea typeface="Calibri"/>
                <a:cs typeface="Calibri"/>
                <a:sym typeface="Calibri"/>
              </a:rPr>
              <a:t> )</a:t>
            </a:r>
            <a:r>
              <a:rPr b="0" baseline="30000" i="0" lang="en" sz="1800" u="none" cap="none" strike="noStrike">
                <a:solidFill>
                  <a:schemeClr val="dk1"/>
                </a:solidFill>
                <a:latin typeface="Calibri"/>
                <a:ea typeface="Calibri"/>
                <a:cs typeface="Calibri"/>
                <a:sym typeface="Calibri"/>
              </a:rPr>
              <a:t> 1/p</a:t>
            </a:r>
            <a:r>
              <a:rPr b="0" i="0" lang="en" sz="1800" u="none" cap="none" strike="noStrike">
                <a:solidFill>
                  <a:schemeClr val="dk1"/>
                </a:solidFill>
                <a:latin typeface="Calibri"/>
                <a:ea typeface="Calibri"/>
                <a:cs typeface="Calibri"/>
                <a:sym typeface="Calibri"/>
              </a:rPr>
              <a:t>, for a</a:t>
            </a:r>
            <a:r>
              <a:rPr b="0" baseline="-25000" i="0" lang="en" sz="1800" u="none" cap="none" strike="noStrike">
                <a:solidFill>
                  <a:schemeClr val="dk1"/>
                </a:solidFill>
                <a:latin typeface="Calibri"/>
                <a:ea typeface="Calibri"/>
                <a:cs typeface="Calibri"/>
                <a:sym typeface="Calibri"/>
              </a:rPr>
              <a:t>i</a:t>
            </a:r>
            <a:r>
              <a:rPr b="0" i="0" lang="en" sz="1800" u="none" cap="none" strike="noStrike">
                <a:solidFill>
                  <a:schemeClr val="dk1"/>
                </a:solidFill>
                <a:latin typeface="Calibri"/>
                <a:ea typeface="Calibri"/>
                <a:cs typeface="Calibri"/>
                <a:sym typeface="Calibri"/>
              </a:rPr>
              <a:t>, b</a:t>
            </a:r>
            <a:r>
              <a:rPr b="0" baseline="-25000" i="0" lang="en" sz="1800" u="none" cap="none" strike="noStrike">
                <a:solidFill>
                  <a:schemeClr val="dk1"/>
                </a:solidFill>
                <a:latin typeface="Calibri"/>
                <a:ea typeface="Calibri"/>
                <a:cs typeface="Calibri"/>
                <a:sym typeface="Calibri"/>
              </a:rPr>
              <a:t>i </a:t>
            </a:r>
            <a:r>
              <a:rPr b="0" i="0" lang="en" sz="1800" u="none" cap="none" strike="noStrike">
                <a:solidFill>
                  <a:schemeClr val="dk1"/>
                </a:solidFill>
                <a:latin typeface="Calibri"/>
                <a:ea typeface="Calibri"/>
                <a:cs typeface="Calibri"/>
                <a:sym typeface="Calibri"/>
              </a:rPr>
              <a:t>∈ R</a:t>
            </a:r>
            <a:r>
              <a:rPr b="0" baseline="30000" i="0" lang="en" sz="1800" u="none" cap="none" strike="noStrike">
                <a:solidFill>
                  <a:schemeClr val="dk1"/>
                </a:solidFill>
                <a:latin typeface="Calibri"/>
                <a:ea typeface="Calibri"/>
                <a:cs typeface="Calibri"/>
                <a:sym typeface="Calibri"/>
              </a:rPr>
              <a:t>n</a:t>
            </a:r>
            <a:r>
              <a:rPr b="0" i="0" lang="en" sz="1800" u="none" cap="none" strike="noStrike">
                <a:solidFill>
                  <a:schemeClr val="dk1"/>
                </a:solidFill>
                <a:latin typeface="Calibri"/>
                <a:ea typeface="Calibri"/>
                <a:cs typeface="Calibri"/>
                <a:sym typeface="Calibri"/>
              </a:rPr>
              <a:t>, p ≥ 1 </a:t>
            </a:r>
            <a:endParaRPr b="0" i="0" sz="1400" u="none" cap="none" strike="noStrike">
              <a:solidFill>
                <a:srgbClr val="000000"/>
              </a:solidFill>
              <a:latin typeface="Arial"/>
              <a:ea typeface="Arial"/>
              <a:cs typeface="Arial"/>
              <a:sym typeface="Arial"/>
            </a:endParaRPr>
          </a:p>
        </p:txBody>
      </p:sp>
      <p:pic>
        <p:nvPicPr>
          <p:cNvPr id="131" name="Google Shape;131;p8"/>
          <p:cNvPicPr preferRelativeResize="0"/>
          <p:nvPr/>
        </p:nvPicPr>
        <p:blipFill rotWithShape="1">
          <a:blip r:embed="rId3">
            <a:alphaModFix/>
          </a:blip>
          <a:srcRect b="0" l="0" r="0" t="0"/>
          <a:stretch/>
        </p:blipFill>
        <p:spPr>
          <a:xfrm>
            <a:off x="1451424" y="2028173"/>
            <a:ext cx="5435349" cy="2161850"/>
          </a:xfrm>
          <a:prstGeom prst="rect">
            <a:avLst/>
          </a:prstGeom>
          <a:noFill/>
          <a:ln>
            <a:noFill/>
          </a:ln>
        </p:spPr>
      </p:pic>
      <p:sp>
        <p:nvSpPr>
          <p:cNvPr id="132" name="Google Shape;132;p8"/>
          <p:cNvSpPr txBox="1"/>
          <p:nvPr/>
        </p:nvSpPr>
        <p:spPr>
          <a:xfrm>
            <a:off x="6886775" y="3243775"/>
            <a:ext cx="198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CC0000"/>
                </a:solidFill>
                <a:latin typeface="Calibri"/>
                <a:ea typeface="Calibri"/>
                <a:cs typeface="Calibri"/>
                <a:sym typeface="Calibri"/>
              </a:rPr>
              <a:t>p=1 &lt;-&gt; cityblock</a:t>
            </a:r>
            <a:endParaRPr b="0" i="0" sz="1800" u="none" cap="none" strike="noStrike">
              <a:solidFill>
                <a:srgbClr val="CC0000"/>
              </a:solidFill>
              <a:latin typeface="Calibri"/>
              <a:ea typeface="Calibri"/>
              <a:cs typeface="Calibri"/>
              <a:sym typeface="Calibri"/>
            </a:endParaRPr>
          </a:p>
        </p:txBody>
      </p:sp>
      <p:cxnSp>
        <p:nvCxnSpPr>
          <p:cNvPr id="133" name="Google Shape;133;p8"/>
          <p:cNvCxnSpPr>
            <a:endCxn id="132" idx="1"/>
          </p:cNvCxnSpPr>
          <p:nvPr/>
        </p:nvCxnSpPr>
        <p:spPr>
          <a:xfrm flipH="1" rot="10800000">
            <a:off x="6095675" y="3474625"/>
            <a:ext cx="791100" cy="8700"/>
          </a:xfrm>
          <a:prstGeom prst="straightConnector1">
            <a:avLst/>
          </a:prstGeom>
          <a:noFill/>
          <a:ln cap="flat" cmpd="sng" w="28575">
            <a:solidFill>
              <a:srgbClr val="3D85C6"/>
            </a:solidFill>
            <a:prstDash val="solid"/>
            <a:round/>
            <a:headEnd len="sm" w="sm" type="none"/>
            <a:tailEnd len="med" w="med" type="triangle"/>
          </a:ln>
        </p:spPr>
      </p:cxnSp>
      <p:cxnSp>
        <p:nvCxnSpPr>
          <p:cNvPr id="134" name="Google Shape;134;p8"/>
          <p:cNvCxnSpPr/>
          <p:nvPr/>
        </p:nvCxnSpPr>
        <p:spPr>
          <a:xfrm flipH="1" rot="10800000">
            <a:off x="6095675" y="4076825"/>
            <a:ext cx="791100" cy="8700"/>
          </a:xfrm>
          <a:prstGeom prst="straightConnector1">
            <a:avLst/>
          </a:prstGeom>
          <a:noFill/>
          <a:ln cap="flat" cmpd="sng" w="28575">
            <a:solidFill>
              <a:srgbClr val="3D85C6"/>
            </a:solidFill>
            <a:prstDash val="solid"/>
            <a:round/>
            <a:headEnd len="sm" w="sm" type="none"/>
            <a:tailEnd len="med" w="med" type="triangle"/>
          </a:ln>
        </p:spPr>
      </p:cxnSp>
      <p:sp>
        <p:nvSpPr>
          <p:cNvPr id="135" name="Google Shape;135;p8"/>
          <p:cNvSpPr txBox="1"/>
          <p:nvPr/>
        </p:nvSpPr>
        <p:spPr>
          <a:xfrm>
            <a:off x="6886775" y="3881075"/>
            <a:ext cx="204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CC0000"/>
                </a:solidFill>
                <a:latin typeface="Calibri"/>
                <a:ea typeface="Calibri"/>
                <a:cs typeface="Calibri"/>
                <a:sym typeface="Calibri"/>
              </a:rPr>
              <a:t>p=2 &lt;-&gt; Euclidean</a:t>
            </a:r>
            <a:endParaRPr b="0" i="0" sz="1800" u="none" cap="none" strike="noStrike">
              <a:solidFill>
                <a:srgbClr val="CC0000"/>
              </a:solidFill>
              <a:latin typeface="Calibri"/>
              <a:ea typeface="Calibri"/>
              <a:cs typeface="Calibri"/>
              <a:sym typeface="Calibri"/>
            </a:endParaRPr>
          </a:p>
        </p:txBody>
      </p:sp>
      <p:sp>
        <p:nvSpPr>
          <p:cNvPr id="136" name="Google Shape;136;p8"/>
          <p:cNvSpPr txBox="1"/>
          <p:nvPr/>
        </p:nvSpPr>
        <p:spPr>
          <a:xfrm>
            <a:off x="3555000" y="4127725"/>
            <a:ext cx="122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latin typeface="Calibri"/>
                <a:ea typeface="Calibri"/>
                <a:cs typeface="Calibri"/>
                <a:sym typeface="Calibri"/>
              </a:rPr>
              <a:t>Figure source: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2" name="Google Shape;142;p9"/>
          <p:cNvSpPr txBox="1"/>
          <p:nvPr/>
        </p:nvSpPr>
        <p:spPr>
          <a:xfrm>
            <a:off x="355950" y="405700"/>
            <a:ext cx="8267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chemeClr val="dk1"/>
                </a:solidFill>
                <a:latin typeface="Roboto Mono"/>
                <a:ea typeface="Roboto Mono"/>
                <a:cs typeface="Roboto Mono"/>
                <a:sym typeface="Roboto Mono"/>
              </a:rPr>
              <a:t>K-NN Algorithm for classification</a:t>
            </a:r>
            <a:endParaRPr b="0" i="0" sz="3200" u="none" cap="none" strike="noStrike">
              <a:solidFill>
                <a:srgbClr val="000000"/>
              </a:solidFill>
              <a:latin typeface="Arial"/>
              <a:ea typeface="Arial"/>
              <a:cs typeface="Arial"/>
              <a:sym typeface="Arial"/>
            </a:endParaRPr>
          </a:p>
        </p:txBody>
      </p:sp>
      <p:sp>
        <p:nvSpPr>
          <p:cNvPr id="143" name="Google Shape;143;p9"/>
          <p:cNvSpPr txBox="1"/>
          <p:nvPr/>
        </p:nvSpPr>
        <p:spPr>
          <a:xfrm>
            <a:off x="1281450" y="1529775"/>
            <a:ext cx="6300300" cy="18777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rgbClr val="000000"/>
              </a:buClr>
              <a:buSzPts val="2200"/>
              <a:buFont typeface="Arial"/>
              <a:buAutoNum type="arabicPeriod"/>
            </a:pPr>
            <a:r>
              <a:rPr b="0" i="0" lang="en" sz="2200" u="none" cap="none" strike="noStrike">
                <a:solidFill>
                  <a:schemeClr val="dk1"/>
                </a:solidFill>
                <a:latin typeface="Calibri"/>
                <a:ea typeface="Calibri"/>
                <a:cs typeface="Calibri"/>
                <a:sym typeface="Calibri"/>
              </a:rPr>
              <a:t>Calculate distance between your new data point with all the preexisting data. </a:t>
            </a:r>
            <a:r>
              <a:rPr b="0" i="0" lang="en" sz="2200" u="none" cap="none" strike="noStrike">
                <a:solidFill>
                  <a:srgbClr val="FF0000"/>
                </a:solidFill>
                <a:latin typeface="Calibri"/>
                <a:ea typeface="Calibri"/>
                <a:cs typeface="Calibri"/>
                <a:sym typeface="Calibri"/>
              </a:rPr>
              <a:t>O(n) - Not cheap!</a:t>
            </a:r>
            <a:endParaRPr b="0" i="0" sz="2200" u="none" cap="none" strike="noStrike">
              <a:solidFill>
                <a:srgbClr val="FF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eriod"/>
            </a:pPr>
            <a:r>
              <a:rPr b="0" i="0" lang="en" sz="2200" u="none" cap="none" strike="noStrike">
                <a:solidFill>
                  <a:srgbClr val="000000"/>
                </a:solidFill>
                <a:latin typeface="Calibri"/>
                <a:ea typeface="Calibri"/>
                <a:cs typeface="Calibri"/>
                <a:sym typeface="Calibri"/>
              </a:rPr>
              <a:t>Pick k data points with the smallest distance and use the majority of their group assignment to label your new data point.</a:t>
            </a:r>
            <a:endParaRPr b="0" i="0" sz="2200" u="none" cap="none" strike="noStrike">
              <a:solidFill>
                <a:srgbClr val="000000"/>
              </a:solidFill>
              <a:latin typeface="Calibri"/>
              <a:ea typeface="Calibri"/>
              <a:cs typeface="Calibri"/>
              <a:sym typeface="Calibri"/>
            </a:endParaRPr>
          </a:p>
        </p:txBody>
      </p:sp>
      <p:pic>
        <p:nvPicPr>
          <p:cNvPr id="144" name="Google Shape;144;p9"/>
          <p:cNvPicPr preferRelativeResize="0"/>
          <p:nvPr/>
        </p:nvPicPr>
        <p:blipFill rotWithShape="1">
          <a:blip r:embed="rId3">
            <a:alphaModFix/>
          </a:blip>
          <a:srcRect b="0" l="0" r="0" t="0"/>
          <a:stretch/>
        </p:blipFill>
        <p:spPr>
          <a:xfrm>
            <a:off x="1472750" y="3602152"/>
            <a:ext cx="6198501" cy="922150"/>
          </a:xfrm>
          <a:prstGeom prst="rect">
            <a:avLst/>
          </a:prstGeom>
          <a:noFill/>
          <a:ln>
            <a:noFill/>
          </a:ln>
        </p:spPr>
      </p:pic>
      <p:sp>
        <p:nvSpPr>
          <p:cNvPr id="145" name="Google Shape;145;p9"/>
          <p:cNvSpPr txBox="1"/>
          <p:nvPr/>
        </p:nvSpPr>
        <p:spPr>
          <a:xfrm>
            <a:off x="6950425" y="4449375"/>
            <a:ext cx="818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alibri"/>
                <a:ea typeface="Calibri"/>
                <a:cs typeface="Calibri"/>
                <a:sym typeface="Calibri"/>
              </a:rPr>
              <a:t>source: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