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263" r:id="rId4"/>
    <p:sldId id="264" r:id="rId5"/>
    <p:sldId id="267" r:id="rId6"/>
    <p:sldId id="283" r:id="rId7"/>
    <p:sldId id="268" r:id="rId8"/>
    <p:sldId id="269" r:id="rId9"/>
    <p:sldId id="287" r:id="rId10"/>
    <p:sldId id="278" r:id="rId11"/>
    <p:sldId id="277" r:id="rId12"/>
    <p:sldId id="290" r:id="rId13"/>
    <p:sldId id="274" r:id="rId14"/>
    <p:sldId id="275" r:id="rId15"/>
    <p:sldId id="270" r:id="rId16"/>
    <p:sldId id="286" r:id="rId17"/>
    <p:sldId id="271" r:id="rId18"/>
    <p:sldId id="272" r:id="rId19"/>
    <p:sldId id="279" r:id="rId20"/>
    <p:sldId id="280" r:id="rId21"/>
    <p:sldId id="281" r:id="rId22"/>
    <p:sldId id="282" r:id="rId23"/>
    <p:sldId id="273" r:id="rId24"/>
    <p:sldId id="284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40BA5-B906-4507-A229-2BBCC9372479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F08C7-A0E1-4BE5-A494-6905F5AE41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4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F08C7-A0E1-4BE5-A494-6905F5AE41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81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Bookjshop</a:t>
            </a:r>
            <a:r>
              <a:rPr lang="en-GB" dirty="0"/>
              <a:t> alehouse (only takeaway)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2D24D-E786-47B6-B854-07827FB55B3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71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7919" y="5838040"/>
            <a:ext cx="1713137" cy="938315"/>
          </a:xfrm>
          <a:prstGeom prst="rect">
            <a:avLst/>
          </a:prstGeom>
        </p:spPr>
      </p:pic>
      <p:pic>
        <p:nvPicPr>
          <p:cNvPr id="8" name="Picture 14" descr="I:\electronics_computer_science_black_logo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267952" y="5997575"/>
            <a:ext cx="18097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54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2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3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0"/>
            <a:ext cx="1097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33600" y="914400"/>
            <a:ext cx="46228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959600" y="914400"/>
            <a:ext cx="4622800" cy="2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133600" y="3595689"/>
            <a:ext cx="4622800" cy="253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59600" y="3595689"/>
            <a:ext cx="4622800" cy="2530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330BC-5456-4B3F-ABBD-DC03BFCD37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094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6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6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64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86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316A3-9A52-4073-88E9-1F0525049C7A}" type="datetimeFigureOut">
              <a:rPr lang="en-GB" smtClean="0"/>
              <a:t>15/10/2020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731-13F3-47C7-934F-B711E540E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5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/><Relationship Id="rId2" Type="http://schemas.openxmlformats.org/officeDocument/2006/relationships/hyperlink" Target="https://www.youtube.com/watch?v=6KuMe5n_jd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5 Group Operators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COMP3204 </a:t>
            </a:r>
            <a:r>
              <a:rPr lang="en-GB"/>
              <a:t>Computer </a:t>
            </a:r>
            <a:r>
              <a:rPr lang="en-GB" dirty="0"/>
              <a:t>Vision</a:t>
            </a:r>
          </a:p>
          <a:p>
            <a:endParaRPr lang="en-GB" dirty="0"/>
          </a:p>
          <a:p>
            <a:r>
              <a:rPr lang="en-GB" sz="3600" b="1" dirty="0">
                <a:solidFill>
                  <a:srgbClr val="0070C0"/>
                </a:solidFill>
              </a:rPr>
              <a:t>How do we combine points to make a new point in a new image?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14337"/>
              </p:ext>
            </p:extLst>
          </p:nvPr>
        </p:nvGraphicFramePr>
        <p:xfrm>
          <a:off x="114298" y="5613401"/>
          <a:ext cx="1870912" cy="1170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059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Book </a:t>
                      </a:r>
                    </a:p>
                    <a:p>
                      <a:r>
                        <a:rPr lang="en-GB" dirty="0"/>
                        <a:t>pp</a:t>
                      </a:r>
                      <a:r>
                        <a:rPr lang="en-GB" baseline="0" dirty="0"/>
                        <a:t> </a:t>
                      </a:r>
                    </a:p>
                    <a:p>
                      <a:r>
                        <a:rPr lang="en-GB" baseline="0"/>
                        <a:t>96- </a:t>
                      </a:r>
                      <a:r>
                        <a:rPr lang="en-GB" baseline="0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7" y="567541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 convolution via the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00FF"/>
                </a:solidFill>
              </a:rPr>
              <a:t>Convolution theorem </a:t>
            </a:r>
            <a:r>
              <a:rPr lang="en-GB" sz="2400" dirty="0"/>
              <a:t>allows for </a:t>
            </a:r>
            <a:r>
              <a:rPr lang="en-GB" sz="2400" dirty="0">
                <a:solidFill>
                  <a:srgbClr val="0000FF"/>
                </a:solidFill>
              </a:rPr>
              <a:t>fast computation via FFT </a:t>
            </a:r>
            <a:r>
              <a:rPr lang="en-GB" sz="2400" dirty="0"/>
              <a:t>for template size ≥ 7×7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548" y="2264929"/>
            <a:ext cx="3781425" cy="73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07293"/>
            <a:ext cx="47339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71365"/>
            <a:ext cx="299085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10847"/>
            <a:ext cx="4962525" cy="466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520" y="5421955"/>
            <a:ext cx="6507480" cy="661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6129453"/>
            <a:ext cx="5629275" cy="390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40676" y="5633527"/>
            <a:ext cx="2790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Beware of clowns …  Oxford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02742" y="6106192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Imperial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13734">
            <a:off x="9695569" y="3949587"/>
            <a:ext cx="1813907" cy="135867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42595" y="6488275"/>
            <a:ext cx="1981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it’s point by point!!</a:t>
            </a:r>
          </a:p>
        </p:txBody>
      </p: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529B6F7-B981-4DA8-8706-33BBEB2B1F23}"/>
              </a:ext>
            </a:extLst>
          </p:cNvPr>
          <p:cNvSpPr/>
          <p:nvPr/>
        </p:nvSpPr>
        <p:spPr>
          <a:xfrm>
            <a:off x="5993217" y="2433188"/>
            <a:ext cx="417743" cy="354714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7C4321-E4E1-457C-9A21-A368C2FD73FC}"/>
              </a:ext>
            </a:extLst>
          </p:cNvPr>
          <p:cNvSpPr/>
          <p:nvPr/>
        </p:nvSpPr>
        <p:spPr>
          <a:xfrm>
            <a:off x="6619877" y="3044177"/>
            <a:ext cx="53208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The </a:t>
            </a:r>
            <a:r>
              <a:rPr lang="en-GB" sz="2400" dirty="0">
                <a:solidFill>
                  <a:srgbClr val="0066FF"/>
                </a:solidFill>
              </a:rPr>
              <a:t>inversion</a:t>
            </a:r>
            <a:r>
              <a:rPr lang="en-GB" sz="2400" dirty="0"/>
              <a:t> is </a:t>
            </a:r>
            <a:r>
              <a:rPr lang="en-GB" sz="2400" dirty="0">
                <a:solidFill>
                  <a:srgbClr val="FF0000"/>
                </a:solidFill>
              </a:rPr>
              <a:t>implicit</a:t>
            </a:r>
            <a:r>
              <a:rPr lang="en-GB" sz="2400" dirty="0"/>
              <a:t> in Fourier</a:t>
            </a:r>
          </a:p>
          <a:p>
            <a:r>
              <a:rPr lang="en-GB" sz="2400" dirty="0"/>
              <a:t>The theory is at end, for </a:t>
            </a:r>
            <a:r>
              <a:rPr lang="en-GB" sz="2400" dirty="0">
                <a:solidFill>
                  <a:srgbClr val="FF0000"/>
                </a:solidFill>
              </a:rPr>
              <a:t>information</a:t>
            </a:r>
            <a:r>
              <a:rPr lang="en-GB" sz="2400" dirty="0"/>
              <a:t> only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28F9F-088F-411D-A102-575F92CBD6B6}"/>
              </a:ext>
            </a:extLst>
          </p:cNvPr>
          <p:cNvSpPr/>
          <p:nvPr/>
        </p:nvSpPr>
        <p:spPr>
          <a:xfrm>
            <a:off x="838200" y="4849481"/>
            <a:ext cx="20263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GB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24933-2601-49B0-99C2-284CF19F6695}"/>
              </a:ext>
            </a:extLst>
          </p:cNvPr>
          <p:cNvSpPr/>
          <p:nvPr/>
        </p:nvSpPr>
        <p:spPr>
          <a:xfrm>
            <a:off x="826478" y="4377572"/>
            <a:ext cx="7291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by point multiplication (∙×) for sampled signals</a:t>
            </a:r>
          </a:p>
        </p:txBody>
      </p:sp>
    </p:spTree>
    <p:extLst>
      <p:ext uri="{BB962C8B-B14F-4D97-AF65-F5344CB8AC3E}">
        <p14:creationId xmlns:p14="http://schemas.microsoft.com/office/powerpoint/2010/main" val="414506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 Convolution via the Fourier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321" y="1564954"/>
            <a:ext cx="7813358" cy="487268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3A7C-93A1-4335-B1D0-E0D4E1B5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Fireside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8DEA-317A-4618-BECC-EC30D47F4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55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Biometrics – Southampton on </a:t>
            </a:r>
            <a:r>
              <a:rPr lang="en-GB" dirty="0" smtClean="0"/>
              <a:t>ABC </a:t>
            </a:r>
            <a:r>
              <a:rPr lang="en-GB" dirty="0"/>
              <a:t>news for the second time …. </a:t>
            </a:r>
          </a:p>
          <a:p>
            <a:pPr marL="0" indent="0"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GAIT Biometric Smart Cameras to ID Americans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https://www.youtube.com/watch?v=6KuMe5n_jdQ</a:t>
            </a:r>
            <a:r>
              <a:rPr lang="en-GB" dirty="0"/>
              <a:t> </a:t>
            </a:r>
          </a:p>
        </p:txBody>
      </p:sp>
      <p:sp>
        <p:nvSpPr>
          <p:cNvPr id="4" name="Rectangle 1">
            <a:hlinkClick r:id="rId3" tooltip="YouTube Home"/>
            <a:extLst>
              <a:ext uri="{FF2B5EF4-FFF2-40B4-BE49-F238E27FC236}">
                <a16:creationId xmlns:a16="http://schemas.microsoft.com/office/drawing/2014/main" id="{221833C5-83D1-4A28-9834-034671AB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023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53E54F-620D-40CC-BAC1-1C6D55C23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02322"/>
            <a:ext cx="62261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2D Gaussian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2400" dirty="0"/>
              <a:t>Used to calculate </a:t>
            </a:r>
            <a:r>
              <a:rPr lang="en-GB" sz="2400" dirty="0">
                <a:solidFill>
                  <a:srgbClr val="0000FF"/>
                </a:solidFill>
              </a:rPr>
              <a:t>template</a:t>
            </a:r>
            <a:r>
              <a:rPr lang="en-GB" sz="2400" dirty="0"/>
              <a:t> values</a:t>
            </a:r>
          </a:p>
          <a:p>
            <a:pPr marL="0" indent="0">
              <a:buNone/>
            </a:pPr>
            <a:r>
              <a:rPr lang="en-GB" sz="2400" dirty="0"/>
              <a:t>Note </a:t>
            </a:r>
            <a:r>
              <a:rPr lang="en-GB" sz="2400" dirty="0">
                <a:solidFill>
                  <a:srgbClr val="0000FF"/>
                </a:solidFill>
              </a:rPr>
              <a:t>compromise</a:t>
            </a:r>
            <a:r>
              <a:rPr lang="en-GB" sz="2400" dirty="0"/>
              <a:t> between </a:t>
            </a:r>
            <a:r>
              <a:rPr lang="en-GB" sz="2400" dirty="0">
                <a:solidFill>
                  <a:srgbClr val="0000FF"/>
                </a:solidFill>
              </a:rPr>
              <a:t>variance</a:t>
            </a:r>
            <a:r>
              <a:rPr lang="en-GB" sz="2400" dirty="0"/>
              <a:t>       and </a:t>
            </a:r>
            <a:r>
              <a:rPr lang="en-GB" sz="2400" dirty="0">
                <a:solidFill>
                  <a:srgbClr val="0000FF"/>
                </a:solidFill>
              </a:rPr>
              <a:t>window size</a:t>
            </a:r>
          </a:p>
          <a:p>
            <a:pPr marL="0" indent="0">
              <a:buNone/>
            </a:pPr>
            <a:r>
              <a:rPr lang="en-GB" sz="2400" dirty="0"/>
              <a:t>Common choices 5×5, 1.0; 7×7, 1.2; 9×9, 1.4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2137251"/>
            <a:ext cx="3371850" cy="1247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40" y="4306967"/>
            <a:ext cx="386081" cy="390525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2D Gaussian function and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7" y="1825625"/>
            <a:ext cx="524827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5827052"/>
            <a:ext cx="6990080" cy="349911"/>
          </a:xfrm>
          <a:prstGeom prst="rect">
            <a:avLst/>
          </a:prstGeom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157" y="3391852"/>
            <a:ext cx="5718140" cy="229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Gaussian 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7" y="2002155"/>
            <a:ext cx="10935685" cy="3098165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27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7DCE-8960-4391-9D78-AB260EA1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ED9F7-91A1-45ED-B2D7-D870767E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843" y="4145917"/>
            <a:ext cx="8073797" cy="2287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000EB-7B7B-40EE-B70E-65DEF8DE4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02" y="1871980"/>
            <a:ext cx="8073797" cy="22811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F00383-0962-415D-A40A-B03A33953290}"/>
              </a:ext>
            </a:extLst>
          </p:cNvPr>
          <p:cNvSpPr/>
          <p:nvPr/>
        </p:nvSpPr>
        <p:spPr>
          <a:xfrm>
            <a:off x="1021255" y="3730418"/>
            <a:ext cx="2047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Which one is </a:t>
            </a:r>
            <a:r>
              <a:rPr lang="en-GB" sz="2400" dirty="0">
                <a:solidFill>
                  <a:srgbClr val="FF0000"/>
                </a:solidFill>
              </a:rPr>
              <a:t>better</a:t>
            </a:r>
            <a:r>
              <a:rPr lang="en-GB" sz="2400" dirty="0">
                <a:solidFill>
                  <a:prstClr val="black"/>
                </a:solidFill>
              </a:rPr>
              <a:t>?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C35B6-9463-4EE2-9D92-9ECEF876DA82}"/>
              </a:ext>
            </a:extLst>
          </p:cNvPr>
          <p:cNvSpPr/>
          <p:nvPr/>
        </p:nvSpPr>
        <p:spPr>
          <a:xfrm>
            <a:off x="1021255" y="2597078"/>
            <a:ext cx="2047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Direct averaging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702C2-E084-4B94-9F69-E2C57CD82ECD}"/>
              </a:ext>
            </a:extLst>
          </p:cNvPr>
          <p:cNvSpPr/>
          <p:nvPr/>
        </p:nvSpPr>
        <p:spPr>
          <a:xfrm>
            <a:off x="1021254" y="5035478"/>
            <a:ext cx="20470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Gaussian averaging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median from a 3×3 template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7AEB14-553E-4E84-86D9-7DD9F6BC0420}"/>
              </a:ext>
            </a:extLst>
          </p:cNvPr>
          <p:cNvSpPr/>
          <p:nvPr/>
        </p:nvSpPr>
        <p:spPr>
          <a:xfrm>
            <a:off x="1991405" y="5745314"/>
            <a:ext cx="8417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</a:rPr>
              <a:t>The </a:t>
            </a:r>
            <a:r>
              <a:rPr lang="en-GB" sz="2400" dirty="0">
                <a:solidFill>
                  <a:srgbClr val="0000FF"/>
                </a:solidFill>
              </a:rPr>
              <a:t>median</a:t>
            </a:r>
            <a:r>
              <a:rPr lang="en-GB" sz="2400" dirty="0">
                <a:solidFill>
                  <a:prstClr val="black"/>
                </a:solidFill>
              </a:rPr>
              <a:t> is the </a:t>
            </a:r>
            <a:r>
              <a:rPr lang="en-GB" sz="2400" dirty="0">
                <a:solidFill>
                  <a:srgbClr val="FF0000"/>
                </a:solidFill>
              </a:rPr>
              <a:t>centre element </a:t>
            </a:r>
            <a:r>
              <a:rPr lang="en-GB" sz="2400" dirty="0">
                <a:solidFill>
                  <a:prstClr val="black"/>
                </a:solidFill>
              </a:rPr>
              <a:t>of a </a:t>
            </a:r>
            <a:r>
              <a:rPr lang="en-GB" sz="2400" dirty="0">
                <a:solidFill>
                  <a:srgbClr val="FF0000"/>
                </a:solidFill>
              </a:rPr>
              <a:t>rank-ordered</a:t>
            </a:r>
            <a:r>
              <a:rPr lang="en-GB" sz="2400" dirty="0">
                <a:solidFill>
                  <a:prstClr val="black"/>
                </a:solidFill>
              </a:rPr>
              <a:t> set of template points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299AAB-B542-466F-952F-ECD71530E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392" y="1666875"/>
            <a:ext cx="1724025" cy="1762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D9C03-2424-4CE5-AB0E-5875B047B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885" y="2331290"/>
            <a:ext cx="4705350" cy="1447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A9591A-4B34-40EF-A37A-C01C43D85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4095452"/>
            <a:ext cx="4572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Finding the median from a 3×3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Preserves </a:t>
            </a:r>
            <a:r>
              <a:rPr lang="en-GB" sz="2400" dirty="0">
                <a:solidFill>
                  <a:srgbClr val="0000FF"/>
                </a:solidFill>
              </a:rPr>
              <a:t>edges</a:t>
            </a:r>
          </a:p>
          <a:p>
            <a:pPr marL="0" indent="0">
              <a:buNone/>
            </a:pPr>
            <a:r>
              <a:rPr lang="en-GB" sz="2400" dirty="0"/>
              <a:t>Removes </a:t>
            </a:r>
            <a:r>
              <a:rPr lang="en-GB" sz="2400" dirty="0">
                <a:solidFill>
                  <a:srgbClr val="0000FF"/>
                </a:solidFill>
              </a:rPr>
              <a:t>salt and pepper </a:t>
            </a:r>
            <a:r>
              <a:rPr lang="en-GB" sz="2400" dirty="0"/>
              <a:t>noise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22" y="2880692"/>
            <a:ext cx="9867900" cy="353377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Newer stuff: non local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Averaging which preserves regions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2464896"/>
            <a:ext cx="744855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1943-CE4D-413A-AA0D-2DA2D67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75FBD-2E76-4EF1-88FC-F56D19575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How can we collect points as a group?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we apply processes to that group?</a:t>
            </a:r>
          </a:p>
        </p:txBody>
      </p:sp>
    </p:spTree>
    <p:extLst>
      <p:ext uri="{BB962C8B-B14F-4D97-AF65-F5344CB8AC3E}">
        <p14:creationId xmlns:p14="http://schemas.microsoft.com/office/powerpoint/2010/main" val="23409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Applying non local means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26" y="1550309"/>
            <a:ext cx="6971347" cy="510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6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Even newer stuff: Image Ray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Use analogy to </a:t>
            </a:r>
            <a:r>
              <a:rPr lang="en-GB" sz="2400" dirty="0">
                <a:solidFill>
                  <a:srgbClr val="0070C0"/>
                </a:solidFill>
              </a:rPr>
              <a:t>light</a:t>
            </a:r>
            <a:r>
              <a:rPr lang="en-GB" sz="2400" dirty="0"/>
              <a:t> to find shapes, removing remainder</a:t>
            </a:r>
          </a:p>
        </p:txBody>
      </p:sp>
      <p:sp>
        <p:nvSpPr>
          <p:cNvPr id="8" name="Shape 2690"/>
          <p:cNvSpPr txBox="1"/>
          <p:nvPr/>
        </p:nvSpPr>
        <p:spPr>
          <a:xfrm>
            <a:off x="8980227" y="6173362"/>
            <a:ext cx="3008489" cy="643997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imes New Roman"/>
              <a:buNone/>
            </a:pP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Times New Roman"/>
                <a:cs typeface="Times New Roman"/>
                <a:sym typeface="Times New Roman"/>
              </a:rPr>
              <a:t>Cummings, Nixon and Prugel-Bennett</a:t>
            </a:r>
            <a:r>
              <a:rPr lang="en" b="0" i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, </a:t>
            </a:r>
            <a:r>
              <a:rPr lang="en" b="0" i="1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PRL </a:t>
            </a:r>
            <a:r>
              <a:rPr lang="en" b="0" u="none" strike="noStrike" cap="none" dirty="0">
                <a:solidFill>
                  <a:srgbClr val="FFFFFF"/>
                </a:solidFill>
                <a:latin typeface="+mn-lt"/>
                <a:ea typeface="Arial Narrow"/>
                <a:cs typeface="Arial Narrow"/>
                <a:sym typeface="Arial Narrow"/>
              </a:rPr>
              <a:t>2012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2295207"/>
            <a:ext cx="6929120" cy="367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Applying Image Ray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63" y="1825625"/>
            <a:ext cx="8200073" cy="466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33" y="0"/>
            <a:ext cx="7491161" cy="66845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17" y="5756697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4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4016-E954-4464-BCDB-A5F04BEA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Takeaway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8B28-0663-46A4-8138-36FCB9DF6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981" cy="4351338"/>
          </a:xfrm>
        </p:spPr>
        <p:txBody>
          <a:bodyPr>
            <a:normAutofit/>
          </a:bodyPr>
          <a:lstStyle/>
          <a:p>
            <a:pPr marL="722313" indent="-722313">
              <a:buNone/>
            </a:pPr>
            <a:r>
              <a:rPr lang="en-GB" dirty="0"/>
              <a:t>1 – collection of points is called a </a:t>
            </a:r>
            <a:r>
              <a:rPr lang="en-GB" dirty="0">
                <a:solidFill>
                  <a:srgbClr val="0066FF"/>
                </a:solidFill>
              </a:rPr>
              <a:t>template</a:t>
            </a:r>
          </a:p>
          <a:p>
            <a:pPr marL="722313" indent="-722313">
              <a:buNone/>
            </a:pPr>
            <a:r>
              <a:rPr lang="en-GB" dirty="0"/>
              <a:t>2 – application to an image is called </a:t>
            </a:r>
            <a:r>
              <a:rPr lang="en-GB" dirty="0">
                <a:solidFill>
                  <a:srgbClr val="0066FF"/>
                </a:solidFill>
              </a:rPr>
              <a:t>template convolution</a:t>
            </a:r>
          </a:p>
          <a:p>
            <a:pPr marL="722313" indent="-722313">
              <a:buNone/>
            </a:pPr>
            <a:r>
              <a:rPr lang="en-GB" dirty="0"/>
              <a:t>3 - can use </a:t>
            </a:r>
            <a:r>
              <a:rPr lang="en-GB" dirty="0">
                <a:solidFill>
                  <a:srgbClr val="0066FF"/>
                </a:solidFill>
              </a:rPr>
              <a:t>Fourier</a:t>
            </a:r>
            <a:r>
              <a:rPr lang="en-GB" dirty="0"/>
              <a:t> to improve speed</a:t>
            </a:r>
          </a:p>
          <a:p>
            <a:pPr marL="722313" indent="-722313">
              <a:buNone/>
            </a:pPr>
            <a:r>
              <a:rPr lang="en-GB" dirty="0"/>
              <a:t>4 – </a:t>
            </a:r>
            <a:r>
              <a:rPr lang="en-GB" dirty="0">
                <a:solidFill>
                  <a:srgbClr val="0066FF"/>
                </a:solidFill>
              </a:rPr>
              <a:t>averaging</a:t>
            </a:r>
            <a:r>
              <a:rPr lang="en-GB" dirty="0"/>
              <a:t> reduces noise</a:t>
            </a:r>
          </a:p>
          <a:p>
            <a:pPr marL="722313" indent="-722313">
              <a:buNone/>
            </a:pPr>
            <a:r>
              <a:rPr lang="en-GB" dirty="0"/>
              <a:t>How do we find features? That’s edge detection, coming next</a:t>
            </a:r>
          </a:p>
          <a:p>
            <a:pPr marL="722313" indent="-722313">
              <a:buNone/>
            </a:pPr>
            <a:r>
              <a:rPr lang="en-GB" dirty="0"/>
              <a:t> </a:t>
            </a:r>
          </a:p>
        </p:txBody>
      </p:sp>
      <p:pic>
        <p:nvPicPr>
          <p:cNvPr id="1026" name="Picture 2" descr="the bar - Picture of The Old Bookshop, Bristol - Tripadvisor">
            <a:extLst>
              <a:ext uri="{FF2B5EF4-FFF2-40B4-BE49-F238E27FC236}">
                <a16:creationId xmlns:a16="http://schemas.microsoft.com/office/drawing/2014/main" id="{0E6FD7CC-6DBF-4DAC-B46A-A3FBB333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4341">
            <a:off x="7096700" y="1916988"/>
            <a:ext cx="4032031" cy="30240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0E3D2A-9F09-4203-8D22-7D0CBD4DB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29950E-96CE-4957-989A-2A2320DA4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6214-B5C3-407C-BAA5-5E1E2846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DDC1-FD58-4A04-A02A-2046FA92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EB70-53CF-4681-A3DC-3E948F63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theorem, for </a:t>
            </a:r>
            <a:r>
              <a:rPr lang="en-GB" dirty="0">
                <a:solidFill>
                  <a:srgbClr val="FF0000"/>
                </a:solidFill>
              </a:rPr>
              <a:t>completeness</a:t>
            </a:r>
            <a:r>
              <a:rPr lang="en-GB" dirty="0"/>
              <a:t> only!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FC609D-09EC-48C5-BDAD-A7715CF72706}"/>
                  </a:ext>
                </a:extLst>
              </p:cNvPr>
              <p:cNvSpPr/>
              <p:nvPr/>
            </p:nvSpPr>
            <p:spPr>
              <a:xfrm>
                <a:off x="259080" y="1445744"/>
                <a:ext cx="11424920" cy="5252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1-D convolution is defined as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</a:p>
              <a:p>
                <a:r>
                  <a:rPr lang="en-US" sz="2400" dirty="0"/>
                  <a:t>by the DFT, for component </a:t>
                </a:r>
                <a:r>
                  <a:rPr lang="en-US" sz="2400" i="1" dirty="0"/>
                  <a:t>u</a:t>
                </a:r>
                <a:r>
                  <a:rPr lang="en-US" sz="2400" dirty="0"/>
                  <a:t>        	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𝐩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𝑚𝑢</m:t>
                            </m:r>
                          </m:sup>
                        </m:sSup>
                      </m:e>
                    </m:nary>
                  </m:oMath>
                </a14:m>
                <a:endParaRPr lang="en-GB" sz="2400" dirty="0"/>
              </a:p>
              <a:p>
                <a:pPr>
                  <a:tabLst>
                    <a:tab pos="2692400" algn="l"/>
                  </a:tabLst>
                </a:pPr>
                <a:r>
                  <a:rPr lang="en-US" sz="2400" dirty="0"/>
                  <a:t>by re-ordering	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</m:t>
                        </m:r>
                      </m:sup>
                    </m:sSup>
                  </m:oMath>
                </a14:m>
                <a:endParaRPr lang="en-GB" sz="2400" dirty="0"/>
              </a:p>
              <a:p>
                <a:r>
                  <a:rPr lang="en-US" sz="2400" dirty="0"/>
                  <a:t>by shift </a:t>
                </a:r>
                <a:r>
                  <a:rPr lang="en-US" sz="2400" dirty="0" err="1"/>
                  <a:t>th</a:t>
                </a:r>
                <a:r>
                  <a:rPr lang="en-US" sz="2400" baseline="30000" dirty="0" err="1"/>
                  <a:t>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GB" sz="2400" b="1" i="0" smtClean="0">
                        <a:latin typeface="Cambria Math" panose="02040503050406030204" pitchFamily="18" charset="0"/>
                      </a:rPr>
                      <m:t>𝐪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</m:t>
                        </m:r>
                      </m:sup>
                    </m:sSup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𝑖𝑢</m:t>
                        </m:r>
                      </m:sup>
                    </m:sSup>
                  </m:oMath>
                </a14:m>
                <a:endParaRPr lang="en-GB" sz="2400" dirty="0"/>
              </a:p>
              <a:p>
                <a:r>
                  <a:rPr lang="en-US" sz="2400" dirty="0"/>
                  <a:t>by grouping like terms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𝑖𝑢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𝑚𝑢</m:t>
                        </m:r>
                      </m:sup>
                    </m:sSup>
                  </m:oMath>
                </a14:m>
                <a:endParaRPr lang="en-GB" sz="2400" dirty="0"/>
              </a:p>
              <a:p>
                <a:r>
                  <a:rPr lang="en-US" sz="2400" dirty="0"/>
                  <a:t>and (by serendipity?)		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</m:d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  <m:d>
                              <m:dPr>
                                <m:ctrlPr>
                                  <a:rPr lang="en-GB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US" sz="2400" dirty="0"/>
                  <a:t>By this, the implementation of discrete convolution using the DFT is achieved by multiplication. For two sampled signals each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400" dirty="0"/>
                  <a:t> points</a:t>
                </a:r>
                <a:r>
                  <a:rPr lang="en-US" sz="2400" dirty="0"/>
                  <a:t> we have</a:t>
                </a:r>
                <a:endParaRPr lang="en-GB" sz="2400" dirty="0"/>
              </a:p>
              <a:p>
                <a:r>
                  <a:rPr lang="en-US" sz="2400" dirty="0"/>
                  <a:t>					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𝐩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</m:d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pPr defTabSz="179388">
                  <a:spcBef>
                    <a:spcPts val="300"/>
                  </a:spcBef>
                  <a:tabLst>
                    <a:tab pos="4664075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So convolution is the point-wise multiplication of the two transforms, and the template does not need to be inverted. The inversion is implicit in the use </a:t>
                </a:r>
                <a:r>
                  <a:rPr lang="en-US" sz="2400" dirty="0">
                    <a:ea typeface="Calibri" panose="020F0502020204030204" pitchFamily="34" charset="0"/>
                  </a:rPr>
                  <a:t>of the </a:t>
                </a:r>
                <a:r>
                  <a:rPr lang="en-US" sz="2400" dirty="0">
                    <a:solidFill>
                      <a:schemeClr val="tx1"/>
                    </a:solidFill>
                    <a:ea typeface="Calibri" panose="020F0502020204030204" pitchFamily="34" charset="0"/>
                  </a:rPr>
                  <a:t>Fourier transform.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FC609D-09EC-48C5-BDAD-A7715CF72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1445744"/>
                <a:ext cx="11424920" cy="5252592"/>
              </a:xfrm>
              <a:prstGeom prst="rect">
                <a:avLst/>
              </a:prstGeom>
              <a:blipFill>
                <a:blip r:embed="rId2"/>
                <a:stretch>
                  <a:fillRect l="-854" t="-580" b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Template convolution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99" y="1351962"/>
            <a:ext cx="8038002" cy="4961255"/>
          </a:xfr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2F430-933A-4E4E-BF72-646EC9C9E7B7}"/>
              </a:ext>
            </a:extLst>
          </p:cNvPr>
          <p:cNvSpPr/>
          <p:nvPr/>
        </p:nvSpPr>
        <p:spPr>
          <a:xfrm>
            <a:off x="701040" y="3116234"/>
            <a:ext cx="256032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0000FF"/>
                </a:solidFill>
              </a:rPr>
              <a:t>Template</a:t>
            </a:r>
            <a:r>
              <a:rPr lang="en-GB" sz="2400" dirty="0">
                <a:solidFill>
                  <a:prstClr val="black"/>
                </a:solidFill>
              </a:rPr>
              <a:t> is convolved in a raster fashion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721F2-4C85-4311-9224-E38029BA6A66}"/>
              </a:ext>
            </a:extLst>
          </p:cNvPr>
          <p:cNvSpPr/>
          <p:nvPr/>
        </p:nvSpPr>
        <p:spPr>
          <a:xfrm>
            <a:off x="701040" y="1810980"/>
            <a:ext cx="256032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</a:rPr>
              <a:t>Calculate a </a:t>
            </a:r>
            <a:r>
              <a:rPr lang="en-GB" sz="2400" dirty="0">
                <a:solidFill>
                  <a:srgbClr val="0000FF"/>
                </a:solidFill>
              </a:rPr>
              <a:t>new</a:t>
            </a:r>
            <a:r>
              <a:rPr lang="en-GB" sz="2400" dirty="0">
                <a:solidFill>
                  <a:prstClr val="black"/>
                </a:solidFill>
              </a:rPr>
              <a:t> image from the original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D3CB8-E5FA-4EF9-8532-436CFC230CAC}"/>
              </a:ext>
            </a:extLst>
          </p:cNvPr>
          <p:cNvSpPr/>
          <p:nvPr/>
        </p:nvSpPr>
        <p:spPr>
          <a:xfrm>
            <a:off x="701040" y="4421488"/>
            <a:ext cx="256032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dirty="0"/>
              <a:t>Template</a:t>
            </a:r>
            <a:r>
              <a:rPr lang="en-GB" sz="2400" dirty="0">
                <a:solidFill>
                  <a:prstClr val="black"/>
                </a:solidFill>
              </a:rPr>
              <a:t> is </a:t>
            </a:r>
            <a:r>
              <a:rPr lang="en-GB" sz="2400" dirty="0">
                <a:solidFill>
                  <a:srgbClr val="FF0000"/>
                </a:solidFill>
              </a:rPr>
              <a:t>inverted</a:t>
            </a:r>
            <a:r>
              <a:rPr lang="en-GB" sz="2400" dirty="0">
                <a:solidFill>
                  <a:prstClr val="black"/>
                </a:solidFill>
              </a:rPr>
              <a:t>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13269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59"/>
          <p:cNvSpPr txBox="1">
            <a:spLocks noChangeArrowheads="1"/>
          </p:cNvSpPr>
          <p:nvPr/>
        </p:nvSpPr>
        <p:spPr bwMode="auto">
          <a:xfrm>
            <a:off x="1643380" y="4561205"/>
            <a:ext cx="125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Inverted template</a:t>
            </a:r>
          </a:p>
        </p:txBody>
      </p:sp>
      <p:sp>
        <p:nvSpPr>
          <p:cNvPr id="3075" name="Rectangle 320"/>
          <p:cNvSpPr>
            <a:spLocks noGrp="1" noChangeArrowheads="1"/>
          </p:cNvSpPr>
          <p:nvPr>
            <p:ph type="title" sz="quarter"/>
          </p:nvPr>
        </p:nvSpPr>
        <p:spPr>
          <a:xfrm>
            <a:off x="609600" y="-1"/>
            <a:ext cx="10972800" cy="1179511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Template convolution</a:t>
            </a:r>
            <a:endParaRPr lang="en-US" altLang="en-US" sz="3600" dirty="0"/>
          </a:p>
        </p:txBody>
      </p:sp>
      <p:graphicFrame>
        <p:nvGraphicFramePr>
          <p:cNvPr id="41061" name="Group 101"/>
          <p:cNvGraphicFramePr>
            <a:graphicFrameLocks noGrp="1"/>
          </p:cNvGraphicFramePr>
          <p:nvPr>
            <p:ph sz="quarter" idx="1"/>
          </p:nvPr>
        </p:nvGraphicFramePr>
        <p:xfrm>
          <a:off x="3071813" y="1044576"/>
          <a:ext cx="3467100" cy="2528889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100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200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300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232" name="Group 272"/>
          <p:cNvGraphicFramePr>
            <a:graphicFrameLocks noGrp="1"/>
          </p:cNvGraphicFramePr>
          <p:nvPr>
            <p:ph sz="quarter" idx="2"/>
          </p:nvPr>
        </p:nvGraphicFramePr>
        <p:xfrm>
          <a:off x="6691313" y="1044576"/>
          <a:ext cx="3467100" cy="2528889"/>
        </p:xfrm>
        <a:graphic>
          <a:graphicData uri="http://schemas.openxmlformats.org/drawingml/2006/table">
            <a:tbl>
              <a:tblPr/>
              <a:tblGrid>
                <a:gridCol w="69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337" name="Group 377"/>
          <p:cNvGraphicFramePr>
            <a:graphicFrameLocks noGrp="1"/>
          </p:cNvGraphicFramePr>
          <p:nvPr>
            <p:ph sz="quarter" idx="4"/>
          </p:nvPr>
        </p:nvGraphicFramePr>
        <p:xfrm>
          <a:off x="7392988" y="154305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271" name="Picture 311" descr="Sobe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4292600"/>
            <a:ext cx="2109787" cy="1530350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340" name="Group 380"/>
          <p:cNvGraphicFramePr>
            <a:graphicFrameLocks noGrp="1"/>
          </p:cNvGraphicFramePr>
          <p:nvPr/>
        </p:nvGraphicFramePr>
        <p:xfrm>
          <a:off x="8112125" y="154305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7" name="Group 387"/>
          <p:cNvGraphicFramePr>
            <a:graphicFrameLocks noGrp="1"/>
          </p:cNvGraphicFramePr>
          <p:nvPr/>
        </p:nvGraphicFramePr>
        <p:xfrm>
          <a:off x="8761413" y="154305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6" name="Group 386"/>
          <p:cNvGraphicFramePr>
            <a:graphicFrameLocks noGrp="1"/>
          </p:cNvGraphicFramePr>
          <p:nvPr/>
        </p:nvGraphicFramePr>
        <p:xfrm>
          <a:off x="7392988" y="2046289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5" name="Group 385"/>
          <p:cNvGraphicFramePr>
            <a:graphicFrameLocks noGrp="1"/>
          </p:cNvGraphicFramePr>
          <p:nvPr/>
        </p:nvGraphicFramePr>
        <p:xfrm>
          <a:off x="8112125" y="2046289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4" name="Group 384"/>
          <p:cNvGraphicFramePr>
            <a:graphicFrameLocks noGrp="1"/>
          </p:cNvGraphicFramePr>
          <p:nvPr/>
        </p:nvGraphicFramePr>
        <p:xfrm>
          <a:off x="8761413" y="2046289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3" name="Group 383"/>
          <p:cNvGraphicFramePr>
            <a:graphicFrameLocks noGrp="1"/>
          </p:cNvGraphicFramePr>
          <p:nvPr/>
        </p:nvGraphicFramePr>
        <p:xfrm>
          <a:off x="7392988" y="255111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2" name="Group 382"/>
          <p:cNvGraphicFramePr>
            <a:graphicFrameLocks noGrp="1"/>
          </p:cNvGraphicFramePr>
          <p:nvPr/>
        </p:nvGraphicFramePr>
        <p:xfrm>
          <a:off x="8112125" y="255111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41" name="Group 381"/>
          <p:cNvGraphicFramePr>
            <a:graphicFrameLocks noGrp="1"/>
          </p:cNvGraphicFramePr>
          <p:nvPr/>
        </p:nvGraphicFramePr>
        <p:xfrm>
          <a:off x="8761413" y="255111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356" name="Group 396"/>
          <p:cNvGraphicFramePr>
            <a:graphicFrameLocks noGrp="1"/>
          </p:cNvGraphicFramePr>
          <p:nvPr>
            <p:ph sz="quarter" idx="3"/>
          </p:nvPr>
        </p:nvGraphicFramePr>
        <p:xfrm>
          <a:off x="6686550" y="3706814"/>
          <a:ext cx="3467100" cy="2530477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1422" name="Picture 462" descr="Sobel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4292601"/>
            <a:ext cx="2120900" cy="1590675"/>
          </a:xfrm>
          <a:prstGeom prst="rect">
            <a:avLst/>
          </a:prstGeom>
          <a:solidFill>
            <a:srgbClr val="00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423" name="Group 463"/>
          <p:cNvGraphicFramePr>
            <a:graphicFrameLocks noGrp="1"/>
          </p:cNvGraphicFramePr>
          <p:nvPr/>
        </p:nvGraphicFramePr>
        <p:xfrm>
          <a:off x="7392988" y="422116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29" name="Group 469"/>
          <p:cNvGraphicFramePr>
            <a:graphicFrameLocks noGrp="1"/>
          </p:cNvGraphicFramePr>
          <p:nvPr/>
        </p:nvGraphicFramePr>
        <p:xfrm>
          <a:off x="8112125" y="422116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35" name="Group 475"/>
          <p:cNvGraphicFramePr>
            <a:graphicFrameLocks noGrp="1"/>
          </p:cNvGraphicFramePr>
          <p:nvPr/>
        </p:nvGraphicFramePr>
        <p:xfrm>
          <a:off x="8761413" y="4221164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41" name="Group 481"/>
          <p:cNvGraphicFramePr>
            <a:graphicFrameLocks noGrp="1"/>
          </p:cNvGraphicFramePr>
          <p:nvPr/>
        </p:nvGraphicFramePr>
        <p:xfrm>
          <a:off x="7392988" y="472440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500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47" name="Group 487"/>
          <p:cNvGraphicFramePr>
            <a:graphicFrameLocks noGrp="1"/>
          </p:cNvGraphicFramePr>
          <p:nvPr/>
        </p:nvGraphicFramePr>
        <p:xfrm>
          <a:off x="8112125" y="472440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700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53" name="Group 493"/>
          <p:cNvGraphicFramePr>
            <a:graphicFrameLocks noGrp="1"/>
          </p:cNvGraphicFramePr>
          <p:nvPr/>
        </p:nvGraphicFramePr>
        <p:xfrm>
          <a:off x="8761413" y="4724401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59" name="Group 499"/>
          <p:cNvGraphicFramePr>
            <a:graphicFrameLocks noGrp="1"/>
          </p:cNvGraphicFramePr>
          <p:nvPr/>
        </p:nvGraphicFramePr>
        <p:xfrm>
          <a:off x="7392988" y="5229226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65" name="Group 505"/>
          <p:cNvGraphicFramePr>
            <a:graphicFrameLocks noGrp="1"/>
          </p:cNvGraphicFramePr>
          <p:nvPr/>
        </p:nvGraphicFramePr>
        <p:xfrm>
          <a:off x="8112125" y="5229226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71" name="Group 511"/>
          <p:cNvGraphicFramePr>
            <a:graphicFrameLocks noGrp="1"/>
          </p:cNvGraphicFramePr>
          <p:nvPr/>
        </p:nvGraphicFramePr>
        <p:xfrm>
          <a:off x="8761413" y="5229226"/>
          <a:ext cx="647700" cy="4730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77" name="Group 517"/>
          <p:cNvGraphicFramePr>
            <a:graphicFrameLocks noGrp="1"/>
          </p:cNvGraphicFramePr>
          <p:nvPr/>
        </p:nvGraphicFramePr>
        <p:xfrm>
          <a:off x="3060700" y="3716339"/>
          <a:ext cx="3467100" cy="2530477"/>
        </p:xfrm>
        <a:graphic>
          <a:graphicData uri="http://schemas.openxmlformats.org/drawingml/2006/table">
            <a:tbl>
              <a:tblPr/>
              <a:tblGrid>
                <a:gridCol w="69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400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640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894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800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rPr>
                        <a:t>0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6" name="Text Box 555"/>
          <p:cNvSpPr txBox="1">
            <a:spLocks noChangeArrowheads="1"/>
          </p:cNvSpPr>
          <p:nvPr/>
        </p:nvSpPr>
        <p:spPr bwMode="auto">
          <a:xfrm>
            <a:off x="2063750" y="2133601"/>
            <a:ext cx="90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Image</a:t>
            </a:r>
            <a:endParaRPr lang="en-US" altLang="en-US"/>
          </a:p>
        </p:txBody>
      </p:sp>
      <p:sp>
        <p:nvSpPr>
          <p:cNvPr id="41516" name="Text Box 556"/>
          <p:cNvSpPr txBox="1">
            <a:spLocks noChangeArrowheads="1"/>
          </p:cNvSpPr>
          <p:nvPr/>
        </p:nvSpPr>
        <p:spPr bwMode="auto">
          <a:xfrm>
            <a:off x="10210800" y="2205038"/>
            <a:ext cx="465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G</a:t>
            </a:r>
            <a:r>
              <a:rPr lang="en-GB" altLang="en-US" baseline="-25000"/>
              <a:t>y</a:t>
            </a:r>
            <a:endParaRPr lang="en-US" altLang="en-US"/>
          </a:p>
        </p:txBody>
      </p:sp>
      <p:sp>
        <p:nvSpPr>
          <p:cNvPr id="41517" name="Text Box 557"/>
          <p:cNvSpPr txBox="1">
            <a:spLocks noChangeArrowheads="1"/>
          </p:cNvSpPr>
          <p:nvPr/>
        </p:nvSpPr>
        <p:spPr bwMode="auto">
          <a:xfrm>
            <a:off x="10210800" y="479742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G</a:t>
            </a:r>
            <a:r>
              <a:rPr lang="en-GB" altLang="en-US" baseline="-25000"/>
              <a:t>x</a:t>
            </a:r>
            <a:endParaRPr lang="en-US" altLang="en-US"/>
          </a:p>
        </p:txBody>
      </p:sp>
      <p:sp>
        <p:nvSpPr>
          <p:cNvPr id="41518" name="Text Box 558"/>
          <p:cNvSpPr txBox="1">
            <a:spLocks noChangeArrowheads="1"/>
          </p:cNvSpPr>
          <p:nvPr/>
        </p:nvSpPr>
        <p:spPr bwMode="auto">
          <a:xfrm>
            <a:off x="1659255" y="4561205"/>
            <a:ext cx="1225550" cy="641350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Result</a:t>
            </a:r>
          </a:p>
        </p:txBody>
      </p:sp>
      <p:pic>
        <p:nvPicPr>
          <p:cNvPr id="3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C 0.04549 -0.08773 0.09115 -0.17523 0.07917 -0.2544 C 0.06719 -0.33356 -0.0026 -0.4044 -0.07222 -0.47477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2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22 -0.47422 L 0.00295 -0.4742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-0.47422 L 0.0816 -0.4742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 -0.47477 L -0.07274 -0.40093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74 -0.40093 L 0.00122 -0.40093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-0.40093 L 0.07986 -0.4009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86 -0.40093 L -0.07257 -0.32731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57 -0.32731 L 0.00625 -0.3273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32731 L 0.0816 -0.3273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41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3" dur="500"/>
                                        <p:tgtEl>
                                          <p:spTgt spid="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625 C -0.07447 -0.09352 -0.14809 -0.18079 -0.16006 -0.25949 C -0.17187 -0.3382 -0.08732 -0.44259 -0.07291 -0.47917 " pathEditMode="relative" rAng="0" ptsTypes="aaA">
                                      <p:cBhvr>
                                        <p:cTn id="100" dur="20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2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92 -0.47963 L 0.00225 -0.47963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47917 L 0.0809 -0.47917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9 -0.47917 L -0.07344 -0.40602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26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44 -0.40579 L 0.00017 -0.40579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40579 L 0.07882 -0.40579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6 -0.40579 L -0.07379 -0.3324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4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27 -0.33218 L 0.00538 -0.33218 " pathEditMode="relative" rAng="0" ptsTypes="AA">
                                      <p:cBhvr>
                                        <p:cTn id="149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5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55 -0.33218 L 0.08125 -0.33218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41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4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4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16" grpId="0"/>
      <p:bldP spid="41517" grpId="0"/>
      <p:bldP spid="415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3×3 template and weighting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/>
              <p:cNvSpPr>
                <a:spLocks noGrp="1"/>
              </p:cNvSpPr>
              <p:nvPr>
                <p:ph idx="1"/>
              </p:nvPr>
            </p:nvSpPr>
            <p:spPr>
              <a:xfrm>
                <a:off x="2255520" y="5188585"/>
                <a:ext cx="7886642" cy="9768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400" dirty="0"/>
                  <a:t> are the </a:t>
                </a:r>
                <a:r>
                  <a:rPr lang="en-GB" sz="2400" dirty="0">
                    <a:solidFill>
                      <a:srgbClr val="0000FF"/>
                    </a:solidFill>
                  </a:rPr>
                  <a:t>weights</a:t>
                </a:r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sz="2400" dirty="0"/>
                  <a:t> denote the position of the point that matches the weighting coefficient position </a:t>
                </a:r>
              </a:p>
            </p:txBody>
          </p:sp>
        </mc:Choice>
        <mc:Fallback xmlns="">
          <p:sp>
            <p:nvSpPr>
              <p:cNvPr id="11" name="Content Placeholder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55520" y="5188585"/>
                <a:ext cx="7886642" cy="976868"/>
              </a:xfrm>
              <a:blipFill>
                <a:blip r:embed="rId2"/>
                <a:stretch>
                  <a:fillRect l="-1159" t="-7500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31" y="4245134"/>
            <a:ext cx="4381500" cy="857250"/>
          </a:xfrm>
          <a:prstGeom prst="rect">
            <a:avLst/>
          </a:prstGeom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588" y="2042743"/>
            <a:ext cx="4535787" cy="18773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04867D-21F2-4518-B6CB-581F5580DD57}"/>
              </a:ext>
            </a:extLst>
          </p:cNvPr>
          <p:cNvSpPr/>
          <p:nvPr/>
        </p:nvSpPr>
        <p:spPr>
          <a:xfrm>
            <a:off x="3669165" y="6104519"/>
            <a:ext cx="4314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/>
              <a:t>Result calculated for </a:t>
            </a:r>
            <a:r>
              <a:rPr lang="en-GB" sz="2400" dirty="0">
                <a:solidFill>
                  <a:srgbClr val="FF0000"/>
                </a:solidFill>
              </a:rPr>
              <a:t>centre</a:t>
            </a:r>
            <a:r>
              <a:rPr lang="en-GB" sz="2400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111753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5314-DACE-45E1-B80F-08FB143C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8CFE-2FEE-42AA-B68E-3EFCC7213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945"/>
            <a:ext cx="8702040" cy="21134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Three options</a:t>
            </a:r>
          </a:p>
          <a:p>
            <a:pPr marL="514350" indent="206375">
              <a:buFont typeface="+mj-lt"/>
              <a:buAutoNum type="arabicPeriod"/>
            </a:pPr>
            <a:r>
              <a:rPr lang="en-GB" dirty="0"/>
              <a:t> Set border to </a:t>
            </a:r>
            <a:r>
              <a:rPr lang="en-GB" dirty="0">
                <a:solidFill>
                  <a:srgbClr val="0000FF"/>
                </a:solidFill>
              </a:rPr>
              <a:t>black</a:t>
            </a:r>
          </a:p>
          <a:p>
            <a:pPr marL="514350" indent="206375">
              <a:buFont typeface="+mj-lt"/>
              <a:buAutoNum type="arabicPeriod"/>
            </a:pPr>
            <a:r>
              <a:rPr lang="en-GB" dirty="0"/>
              <a:t> Assume </a:t>
            </a:r>
            <a:r>
              <a:rPr lang="en-GB" dirty="0">
                <a:solidFill>
                  <a:srgbClr val="0000FF"/>
                </a:solidFill>
              </a:rPr>
              <a:t>wrap-around</a:t>
            </a:r>
          </a:p>
          <a:p>
            <a:pPr marL="514350" indent="206375">
              <a:buFont typeface="+mj-lt"/>
              <a:buAutoNum type="arabicPeriod"/>
            </a:pPr>
            <a:r>
              <a:rPr lang="en-GB" dirty="0"/>
              <a:t> Make </a:t>
            </a:r>
            <a:r>
              <a:rPr lang="en-GB" dirty="0">
                <a:solidFill>
                  <a:srgbClr val="0000FF"/>
                </a:solidFill>
              </a:rPr>
              <a:t>template smaller </a:t>
            </a:r>
            <a:r>
              <a:rPr lang="en-GB" dirty="0"/>
              <a:t>near </a:t>
            </a:r>
            <a:r>
              <a:rPr lang="en-GB" dirty="0" smtClean="0"/>
              <a:t>edges</a:t>
            </a:r>
            <a:endParaRPr lang="en-GB" dirty="0"/>
          </a:p>
        </p:txBody>
      </p:sp>
      <p:pic>
        <p:nvPicPr>
          <p:cNvPr id="1026" name="Picture 2" descr="Pre-Raphaelite frames… | The Frame Blog">
            <a:extLst>
              <a:ext uri="{FF2B5EF4-FFF2-40B4-BE49-F238E27FC236}">
                <a16:creationId xmlns:a16="http://schemas.microsoft.com/office/drawing/2014/main" id="{652718F7-1549-4041-9746-21161E39C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5328">
            <a:off x="8593340" y="2009580"/>
            <a:ext cx="3034525" cy="2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40963" y="411469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>
              <a:buNone/>
            </a:pPr>
            <a:r>
              <a:rPr lang="en-GB" sz="2800" dirty="0"/>
              <a:t>Normally we assume object of interest is near centre so set border to </a:t>
            </a:r>
            <a:r>
              <a:rPr lang="en-GB" sz="2800" dirty="0">
                <a:solidFill>
                  <a:srgbClr val="0000FF"/>
                </a:solidFill>
              </a:rPr>
              <a:t>black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768257">
            <a:off x="8801269" y="2189729"/>
            <a:ext cx="2635101" cy="1943841"/>
          </a:xfrm>
          <a:prstGeom prst="rect">
            <a:avLst/>
          </a:prstGeom>
          <a:noFill/>
          <a:ln w="457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8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3×3 averaging operator </a:t>
            </a:r>
          </a:p>
        </p:txBody>
      </p:sp>
      <p:pic>
        <p:nvPicPr>
          <p:cNvPr id="9" name="Picture 8" descr="EYE_AVE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7240" y="3417768"/>
            <a:ext cx="2392680" cy="2150229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0" name="Picture 9" descr="EYE_NOR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3256" y="3417768"/>
            <a:ext cx="2392680" cy="2150229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1763841"/>
            <a:ext cx="3028950" cy="914400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7324" y="1690688"/>
            <a:ext cx="3474533" cy="14147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A1A832-AD1D-41E1-A3B2-8B0DE2EF33B6}"/>
              </a:ext>
            </a:extLst>
          </p:cNvPr>
          <p:cNvSpPr/>
          <p:nvPr/>
        </p:nvSpPr>
        <p:spPr>
          <a:xfrm>
            <a:off x="4169950" y="6100851"/>
            <a:ext cx="566928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prstClr val="black"/>
                </a:solidFill>
              </a:rPr>
              <a:t>5×5, </a:t>
            </a:r>
            <a:r>
              <a:rPr lang="en-GB" sz="2400" i="1" dirty="0">
                <a:solidFill>
                  <a:prstClr val="black"/>
                </a:solidFill>
              </a:rPr>
              <a:t>w</a:t>
            </a:r>
            <a:r>
              <a:rPr lang="en-GB" sz="2400" dirty="0">
                <a:solidFill>
                  <a:prstClr val="black"/>
                </a:solidFill>
              </a:rPr>
              <a:t> = 1/25 and 7×7, </a:t>
            </a:r>
            <a:r>
              <a:rPr lang="en-GB" sz="2400" i="1" dirty="0">
                <a:solidFill>
                  <a:prstClr val="black"/>
                </a:solidFill>
              </a:rPr>
              <a:t>w</a:t>
            </a:r>
            <a:r>
              <a:rPr lang="en-GB" sz="2400" dirty="0">
                <a:solidFill>
                  <a:prstClr val="black"/>
                </a:solidFill>
              </a:rPr>
              <a:t> = 1/49 etc. </a:t>
            </a:r>
          </a:p>
        </p:txBody>
      </p:sp>
    </p:spTree>
    <p:extLst>
      <p:ext uri="{BB962C8B-B14F-4D97-AF65-F5344CB8AC3E}">
        <p14:creationId xmlns:p14="http://schemas.microsoft.com/office/powerpoint/2010/main" val="41363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Illustrating the effect of window size</a:t>
            </a:r>
          </a:p>
        </p:txBody>
      </p:sp>
      <p:pic>
        <p:nvPicPr>
          <p:cNvPr id="7" name="Picture 6" descr="EYE_AVE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3756" y="2178271"/>
            <a:ext cx="2476500" cy="2339340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8" name="Picture 7" descr="EYE_AVE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749" y="2171700"/>
            <a:ext cx="2490413" cy="235248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9" name="Picture 8" descr="EYE_AVE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3487" y="2171700"/>
            <a:ext cx="2490413" cy="2352482"/>
          </a:xfrm>
          <a:prstGeom prst="rect">
            <a:avLst/>
          </a:prstGeom>
          <a:noFill/>
          <a:ln w="6350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699242" y="4527518"/>
            <a:ext cx="845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3×3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4191" y="4527518"/>
            <a:ext cx="845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5×5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45929" y="4527518"/>
            <a:ext cx="845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7×7</a:t>
            </a:r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8" y="5854197"/>
            <a:ext cx="675030" cy="9180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7" y="5816434"/>
            <a:ext cx="804605" cy="9935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0D1798-1CF4-4A0F-9BA1-D8CF23B76BE2}"/>
              </a:ext>
            </a:extLst>
          </p:cNvPr>
          <p:cNvSpPr/>
          <p:nvPr/>
        </p:nvSpPr>
        <p:spPr>
          <a:xfrm>
            <a:off x="2012038" y="5378187"/>
            <a:ext cx="77898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Larger operators </a:t>
            </a:r>
            <a:r>
              <a:rPr lang="en-GB" sz="2400" dirty="0">
                <a:solidFill>
                  <a:prstClr val="black"/>
                </a:solidFill>
              </a:rPr>
              <a:t>remove more noise, but lose more </a:t>
            </a:r>
            <a:r>
              <a:rPr lang="en-GB" sz="2400" dirty="0">
                <a:solidFill>
                  <a:srgbClr val="FF0000"/>
                </a:solidFill>
              </a:rPr>
              <a:t>detail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92B2-570B-4DFB-8BF1-4C2F2F68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Nasty bit 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B6A33-A27C-453A-B258-4A0739266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Template is actually flipped around both axes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does not matter for </a:t>
                </a:r>
                <a:r>
                  <a:rPr lang="en-GB" dirty="0">
                    <a:solidFill>
                      <a:srgbClr val="FF0000"/>
                    </a:solidFill>
                  </a:rPr>
                  <a:t>symmetric</a:t>
                </a:r>
                <a:r>
                  <a:rPr lang="en-GB" dirty="0"/>
                  <a:t> templates</a:t>
                </a:r>
              </a:p>
              <a:p>
                <a:pPr marL="0" indent="0">
                  <a:buNone/>
                </a:pPr>
                <a:r>
                  <a:rPr lang="en-GB" dirty="0"/>
                  <a:t>(i.e. the deep learning ones!)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B6A33-A27C-453A-B258-4A0739266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04849B4-3265-483C-9FA8-6687D48F5BF3}"/>
              </a:ext>
            </a:extLst>
          </p:cNvPr>
          <p:cNvSpPr/>
          <p:nvPr/>
        </p:nvSpPr>
        <p:spPr>
          <a:xfrm>
            <a:off x="6924726" y="2895600"/>
            <a:ext cx="934720" cy="533400"/>
          </a:xfrm>
          <a:prstGeom prst="ellipse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8523</TotalTime>
  <Words>1051</Words>
  <Application>Microsoft Office PowerPoint</Application>
  <PresentationFormat>Widescreen</PresentationFormat>
  <Paragraphs>206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Cambria Math</vt:lpstr>
      <vt:lpstr>Century Gothic</vt:lpstr>
      <vt:lpstr>Times New Roman</vt:lpstr>
      <vt:lpstr>Office Theme</vt:lpstr>
      <vt:lpstr>Lecture 5 Group Operators </vt:lpstr>
      <vt:lpstr>Content</vt:lpstr>
      <vt:lpstr>Template convolution</vt:lpstr>
      <vt:lpstr>Template convolution</vt:lpstr>
      <vt:lpstr>3×3 template and weighting coefficients</vt:lpstr>
      <vt:lpstr>Border?</vt:lpstr>
      <vt:lpstr>3×3 averaging operator </vt:lpstr>
      <vt:lpstr>Illustrating the effect of window size</vt:lpstr>
      <vt:lpstr>Nasty bit ….</vt:lpstr>
      <vt:lpstr>Template convolution via the Fourier transform</vt:lpstr>
      <vt:lpstr>Template Convolution via the Fourier Transform</vt:lpstr>
      <vt:lpstr>Fireside time</vt:lpstr>
      <vt:lpstr>2D Gaussian function</vt:lpstr>
      <vt:lpstr>2D Gaussian function and template</vt:lpstr>
      <vt:lpstr>Applying Gaussian averaging</vt:lpstr>
      <vt:lpstr>Comparison</vt:lpstr>
      <vt:lpstr>Finding the median from a 3×3 template</vt:lpstr>
      <vt:lpstr>Finding the median from a 3×3 template</vt:lpstr>
      <vt:lpstr>Newer stuff: non local means</vt:lpstr>
      <vt:lpstr>Applying non local means</vt:lpstr>
      <vt:lpstr>Even newer stuff: Image Ray Transform</vt:lpstr>
      <vt:lpstr>Applying Image Ray Transform</vt:lpstr>
      <vt:lpstr>PowerPoint Presentation</vt:lpstr>
      <vt:lpstr>Takeaway time</vt:lpstr>
      <vt:lpstr>PowerPoint Presentation</vt:lpstr>
      <vt:lpstr>Convolution theorem, for completeness only!</vt:lpstr>
    </vt:vector>
  </TitlesOfParts>
  <Company>SCCM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Mark S Nixon</dc:creator>
  <cp:lastModifiedBy>User</cp:lastModifiedBy>
  <cp:revision>75</cp:revision>
  <dcterms:created xsi:type="dcterms:W3CDTF">2015-09-30T14:03:40Z</dcterms:created>
  <dcterms:modified xsi:type="dcterms:W3CDTF">2020-10-16T08:54:59Z</dcterms:modified>
</cp:coreProperties>
</file>