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270" r:id="rId4"/>
    <p:sldId id="272" r:id="rId5"/>
    <p:sldId id="281" r:id="rId6"/>
    <p:sldId id="280" r:id="rId7"/>
    <p:sldId id="282" r:id="rId8"/>
    <p:sldId id="274" r:id="rId9"/>
    <p:sldId id="264" r:id="rId10"/>
    <p:sldId id="279" r:id="rId11"/>
    <p:sldId id="275" r:id="rId12"/>
    <p:sldId id="265" r:id="rId13"/>
    <p:sldId id="288" r:id="rId14"/>
    <p:sldId id="266" r:id="rId15"/>
    <p:sldId id="267" r:id="rId16"/>
    <p:sldId id="283" r:id="rId17"/>
    <p:sldId id="268" r:id="rId18"/>
    <p:sldId id="284" r:id="rId19"/>
    <p:sldId id="285" r:id="rId20"/>
    <p:sldId id="271" r:id="rId21"/>
    <p:sldId id="277" r:id="rId22"/>
    <p:sldId id="276" r:id="rId23"/>
    <p:sldId id="278" r:id="rId24"/>
    <p:sldId id="273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4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40BA5-B906-4507-A229-2BBCC9372479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F08C7-A0E1-4BE5-A494-6905F5AE4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1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Hoxton bakehouse, excellent bread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1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919" y="5838040"/>
            <a:ext cx="1713137" cy="938315"/>
          </a:xfrm>
          <a:prstGeom prst="rect">
            <a:avLst/>
          </a:prstGeom>
        </p:spPr>
      </p:pic>
      <p:pic>
        <p:nvPicPr>
          <p:cNvPr id="8" name="Picture 14" descr="I:\electronics_computer_science_black_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67952" y="5997575"/>
            <a:ext cx="18097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4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6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etro.co.uk/2015/05/15/the-edge-falls-off-the-edge-of-the-stage-in-spectacular-style-during-u2s-world-tour-5199503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6 Edge Detection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COMP3204 </a:t>
            </a:r>
            <a:r>
              <a:rPr lang="en-GB" dirty="0"/>
              <a:t>Computer Vision</a:t>
            </a:r>
          </a:p>
          <a:p>
            <a:endParaRPr lang="en-GB" dirty="0"/>
          </a:p>
          <a:p>
            <a:r>
              <a:rPr lang="en-GB" sz="3600" b="1" dirty="0">
                <a:solidFill>
                  <a:srgbClr val="0070C0"/>
                </a:solidFill>
              </a:rPr>
              <a:t>What are edges and how do we find them?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88564"/>
              </p:ext>
            </p:extLst>
          </p:nvPr>
        </p:nvGraphicFramePr>
        <p:xfrm>
          <a:off x="114298" y="5613401"/>
          <a:ext cx="18709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59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 </a:t>
                      </a:r>
                    </a:p>
                    <a:p>
                      <a:r>
                        <a:rPr lang="en-GB" dirty="0"/>
                        <a:t>pp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/>
                        <a:t>143 </a:t>
                      </a:r>
                      <a:r>
                        <a:rPr lang="en-GB" baseline="0" dirty="0"/>
                        <a:t>- 153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97" y="5739638"/>
            <a:ext cx="768063" cy="9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358C34-73D1-4C2D-9F10-78331CFD85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Taylor series – evaluate </a:t>
                </a:r>
                <a14:m>
                  <m:oMath xmlns:m="http://schemas.openxmlformats.org/officeDocument/2006/math">
                    <m:r>
                      <a:rPr lang="en-GB" sz="4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400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358C34-73D1-4C2D-9F10-78331CFD8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BB48302-75F6-4492-BCEB-AA8EC231B2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25" y="2087032"/>
            <a:ext cx="6277928" cy="289385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1C433D-F545-4BA8-AE57-1DF566533F65}"/>
                  </a:ext>
                </a:extLst>
              </p:cNvPr>
              <p:cNvSpPr/>
              <p:nvPr/>
            </p:nvSpPr>
            <p:spPr>
              <a:xfrm>
                <a:off x="939800" y="5377230"/>
                <a:ext cx="7620000" cy="629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1C433D-F545-4BA8-AE57-1DF566533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5377230"/>
                <a:ext cx="7620000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5FCE710-6AD6-466D-B3C9-19D684120395}"/>
                  </a:ext>
                </a:extLst>
              </p:cNvPr>
              <p:cNvSpPr/>
              <p:nvPr/>
            </p:nvSpPr>
            <p:spPr>
              <a:xfrm>
                <a:off x="939800" y="2339509"/>
                <a:ext cx="18934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5FCE710-6AD6-466D-B3C9-19D684120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2339509"/>
                <a:ext cx="189346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92CE712-ADF9-4968-8F99-42930AFBFC41}"/>
                  </a:ext>
                </a:extLst>
              </p:cNvPr>
              <p:cNvSpPr/>
              <p:nvPr/>
            </p:nvSpPr>
            <p:spPr>
              <a:xfrm>
                <a:off x="939800" y="3265841"/>
                <a:ext cx="29022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GB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92CE712-ADF9-4968-8F99-42930AFBF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3265841"/>
                <a:ext cx="29022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788485-FB02-44DD-B5D0-4AAFA52E306B}"/>
                  </a:ext>
                </a:extLst>
              </p:cNvPr>
              <p:cNvSpPr/>
              <p:nvPr/>
            </p:nvSpPr>
            <p:spPr>
              <a:xfrm>
                <a:off x="939800" y="4192173"/>
                <a:ext cx="4307654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GB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788485-FB02-44DD-B5D0-4AAFA52E3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4192173"/>
                <a:ext cx="4307654" cy="628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E4E33DD-CB80-4ED7-8751-BD74ACCF4AD7}"/>
              </a:ext>
            </a:extLst>
          </p:cNvPr>
          <p:cNvSpPr txBox="1"/>
          <p:nvPr/>
        </p:nvSpPr>
        <p:spPr>
          <a:xfrm>
            <a:off x="939800" y="1876343"/>
            <a:ext cx="337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First approximation, original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037F3-33F5-414D-9471-98C9185CC9DA}"/>
              </a:ext>
            </a:extLst>
          </p:cNvPr>
          <p:cNvSpPr txBox="1"/>
          <p:nvPr/>
        </p:nvSpPr>
        <p:spPr>
          <a:xfrm>
            <a:off x="939800" y="2802675"/>
            <a:ext cx="358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Second approximation, add gradient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89C50-7D6B-402E-95B2-A4BE401ABA86}"/>
              </a:ext>
            </a:extLst>
          </p:cNvPr>
          <p:cNvSpPr txBox="1"/>
          <p:nvPr/>
        </p:nvSpPr>
        <p:spPr>
          <a:xfrm>
            <a:off x="939800" y="3729007"/>
            <a:ext cx="279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Third approximation, add </a:t>
            </a:r>
            <a:r>
              <a:rPr lang="en-GB" i="1" dirty="0"/>
              <a:t>f</a:t>
            </a:r>
            <a:r>
              <a:rPr lang="en-GB" dirty="0"/>
              <a:t>’’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DD0AB-C924-49D4-A3B5-86732DA8DB20}"/>
              </a:ext>
            </a:extLst>
          </p:cNvPr>
          <p:cNvSpPr txBox="1"/>
          <p:nvPr/>
        </p:nvSpPr>
        <p:spPr>
          <a:xfrm>
            <a:off x="939800" y="4914064"/>
            <a:ext cx="134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Taylor series</a:t>
            </a:r>
          </a:p>
        </p:txBody>
      </p:sp>
    </p:spTree>
    <p:extLst>
      <p:ext uri="{BB962C8B-B14F-4D97-AF65-F5344CB8AC3E}">
        <p14:creationId xmlns:p14="http://schemas.microsoft.com/office/powerpoint/2010/main" val="302331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Edge detection maths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182268"/>
            <a:ext cx="2286000" cy="42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69" y="1470670"/>
            <a:ext cx="6715125" cy="100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2291237"/>
            <a:ext cx="4352925" cy="100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126" y="5245166"/>
            <a:ext cx="2895600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0600" y="4001294"/>
            <a:ext cx="6553200" cy="790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997" y="5063414"/>
            <a:ext cx="5095875" cy="83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902628"/>
            <a:ext cx="4000500" cy="40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538412"/>
            <a:ext cx="22860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097" y="3411856"/>
            <a:ext cx="2628900" cy="3905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76580" y="188243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17760" y="418226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47259" y="528778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A − 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2744" y="6085681"/>
            <a:ext cx="4752975" cy="409575"/>
          </a:xfrm>
          <a:prstGeom prst="rect">
            <a:avLst/>
          </a:prstGeom>
        </p:spPr>
      </p:pic>
      <p:pic>
        <p:nvPicPr>
          <p:cNvPr id="20" name="Content Placeholder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A7C856F-449D-4EBB-9A55-37183F817A6D}"/>
              </a:ext>
            </a:extLst>
          </p:cNvPr>
          <p:cNvGrpSpPr/>
          <p:nvPr/>
        </p:nvGrpSpPr>
        <p:grpSpPr>
          <a:xfrm>
            <a:off x="3789680" y="3331915"/>
            <a:ext cx="2895600" cy="581025"/>
            <a:chOff x="3789680" y="3310649"/>
            <a:chExt cx="2895600" cy="5810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F4D7CE4-7060-44E0-AE26-996D84D42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9680" y="3310649"/>
              <a:ext cx="2895600" cy="5810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80D7D6-9ADB-4E7A-BD07-CF2050E0976F}"/>
                </a:ext>
              </a:extLst>
            </p:cNvPr>
            <p:cNvSpPr/>
            <p:nvPr/>
          </p:nvSpPr>
          <p:spPr>
            <a:xfrm>
              <a:off x="5164139" y="3573452"/>
              <a:ext cx="436880" cy="25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7B93A74-44EC-478F-ADBE-C0B047463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64139" y="3614323"/>
              <a:ext cx="238114" cy="149404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51DD25-57FB-4C32-B02D-A12607713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66505"/>
              </p:ext>
            </p:extLst>
          </p:nvPr>
        </p:nvGraphicFramePr>
        <p:xfrm>
          <a:off x="7457953" y="3431541"/>
          <a:ext cx="14029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945">
                  <a:extLst>
                    <a:ext uri="{9D8B030D-6E8A-4147-A177-3AD203B41FA5}">
                      <a16:colId xmlns:a16="http://schemas.microsoft.com/office/drawing/2014/main" val="860729053"/>
                    </a:ext>
                  </a:extLst>
                </a:gridCol>
                <a:gridCol w="712011">
                  <a:extLst>
                    <a:ext uri="{9D8B030D-6E8A-4147-A177-3AD203B41FA5}">
                      <a16:colId xmlns:a16="http://schemas.microsoft.com/office/drawing/2014/main" val="216793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88323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F6F7AB5-1F08-4CDF-8299-614911A0D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10648"/>
              </p:ext>
            </p:extLst>
          </p:nvPr>
        </p:nvGraphicFramePr>
        <p:xfrm>
          <a:off x="9339705" y="6105048"/>
          <a:ext cx="20716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860729053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485626431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16793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88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05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Templates for improved first order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738437"/>
            <a:ext cx="92964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3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BBA4-AFF9-437A-87DA-A621D81A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Fireside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CFC2-246F-469E-8790-C4F1319D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Where is computer vision going?</a:t>
            </a:r>
          </a:p>
          <a:p>
            <a:pPr marL="0" indent="0">
              <a:buNone/>
            </a:pPr>
            <a:r>
              <a:rPr lang="en-GB" dirty="0"/>
              <a:t>Where is biometrics going?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2F43B-1031-48E7-88D0-C227876B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25" y="4831080"/>
            <a:ext cx="7051675" cy="1177323"/>
          </a:xfrm>
          <a:prstGeom prst="rect">
            <a:avLst/>
          </a:prstGeom>
        </p:spPr>
      </p:pic>
      <p:pic>
        <p:nvPicPr>
          <p:cNvPr id="1026" name="Picture 2" descr="Editor of IEEE TPAMI – Machine Learning &amp; Computational Biology Lab | ETH  Zurich">
            <a:extLst>
              <a:ext uri="{FF2B5EF4-FFF2-40B4-BE49-F238E27FC236}">
                <a16:creationId xmlns:a16="http://schemas.microsoft.com/office/drawing/2014/main" id="{8830BE7F-869B-471E-B277-0FB991CF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572" y="3075028"/>
            <a:ext cx="5427980" cy="166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78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Edge Detection in Vector Format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6915" y="333644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i="1" dirty="0"/>
                  <a:t>M</a:t>
                </a:r>
                <a:r>
                  <a:rPr lang="en-GB" dirty="0"/>
                  <a:t> = magnitude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dirty="0"/>
                          <m:t>+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l-GR" dirty="0"/>
                  <a:t>θ</a:t>
                </a:r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direction</m:t>
                    </m:r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6915" y="3336448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715" y="2016442"/>
            <a:ext cx="5200650" cy="349567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6C92CB-5A9B-4CA4-8C8C-5D82174AFD60}"/>
              </a:ext>
            </a:extLst>
          </p:cNvPr>
          <p:cNvSpPr/>
          <p:nvPr/>
        </p:nvSpPr>
        <p:spPr>
          <a:xfrm>
            <a:off x="528319" y="1947525"/>
            <a:ext cx="55152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Vectors have </a:t>
            </a:r>
            <a:r>
              <a:rPr lang="en-GB" sz="2400" dirty="0">
                <a:solidFill>
                  <a:srgbClr val="0066FF"/>
                </a:solidFill>
              </a:rPr>
              <a:t>magnitude </a:t>
            </a:r>
            <a:r>
              <a:rPr lang="en-GB" sz="2400" dirty="0"/>
              <a:t>(strength) and</a:t>
            </a:r>
            <a:r>
              <a:rPr lang="en-GB" sz="2400" dirty="0">
                <a:solidFill>
                  <a:srgbClr val="0066FF"/>
                </a:solidFill>
              </a:rPr>
              <a:t> direction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1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Templates for 3×3 Prewitt operator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6A8044-8995-4AB2-B3F6-156207279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2671762"/>
            <a:ext cx="9258300" cy="1514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8E4A85-C679-46EC-840F-7FFE1A7FFF9E}"/>
              </a:ext>
            </a:extLst>
          </p:cNvPr>
          <p:cNvSpPr/>
          <p:nvPr/>
        </p:nvSpPr>
        <p:spPr>
          <a:xfrm>
            <a:off x="1584960" y="1765726"/>
            <a:ext cx="902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66FF"/>
                </a:solidFill>
              </a:rPr>
              <a:t>Average  </a:t>
            </a:r>
            <a:r>
              <a:rPr lang="en-GB" sz="2400" dirty="0"/>
              <a:t>improved</a:t>
            </a:r>
            <a:r>
              <a:rPr lang="en-GB" sz="2400" dirty="0">
                <a:solidFill>
                  <a:srgbClr val="0066FF"/>
                </a:solidFill>
              </a:rPr>
              <a:t> </a:t>
            </a:r>
            <a:r>
              <a:rPr lang="en-GB" sz="2400" dirty="0"/>
              <a:t>horizontal and vertical operators over 3 rows/ columns to give </a:t>
            </a:r>
            <a:r>
              <a:rPr lang="en-GB" sz="2400" dirty="0">
                <a:solidFill>
                  <a:srgbClr val="0066FF"/>
                </a:solidFill>
              </a:rPr>
              <a:t>Prewitt</a:t>
            </a:r>
            <a:r>
              <a:rPr lang="en-GB" sz="2400" dirty="0"/>
              <a:t> templates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3AE404-9871-4C2A-ABF6-FF411AD87E8A}"/>
              </a:ext>
            </a:extLst>
          </p:cNvPr>
          <p:cNvSpPr/>
          <p:nvPr/>
        </p:nvSpPr>
        <p:spPr>
          <a:xfrm>
            <a:off x="1584960" y="4558551"/>
            <a:ext cx="9022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Edge magnitude and direction calculated for </a:t>
            </a:r>
            <a:r>
              <a:rPr lang="en-GB" sz="2400" dirty="0">
                <a:solidFill>
                  <a:srgbClr val="FF0000"/>
                </a:solidFill>
              </a:rPr>
              <a:t>centre</a:t>
            </a:r>
            <a:r>
              <a:rPr lang="en-GB" sz="2400" dirty="0"/>
              <a:t>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99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Applying the Prewitt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68" y="1767589"/>
            <a:ext cx="7764463" cy="446740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168E9D5-EC4B-42E2-BA4B-2B6BFAB748E8}"/>
              </a:ext>
            </a:extLst>
          </p:cNvPr>
          <p:cNvSpPr/>
          <p:nvPr/>
        </p:nvSpPr>
        <p:spPr>
          <a:xfrm>
            <a:off x="6932428" y="1767589"/>
            <a:ext cx="974377" cy="945855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BFCC9-1823-4240-B84C-822F9E7E86CA}"/>
              </a:ext>
            </a:extLst>
          </p:cNvPr>
          <p:cNvSpPr txBox="1"/>
          <p:nvPr/>
        </p:nvSpPr>
        <p:spPr>
          <a:xfrm>
            <a:off x="6196204" y="1227113"/>
            <a:ext cx="244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No missing points</a:t>
            </a:r>
          </a:p>
        </p:txBody>
      </p:sp>
    </p:spTree>
    <p:extLst>
      <p:ext uri="{BB962C8B-B14F-4D97-AF65-F5344CB8AC3E}">
        <p14:creationId xmlns:p14="http://schemas.microsoft.com/office/powerpoint/2010/main" val="6625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Applying the Prewitt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68" y="1767589"/>
            <a:ext cx="7764463" cy="446740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D11F35D-1E28-4840-B026-B590AE90076E}"/>
              </a:ext>
            </a:extLst>
          </p:cNvPr>
          <p:cNvSpPr/>
          <p:nvPr/>
        </p:nvSpPr>
        <p:spPr>
          <a:xfrm>
            <a:off x="7987132" y="1866134"/>
            <a:ext cx="974377" cy="945855"/>
          </a:xfrm>
          <a:prstGeom prst="ellipse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BFCC9-1823-4240-B84C-822F9E7E86CA}"/>
              </a:ext>
            </a:extLst>
          </p:cNvPr>
          <p:cNvSpPr txBox="1"/>
          <p:nvPr/>
        </p:nvSpPr>
        <p:spPr>
          <a:xfrm>
            <a:off x="7525272" y="1227113"/>
            <a:ext cx="191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</a:rPr>
              <a:t>Blurred edges</a:t>
            </a:r>
          </a:p>
        </p:txBody>
      </p:sp>
    </p:spTree>
    <p:extLst>
      <p:ext uri="{BB962C8B-B14F-4D97-AF65-F5344CB8AC3E}">
        <p14:creationId xmlns:p14="http://schemas.microsoft.com/office/powerpoint/2010/main" val="422656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Applying the Prewitt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68" y="1767589"/>
            <a:ext cx="7764463" cy="446740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9BFCC9-1823-4240-B84C-822F9E7E86CA}"/>
              </a:ext>
            </a:extLst>
          </p:cNvPr>
          <p:cNvSpPr txBox="1"/>
          <p:nvPr/>
        </p:nvSpPr>
        <p:spPr>
          <a:xfrm>
            <a:off x="7238191" y="1227113"/>
            <a:ext cx="233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No double points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71B1DD-8B33-45CE-BDE1-994A280C0AD5}"/>
              </a:ext>
            </a:extLst>
          </p:cNvPr>
          <p:cNvSpPr/>
          <p:nvPr/>
        </p:nvSpPr>
        <p:spPr>
          <a:xfrm>
            <a:off x="8053962" y="2795752"/>
            <a:ext cx="974377" cy="945855"/>
          </a:xfrm>
          <a:prstGeom prst="ellipse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47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Applying the Prewitt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68" y="1767589"/>
            <a:ext cx="7764463" cy="446740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C621E85-3E2B-4AC3-8CEA-708A270A4379}"/>
              </a:ext>
            </a:extLst>
          </p:cNvPr>
          <p:cNvSpPr/>
          <p:nvPr/>
        </p:nvSpPr>
        <p:spPr>
          <a:xfrm>
            <a:off x="7566773" y="4003691"/>
            <a:ext cx="974377" cy="945855"/>
          </a:xfrm>
          <a:prstGeom prst="ellipse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BFCC9-1823-4240-B84C-822F9E7E86CA}"/>
              </a:ext>
            </a:extLst>
          </p:cNvPr>
          <p:cNvSpPr txBox="1"/>
          <p:nvPr/>
        </p:nvSpPr>
        <p:spPr>
          <a:xfrm>
            <a:off x="4966261" y="1233228"/>
            <a:ext cx="714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Displaying gradients as an image communicates nothing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B9B90-A51B-45D6-B2FE-0DC1F5C60F84}"/>
              </a:ext>
            </a:extLst>
          </p:cNvPr>
          <p:cNvSpPr/>
          <p:nvPr/>
        </p:nvSpPr>
        <p:spPr>
          <a:xfrm>
            <a:off x="3168502" y="4003691"/>
            <a:ext cx="2030819" cy="1850506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9FAE8-4798-421C-A323-AD1836EA65B6}"/>
              </a:ext>
            </a:extLst>
          </p:cNvPr>
          <p:cNvSpPr txBox="1"/>
          <p:nvPr/>
        </p:nvSpPr>
        <p:spPr>
          <a:xfrm>
            <a:off x="139000" y="4718713"/>
            <a:ext cx="286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So use vectors</a:t>
            </a:r>
          </a:p>
        </p:txBody>
      </p:sp>
    </p:spTree>
    <p:extLst>
      <p:ext uri="{BB962C8B-B14F-4D97-AF65-F5344CB8AC3E}">
        <p14:creationId xmlns:p14="http://schemas.microsoft.com/office/powerpoint/2010/main" val="98602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943-CE4D-413A-AA0D-2DA2D67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5FBD-2E76-4EF1-88FC-F56D1957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Differentiation/ differencing can be used to find edges of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can we improve the differencing process?</a:t>
            </a:r>
          </a:p>
        </p:txBody>
      </p:sp>
    </p:spTree>
    <p:extLst>
      <p:ext uri="{BB962C8B-B14F-4D97-AF65-F5344CB8AC3E}">
        <p14:creationId xmlns:p14="http://schemas.microsoft.com/office/powerpoint/2010/main" val="234095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Templates for Sobel operator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85" y="5823821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DCA501-1E0B-419F-BC73-600F9AA93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657475"/>
            <a:ext cx="9296400" cy="15430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9C6360-8F9A-46D9-8F66-4938A650B9FB}"/>
              </a:ext>
            </a:extLst>
          </p:cNvPr>
          <p:cNvSpPr/>
          <p:nvPr/>
        </p:nvSpPr>
        <p:spPr>
          <a:xfrm>
            <a:off x="3615929" y="1690688"/>
            <a:ext cx="52446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0066FF"/>
                </a:solidFill>
              </a:rPr>
              <a:t>Sobel</a:t>
            </a:r>
            <a:r>
              <a:rPr lang="en-GB" sz="2400" dirty="0"/>
              <a:t> is most popular basic operator</a:t>
            </a:r>
          </a:p>
          <a:p>
            <a:pPr algn="ctr"/>
            <a:r>
              <a:rPr lang="en-GB" sz="2400" dirty="0"/>
              <a:t>Double the centre coefficients of Prewitt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33C90-05E4-47E4-A4C9-BEFDA3D10E70}"/>
              </a:ext>
            </a:extLst>
          </p:cNvPr>
          <p:cNvSpPr/>
          <p:nvPr/>
        </p:nvSpPr>
        <p:spPr>
          <a:xfrm>
            <a:off x="5719134" y="4718486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02482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Applying Sobel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413968"/>
            <a:ext cx="9334500" cy="26670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Generalising Sobel - use Pascal’s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075"/>
            <a:ext cx="10515600" cy="5096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1.   </a:t>
            </a:r>
            <a:r>
              <a:rPr lang="en-GB" sz="2400" dirty="0">
                <a:solidFill>
                  <a:srgbClr val="FF0000"/>
                </a:solidFill>
              </a:rPr>
              <a:t>Averaging</a:t>
            </a:r>
            <a:r>
              <a:rPr lang="en-GB" sz="2400" dirty="0"/>
              <a:t>		Window size</a:t>
            </a:r>
          </a:p>
          <a:p>
            <a:pPr marL="0" indent="0">
              <a:buNone/>
            </a:pPr>
            <a:r>
              <a:rPr lang="en-GB" sz="2400" dirty="0"/>
              <a:t>				2			1	1</a:t>
            </a:r>
          </a:p>
          <a:p>
            <a:pPr marL="0" indent="0">
              <a:buNone/>
            </a:pPr>
            <a:r>
              <a:rPr lang="en-GB" sz="2400" dirty="0"/>
              <a:t>				3		        1	       2	       1</a:t>
            </a:r>
          </a:p>
          <a:p>
            <a:pPr marL="0" indent="0">
              <a:buNone/>
            </a:pPr>
            <a:r>
              <a:rPr lang="en-GB" sz="2400" dirty="0"/>
              <a:t>				4		  1	 3	 3	  1</a:t>
            </a:r>
          </a:p>
          <a:p>
            <a:pPr marL="0" indent="0">
              <a:buNone/>
            </a:pPr>
            <a:r>
              <a:rPr lang="en-GB" sz="2400" dirty="0"/>
              <a:t>				5	         1	        4	       6	        4	         1	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2.   </a:t>
            </a:r>
            <a:r>
              <a:rPr lang="en-GB" sz="2400" dirty="0">
                <a:solidFill>
                  <a:srgbClr val="FF0000"/>
                </a:solidFill>
              </a:rPr>
              <a:t>Differencing</a:t>
            </a:r>
            <a:r>
              <a:rPr lang="en-GB" sz="2400" dirty="0"/>
              <a:t> 	Window size</a:t>
            </a:r>
          </a:p>
          <a:p>
            <a:pPr marL="0" indent="0">
              <a:buNone/>
            </a:pPr>
            <a:r>
              <a:rPr lang="en-GB" sz="2400" dirty="0"/>
              <a:t>				2			1	-1</a:t>
            </a:r>
          </a:p>
          <a:p>
            <a:pPr marL="0" indent="0">
              <a:buNone/>
            </a:pPr>
            <a:r>
              <a:rPr lang="en-GB" sz="2400" dirty="0"/>
              <a:t>				3		        1	       0	       -1</a:t>
            </a:r>
          </a:p>
          <a:p>
            <a:pPr marL="0" indent="0">
              <a:buNone/>
            </a:pPr>
            <a:r>
              <a:rPr lang="en-GB" sz="2400" dirty="0"/>
              <a:t>				4		  1	 1	 -1	  -1</a:t>
            </a:r>
          </a:p>
          <a:p>
            <a:pPr marL="0" indent="0">
              <a:buNone/>
            </a:pPr>
            <a:r>
              <a:rPr lang="en-GB" sz="2400" dirty="0"/>
              <a:t>				5	         1	        2	        0	        -2	         -1	  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60D1CF-15FA-4A8F-9068-F4C29E456BFE}"/>
              </a:ext>
            </a:extLst>
          </p:cNvPr>
          <p:cNvSpPr/>
          <p:nvPr/>
        </p:nvSpPr>
        <p:spPr>
          <a:xfrm>
            <a:off x="10261833" y="2419647"/>
            <a:ext cx="1407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Sobel 3×3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2D098-6805-4F92-B61C-6874BC614106}"/>
              </a:ext>
            </a:extLst>
          </p:cNvPr>
          <p:cNvSpPr/>
          <p:nvPr/>
        </p:nvSpPr>
        <p:spPr>
          <a:xfrm>
            <a:off x="10261833" y="3358172"/>
            <a:ext cx="1407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dirty="0">
                <a:solidFill>
                  <a:prstClr val="black"/>
                </a:solidFill>
              </a:rPr>
              <a:t>Sobel 5×5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2BA46-0816-478A-87DE-27F8B4844183}"/>
              </a:ext>
            </a:extLst>
          </p:cNvPr>
          <p:cNvSpPr/>
          <p:nvPr/>
        </p:nvSpPr>
        <p:spPr>
          <a:xfrm>
            <a:off x="10261833" y="5130325"/>
            <a:ext cx="1407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dirty="0">
                <a:solidFill>
                  <a:prstClr val="black"/>
                </a:solidFill>
              </a:rPr>
              <a:t>Sobel 3×3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16588B-54C2-48CE-B7A5-2896BB69034D}"/>
              </a:ext>
            </a:extLst>
          </p:cNvPr>
          <p:cNvSpPr/>
          <p:nvPr/>
        </p:nvSpPr>
        <p:spPr>
          <a:xfrm>
            <a:off x="10261833" y="6103650"/>
            <a:ext cx="1407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dirty="0">
                <a:solidFill>
                  <a:prstClr val="black"/>
                </a:solidFill>
              </a:rPr>
              <a:t>Sobel 5×5</a:t>
            </a:r>
          </a:p>
        </p:txBody>
      </p:sp>
    </p:spTree>
    <p:extLst>
      <p:ext uri="{BB962C8B-B14F-4D97-AF65-F5344CB8AC3E}">
        <p14:creationId xmlns:p14="http://schemas.microsoft.com/office/powerpoint/2010/main" val="256051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Generalised Sobel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Generated by: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averaging*</a:t>
            </a:r>
            <a:r>
              <a:rPr lang="en-GB" dirty="0"/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differencing)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marL="0" indent="0" algn="just">
              <a:lnSpc>
                <a:spcPct val="110000"/>
              </a:lnSpc>
              <a:spcBef>
                <a:spcPts val="720"/>
              </a:spcBef>
              <a:spcAft>
                <a:spcPts val="72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&gt;&gt; s=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Sobel_templates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(5)</a:t>
            </a:r>
            <a:endParaRPr lang="en-GB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720"/>
              </a:spcBef>
              <a:spcAft>
                <a:spcPts val="72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s(:,:,1) =</a:t>
            </a:r>
            <a:endParaRPr lang="en-GB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720"/>
              </a:spcBef>
              <a:spcAft>
                <a:spcPts val="72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   1     2     0    -2    -1</a:t>
            </a:r>
            <a:endParaRPr lang="en-GB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720"/>
              </a:spcBef>
              <a:spcAft>
                <a:spcPts val="72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   4     8     0    -8    -4</a:t>
            </a:r>
            <a:endParaRPr lang="en-GB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720"/>
              </a:spcBef>
              <a:spcAft>
                <a:spcPts val="72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   6    12     0   -12    -6</a:t>
            </a:r>
            <a:endParaRPr lang="en-GB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720"/>
              </a:spcBef>
              <a:spcAft>
                <a:spcPts val="72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   4     8     0    -8    -4</a:t>
            </a:r>
            <a:endParaRPr lang="en-GB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latin typeface="Courier New" panose="02070309020205020404" pitchFamily="49" charset="0"/>
                <a:ea typeface="Times New Roman" panose="02020603050405020304" pitchFamily="18" charset="0"/>
              </a:rPr>
              <a:t>     1     2     0    -2    -1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876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780" y="2675731"/>
            <a:ext cx="10515600" cy="1325563"/>
          </a:xfrm>
        </p:spPr>
        <p:txBody>
          <a:bodyPr/>
          <a:lstStyle/>
          <a:p>
            <a:r>
              <a:rPr lang="en-GB" sz="8000" b="1" dirty="0">
                <a:solidFill>
                  <a:srgbClr val="FF0000"/>
                </a:solidFill>
              </a:rPr>
              <a:t>COURSEWORK!!!!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84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4016-E954-4464-BCDB-A5F04BE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Takeaway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8B28-0663-46A4-8138-36FCB9DF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4159" cy="4351338"/>
          </a:xfrm>
        </p:spPr>
        <p:txBody>
          <a:bodyPr>
            <a:normAutofit/>
          </a:bodyPr>
          <a:lstStyle/>
          <a:p>
            <a:pPr marL="722313" indent="-722313">
              <a:buNone/>
            </a:pPr>
            <a:r>
              <a:rPr lang="en-GB" dirty="0"/>
              <a:t>1 – differencing detects contrast and thus </a:t>
            </a:r>
            <a:r>
              <a:rPr lang="en-GB" dirty="0">
                <a:solidFill>
                  <a:srgbClr val="0066FF"/>
                </a:solidFill>
              </a:rPr>
              <a:t>edges</a:t>
            </a:r>
          </a:p>
          <a:p>
            <a:pPr marL="722313" indent="-722313">
              <a:buNone/>
            </a:pPr>
            <a:r>
              <a:rPr lang="en-GB" dirty="0"/>
              <a:t>2 - can </a:t>
            </a:r>
            <a:r>
              <a:rPr lang="en-GB" dirty="0">
                <a:solidFill>
                  <a:srgbClr val="0066FF"/>
                </a:solidFill>
              </a:rPr>
              <a:t>improve</a:t>
            </a:r>
            <a:r>
              <a:rPr lang="en-GB" dirty="0"/>
              <a:t> the differencing process (by maths!!)</a:t>
            </a:r>
          </a:p>
          <a:p>
            <a:pPr marL="722313" indent="-722313">
              <a:buNone/>
            </a:pPr>
            <a:r>
              <a:rPr lang="en-GB" dirty="0"/>
              <a:t>3 – </a:t>
            </a:r>
            <a:r>
              <a:rPr lang="en-GB" dirty="0">
                <a:solidFill>
                  <a:srgbClr val="0066FF"/>
                </a:solidFill>
              </a:rPr>
              <a:t>Sobel</a:t>
            </a:r>
            <a:r>
              <a:rPr lang="en-GB" dirty="0"/>
              <a:t> is a good general purpose operator</a:t>
            </a:r>
          </a:p>
          <a:p>
            <a:pPr marL="722313" indent="-722313">
              <a:buNone/>
            </a:pPr>
            <a:r>
              <a:rPr lang="en-GB" dirty="0"/>
              <a:t>We shall go to more sophisticated methods, coming </a:t>
            </a:r>
            <a:r>
              <a:rPr lang="en-GB"/>
              <a:t>up next.</a:t>
            </a:r>
            <a:endParaRPr lang="en-GB" dirty="0"/>
          </a:p>
        </p:txBody>
      </p:sp>
      <p:pic>
        <p:nvPicPr>
          <p:cNvPr id="4" name="Picture 2" descr="Media Tweets by Hoxton Bakehouse (@hoxtonbaker) | Twitter">
            <a:extLst>
              <a:ext uri="{FF2B5EF4-FFF2-40B4-BE49-F238E27FC236}">
                <a16:creationId xmlns:a16="http://schemas.microsoft.com/office/drawing/2014/main" id="{97B141D7-5BB1-4978-B377-06F7C4CE6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5126">
            <a:off x="8620367" y="1979906"/>
            <a:ext cx="2898190" cy="28981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8C7F902-E672-4072-9326-9DFB823E4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7A35FD-1040-41A9-ABA5-60B0E088D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Edge detection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413968"/>
            <a:ext cx="9334500" cy="26670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F45DC9-5471-49DC-AF0E-C19CDEBAECCC}"/>
              </a:ext>
            </a:extLst>
          </p:cNvPr>
          <p:cNvSpPr/>
          <p:nvPr/>
        </p:nvSpPr>
        <p:spPr>
          <a:xfrm>
            <a:off x="3083560" y="1821495"/>
            <a:ext cx="6024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</a:rPr>
              <a:t>What is an </a:t>
            </a:r>
            <a:r>
              <a:rPr lang="en-GB" sz="2400" dirty="0">
                <a:solidFill>
                  <a:srgbClr val="0066FF"/>
                </a:solidFill>
              </a:rPr>
              <a:t>edge</a:t>
            </a:r>
            <a:r>
              <a:rPr lang="en-GB" sz="2400" dirty="0">
                <a:solidFill>
                  <a:prstClr val="black"/>
                </a:solidFill>
              </a:rPr>
              <a:t>? It’s </a:t>
            </a:r>
            <a:r>
              <a:rPr lang="en-GB" sz="2400" dirty="0">
                <a:solidFill>
                  <a:srgbClr val="FF0000"/>
                </a:solidFill>
              </a:rPr>
              <a:t>contrast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U2’s Edge can’t detect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i2.wp.com/metrouk2.files.wordpress.com/2015/05/the-edge.png?crop=14px%2C0px%2C923px%2C520px&amp;resize=650%2C366&amp;quality=80&amp;strip=all&amp;w=450&amp;h=2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85" y="1985229"/>
            <a:ext cx="6510229" cy="36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90591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3"/>
              </a:rPr>
              <a:t>http://metro.co.uk/2015/05/15/the-edge-falls-off-the-edge-of-the-stage-in-spectacular-style-during-u2s-world-tour-5199503/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475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Horizontal differencing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197CA-99E6-407A-812F-FAE9AA34CAD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16957" y="2267725"/>
            <a:ext cx="2227707" cy="1666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81A5B1-6EB8-436C-8226-74C1D5D60A0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12551" y="2282142"/>
            <a:ext cx="2219613" cy="16519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21DFD41-A416-4A20-B590-A2ACFB5CCC18}"/>
              </a:ext>
            </a:extLst>
          </p:cNvPr>
          <p:cNvGrpSpPr/>
          <p:nvPr/>
        </p:nvGrpSpPr>
        <p:grpSpPr>
          <a:xfrm>
            <a:off x="3804649" y="1481500"/>
            <a:ext cx="1452321" cy="591962"/>
            <a:chOff x="3804649" y="1481500"/>
            <a:chExt cx="1452321" cy="59196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3B78336-554E-4BF8-8991-47930EDACB8B}"/>
                </a:ext>
              </a:extLst>
            </p:cNvPr>
            <p:cNvCxnSpPr/>
            <p:nvPr/>
          </p:nvCxnSpPr>
          <p:spPr>
            <a:xfrm>
              <a:off x="4027715" y="2073462"/>
              <a:ext cx="1006188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CB8204-9F32-4E86-9653-F4767300B77C}"/>
                </a:ext>
              </a:extLst>
            </p:cNvPr>
            <p:cNvSpPr txBox="1"/>
            <p:nvPr/>
          </p:nvSpPr>
          <p:spPr>
            <a:xfrm>
              <a:off x="3804649" y="1481500"/>
              <a:ext cx="1452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difference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C2DF48D-F7D3-428E-8F51-1AFE6C18F4A7}"/>
              </a:ext>
            </a:extLst>
          </p:cNvPr>
          <p:cNvSpPr txBox="1"/>
          <p:nvPr/>
        </p:nvSpPr>
        <p:spPr>
          <a:xfrm>
            <a:off x="7352640" y="1546649"/>
            <a:ext cx="897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4AA54-567C-4564-8236-ACB4C114971A}"/>
              </a:ext>
            </a:extLst>
          </p:cNvPr>
          <p:cNvSpPr/>
          <p:nvPr/>
        </p:nvSpPr>
        <p:spPr>
          <a:xfrm>
            <a:off x="3416957" y="5816434"/>
            <a:ext cx="55152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66FF"/>
                </a:solidFill>
              </a:rPr>
              <a:t>Horizontal</a:t>
            </a:r>
            <a:r>
              <a:rPr lang="en-GB" sz="2400" dirty="0">
                <a:solidFill>
                  <a:prstClr val="black"/>
                </a:solidFill>
              </a:rPr>
              <a:t> differencing detects </a:t>
            </a:r>
            <a:r>
              <a:rPr lang="en-GB" sz="2400" dirty="0">
                <a:solidFill>
                  <a:srgbClr val="FF0000"/>
                </a:solidFill>
              </a:rPr>
              <a:t>vertical</a:t>
            </a:r>
            <a:r>
              <a:rPr lang="en-GB" sz="2400" dirty="0">
                <a:solidFill>
                  <a:prstClr val="black"/>
                </a:solidFill>
              </a:rPr>
              <a:t> edges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41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Vertical differencing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197CA-99E6-407A-812F-FAE9AA34CAD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16957" y="2267725"/>
            <a:ext cx="2227707" cy="1666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6561FA-31E5-4056-898B-65643E96589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416957" y="4412104"/>
            <a:ext cx="2236701" cy="16672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428F3-AAFA-4772-B572-D54F7A75900D}"/>
              </a:ext>
            </a:extLst>
          </p:cNvPr>
          <p:cNvCxnSpPr>
            <a:cxnSpLocks/>
          </p:cNvCxnSpPr>
          <p:nvPr/>
        </p:nvCxnSpPr>
        <p:spPr>
          <a:xfrm>
            <a:off x="3026244" y="2686315"/>
            <a:ext cx="0" cy="829228"/>
          </a:xfrm>
          <a:prstGeom prst="straightConnector1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60CC40-7B9C-47FE-AE6A-B81BB7C9E3E0}"/>
              </a:ext>
            </a:extLst>
          </p:cNvPr>
          <p:cNvSpPr txBox="1"/>
          <p:nvPr/>
        </p:nvSpPr>
        <p:spPr>
          <a:xfrm>
            <a:off x="1427335" y="2870097"/>
            <a:ext cx="145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difference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BFB4DD-54E3-4EA1-A6DD-F7F58EEAF2B1}"/>
              </a:ext>
            </a:extLst>
          </p:cNvPr>
          <p:cNvSpPr txBox="1"/>
          <p:nvPr/>
        </p:nvSpPr>
        <p:spPr>
          <a:xfrm>
            <a:off x="2353913" y="5014900"/>
            <a:ext cx="897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FEE53-1104-4569-ADE0-DEB20FBE1B07}"/>
              </a:ext>
            </a:extLst>
          </p:cNvPr>
          <p:cNvSpPr/>
          <p:nvPr/>
        </p:nvSpPr>
        <p:spPr>
          <a:xfrm>
            <a:off x="5838593" y="3928887"/>
            <a:ext cx="55152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66FF"/>
                </a:solidFill>
              </a:rPr>
              <a:t>Vertical</a:t>
            </a:r>
            <a:r>
              <a:rPr lang="en-GB" sz="2400" dirty="0">
                <a:solidFill>
                  <a:prstClr val="black"/>
                </a:solidFill>
              </a:rPr>
              <a:t> differencing detects </a:t>
            </a:r>
            <a:r>
              <a:rPr lang="en-GB" sz="2400" dirty="0">
                <a:solidFill>
                  <a:srgbClr val="FF0000"/>
                </a:solidFill>
              </a:rPr>
              <a:t>horizontal</a:t>
            </a:r>
            <a:r>
              <a:rPr lang="en-GB" sz="2400" dirty="0">
                <a:solidFill>
                  <a:prstClr val="black"/>
                </a:solidFill>
              </a:rPr>
              <a:t> edges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8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First order edge detection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197CA-99E6-407A-812F-FAE9AA34CAD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16957" y="2267725"/>
            <a:ext cx="2227707" cy="1666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6561FA-31E5-4056-898B-65643E96589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416957" y="4412104"/>
            <a:ext cx="2236701" cy="1667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81A5B1-6EB8-436C-8226-74C1D5D60A0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12551" y="2282142"/>
            <a:ext cx="2219613" cy="16519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0DB84B-2CC2-44C9-BE60-738F6E8FC73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712551" y="4412104"/>
            <a:ext cx="2198480" cy="166725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B78336-554E-4BF8-8991-47930EDACB8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653658" y="5245732"/>
            <a:ext cx="1058893" cy="0"/>
          </a:xfrm>
          <a:prstGeom prst="straightConnector1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2DF48D-F7D3-428E-8F51-1AFE6C18F4A7}"/>
              </a:ext>
            </a:extLst>
          </p:cNvPr>
          <p:cNvSpPr txBox="1"/>
          <p:nvPr/>
        </p:nvSpPr>
        <p:spPr>
          <a:xfrm>
            <a:off x="9401790" y="4645567"/>
            <a:ext cx="1952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Addition of horizontal and vertical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0A4C49-8D6E-43BB-A0DF-54E27B1437E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811791" y="3934133"/>
            <a:ext cx="10567" cy="477971"/>
          </a:xfrm>
          <a:prstGeom prst="straightConnector1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6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First order edge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23" y="1923239"/>
            <a:ext cx="3234070" cy="417845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vertical</a:t>
            </a:r>
            <a:r>
              <a:rPr lang="en-GB" sz="2400" dirty="0"/>
              <a:t> edges, </a:t>
            </a:r>
            <a:r>
              <a:rPr lang="en-GB" sz="2400" b="1" dirty="0"/>
              <a:t>Ex</a:t>
            </a:r>
          </a:p>
          <a:p>
            <a:endParaRPr lang="en-GB" sz="2400" b="1" dirty="0"/>
          </a:p>
          <a:p>
            <a:endParaRPr lang="en-GB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255" y="1846411"/>
            <a:ext cx="2619375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255" y="2687142"/>
            <a:ext cx="2619375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255" y="3708380"/>
            <a:ext cx="3752850" cy="523875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651195-4B58-4146-B8EC-BB42B86817A5}"/>
              </a:ext>
            </a:extLst>
          </p:cNvPr>
          <p:cNvSpPr/>
          <p:nvPr/>
        </p:nvSpPr>
        <p:spPr>
          <a:xfrm>
            <a:off x="900423" y="2793863"/>
            <a:ext cx="323406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horizontal</a:t>
            </a:r>
            <a:r>
              <a:rPr lang="en-GB" sz="2400" dirty="0">
                <a:solidFill>
                  <a:prstClr val="black"/>
                </a:solidFill>
              </a:rPr>
              <a:t> edges, </a:t>
            </a:r>
            <a:r>
              <a:rPr lang="en-GB" sz="2400" b="1" dirty="0" err="1">
                <a:solidFill>
                  <a:prstClr val="black"/>
                </a:solidFill>
              </a:rPr>
              <a:t>Ey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2225DB-8221-4E23-A4BB-7AF8A5FEFC26}"/>
              </a:ext>
            </a:extLst>
          </p:cNvPr>
          <p:cNvSpPr/>
          <p:nvPr/>
        </p:nvSpPr>
        <p:spPr>
          <a:xfrm>
            <a:off x="900423" y="3757951"/>
            <a:ext cx="502191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vertical and horizontal </a:t>
            </a:r>
            <a:r>
              <a:rPr lang="en-GB" sz="2400" dirty="0">
                <a:solidFill>
                  <a:prstClr val="black"/>
                </a:solidFill>
              </a:rPr>
              <a:t>edges </a:t>
            </a:r>
          </a:p>
        </p:txBody>
      </p:sp>
    </p:spTree>
    <p:extLst>
      <p:ext uri="{BB962C8B-B14F-4D97-AF65-F5344CB8AC3E}">
        <p14:creationId xmlns:p14="http://schemas.microsoft.com/office/powerpoint/2010/main" val="39253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First order edge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Template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Code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804" y="2211704"/>
            <a:ext cx="3200019" cy="1009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367" y="3657285"/>
            <a:ext cx="9806167" cy="18453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ED2AA2-F369-481B-9B9D-41BB3DBA78D2}"/>
              </a:ext>
            </a:extLst>
          </p:cNvPr>
          <p:cNvSpPr/>
          <p:nvPr/>
        </p:nvSpPr>
        <p:spPr>
          <a:xfrm>
            <a:off x="4502326" y="5796352"/>
            <a:ext cx="3187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How can we </a:t>
            </a:r>
            <a:r>
              <a:rPr lang="en-GB" sz="2400" dirty="0">
                <a:solidFill>
                  <a:srgbClr val="FF0000"/>
                </a:solidFill>
              </a:rPr>
              <a:t>improve</a:t>
            </a:r>
            <a:r>
              <a:rPr lang="en-GB" sz="2400" dirty="0"/>
              <a:t> it?</a:t>
            </a:r>
          </a:p>
        </p:txBody>
      </p:sp>
    </p:spTree>
    <p:extLst>
      <p:ext uri="{BB962C8B-B14F-4D97-AF65-F5344CB8AC3E}">
        <p14:creationId xmlns:p14="http://schemas.microsoft.com/office/powerpoint/2010/main" val="233549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617</Words>
  <Application>Microsoft Office PowerPoint</Application>
  <PresentationFormat>Widescreen</PresentationFormat>
  <Paragraphs>114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Lecture 6 Edge Detection </vt:lpstr>
      <vt:lpstr>Content</vt:lpstr>
      <vt:lpstr>Edge detection</vt:lpstr>
      <vt:lpstr>U2’s Edge can’t detect edges</vt:lpstr>
      <vt:lpstr>Horizontal differencing</vt:lpstr>
      <vt:lpstr>Vertical differencing</vt:lpstr>
      <vt:lpstr>First order edge detection</vt:lpstr>
      <vt:lpstr>First order edge detection</vt:lpstr>
      <vt:lpstr>First order edge detection</vt:lpstr>
      <vt:lpstr>Taylor series – evaluate f(t+∆t)</vt:lpstr>
      <vt:lpstr>Edge detection maths</vt:lpstr>
      <vt:lpstr>Templates for improved first order difference</vt:lpstr>
      <vt:lpstr>Fireside time</vt:lpstr>
      <vt:lpstr>Edge Detection in Vector Format</vt:lpstr>
      <vt:lpstr>Templates for 3×3 Prewitt operator</vt:lpstr>
      <vt:lpstr>Applying the Prewitt Operator</vt:lpstr>
      <vt:lpstr>Applying the Prewitt Operator</vt:lpstr>
      <vt:lpstr>Applying the Prewitt Operator</vt:lpstr>
      <vt:lpstr>Applying the Prewitt Operator</vt:lpstr>
      <vt:lpstr>Templates for Sobel operator</vt:lpstr>
      <vt:lpstr>Applying Sobel operator</vt:lpstr>
      <vt:lpstr>Generalising Sobel - use Pascal’s triangle</vt:lpstr>
      <vt:lpstr>Generalised Sobel</vt:lpstr>
      <vt:lpstr>COURSEWORK!!!!</vt:lpstr>
      <vt:lpstr>Takeaway time</vt:lpstr>
    </vt:vector>
  </TitlesOfParts>
  <Company>SCCM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Mark S Nixon</dc:creator>
  <cp:lastModifiedBy>Mark Nixon</cp:lastModifiedBy>
  <cp:revision>68</cp:revision>
  <dcterms:created xsi:type="dcterms:W3CDTF">2015-09-30T14:03:40Z</dcterms:created>
  <dcterms:modified xsi:type="dcterms:W3CDTF">2020-09-29T08:44:16Z</dcterms:modified>
</cp:coreProperties>
</file>