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4" r:id="rId3"/>
    <p:sldId id="286" r:id="rId4"/>
    <p:sldId id="271" r:id="rId5"/>
    <p:sldId id="287" r:id="rId6"/>
    <p:sldId id="272" r:id="rId7"/>
    <p:sldId id="273" r:id="rId8"/>
    <p:sldId id="274" r:id="rId9"/>
    <p:sldId id="275" r:id="rId10"/>
    <p:sldId id="276" r:id="rId11"/>
    <p:sldId id="292" r:id="rId12"/>
    <p:sldId id="291" r:id="rId13"/>
    <p:sldId id="277" r:id="rId14"/>
    <p:sldId id="278" r:id="rId15"/>
    <p:sldId id="285" r:id="rId16"/>
    <p:sldId id="293" r:id="rId17"/>
    <p:sldId id="284" r:id="rId18"/>
    <p:sldId id="279" r:id="rId19"/>
    <p:sldId id="283" r:id="rId20"/>
    <p:sldId id="281" r:id="rId21"/>
    <p:sldId id="282" r:id="rId22"/>
    <p:sldId id="289" r:id="rId23"/>
    <p:sldId id="290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Uptons</a:t>
            </a:r>
            <a:r>
              <a:rPr lang="en-GB" dirty="0"/>
              <a:t> of Bassett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inf.ed.ac.uk/rbf/HIPR2/log.htm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academic.mu.edu/phys/matthysd/web226/Lab02.htm" TargetMode="External"/><Relationship Id="rId4" Type="http://schemas.openxmlformats.org/officeDocument/2006/relationships/hyperlink" Target="http://fourier.eng.hmc.edu/e161/lectures/gradient/node8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dirty="0"/>
              <a:t>Lecture 7 Further Edge Detection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COMP3204 </a:t>
            </a:r>
            <a:r>
              <a:rPr lang="en-GB"/>
              <a:t>Computer </a:t>
            </a:r>
            <a:r>
              <a:rPr lang="en-GB" dirty="0"/>
              <a:t>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What better ways are there to detect edges?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37896"/>
              </p:ext>
            </p:extLst>
          </p:nvPr>
        </p:nvGraphicFramePr>
        <p:xfrm>
          <a:off x="114298" y="5613401"/>
          <a:ext cx="18709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154 - 170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100A97-F20E-49D7-AF47-956BCD4A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7" y="5739638"/>
            <a:ext cx="768063" cy="9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Canny with Sobel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6" y="1537388"/>
            <a:ext cx="8113584" cy="53206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9834-EF3F-446A-BDAA-0847B64A4B44}"/>
              </a:ext>
            </a:extLst>
          </p:cNvPr>
          <p:cNvSpPr txBox="1"/>
          <p:nvPr/>
        </p:nvSpPr>
        <p:spPr>
          <a:xfrm>
            <a:off x="4720555" y="1144588"/>
            <a:ext cx="676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</a:rPr>
              <a:t>The lines are thinner here, making Sobel look better!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3A19B9-3013-4DC5-BFAB-D533FCD78A23}"/>
              </a:ext>
            </a:extLst>
          </p:cNvPr>
          <p:cNvSpPr/>
          <p:nvPr/>
        </p:nvSpPr>
        <p:spPr>
          <a:xfrm>
            <a:off x="5880444" y="1824408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6BBC39-FA78-44CF-9C74-A1F63F7B44D6}"/>
              </a:ext>
            </a:extLst>
          </p:cNvPr>
          <p:cNvSpPr/>
          <p:nvPr/>
        </p:nvSpPr>
        <p:spPr>
          <a:xfrm>
            <a:off x="8103709" y="1772126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Canny with Sobel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6" y="1537388"/>
            <a:ext cx="8113584" cy="53206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9834-EF3F-446A-BDAA-0847B64A4B44}"/>
              </a:ext>
            </a:extLst>
          </p:cNvPr>
          <p:cNvSpPr txBox="1"/>
          <p:nvPr/>
        </p:nvSpPr>
        <p:spPr>
          <a:xfrm>
            <a:off x="5294150" y="1105587"/>
            <a:ext cx="41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</a:rPr>
              <a:t>The lines are indeed thinner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3A19B9-3013-4DC5-BFAB-D533FCD78A23}"/>
              </a:ext>
            </a:extLst>
          </p:cNvPr>
          <p:cNvSpPr/>
          <p:nvPr/>
        </p:nvSpPr>
        <p:spPr>
          <a:xfrm>
            <a:off x="8265299" y="4593802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D9DDFE-AF09-477B-969A-1175EEF7B18A}"/>
              </a:ext>
            </a:extLst>
          </p:cNvPr>
          <p:cNvSpPr/>
          <p:nvPr/>
        </p:nvSpPr>
        <p:spPr>
          <a:xfrm>
            <a:off x="5695093" y="4615198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8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Canny with Sobel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6" y="1537388"/>
            <a:ext cx="8113584" cy="53206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9834-EF3F-446A-BDAA-0847B64A4B44}"/>
              </a:ext>
            </a:extLst>
          </p:cNvPr>
          <p:cNvSpPr txBox="1"/>
          <p:nvPr/>
        </p:nvSpPr>
        <p:spPr>
          <a:xfrm>
            <a:off x="6715178" y="1071868"/>
            <a:ext cx="23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</a:rPr>
              <a:t>The noise is less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3A19B9-3013-4DC5-BFAB-D533FCD78A23}"/>
              </a:ext>
            </a:extLst>
          </p:cNvPr>
          <p:cNvSpPr/>
          <p:nvPr/>
        </p:nvSpPr>
        <p:spPr>
          <a:xfrm>
            <a:off x="8005806" y="5854197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D9DDFE-AF09-477B-969A-1175EEF7B18A}"/>
              </a:ext>
            </a:extLst>
          </p:cNvPr>
          <p:cNvSpPr/>
          <p:nvPr/>
        </p:nvSpPr>
        <p:spPr>
          <a:xfrm>
            <a:off x="5435600" y="5875593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6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and second order edge detection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Picture 6" descr="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7" y="1896427"/>
            <a:ext cx="5148263" cy="41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76AA02-9B58-4EF5-A96D-27B8F2897DF7}"/>
              </a:ext>
            </a:extLst>
          </p:cNvPr>
          <p:cNvSpPr/>
          <p:nvPr/>
        </p:nvSpPr>
        <p:spPr>
          <a:xfrm>
            <a:off x="838200" y="1954014"/>
            <a:ext cx="459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First order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single</a:t>
            </a:r>
            <a:r>
              <a:rPr lang="en-GB" sz="2400" dirty="0"/>
              <a:t> differentiation with </a:t>
            </a:r>
            <a:r>
              <a:rPr lang="en-GB" sz="2400" dirty="0">
                <a:solidFill>
                  <a:srgbClr val="0066FF"/>
                </a:solidFill>
              </a:rPr>
              <a:t>thresholding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AB028-786A-433D-9BBA-67D3B903CE26}"/>
              </a:ext>
            </a:extLst>
          </p:cNvPr>
          <p:cNvSpPr/>
          <p:nvPr/>
        </p:nvSpPr>
        <p:spPr>
          <a:xfrm>
            <a:off x="838200" y="2922563"/>
            <a:ext cx="470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Second order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twice</a:t>
            </a:r>
            <a:r>
              <a:rPr lang="en-GB" sz="2400" dirty="0"/>
              <a:t> differentiation with </a:t>
            </a:r>
            <a:r>
              <a:rPr lang="en-GB" sz="2400" dirty="0">
                <a:solidFill>
                  <a:srgbClr val="0066FF"/>
                </a:solidFill>
              </a:rPr>
              <a:t>zero-crossing detection</a:t>
            </a:r>
          </a:p>
        </p:txBody>
      </p:sp>
    </p:spTree>
    <p:extLst>
      <p:ext uri="{BB962C8B-B14F-4D97-AF65-F5344CB8AC3E}">
        <p14:creationId xmlns:p14="http://schemas.microsoft.com/office/powerpoint/2010/main" val="53020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via the Laplacian operator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0" y="3177717"/>
            <a:ext cx="9449179" cy="280217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422" y="1690688"/>
            <a:ext cx="3471156" cy="12236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329D43-77A2-46E6-94BF-A2763CFD9850}"/>
              </a:ext>
            </a:extLst>
          </p:cNvPr>
          <p:cNvSpPr/>
          <p:nvPr/>
        </p:nvSpPr>
        <p:spPr>
          <a:xfrm>
            <a:off x="4051299" y="6145865"/>
            <a:ext cx="408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Simple, but unused!</a:t>
            </a:r>
          </a:p>
        </p:txBody>
      </p:sp>
    </p:spTree>
    <p:extLst>
      <p:ext uri="{BB962C8B-B14F-4D97-AF65-F5344CB8AC3E}">
        <p14:creationId xmlns:p14="http://schemas.microsoft.com/office/powerpoint/2010/main" val="42881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detection is about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Take a Gaussian function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Differentiate once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again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32000" y="1690688"/>
            <a:ext cx="26355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61FE43-57DD-427E-93C2-28D5BF071C5C}"/>
                  </a:ext>
                </a:extLst>
              </p:cNvPr>
              <p:cNvSpPr/>
              <p:nvPr/>
            </p:nvSpPr>
            <p:spPr>
              <a:xfrm>
                <a:off x="5245753" y="1736010"/>
                <a:ext cx="2792367" cy="69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61FE43-57DD-427E-93C2-28D5BF071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53" y="1736010"/>
                <a:ext cx="2792367" cy="692434"/>
              </a:xfrm>
              <a:prstGeom prst="rect">
                <a:avLst/>
              </a:prstGeom>
              <a:blipFill>
                <a:blip r:embed="rId4"/>
                <a:stretch>
                  <a:fillRect b="-20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2282B7-53DB-4BE3-A998-FC2B29143C43}"/>
                  </a:ext>
                </a:extLst>
              </p:cNvPr>
              <p:cNvSpPr/>
              <p:nvPr/>
            </p:nvSpPr>
            <p:spPr>
              <a:xfrm>
                <a:off x="5245753" y="2711904"/>
                <a:ext cx="3196581" cy="780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num>
                      <m:den>
                        <m:r>
                          <a:rPr lang="en-GB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2282B7-53DB-4BE3-A998-FC2B2914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53" y="2711904"/>
                <a:ext cx="3196581" cy="780855"/>
              </a:xfrm>
              <a:prstGeom prst="rect">
                <a:avLst/>
              </a:prstGeom>
              <a:blipFill>
                <a:blip r:embed="rId5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56C1C0-854A-42D4-80F1-8977D304E7F9}"/>
                  </a:ext>
                </a:extLst>
              </p:cNvPr>
              <p:cNvSpPr/>
              <p:nvPr/>
            </p:nvSpPr>
            <p:spPr>
              <a:xfrm>
                <a:off x="5245753" y="3642227"/>
                <a:ext cx="3842911" cy="952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num>
                      <m:den>
                        <m:r>
                          <a:rPr lang="en-GB" sz="24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56C1C0-854A-42D4-80F1-8977D304E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53" y="3642227"/>
                <a:ext cx="3842911" cy="952953"/>
              </a:xfrm>
              <a:prstGeom prst="rect">
                <a:avLst/>
              </a:prstGeom>
              <a:blipFill>
                <a:blip r:embed="rId6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1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Mathbelts</a:t>
            </a:r>
            <a:r>
              <a:rPr lang="en-GB" dirty="0"/>
              <a:t>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5625"/>
            <a:ext cx="4606814" cy="480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Second order in x and 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42160" y="1699895"/>
            <a:ext cx="26355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61D4E-B28C-41AC-9EE3-7363FA9B088A}"/>
                  </a:ext>
                </a:extLst>
              </p:cNvPr>
              <p:cNvSpPr/>
              <p:nvPr/>
            </p:nvSpPr>
            <p:spPr>
              <a:xfrm>
                <a:off x="5281472" y="1596895"/>
                <a:ext cx="662777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61D4E-B28C-41AC-9EE3-7363FA9B0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72" y="1596895"/>
                <a:ext cx="6627776" cy="896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7D09C7-60A9-4C9B-8FAC-1B78C48A6AFE}"/>
                  </a:ext>
                </a:extLst>
              </p:cNvPr>
              <p:cNvSpPr/>
              <p:nvPr/>
            </p:nvSpPr>
            <p:spPr>
              <a:xfrm>
                <a:off x="5684324" y="2524491"/>
                <a:ext cx="5985613" cy="12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7D09C7-60A9-4C9B-8FAC-1B78C48A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4" y="2524491"/>
                <a:ext cx="5985613" cy="1206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F1E1CE-0E75-40DC-B515-29B53C00ADE1}"/>
                  </a:ext>
                </a:extLst>
              </p:cNvPr>
              <p:cNvSpPr/>
              <p:nvPr/>
            </p:nvSpPr>
            <p:spPr>
              <a:xfrm>
                <a:off x="5684324" y="3792022"/>
                <a:ext cx="4163319" cy="97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F1E1CE-0E75-40DC-B515-29B53C00A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4" y="3792022"/>
                <a:ext cx="4163319" cy="973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A94A79B-7D23-46D4-BA70-994E90197309}"/>
              </a:ext>
            </a:extLst>
          </p:cNvPr>
          <p:cNvSpPr/>
          <p:nvPr/>
        </p:nvSpPr>
        <p:spPr>
          <a:xfrm>
            <a:off x="3446236" y="5261105"/>
            <a:ext cx="54278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srgbClr val="FF0000"/>
                </a:solidFill>
              </a:rPr>
              <a:t>Why, oh why, have we done this 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199DC5-A837-4722-8919-A6BA47F54A7D}"/>
              </a:ext>
            </a:extLst>
          </p:cNvPr>
          <p:cNvSpPr/>
          <p:nvPr/>
        </p:nvSpPr>
        <p:spPr>
          <a:xfrm>
            <a:off x="990600" y="3067822"/>
            <a:ext cx="23666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By substitution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9D21F-D295-439C-8DE9-045FA639BCB4}"/>
              </a:ext>
            </a:extLst>
          </p:cNvPr>
          <p:cNvSpPr/>
          <p:nvPr/>
        </p:nvSpPr>
        <p:spPr>
          <a:xfrm>
            <a:off x="990600" y="3976676"/>
            <a:ext cx="159530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So we 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20EA9-B55B-4082-9CA0-A41A3DC92B0F}"/>
              </a:ext>
            </a:extLst>
          </p:cNvPr>
          <p:cNvSpPr/>
          <p:nvPr/>
        </p:nvSpPr>
        <p:spPr>
          <a:xfrm>
            <a:off x="2951161" y="5854197"/>
            <a:ext cx="7137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Second order = Laplacian of Gaussian = Marr Hildreth</a:t>
            </a:r>
          </a:p>
        </p:txBody>
      </p:sp>
    </p:spTree>
    <p:extLst>
      <p:ext uri="{BB962C8B-B14F-4D97-AF65-F5344CB8AC3E}">
        <p14:creationId xmlns:p14="http://schemas.microsoft.com/office/powerpoint/2010/main" val="38178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/>
      <p:bldP spid="17" grpId="0"/>
      <p:bldP spid="1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3 hits Google: “Laplacian of Gaussian”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0" y="1580626"/>
            <a:ext cx="5210175" cy="96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179" y="6066096"/>
            <a:ext cx="11765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http://homepages.inf.ed.ac.uk/rbf/HIPR2/log.htm</a:t>
            </a:r>
            <a:r>
              <a:rPr lang="en-GB" dirty="0"/>
              <a:t>; </a:t>
            </a:r>
            <a:r>
              <a:rPr lang="en-GB" dirty="0">
                <a:hlinkClick r:id="rId4"/>
              </a:rPr>
              <a:t>http://fourier.eng.hmc.edu/e161/lectures/gradient/node8.html</a:t>
            </a:r>
            <a:r>
              <a:rPr lang="en-GB" dirty="0"/>
              <a:t> ; </a:t>
            </a:r>
            <a:r>
              <a:rPr lang="en-GB" dirty="0">
                <a:hlinkClick r:id="rId5"/>
              </a:rPr>
              <a:t>http://academic.mu.edu/phys/matthysd/web226/Lab02.htm</a:t>
            </a:r>
            <a:r>
              <a:rPr lang="en-GB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479" y="2419009"/>
            <a:ext cx="7830098" cy="974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623" y="3270972"/>
            <a:ext cx="5756687" cy="1395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90547" y="4868024"/>
            <a:ext cx="7081422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srgbClr val="FF0000"/>
                </a:solidFill>
              </a:rPr>
              <a:t>Two</a:t>
            </a:r>
            <a:r>
              <a:rPr lang="en-GB" sz="2800" dirty="0">
                <a:solidFill>
                  <a:prstClr val="black"/>
                </a:solidFill>
              </a:rPr>
              <a:t> wrong, </a:t>
            </a:r>
            <a:r>
              <a:rPr lang="en-GB" sz="2800" dirty="0">
                <a:solidFill>
                  <a:srgbClr val="FF0000"/>
                </a:solidFill>
              </a:rPr>
              <a:t>one</a:t>
            </a:r>
            <a:r>
              <a:rPr lang="en-GB" sz="2800" dirty="0">
                <a:solidFill>
                  <a:prstClr val="black"/>
                </a:solidFill>
              </a:rPr>
              <a:t> right. Just one…..why?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         (</a:t>
            </a:r>
            <a:r>
              <a:rPr lang="en-GB" sz="2800" dirty="0">
                <a:solidFill>
                  <a:srgbClr val="0070C0"/>
                </a:solidFill>
              </a:rPr>
              <a:t>and two of them don’t even work!!</a:t>
            </a:r>
            <a:r>
              <a:rPr lang="en-GB" sz="2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2496104" y="1699772"/>
            <a:ext cx="588885" cy="763479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871969" y="2263572"/>
            <a:ext cx="588885" cy="763479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918523" y="3611792"/>
            <a:ext cx="588885" cy="763479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Shape of Laplacian of Gaussian operator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3074" name="Picture 2" descr="F4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22" y="2280602"/>
            <a:ext cx="5680363" cy="33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43F1E-80D7-469A-A975-0AB06B60494F}"/>
              </a:ext>
            </a:extLst>
          </p:cNvPr>
          <p:cNvSpPr/>
          <p:nvPr/>
        </p:nvSpPr>
        <p:spPr>
          <a:xfrm>
            <a:off x="3126883" y="5854197"/>
            <a:ext cx="534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It’s called the ‘Mexican hat operator’</a:t>
            </a:r>
          </a:p>
        </p:txBody>
      </p:sp>
    </p:spTree>
    <p:extLst>
      <p:ext uri="{BB962C8B-B14F-4D97-AF65-F5344CB8AC3E}">
        <p14:creationId xmlns:p14="http://schemas.microsoft.com/office/powerpoint/2010/main" val="54411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Zero crossing detection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15001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Need to find </a:t>
            </a:r>
            <a:r>
              <a:rPr lang="en-GB" altLang="en-US" sz="2400" dirty="0">
                <a:solidFill>
                  <a:srgbClr val="0066FF"/>
                </a:solidFill>
              </a:rPr>
              <a:t>zero-crossings</a:t>
            </a:r>
            <a:r>
              <a:rPr lang="en-GB" altLang="en-US" sz="2400" dirty="0"/>
              <a:t> in 2D</a:t>
            </a:r>
          </a:p>
          <a:p>
            <a:pPr marL="0" indent="0">
              <a:buNone/>
            </a:pPr>
            <a:r>
              <a:rPr lang="en-GB" altLang="en-US" sz="2400" dirty="0"/>
              <a:t>Basic – straight </a:t>
            </a:r>
            <a:r>
              <a:rPr lang="en-GB" altLang="en-US" sz="2400" dirty="0">
                <a:solidFill>
                  <a:srgbClr val="0066FF"/>
                </a:solidFill>
              </a:rPr>
              <a:t>comparison</a:t>
            </a:r>
          </a:p>
          <a:p>
            <a:pPr marL="0" indent="0">
              <a:buNone/>
            </a:pPr>
            <a:r>
              <a:rPr lang="en-GB" altLang="en-US" sz="2400" dirty="0">
                <a:solidFill>
                  <a:srgbClr val="0066FF"/>
                </a:solidFill>
              </a:rPr>
              <a:t>Advanced</a:t>
            </a:r>
            <a:r>
              <a:rPr lang="en-GB" altLang="en-US" sz="2400" dirty="0"/>
              <a:t> 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028951" y="22574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028951" y="22574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028951" y="22574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4162" name="Group 370"/>
          <p:cNvGraphicFramePr>
            <a:graphicFrameLocks noGrp="1"/>
          </p:cNvGraphicFramePr>
          <p:nvPr/>
        </p:nvGraphicFramePr>
        <p:xfrm>
          <a:off x="3192464" y="2924176"/>
          <a:ext cx="6288087" cy="2679383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125" name="Oval 333"/>
          <p:cNvSpPr>
            <a:spLocks noChangeArrowheads="1"/>
          </p:cNvSpPr>
          <p:nvPr/>
        </p:nvSpPr>
        <p:spPr bwMode="auto">
          <a:xfrm>
            <a:off x="6061075" y="3213100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7" name="Oval 335"/>
          <p:cNvSpPr>
            <a:spLocks noChangeArrowheads="1"/>
          </p:cNvSpPr>
          <p:nvPr/>
        </p:nvSpPr>
        <p:spPr bwMode="auto">
          <a:xfrm>
            <a:off x="6061075" y="4005263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9" name="Oval 337"/>
          <p:cNvSpPr>
            <a:spLocks noChangeArrowheads="1"/>
          </p:cNvSpPr>
          <p:nvPr/>
        </p:nvSpPr>
        <p:spPr bwMode="auto">
          <a:xfrm>
            <a:off x="6061075" y="5011738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6" name="Oval 334"/>
          <p:cNvSpPr>
            <a:spLocks noChangeArrowheads="1"/>
          </p:cNvSpPr>
          <p:nvPr/>
        </p:nvSpPr>
        <p:spPr bwMode="auto">
          <a:xfrm>
            <a:off x="3794125" y="404177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5" name="Oval 343"/>
          <p:cNvSpPr>
            <a:spLocks noChangeArrowheads="1"/>
          </p:cNvSpPr>
          <p:nvPr/>
        </p:nvSpPr>
        <p:spPr bwMode="auto">
          <a:xfrm>
            <a:off x="3792538" y="501332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6" name="Oval 344"/>
          <p:cNvSpPr>
            <a:spLocks noChangeArrowheads="1"/>
          </p:cNvSpPr>
          <p:nvPr/>
        </p:nvSpPr>
        <p:spPr bwMode="auto">
          <a:xfrm>
            <a:off x="3794125" y="3213100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8" name="Oval 336"/>
          <p:cNvSpPr>
            <a:spLocks noChangeArrowheads="1"/>
          </p:cNvSpPr>
          <p:nvPr/>
        </p:nvSpPr>
        <p:spPr bwMode="auto">
          <a:xfrm>
            <a:off x="8077200" y="404177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0" name="Oval 338"/>
          <p:cNvSpPr>
            <a:spLocks noChangeArrowheads="1"/>
          </p:cNvSpPr>
          <p:nvPr/>
        </p:nvSpPr>
        <p:spPr bwMode="auto">
          <a:xfrm>
            <a:off x="8077200" y="501332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7" name="Oval 345"/>
          <p:cNvSpPr>
            <a:spLocks noChangeArrowheads="1"/>
          </p:cNvSpPr>
          <p:nvPr/>
        </p:nvSpPr>
        <p:spPr bwMode="auto">
          <a:xfrm>
            <a:off x="8077200" y="3213100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51" name="Text Box 359"/>
          <p:cNvSpPr txBox="1">
            <a:spLocks noChangeArrowheads="1"/>
          </p:cNvSpPr>
          <p:nvPr/>
        </p:nvSpPr>
        <p:spPr bwMode="auto">
          <a:xfrm>
            <a:off x="1992313" y="3213101"/>
            <a:ext cx="647700" cy="3667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dirty="0"/>
              <a:t>1</a:t>
            </a:r>
          </a:p>
        </p:txBody>
      </p:sp>
      <p:sp>
        <p:nvSpPr>
          <p:cNvPr id="34153" name="Text Box 361"/>
          <p:cNvSpPr txBox="1">
            <a:spLocks noChangeArrowheads="1"/>
          </p:cNvSpPr>
          <p:nvPr/>
        </p:nvSpPr>
        <p:spPr bwMode="auto">
          <a:xfrm>
            <a:off x="2135189" y="4783934"/>
            <a:ext cx="647700" cy="36671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2</a:t>
            </a:r>
          </a:p>
        </p:txBody>
      </p:sp>
      <p:sp>
        <p:nvSpPr>
          <p:cNvPr id="34155" name="Text Box 363"/>
          <p:cNvSpPr txBox="1">
            <a:spLocks noChangeArrowheads="1"/>
          </p:cNvSpPr>
          <p:nvPr/>
        </p:nvSpPr>
        <p:spPr bwMode="auto">
          <a:xfrm>
            <a:off x="10139008" y="2880611"/>
            <a:ext cx="647700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3</a:t>
            </a:r>
          </a:p>
        </p:txBody>
      </p:sp>
      <p:sp>
        <p:nvSpPr>
          <p:cNvPr id="34157" name="Text Box 365"/>
          <p:cNvSpPr txBox="1">
            <a:spLocks noChangeArrowheads="1"/>
          </p:cNvSpPr>
          <p:nvPr/>
        </p:nvSpPr>
        <p:spPr bwMode="auto">
          <a:xfrm>
            <a:off x="10202613" y="4718051"/>
            <a:ext cx="6477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4</a:t>
            </a:r>
          </a:p>
        </p:txBody>
      </p:sp>
      <p:graphicFrame>
        <p:nvGraphicFramePr>
          <p:cNvPr id="34159" name="Object 367"/>
          <p:cNvGraphicFramePr>
            <a:graphicFrameLocks noChangeAspect="1"/>
          </p:cNvGraphicFramePr>
          <p:nvPr/>
        </p:nvGraphicFramePr>
        <p:xfrm>
          <a:off x="2208214" y="5734051"/>
          <a:ext cx="77803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4063680" imgH="253800" progId="Equation.DSMT4">
                  <p:embed/>
                </p:oleObj>
              </mc:Choice>
              <mc:Fallback>
                <p:oleObj name="Equation" r:id="rId3" imgW="4063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734051"/>
                        <a:ext cx="77803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60" name="Object 3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9209"/>
              </p:ext>
            </p:extLst>
          </p:nvPr>
        </p:nvGraphicFramePr>
        <p:xfrm>
          <a:off x="7563728" y="1792290"/>
          <a:ext cx="1079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728" y="1792290"/>
                        <a:ext cx="1079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61" name="Line 369"/>
          <p:cNvSpPr>
            <a:spLocks noChangeShapeType="1"/>
          </p:cNvSpPr>
          <p:nvPr/>
        </p:nvSpPr>
        <p:spPr bwMode="auto">
          <a:xfrm flipH="1">
            <a:off x="6394096" y="2274094"/>
            <a:ext cx="1414398" cy="1945482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6368609" y="2626757"/>
            <a:ext cx="16316" cy="3107294"/>
          </a:xfrm>
          <a:prstGeom prst="line">
            <a:avLst/>
          </a:prstGeom>
          <a:ln w="793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640012" y="4201927"/>
            <a:ext cx="7250114" cy="17648"/>
          </a:xfrm>
          <a:prstGeom prst="line">
            <a:avLst/>
          </a:prstGeom>
          <a:ln w="793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25" grpId="0" animBg="1"/>
      <p:bldP spid="34127" grpId="0" animBg="1"/>
      <p:bldP spid="34129" grpId="0" animBg="1"/>
      <p:bldP spid="34126" grpId="0" animBg="1"/>
      <p:bldP spid="34135" grpId="0" animBg="1"/>
      <p:bldP spid="34136" grpId="0" animBg="1"/>
      <p:bldP spid="34128" grpId="0" animBg="1"/>
      <p:bldP spid="34130" grpId="0" animBg="1"/>
      <p:bldP spid="34137" grpId="0" animBg="1"/>
      <p:bldP spid="34151" grpId="0" animBg="1"/>
      <p:bldP spid="34153" grpId="0" animBg="1"/>
      <p:bldP spid="34155" grpId="0" animBg="1"/>
      <p:bldP spid="34157" grpId="0" animBg="1"/>
      <p:bldP spid="34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can we improve first-order edge detection?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detect edges using second order differentiation/ differencing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Marr-</a:t>
            </a:r>
            <a:r>
              <a:rPr lang="en-GB" sz="3600" dirty="0" err="1"/>
              <a:t>Hildreth</a:t>
            </a:r>
            <a:r>
              <a:rPr lang="en-GB" sz="3600" dirty="0"/>
              <a:t>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84" y="1891921"/>
            <a:ext cx="10608764" cy="313045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C00FFE-0FBE-44A2-8243-6446E66232B5}"/>
              </a:ext>
            </a:extLst>
          </p:cNvPr>
          <p:cNvSpPr/>
          <p:nvPr/>
        </p:nvSpPr>
        <p:spPr>
          <a:xfrm>
            <a:off x="4373561" y="5398223"/>
            <a:ext cx="3388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Small</a:t>
            </a:r>
            <a:r>
              <a:rPr lang="en-GB" sz="2400" dirty="0"/>
              <a:t> template, small </a:t>
            </a:r>
            <a:r>
              <a:rPr lang="el-GR" sz="2400" dirty="0"/>
              <a:t>σ</a:t>
            </a:r>
            <a:r>
              <a:rPr lang="en-GB" sz="2400" dirty="0"/>
              <a:t> for </a:t>
            </a:r>
            <a:r>
              <a:rPr lang="en-GB" sz="2400" dirty="0">
                <a:solidFill>
                  <a:srgbClr val="0066FF"/>
                </a:solidFill>
              </a:rPr>
              <a:t>local</a:t>
            </a:r>
            <a:r>
              <a:rPr lang="en-GB" sz="2400" dirty="0"/>
              <a:t>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B9B40-70E0-4503-969C-A581D1BBD9F2}"/>
              </a:ext>
            </a:extLst>
          </p:cNvPr>
          <p:cNvSpPr/>
          <p:nvPr/>
        </p:nvSpPr>
        <p:spPr>
          <a:xfrm>
            <a:off x="7742553" y="5398222"/>
            <a:ext cx="3388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Large</a:t>
            </a:r>
            <a:r>
              <a:rPr lang="en-GB" sz="2400" dirty="0"/>
              <a:t> template, large </a:t>
            </a:r>
            <a:r>
              <a:rPr lang="el-GR" sz="2400" dirty="0"/>
              <a:t>σ</a:t>
            </a:r>
            <a:r>
              <a:rPr lang="en-GB" sz="2400" dirty="0"/>
              <a:t> for </a:t>
            </a:r>
            <a:r>
              <a:rPr lang="en-GB" sz="2400" dirty="0">
                <a:solidFill>
                  <a:srgbClr val="0066FF"/>
                </a:solidFill>
              </a:rPr>
              <a:t>global</a:t>
            </a:r>
            <a:r>
              <a:rPr lang="en-GB" sz="2400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4274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Comparison of edge detection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41" y="1695707"/>
            <a:ext cx="9400643" cy="50199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Newer stuff – interest detections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441"/>
            <a:ext cx="10515600" cy="4834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       feature points					regions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    </a:t>
            </a:r>
            <a:r>
              <a:rPr lang="en-GB" dirty="0">
                <a:solidFill>
                  <a:srgbClr val="0070C0"/>
                </a:solidFill>
              </a:rPr>
              <a:t>SIFT</a:t>
            </a:r>
            <a:r>
              <a:rPr lang="en-GB" dirty="0"/>
              <a:t> (mega famous) 			</a:t>
            </a:r>
            <a:r>
              <a:rPr lang="en-GB" dirty="0">
                <a:solidFill>
                  <a:srgbClr val="0070C0"/>
                </a:solidFill>
              </a:rPr>
              <a:t>brightness clustering</a:t>
            </a:r>
          </a:p>
          <a:p>
            <a:pPr marL="0" indent="0">
              <a:buNone/>
            </a:pPr>
            <a:r>
              <a:rPr lang="en-GB" dirty="0"/>
              <a:t>		(wait for Jon)		   (excellent, but confess its ours)</a:t>
            </a:r>
          </a:p>
        </p:txBody>
      </p:sp>
      <p:pic>
        <p:nvPicPr>
          <p:cNvPr id="4" name="Picture 3" descr="F4-1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90" y="2194115"/>
            <a:ext cx="4250649" cy="312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9197" y="2194115"/>
            <a:ext cx="4018069" cy="3128512"/>
          </a:xfrm>
          <a:prstGeom prst="rect">
            <a:avLst/>
          </a:prstGeom>
        </p:spPr>
      </p:pic>
      <p:sp>
        <p:nvSpPr>
          <p:cNvPr id="11" name="Shape 2690"/>
          <p:cNvSpPr txBox="1"/>
          <p:nvPr/>
        </p:nvSpPr>
        <p:spPr>
          <a:xfrm>
            <a:off x="6142512" y="6359234"/>
            <a:ext cx="5451438" cy="43797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Lomeli-R. and Nixon and Carter</a:t>
            </a: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, </a:t>
            </a:r>
            <a:r>
              <a:rPr lang="en" b="0" i="1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Mach Vis Apps </a:t>
            </a:r>
            <a:r>
              <a:rPr lang="en" b="0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2016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5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Newer stuff – saliency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516"/>
            <a:ext cx="12141318" cy="3430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2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981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</a:t>
            </a:r>
            <a:r>
              <a:rPr lang="en-GB" dirty="0">
                <a:solidFill>
                  <a:srgbClr val="0066FF"/>
                </a:solidFill>
              </a:rPr>
              <a:t>Canny</a:t>
            </a:r>
            <a:r>
              <a:rPr lang="en-GB" dirty="0"/>
              <a:t> provides thin edges in the right place</a:t>
            </a:r>
          </a:p>
          <a:p>
            <a:pPr marL="722313" indent="-722313">
              <a:buNone/>
            </a:pPr>
            <a:r>
              <a:rPr lang="en-GB" dirty="0"/>
              <a:t>2 – </a:t>
            </a:r>
            <a:r>
              <a:rPr lang="en-GB" dirty="0">
                <a:solidFill>
                  <a:srgbClr val="0066FF"/>
                </a:solidFill>
              </a:rPr>
              <a:t>second order </a:t>
            </a:r>
            <a:r>
              <a:rPr lang="en-GB" dirty="0"/>
              <a:t>(Marr-Hildreth) requires zero-crossing detection</a:t>
            </a:r>
          </a:p>
          <a:p>
            <a:pPr marL="722313" indent="-722313">
              <a:buNone/>
            </a:pPr>
            <a:r>
              <a:rPr lang="en-GB" dirty="0"/>
              <a:t>3 – the results by Marr-Hildreth and Canny are well worth the extra computation</a:t>
            </a:r>
          </a:p>
          <a:p>
            <a:pPr marL="722313" indent="-722313">
              <a:buNone/>
            </a:pPr>
            <a:r>
              <a:rPr lang="en-GB" dirty="0"/>
              <a:t>Now we need to collect the edges to find shape. Coming next…</a:t>
            </a:r>
          </a:p>
        </p:txBody>
      </p:sp>
      <p:pic>
        <p:nvPicPr>
          <p:cNvPr id="4" name="Picture 2" descr="Uptons of Bassett Award Winning Butchers – Delicatessen | Butchers ...">
            <a:extLst>
              <a:ext uri="{FF2B5EF4-FFF2-40B4-BE49-F238E27FC236}">
                <a16:creationId xmlns:a16="http://schemas.microsoft.com/office/drawing/2014/main" id="{C269B034-FCF6-4DE0-8BB6-775DC7D8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4755">
            <a:off x="7846878" y="2337420"/>
            <a:ext cx="2995128" cy="29951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F8C0B0A-196F-4C9C-8A53-E2FC17722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98" y="5820514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5D4A1-7104-4E6A-97B0-ADBE4D7A4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9" y="5744989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Sobel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13968"/>
            <a:ext cx="9334500" cy="2667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0A4660E-CEF2-482F-AD08-EDF58C8DC604}"/>
              </a:ext>
            </a:extLst>
          </p:cNvPr>
          <p:cNvSpPr/>
          <p:nvPr/>
        </p:nvSpPr>
        <p:spPr>
          <a:xfrm>
            <a:off x="8178800" y="3017520"/>
            <a:ext cx="660400" cy="518160"/>
          </a:xfrm>
          <a:prstGeom prst="ellipse">
            <a:avLst/>
          </a:prstGeom>
          <a:solidFill>
            <a:srgbClr val="C0000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4C8966-6255-43C5-82E2-E4CB69A0A72B}"/>
              </a:ext>
            </a:extLst>
          </p:cNvPr>
          <p:cNvSpPr/>
          <p:nvPr/>
        </p:nvSpPr>
        <p:spPr>
          <a:xfrm>
            <a:off x="7848600" y="4049244"/>
            <a:ext cx="660400" cy="518160"/>
          </a:xfrm>
          <a:prstGeom prst="ellipse">
            <a:avLst/>
          </a:prstGeom>
          <a:solidFill>
            <a:srgbClr val="92D05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CC59E-616A-401E-8D3A-E7055B37680F}"/>
              </a:ext>
            </a:extLst>
          </p:cNvPr>
          <p:cNvSpPr txBox="1"/>
          <p:nvPr/>
        </p:nvSpPr>
        <p:spPr>
          <a:xfrm>
            <a:off x="8308134" y="1948500"/>
            <a:ext cx="201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Blurred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A9373-08F5-4F67-9FEF-D77643C4A6CF}"/>
              </a:ext>
            </a:extLst>
          </p:cNvPr>
          <p:cNvSpPr txBox="1"/>
          <p:nvPr/>
        </p:nvSpPr>
        <p:spPr>
          <a:xfrm>
            <a:off x="7408735" y="5147773"/>
            <a:ext cx="201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Noisy edges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3A6C8-09FE-495F-AAB9-09D1BEE00E05}"/>
              </a:ext>
            </a:extLst>
          </p:cNvPr>
          <p:cNvSpPr/>
          <p:nvPr/>
        </p:nvSpPr>
        <p:spPr>
          <a:xfrm>
            <a:off x="4142516" y="1546188"/>
            <a:ext cx="3906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Sobel</a:t>
            </a:r>
            <a:r>
              <a:rPr lang="en-GB" sz="2400" dirty="0"/>
              <a:t> is a </a:t>
            </a:r>
            <a:r>
              <a:rPr lang="en-GB" sz="2400" dirty="0">
                <a:solidFill>
                  <a:srgbClr val="FF0000"/>
                </a:solidFill>
              </a:rPr>
              <a:t>good basic operator</a:t>
            </a:r>
          </a:p>
        </p:txBody>
      </p:sp>
    </p:spTree>
    <p:extLst>
      <p:ext uri="{BB962C8B-B14F-4D97-AF65-F5344CB8AC3E}">
        <p14:creationId xmlns:p14="http://schemas.microsoft.com/office/powerpoint/2010/main" val="39827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Stages in Canny edge detection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616766"/>
            <a:ext cx="9496425" cy="3505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4DDACC-1335-438F-89A1-4FF896C4BA33}"/>
              </a:ext>
            </a:extLst>
          </p:cNvPr>
          <p:cNvSpPr/>
          <p:nvPr/>
        </p:nvSpPr>
        <p:spPr>
          <a:xfrm>
            <a:off x="2091441" y="5256903"/>
            <a:ext cx="8009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Canny </a:t>
            </a:r>
            <a:r>
              <a:rPr lang="en-GB" sz="2400" dirty="0"/>
              <a:t> gives </a:t>
            </a:r>
            <a:r>
              <a:rPr lang="en-GB" sz="2400" dirty="0">
                <a:solidFill>
                  <a:srgbClr val="FF0000"/>
                </a:solidFill>
              </a:rPr>
              <a:t>thin</a:t>
            </a:r>
            <a:r>
              <a:rPr lang="en-GB" sz="2400" dirty="0"/>
              <a:t> edges in the </a:t>
            </a:r>
            <a:r>
              <a:rPr lang="en-GB" sz="2400" dirty="0">
                <a:solidFill>
                  <a:srgbClr val="FF0000"/>
                </a:solidFill>
              </a:rPr>
              <a:t>right</a:t>
            </a:r>
            <a:r>
              <a:rPr lang="en-GB" sz="2400" dirty="0"/>
              <a:t> place, but is </a:t>
            </a:r>
            <a:r>
              <a:rPr lang="en-GB" sz="2400" dirty="0">
                <a:solidFill>
                  <a:srgbClr val="FF0000"/>
                </a:solidFill>
              </a:rPr>
              <a:t>more complex </a:t>
            </a:r>
          </a:p>
        </p:txBody>
      </p:sp>
    </p:spTree>
    <p:extLst>
      <p:ext uri="{BB962C8B-B14F-4D97-AF65-F5344CB8AC3E}">
        <p14:creationId xmlns:p14="http://schemas.microsoft.com/office/powerpoint/2010/main" val="23448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Canny edge detection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8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Formulated with three main objectives: </a:t>
            </a:r>
          </a:p>
          <a:p>
            <a:pPr lvl="0"/>
            <a:r>
              <a:rPr lang="en-GB" sz="2600" dirty="0">
                <a:solidFill>
                  <a:srgbClr val="0066FF"/>
                </a:solidFill>
              </a:rPr>
              <a:t>optimal</a:t>
            </a:r>
            <a:r>
              <a:rPr lang="en-GB" sz="2600" dirty="0"/>
              <a:t> detection with no spurious responses;</a:t>
            </a:r>
          </a:p>
          <a:p>
            <a:pPr lvl="0"/>
            <a:r>
              <a:rPr lang="en-GB" sz="2600" dirty="0">
                <a:solidFill>
                  <a:srgbClr val="0066FF"/>
                </a:solidFill>
              </a:rPr>
              <a:t>good</a:t>
            </a:r>
            <a:r>
              <a:rPr lang="en-GB" sz="2600" dirty="0"/>
              <a:t> localisation with minimal distance between detected and true edge position; and</a:t>
            </a:r>
          </a:p>
          <a:p>
            <a:pPr lvl="0"/>
            <a:r>
              <a:rPr lang="en-GB" sz="2600" dirty="0">
                <a:solidFill>
                  <a:srgbClr val="0066FF"/>
                </a:solidFill>
              </a:rPr>
              <a:t>single</a:t>
            </a:r>
            <a:r>
              <a:rPr lang="en-GB" sz="2600" dirty="0"/>
              <a:t> response to eliminate multiple responses to a single edge.</a:t>
            </a:r>
          </a:p>
          <a:p>
            <a:pPr marL="0" lvl="0" indent="0">
              <a:buNone/>
            </a:pPr>
            <a:r>
              <a:rPr lang="en-GB" sz="2600" dirty="0"/>
              <a:t>Approximation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use </a:t>
            </a:r>
            <a:r>
              <a:rPr lang="en-GB" sz="2200" dirty="0">
                <a:solidFill>
                  <a:srgbClr val="0066FF"/>
                </a:solidFill>
              </a:rPr>
              <a:t>Gaussian smoothing</a:t>
            </a:r>
            <a:r>
              <a:rPr lang="en-GB" sz="22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use the </a:t>
            </a:r>
            <a:r>
              <a:rPr lang="en-GB" sz="2200" dirty="0">
                <a:solidFill>
                  <a:srgbClr val="0066FF"/>
                </a:solidFill>
              </a:rPr>
              <a:t>Sobel</a:t>
            </a:r>
            <a:r>
              <a:rPr lang="en-GB" sz="2200" dirty="0"/>
              <a:t> operator;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200" dirty="0"/>
              <a:t>use </a:t>
            </a:r>
            <a:r>
              <a:rPr lang="fr-FR" sz="2200" dirty="0">
                <a:solidFill>
                  <a:srgbClr val="0066FF"/>
                </a:solidFill>
              </a:rPr>
              <a:t>non-maximal suppression</a:t>
            </a:r>
            <a:r>
              <a:rPr lang="en-GB" sz="2200" dirty="0"/>
              <a:t>;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>
                <a:solidFill>
                  <a:srgbClr val="0066FF"/>
                </a:solidFill>
              </a:rPr>
              <a:t>threshold</a:t>
            </a:r>
            <a:r>
              <a:rPr lang="en-GB" sz="2200" dirty="0"/>
              <a:t> with hysteresis to connect edge points.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90892" y="4190731"/>
            <a:ext cx="19402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) </a:t>
            </a:r>
            <a:r>
              <a:rPr lang="en-GB" sz="2800" dirty="0">
                <a:solidFill>
                  <a:srgbClr val="FF0000"/>
                </a:solidFill>
              </a:rPr>
              <a:t>combine?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Interpolation in non-maximum suppression</a:t>
            </a:r>
          </a:p>
        </p:txBody>
      </p:sp>
      <p:pic>
        <p:nvPicPr>
          <p:cNvPr id="7" name="Picture 6" descr="NMSI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1193" y="2000425"/>
            <a:ext cx="6488973" cy="44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FDD0B-6257-416C-B674-B9EDB5BBD89A}"/>
              </a:ext>
            </a:extLst>
          </p:cNvPr>
          <p:cNvSpPr/>
          <p:nvPr/>
        </p:nvSpPr>
        <p:spPr>
          <a:xfrm>
            <a:off x="930623" y="2000425"/>
            <a:ext cx="4149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Need to use points which are </a:t>
            </a:r>
            <a:r>
              <a:rPr lang="en-GB" sz="2400" dirty="0">
                <a:solidFill>
                  <a:srgbClr val="0066FF"/>
                </a:solidFill>
              </a:rPr>
              <a:t>not</a:t>
            </a:r>
            <a:r>
              <a:rPr lang="en-GB" sz="2400" dirty="0"/>
              <a:t> on the image grid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7F4D9-8122-4BBF-A3DB-62E9EEDA41C4}"/>
              </a:ext>
            </a:extLst>
          </p:cNvPr>
          <p:cNvSpPr/>
          <p:nvPr/>
        </p:nvSpPr>
        <p:spPr>
          <a:xfrm>
            <a:off x="930622" y="3141159"/>
            <a:ext cx="32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Uses linear interpolation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37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Hysteresis </a:t>
            </a:r>
            <a:r>
              <a:rPr lang="en-GB" sz="3600" dirty="0" err="1"/>
              <a:t>thresholding</a:t>
            </a:r>
            <a:r>
              <a:rPr lang="en-GB" sz="3600" dirty="0"/>
              <a:t> transfer function</a:t>
            </a:r>
          </a:p>
        </p:txBody>
      </p:sp>
      <p:pic>
        <p:nvPicPr>
          <p:cNvPr id="7" name="Picture 6" descr="HYST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0222" y="1887220"/>
            <a:ext cx="8085761" cy="46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B4403-37DA-4071-B953-C765E9E35559}"/>
              </a:ext>
            </a:extLst>
          </p:cNvPr>
          <p:cNvSpPr/>
          <p:nvPr/>
        </p:nvSpPr>
        <p:spPr>
          <a:xfrm>
            <a:off x="838200" y="1887220"/>
            <a:ext cx="2169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Lower threshold </a:t>
            </a:r>
            <a:r>
              <a:rPr lang="en-GB" sz="2400" dirty="0">
                <a:solidFill>
                  <a:prstClr val="black"/>
                </a:solidFill>
              </a:rPr>
              <a:t>= average </a:t>
            </a:r>
            <a:r>
              <a:rPr lang="en-GB" sz="2400" dirty="0">
                <a:solidFill>
                  <a:srgbClr val="FF0000"/>
                </a:solidFill>
              </a:rPr>
              <a:t>noise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4DF0D-D547-424F-AA53-72D71462206A}"/>
              </a:ext>
            </a:extLst>
          </p:cNvPr>
          <p:cNvSpPr/>
          <p:nvPr/>
        </p:nvSpPr>
        <p:spPr>
          <a:xfrm>
            <a:off x="838200" y="3592755"/>
            <a:ext cx="2918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Upper threshold </a:t>
            </a:r>
            <a:r>
              <a:rPr lang="en-GB" sz="2400" dirty="0"/>
              <a:t>= average </a:t>
            </a:r>
            <a:r>
              <a:rPr lang="en-GB" sz="2400" dirty="0">
                <a:solidFill>
                  <a:srgbClr val="FF0000"/>
                </a:solidFill>
              </a:rPr>
              <a:t>feature</a:t>
            </a:r>
            <a:r>
              <a:rPr lang="en-GB" sz="2400" dirty="0"/>
              <a:t> boundary</a:t>
            </a:r>
          </a:p>
        </p:txBody>
      </p:sp>
    </p:spTree>
    <p:extLst>
      <p:ext uri="{BB962C8B-B14F-4D97-AF65-F5344CB8AC3E}">
        <p14:creationId xmlns:p14="http://schemas.microsoft.com/office/powerpoint/2010/main" val="76530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Action of non-maximum suppression and hysteresis </a:t>
            </a:r>
            <a:r>
              <a:rPr lang="en-GB" sz="3600" dirty="0" err="1"/>
              <a:t>thresholding</a:t>
            </a:r>
            <a:endParaRPr lang="en-GB" sz="3600" dirty="0"/>
          </a:p>
        </p:txBody>
      </p:sp>
      <p:pic>
        <p:nvPicPr>
          <p:cNvPr id="9" name="Picture 8" descr="NONMA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4703" y="1666528"/>
            <a:ext cx="6831280" cy="48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7B17C3-17AF-44C3-A1F5-80FD5C53700B}"/>
              </a:ext>
            </a:extLst>
          </p:cNvPr>
          <p:cNvSpPr/>
          <p:nvPr/>
        </p:nvSpPr>
        <p:spPr>
          <a:xfrm>
            <a:off x="838200" y="1954014"/>
            <a:ext cx="308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Walk along </a:t>
            </a:r>
            <a:r>
              <a:rPr lang="en-GB" sz="2400" dirty="0">
                <a:solidFill>
                  <a:srgbClr val="0066FF"/>
                </a:solidFill>
              </a:rPr>
              <a:t>top</a:t>
            </a:r>
            <a:r>
              <a:rPr lang="en-GB" sz="2400" dirty="0"/>
              <a:t> of ridge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DD1CF-0D40-4FBB-8009-07F167D94B75}"/>
              </a:ext>
            </a:extLst>
          </p:cNvPr>
          <p:cNvSpPr/>
          <p:nvPr/>
        </p:nvSpPr>
        <p:spPr>
          <a:xfrm>
            <a:off x="838199" y="2717449"/>
            <a:ext cx="3530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Gives thin edges in the </a:t>
            </a:r>
            <a:r>
              <a:rPr lang="en-GB" sz="2400" dirty="0">
                <a:solidFill>
                  <a:srgbClr val="0066FF"/>
                </a:solidFill>
              </a:rPr>
              <a:t>right</a:t>
            </a:r>
            <a:r>
              <a:rPr lang="en-GB" sz="2400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214675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hysteresis </a:t>
            </a:r>
            <a:r>
              <a:rPr lang="en-GB" sz="3600" dirty="0" err="1"/>
              <a:t>thresholding</a:t>
            </a:r>
            <a:r>
              <a:rPr lang="en-GB" sz="3600" dirty="0"/>
              <a:t> with uniform </a:t>
            </a:r>
            <a:r>
              <a:rPr lang="en-GB" sz="3600" dirty="0" err="1"/>
              <a:t>thresholding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33" y="1973873"/>
            <a:ext cx="8694933" cy="314226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C3FA7A-4391-41B7-BE5E-283FBDFF6AB6}"/>
              </a:ext>
            </a:extLst>
          </p:cNvPr>
          <p:cNvSpPr/>
          <p:nvPr/>
        </p:nvSpPr>
        <p:spPr>
          <a:xfrm>
            <a:off x="1845435" y="5287541"/>
            <a:ext cx="9398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Hysteresis thresholding gives </a:t>
            </a:r>
            <a:r>
              <a:rPr lang="en-GB" sz="2400" dirty="0">
                <a:solidFill>
                  <a:srgbClr val="FF0000"/>
                </a:solidFill>
              </a:rPr>
              <a:t>all</a:t>
            </a:r>
            <a:r>
              <a:rPr lang="en-GB" sz="2400" dirty="0"/>
              <a:t> points &gt; upper threshold</a:t>
            </a:r>
          </a:p>
          <a:p>
            <a:r>
              <a:rPr lang="en-GB" sz="2400" dirty="0"/>
              <a:t>				plus </a:t>
            </a:r>
            <a:r>
              <a:rPr lang="en-GB" sz="2400" dirty="0">
                <a:solidFill>
                  <a:srgbClr val="FF0000"/>
                </a:solidFill>
              </a:rPr>
              <a:t>any</a:t>
            </a:r>
            <a:r>
              <a:rPr lang="en-GB" sz="2400" dirty="0"/>
              <a:t> connected points &gt; lower threshold</a:t>
            </a:r>
          </a:p>
        </p:txBody>
      </p:sp>
    </p:spTree>
    <p:extLst>
      <p:ext uri="{BB962C8B-B14F-4D97-AF65-F5344CB8AC3E}">
        <p14:creationId xmlns:p14="http://schemas.microsoft.com/office/powerpoint/2010/main" val="239931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611</Words>
  <Application>Microsoft Office PowerPoint</Application>
  <PresentationFormat>Widescreen</PresentationFormat>
  <Paragraphs>108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Cambria Math</vt:lpstr>
      <vt:lpstr>Times New Roman</vt:lpstr>
      <vt:lpstr>Office Theme</vt:lpstr>
      <vt:lpstr>Equation</vt:lpstr>
      <vt:lpstr>Lecture 7 Further Edge Detection </vt:lpstr>
      <vt:lpstr>Content</vt:lpstr>
      <vt:lpstr>Applying Sobel operator</vt:lpstr>
      <vt:lpstr>Stages in Canny edge detection operator </vt:lpstr>
      <vt:lpstr>Canny edge detection operator </vt:lpstr>
      <vt:lpstr>Interpolation in non-maximum suppression</vt:lpstr>
      <vt:lpstr>Hysteresis thresholding transfer function</vt:lpstr>
      <vt:lpstr>Action of non-maximum suppression and hysteresis thresholding</vt:lpstr>
      <vt:lpstr>Comparing hysteresis thresholding with uniform thresholding</vt:lpstr>
      <vt:lpstr>Comparing Canny with Sobel</vt:lpstr>
      <vt:lpstr>Comparing Canny with Sobel</vt:lpstr>
      <vt:lpstr>Comparing Canny with Sobel</vt:lpstr>
      <vt:lpstr>First and second order edge detection</vt:lpstr>
      <vt:lpstr>Edge detection via the Laplacian operator</vt:lpstr>
      <vt:lpstr>Edge detection is about differentiation</vt:lpstr>
      <vt:lpstr>Mathbelts on…</vt:lpstr>
      <vt:lpstr>Top 3 hits Google: “Laplacian of Gaussian”</vt:lpstr>
      <vt:lpstr>Shape of Laplacian of Gaussian operator</vt:lpstr>
      <vt:lpstr>Zero crossing detection</vt:lpstr>
      <vt:lpstr>Marr-Hildreth edge detection</vt:lpstr>
      <vt:lpstr>Comparison of edge detection operators</vt:lpstr>
      <vt:lpstr>Newer stuff – interest detections</vt:lpstr>
      <vt:lpstr>Newer stuff – saliency</vt:lpstr>
      <vt:lpstr>Takeaway time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Mark Nixon</cp:lastModifiedBy>
  <cp:revision>69</cp:revision>
  <dcterms:created xsi:type="dcterms:W3CDTF">2015-09-30T14:03:40Z</dcterms:created>
  <dcterms:modified xsi:type="dcterms:W3CDTF">2020-09-29T08:45:32Z</dcterms:modified>
</cp:coreProperties>
</file>