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89" r:id="rId4"/>
    <p:sldId id="297" r:id="rId5"/>
    <p:sldId id="279" r:id="rId6"/>
    <p:sldId id="282" r:id="rId7"/>
    <p:sldId id="281" r:id="rId8"/>
    <p:sldId id="309" r:id="rId9"/>
    <p:sldId id="306" r:id="rId10"/>
    <p:sldId id="307" r:id="rId11"/>
    <p:sldId id="308" r:id="rId12"/>
    <p:sldId id="304" r:id="rId13"/>
    <p:sldId id="310" r:id="rId14"/>
    <p:sldId id="301" r:id="rId15"/>
    <p:sldId id="287" r:id="rId16"/>
    <p:sldId id="290" r:id="rId17"/>
    <p:sldId id="291" r:id="rId18"/>
    <p:sldId id="292" r:id="rId19"/>
    <p:sldId id="295" r:id="rId20"/>
    <p:sldId id="272" r:id="rId21"/>
    <p:sldId id="293" r:id="rId22"/>
    <p:sldId id="294" r:id="rId23"/>
    <p:sldId id="296" r:id="rId24"/>
    <p:sldId id="284" r:id="rId25"/>
    <p:sldId id="283" r:id="rId26"/>
    <p:sldId id="285" r:id="rId27"/>
    <p:sldId id="28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J&amp;S fish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image" Target="../media/image25.wmf"/><Relationship Id="rId9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Lecture 8 Finding Shapes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COMP3204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can we group points to find shapes?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67817"/>
              </p:ext>
            </p:extLst>
          </p:nvPr>
        </p:nvGraphicFramePr>
        <p:xfrm>
          <a:off x="114298" y="5613401"/>
          <a:ext cx="1870912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sz="1400" baseline="0"/>
                        <a:t>225-239; 247-254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8" y="5724994"/>
            <a:ext cx="777654" cy="9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468050-77CC-47E5-823E-58B609C84EB5}"/>
              </a:ext>
            </a:extLst>
          </p:cNvPr>
          <p:cNvSpPr/>
          <p:nvPr/>
        </p:nvSpPr>
        <p:spPr>
          <a:xfrm>
            <a:off x="8664832" y="3277286"/>
            <a:ext cx="42013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85AF51C-9660-4330-8FD3-B7B93469BF8C}"/>
              </a:ext>
            </a:extLst>
          </p:cNvPr>
          <p:cNvSpPr/>
          <p:nvPr/>
        </p:nvSpPr>
        <p:spPr>
          <a:xfrm>
            <a:off x="9196997" y="4261686"/>
            <a:ext cx="104648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6019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so we need to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</a:t>
                </a:r>
                <a:r>
                  <a:rPr lang="en-GB" sz="2400" dirty="0"/>
                  <a:t> the Fourier template	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.×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E2E0971-B3A4-4957-9075-0528B775058B}"/>
              </a:ext>
            </a:extLst>
          </p:cNvPr>
          <p:cNvSpPr/>
          <p:nvPr/>
        </p:nvSpPr>
        <p:spPr>
          <a:xfrm>
            <a:off x="9407201" y="5138591"/>
            <a:ext cx="42013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so we need to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</a:t>
                </a:r>
                <a:r>
                  <a:rPr lang="en-GB" sz="2400" dirty="0"/>
                  <a:t> the Fourier template	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.×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4C931C1-A7F9-4667-B8F1-4AF613EDDF02}"/>
              </a:ext>
            </a:extLst>
          </p:cNvPr>
          <p:cNvSpPr/>
          <p:nvPr/>
        </p:nvSpPr>
        <p:spPr>
          <a:xfrm>
            <a:off x="5019423" y="5946130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Jon needs this!!</a:t>
            </a:r>
          </a:p>
        </p:txBody>
      </p:sp>
    </p:spTree>
    <p:extLst>
      <p:ext uri="{BB962C8B-B14F-4D97-AF65-F5344CB8AC3E}">
        <p14:creationId xmlns:p14="http://schemas.microsoft.com/office/powerpoint/2010/main" val="286862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Encore, Baron Fourier!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776" y="3832433"/>
            <a:ext cx="2806023" cy="242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 </a:t>
            </a:r>
            <a:r>
              <a:rPr lang="en-GB" dirty="0">
                <a:solidFill>
                  <a:srgbClr val="FF0000"/>
                </a:solidFill>
              </a:rPr>
              <a:t>sliding</a:t>
            </a:r>
            <a:r>
              <a:rPr lang="en-GB" dirty="0"/>
              <a:t> of templates here;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Cost</a:t>
            </a:r>
            <a:r>
              <a:rPr lang="en-GB" dirty="0"/>
              <a:t> is 2×FFT plus multiplication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FCD79-E3D2-40A3-8E72-9CFD1E691511}"/>
              </a:ext>
            </a:extLst>
          </p:cNvPr>
          <p:cNvGrpSpPr/>
          <p:nvPr/>
        </p:nvGrpSpPr>
        <p:grpSpPr>
          <a:xfrm>
            <a:off x="-16223" y="1826260"/>
            <a:ext cx="8423023" cy="4666615"/>
            <a:chOff x="-16223" y="1826260"/>
            <a:chExt cx="8423023" cy="46666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3EFB05-526D-4F71-97DB-5BA34D99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23" y="1826260"/>
              <a:ext cx="8423023" cy="46666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4EBF9A-8375-4F06-B4D0-A8FFFFB00FAC}"/>
                </a:ext>
              </a:extLst>
            </p:cNvPr>
            <p:cNvSpPr/>
            <p:nvPr/>
          </p:nvSpPr>
          <p:spPr>
            <a:xfrm>
              <a:off x="6624320" y="4165600"/>
              <a:ext cx="1341120" cy="1097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DFF4D-504A-4ED2-9DFF-F959923A862E}"/>
              </a:ext>
            </a:extLst>
          </p:cNvPr>
          <p:cNvSpPr/>
          <p:nvPr/>
        </p:nvSpPr>
        <p:spPr>
          <a:xfrm>
            <a:off x="-1261401" y="1313409"/>
            <a:ext cx="8556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slow, so use </a:t>
            </a:r>
            <a:r>
              <a:rPr lang="en-GB" sz="2400" dirty="0">
                <a:solidFill>
                  <a:srgbClr val="FF0000"/>
                </a:solidFill>
              </a:rPr>
              <a:t>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E26BC-F013-4D68-8941-22DB60B1A78B}"/>
                  </a:ext>
                </a:extLst>
              </p:cNvPr>
              <p:cNvSpPr/>
              <p:nvPr/>
            </p:nvSpPr>
            <p:spPr>
              <a:xfrm>
                <a:off x="8428379" y="1876414"/>
                <a:ext cx="3891002" cy="1775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GB" sz="24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.×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E26BC-F013-4D68-8941-22DB60B1A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79" y="1876414"/>
                <a:ext cx="3891002" cy="1775101"/>
              </a:xfrm>
              <a:prstGeom prst="rect">
                <a:avLst/>
              </a:prstGeom>
              <a:blipFill>
                <a:blip r:embed="rId3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template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36" y="1936972"/>
            <a:ext cx="5089268" cy="41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SIFT in ear biometrics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3" y="1930747"/>
            <a:ext cx="9452293" cy="3474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026FC-DFCF-4539-9519-07569FA396DE}"/>
              </a:ext>
            </a:extLst>
          </p:cNvPr>
          <p:cNvSpPr txBox="1"/>
          <p:nvPr/>
        </p:nvSpPr>
        <p:spPr>
          <a:xfrm>
            <a:off x="5059680" y="5585601"/>
            <a:ext cx="323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Over to Jon Hare!</a:t>
            </a:r>
          </a:p>
        </p:txBody>
      </p:sp>
    </p:spTree>
    <p:extLst>
      <p:ext uri="{BB962C8B-B14F-4D97-AF65-F5344CB8AC3E}">
        <p14:creationId xmlns:p14="http://schemas.microsoft.com/office/powerpoint/2010/main" val="128151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908" y="1513969"/>
            <a:ext cx="8229600" cy="4852987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faster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400" i="1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E4B5078A-1694-42DB-93EE-F7BA609349EC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513969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x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>
                <a:solidFill>
                  <a:srgbClr val="FF0000"/>
                </a:solidFill>
              </a:rPr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89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1DDEBA5F-3DD2-48DD-8D2E-7DD3755A1515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x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>
                <a:solidFill>
                  <a:srgbClr val="FF0000"/>
                </a:solidFill>
              </a:rPr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>
                <a:solidFill>
                  <a:srgbClr val="FF0000"/>
                </a:solidFill>
              </a:rPr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m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c</a:t>
            </a:r>
            <a:r>
              <a:rPr lang="en-GB" altLang="en-US" sz="2400" dirty="0"/>
              <a:t> gradient </a:t>
            </a:r>
            <a:r>
              <a:rPr lang="en-GB" altLang="en-US" sz="2400" dirty="0">
                <a:solidFill>
                  <a:srgbClr val="FF0000"/>
                </a:solidFill>
              </a:rPr>
              <a:t>-</a:t>
            </a:r>
            <a:r>
              <a:rPr lang="en-GB" altLang="en-US" sz="2400" i="1" dirty="0">
                <a:solidFill>
                  <a:srgbClr val="FF0000"/>
                </a:solidFill>
              </a:rPr>
              <a:t>x</a:t>
            </a:r>
            <a:r>
              <a:rPr lang="en-GB" altLang="en-US" sz="2400" i="1" dirty="0"/>
              <a:t> </a:t>
            </a:r>
            <a:r>
              <a:rPr lang="en-GB" altLang="en-US" sz="2400" dirty="0"/>
              <a:t>intercept </a:t>
            </a:r>
            <a:r>
              <a:rPr lang="en-GB" altLang="en-US" sz="2400" i="1" dirty="0">
                <a:solidFill>
                  <a:srgbClr val="FF0000"/>
                </a:solidFill>
              </a:rPr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4DB2DC35-F4AD-4E79-B7CC-100FBF69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0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we define and detect shapes in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the detection process?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15115"/>
              </p:ext>
            </p:extLst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65793"/>
              </p:ext>
            </p:extLst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8" name="Rectangle 3">
            <a:extLst>
              <a:ext uri="{FF2B5EF4-FFF2-40B4-BE49-F238E27FC236}">
                <a16:creationId xmlns:a16="http://schemas.microsoft.com/office/drawing/2014/main" id="{5A6311DF-D9CA-4A22-B587-E2E00C053FD4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148B6-EA86-45E4-B442-B4E99E13B47E}"/>
              </a:ext>
            </a:extLst>
          </p:cNvPr>
          <p:cNvSpPr/>
          <p:nvPr/>
        </p:nvSpPr>
        <p:spPr>
          <a:xfrm>
            <a:off x="7894864" y="5650410"/>
            <a:ext cx="3835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>
                <a:solidFill>
                  <a:prstClr val="black"/>
                </a:solidFill>
              </a:rPr>
              <a:t>The </a:t>
            </a:r>
            <a:r>
              <a:rPr lang="en-GB" altLang="en-US" sz="2400" dirty="0">
                <a:solidFill>
                  <a:srgbClr val="0066FF"/>
                </a:solidFill>
              </a:rPr>
              <a:t>coordinates</a:t>
            </a:r>
            <a:r>
              <a:rPr lang="en-GB" altLang="en-US" sz="2400" dirty="0">
                <a:solidFill>
                  <a:prstClr val="black"/>
                </a:solidFill>
              </a:rPr>
              <a:t> of the peak are the parameters of the line</a:t>
            </a:r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7A1111-7730-46B2-B903-035A026CCE9D}"/>
              </a:ext>
            </a:extLst>
          </p:cNvPr>
          <p:cNvSpPr/>
          <p:nvPr/>
        </p:nvSpPr>
        <p:spPr>
          <a:xfrm>
            <a:off x="7874000" y="4124960"/>
            <a:ext cx="2258816" cy="1574800"/>
          </a:xfrm>
          <a:custGeom>
            <a:avLst/>
            <a:gdLst>
              <a:gd name="connsiteX0" fmla="*/ 2255520 w 2258816"/>
              <a:gd name="connsiteY0" fmla="*/ 1574800 h 1574800"/>
              <a:gd name="connsiteX1" fmla="*/ 1899920 w 2258816"/>
              <a:gd name="connsiteY1" fmla="*/ 518160 h 1574800"/>
              <a:gd name="connsiteX2" fmla="*/ 0 w 2258816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16" h="1574800">
                <a:moveTo>
                  <a:pt x="2255520" y="1574800"/>
                </a:moveTo>
                <a:cubicBezTo>
                  <a:pt x="2265680" y="1177713"/>
                  <a:pt x="2275840" y="780627"/>
                  <a:pt x="1899920" y="518160"/>
                </a:cubicBezTo>
                <a:cubicBezTo>
                  <a:pt x="1524000" y="255693"/>
                  <a:pt x="762000" y="127846"/>
                  <a:pt x="0" y="0"/>
                </a:cubicBezTo>
              </a:path>
            </a:pathLst>
          </a:custGeom>
          <a:noFill/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1DDEBA5F-3DD2-48DD-8D2E-7DD3755A1515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71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908" y="1575754"/>
            <a:ext cx="8229600" cy="4852987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In maths it’s the </a:t>
            </a:r>
            <a:r>
              <a:rPr lang="en-GB" altLang="en-US" sz="2400" dirty="0">
                <a:solidFill>
                  <a:srgbClr val="0066FF"/>
                </a:solidFill>
              </a:rPr>
              <a:t>principle of duality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148B6-EA86-45E4-B442-B4E99E13B47E}"/>
              </a:ext>
            </a:extLst>
          </p:cNvPr>
          <p:cNvSpPr/>
          <p:nvPr/>
        </p:nvSpPr>
        <p:spPr>
          <a:xfrm>
            <a:off x="7894864" y="5650410"/>
            <a:ext cx="3835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>
                <a:solidFill>
                  <a:prstClr val="black"/>
                </a:solidFill>
              </a:rPr>
              <a:t>The </a:t>
            </a:r>
            <a:r>
              <a:rPr lang="en-GB" altLang="en-US" sz="2400" dirty="0">
                <a:solidFill>
                  <a:srgbClr val="0066FF"/>
                </a:solidFill>
              </a:rPr>
              <a:t>coordinates</a:t>
            </a:r>
            <a:r>
              <a:rPr lang="en-GB" altLang="en-US" sz="2400" dirty="0">
                <a:solidFill>
                  <a:prstClr val="black"/>
                </a:solidFill>
              </a:rPr>
              <a:t> of the peak are the parameters of the line</a:t>
            </a:r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7A1111-7730-46B2-B903-035A026CCE9D}"/>
              </a:ext>
            </a:extLst>
          </p:cNvPr>
          <p:cNvSpPr/>
          <p:nvPr/>
        </p:nvSpPr>
        <p:spPr>
          <a:xfrm>
            <a:off x="7874000" y="4124960"/>
            <a:ext cx="2258816" cy="1574800"/>
          </a:xfrm>
          <a:custGeom>
            <a:avLst/>
            <a:gdLst>
              <a:gd name="connsiteX0" fmla="*/ 2255520 w 2258816"/>
              <a:gd name="connsiteY0" fmla="*/ 1574800 h 1574800"/>
              <a:gd name="connsiteX1" fmla="*/ 1899920 w 2258816"/>
              <a:gd name="connsiteY1" fmla="*/ 518160 h 1574800"/>
              <a:gd name="connsiteX2" fmla="*/ 0 w 2258816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16" h="1574800">
                <a:moveTo>
                  <a:pt x="2255520" y="1574800"/>
                </a:moveTo>
                <a:cubicBezTo>
                  <a:pt x="2265680" y="1177713"/>
                  <a:pt x="2275840" y="780627"/>
                  <a:pt x="1899920" y="518160"/>
                </a:cubicBezTo>
                <a:cubicBezTo>
                  <a:pt x="1524000" y="255693"/>
                  <a:pt x="762000" y="127846"/>
                  <a:pt x="0" y="0"/>
                </a:cubicBezTo>
              </a:path>
            </a:pathLst>
          </a:custGeom>
          <a:noFill/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1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D09-A541-4516-ABCD-4AC17147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13BD-2D34-4A9E-BF96-412D278D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825625"/>
            <a:ext cx="1135585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!look at all points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edge(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)&gt;threshold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!check significance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m=-10 to +10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!if so, go thru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c=-x*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!calculate c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PLUS 1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!vote in accumulator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argmax(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!peak gives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0E18E-AFE2-484C-A1A4-ABC7601FD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7247-2DC3-4C1B-969C-9DAFAF45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083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Applying the Hough transform for lines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Picture 6" descr="../../Images/Chapter5/Results/Fig_Code5_4/c_accumulato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667634"/>
            <a:ext cx="2500630" cy="220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../Images/Chapter5/Results/Fig_Code5_4/b_LocatedLine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6" y="2696844"/>
            <a:ext cx="2352358" cy="222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../../Images/Chapter5/Results/Fig_Code5_1/ImageandTemplate/a_Road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17" y="2686526"/>
            <a:ext cx="2280603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72376" y="5131117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987217" y="5131117"/>
            <a:ext cx="1505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detected lines</a:t>
            </a:r>
            <a:endParaRPr lang="en-US" altLang="en-US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27656" y="5131117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32942-BA4D-4872-B580-A066FC4549C1}"/>
              </a:ext>
            </a:extLst>
          </p:cNvPr>
          <p:cNvSpPr/>
          <p:nvPr/>
        </p:nvSpPr>
        <p:spPr>
          <a:xfrm>
            <a:off x="3516350" y="5928976"/>
            <a:ext cx="5267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/>
              <a:t>OK, it works. Can anyone see a </a:t>
            </a:r>
            <a:r>
              <a:rPr lang="en-GB" altLang="en-US" sz="2400" dirty="0">
                <a:solidFill>
                  <a:srgbClr val="FF0000"/>
                </a:solidFill>
              </a:rPr>
              <a:t>problem</a:t>
            </a:r>
            <a:r>
              <a:rPr lang="en-GB" altLang="en-US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51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 for Lines … problems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i="1" dirty="0" err="1">
                <a:solidFill>
                  <a:srgbClr val="0066FF"/>
                </a:solidFill>
              </a:rPr>
              <a:t>m,c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/>
              <a:t>tend to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infinity</a:t>
            </a:r>
          </a:p>
          <a:p>
            <a:r>
              <a:rPr lang="en-GB" altLang="en-US" sz="2400" dirty="0"/>
              <a:t>Change the parameterisation</a:t>
            </a:r>
          </a:p>
          <a:p>
            <a:r>
              <a:rPr lang="en-GB" altLang="en-US" sz="2400" dirty="0"/>
              <a:t>Use </a:t>
            </a:r>
            <a:r>
              <a:rPr lang="en-GB" altLang="en-US" sz="2400" dirty="0">
                <a:solidFill>
                  <a:srgbClr val="0066FF"/>
                </a:solidFill>
              </a:rPr>
              <a:t>foot of normal</a:t>
            </a:r>
          </a:p>
          <a:p>
            <a:r>
              <a:rPr lang="en-GB" altLang="en-US" sz="2400" dirty="0"/>
              <a:t>Gives </a:t>
            </a:r>
            <a:r>
              <a:rPr lang="en-GB" altLang="en-US" sz="2400" dirty="0">
                <a:solidFill>
                  <a:srgbClr val="0066FF"/>
                </a:solidFill>
              </a:rPr>
              <a:t>polar HT for lines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83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58343"/>
              </p:ext>
            </p:extLst>
          </p:nvPr>
        </p:nvGraphicFramePr>
        <p:xfrm>
          <a:off x="3681413" y="2781515"/>
          <a:ext cx="2159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3" imgW="1231560" imgH="203040" progId="Equation.DSMT4">
                  <p:embed/>
                </p:oleObj>
              </mc:Choice>
              <mc:Fallback>
                <p:oleObj name="Equation" r:id="rId3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781515"/>
                        <a:ext cx="21590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44" name="Group 40"/>
          <p:cNvGrpSpPr>
            <a:grpSpLocks/>
          </p:cNvGrpSpPr>
          <p:nvPr/>
        </p:nvGrpSpPr>
        <p:grpSpPr bwMode="auto">
          <a:xfrm>
            <a:off x="3904382" y="3832070"/>
            <a:ext cx="3384550" cy="2735262"/>
            <a:chOff x="2018" y="2115"/>
            <a:chExt cx="2132" cy="1723"/>
          </a:xfrm>
        </p:grpSpPr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2018" y="2115"/>
              <a:ext cx="2132" cy="17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 flipV="1">
              <a:off x="2018" y="2115"/>
              <a:ext cx="1633" cy="15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2018" y="2115"/>
              <a:ext cx="795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98341" name="Object 37"/>
            <p:cNvGraphicFramePr>
              <a:graphicFrameLocks noChangeAspect="1"/>
            </p:cNvGraphicFramePr>
            <p:nvPr/>
          </p:nvGraphicFramePr>
          <p:xfrm>
            <a:off x="2280" y="253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533"/>
                          <a:ext cx="1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3" name="Object 39"/>
            <p:cNvGraphicFramePr>
              <a:graphicFrameLocks noChangeAspect="1"/>
            </p:cNvGraphicFramePr>
            <p:nvPr/>
          </p:nvGraphicFramePr>
          <p:xfrm>
            <a:off x="2197" y="2142"/>
            <a:ext cx="13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142"/>
                          <a:ext cx="13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7458487" y="5199701"/>
            <a:ext cx="21892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 containing line</a:t>
            </a:r>
            <a:endParaRPr lang="en-US" altLang="en-US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and the accumulator space of the polar 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32" y="1942770"/>
            <a:ext cx="7760335" cy="451422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B6EC6-C3A7-4B7F-9F03-3DDE9567C73B}"/>
              </a:ext>
            </a:extLst>
          </p:cNvPr>
          <p:cNvSpPr/>
          <p:nvPr/>
        </p:nvSpPr>
        <p:spPr>
          <a:xfrm>
            <a:off x="3397250" y="2324100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5EC74-7441-40AE-A07A-9CB554397181}"/>
              </a:ext>
            </a:extLst>
          </p:cNvPr>
          <p:cNvSpPr/>
          <p:nvPr/>
        </p:nvSpPr>
        <p:spPr>
          <a:xfrm>
            <a:off x="8386301" y="2729786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53981C-3D90-4EB2-A1E8-562D1AC7F10C}"/>
              </a:ext>
            </a:extLst>
          </p:cNvPr>
          <p:cNvSpPr/>
          <p:nvPr/>
        </p:nvSpPr>
        <p:spPr>
          <a:xfrm>
            <a:off x="8493021" y="2536825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BA371-1EAE-49AC-A8A5-59A72E6C33CA}"/>
              </a:ext>
            </a:extLst>
          </p:cNvPr>
          <p:cNvSpPr/>
          <p:nvPr/>
        </p:nvSpPr>
        <p:spPr>
          <a:xfrm>
            <a:off x="8603644" y="2324100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4079E-6FD1-4557-B7A7-AAEA76F3F86F}"/>
              </a:ext>
            </a:extLst>
          </p:cNvPr>
          <p:cNvSpPr/>
          <p:nvPr/>
        </p:nvSpPr>
        <p:spPr>
          <a:xfrm>
            <a:off x="5891365" y="2520854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6E740-6FC4-40CB-B0D2-E90364AFDB47}"/>
              </a:ext>
            </a:extLst>
          </p:cNvPr>
          <p:cNvSpPr/>
          <p:nvPr/>
        </p:nvSpPr>
        <p:spPr>
          <a:xfrm>
            <a:off x="5998085" y="2327893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94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290" name="Picture 2" descr="http://www.transistor.io/images/Lanes/houg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8" y="1978178"/>
            <a:ext cx="57150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9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8"/>
            <a:ext cx="10515600" cy="1325563"/>
          </a:xfrm>
        </p:spPr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981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target shape defined by </a:t>
            </a:r>
            <a:r>
              <a:rPr lang="en-GB" dirty="0">
                <a:solidFill>
                  <a:srgbClr val="0066FF"/>
                </a:solidFill>
              </a:rPr>
              <a:t>template</a:t>
            </a:r>
          </a:p>
          <a:p>
            <a:pPr marL="722313" indent="-722313">
              <a:buNone/>
            </a:pPr>
            <a:r>
              <a:rPr lang="en-GB" dirty="0"/>
              <a:t>2 – and detected by </a:t>
            </a:r>
            <a:r>
              <a:rPr lang="en-GB" dirty="0">
                <a:solidFill>
                  <a:srgbClr val="0066FF"/>
                </a:solidFill>
              </a:rPr>
              <a:t>template convolution</a:t>
            </a:r>
          </a:p>
          <a:p>
            <a:pPr marL="722313" indent="-722313">
              <a:buNone/>
            </a:pPr>
            <a:r>
              <a:rPr lang="en-GB" dirty="0"/>
              <a:t>3 – optimal in </a:t>
            </a:r>
            <a:r>
              <a:rPr lang="en-GB" dirty="0">
                <a:solidFill>
                  <a:srgbClr val="0066FF"/>
                </a:solidFill>
              </a:rPr>
              <a:t>occlusion</a:t>
            </a:r>
            <a:r>
              <a:rPr lang="en-GB" dirty="0"/>
              <a:t> and </a:t>
            </a:r>
            <a:r>
              <a:rPr lang="en-GB" dirty="0">
                <a:solidFill>
                  <a:srgbClr val="0066FF"/>
                </a:solidFill>
              </a:rPr>
              <a:t>noise</a:t>
            </a:r>
          </a:p>
          <a:p>
            <a:pPr marL="722313" indent="-722313">
              <a:buNone/>
            </a:pPr>
            <a:r>
              <a:rPr lang="en-GB" dirty="0"/>
              <a:t>4 – </a:t>
            </a:r>
            <a:r>
              <a:rPr lang="en-GB" dirty="0">
                <a:solidFill>
                  <a:srgbClr val="0066FF"/>
                </a:solidFill>
              </a:rPr>
              <a:t>Hough transform </a:t>
            </a:r>
            <a:r>
              <a:rPr lang="en-GB" dirty="0"/>
              <a:t>gives same result, but faster</a:t>
            </a:r>
          </a:p>
          <a:p>
            <a:pPr marL="722313" indent="-722313">
              <a:buNone/>
            </a:pPr>
            <a:r>
              <a:rPr lang="en-GB" dirty="0"/>
              <a:t>But shapes can be more complex than lines and not defined by an equations. That’s next</a:t>
            </a:r>
          </a:p>
        </p:txBody>
      </p:sp>
      <p:pic>
        <p:nvPicPr>
          <p:cNvPr id="1026" name="Picture 2" descr="JS Fresh Fish Wholesale Retail Fresh Fish">
            <a:extLst>
              <a:ext uri="{FF2B5EF4-FFF2-40B4-BE49-F238E27FC236}">
                <a16:creationId xmlns:a16="http://schemas.microsoft.com/office/drawing/2014/main" id="{B53DE9B0-2744-4FCD-981A-C9F09FFD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723">
            <a:off x="6999194" y="2493164"/>
            <a:ext cx="4954412" cy="2268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F6A137-2A25-4A6B-9D4A-A258B9EE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2BBBA-70B9-4CF2-8C1D-C24F15269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 by </a:t>
            </a:r>
            <a:r>
              <a:rPr lang="en-GB" dirty="0" err="1"/>
              <a:t>thresholding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520" y="193198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spcBef>
                <a:spcPts val="1800"/>
              </a:spcBef>
              <a:buNone/>
            </a:pPr>
            <a:r>
              <a:rPr lang="en-GB" dirty="0"/>
              <a:t>Conclusion: we need </a:t>
            </a:r>
            <a:r>
              <a:rPr lang="en-GB" dirty="0">
                <a:solidFill>
                  <a:srgbClr val="FF0000"/>
                </a:solidFill>
              </a:rPr>
              <a:t>shape</a:t>
            </a:r>
            <a:r>
              <a:rPr lang="en-GB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0688"/>
            <a:ext cx="10925175" cy="32670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BDEB582-1636-4687-976B-85160035F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en-US" dirty="0"/>
              <a:t>Template Matching -basis</a:t>
            </a:r>
            <a:endParaRPr lang="en-US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A72DF14-BFBF-46D5-A617-F0E213C2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69" y="4900838"/>
            <a:ext cx="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image</a:t>
            </a:r>
            <a:endParaRPr lang="en-US" altLang="en-US" sz="2400" dirty="0"/>
          </a:p>
        </p:txBody>
      </p:sp>
      <p:pic>
        <p:nvPicPr>
          <p:cNvPr id="7" name="Picture 6" descr="../../Images/Chapter5/Results/Fig_Code5_1/ImageandTemplate/a_Road.png">
            <a:extLst>
              <a:ext uri="{FF2B5EF4-FFF2-40B4-BE49-F238E27FC236}">
                <a16:creationId xmlns:a16="http://schemas.microsoft.com/office/drawing/2014/main" id="{F93282A3-C7A5-4945-B926-A1FBA5450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26" y="2163170"/>
            <a:ext cx="2664651" cy="2615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923BA26-D9B1-478B-AAC6-DF7E2B33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57" y="4902148"/>
            <a:ext cx="1313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template</a:t>
            </a:r>
            <a:endParaRPr lang="en-US" altLang="en-US" sz="2400" dirty="0"/>
          </a:p>
        </p:txBody>
      </p:sp>
      <p:pic>
        <p:nvPicPr>
          <p:cNvPr id="9" name="Picture 8" descr="../../Images/Chapter5/Results/Fig_Code5_1/ImageandTemplate/d_Template.png">
            <a:extLst>
              <a:ext uri="{FF2B5EF4-FFF2-40B4-BE49-F238E27FC236}">
                <a16:creationId xmlns:a16="http://schemas.microsoft.com/office/drawing/2014/main" id="{15A1F841-605E-4F2C-AC98-C5A3CDEE68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0" y="3270612"/>
            <a:ext cx="1106477" cy="40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1CFB2E-586C-4FAE-9E46-D82416E2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4896482"/>
            <a:ext cx="2527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accumulator space</a:t>
            </a:r>
            <a:endParaRPr lang="en-US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6FB3C4-EBA5-4980-B3E0-BB93F1776508}"/>
              </a:ext>
            </a:extLst>
          </p:cNvPr>
          <p:cNvSpPr/>
          <p:nvPr/>
        </p:nvSpPr>
        <p:spPr>
          <a:xfrm>
            <a:off x="7518723" y="2163170"/>
            <a:ext cx="2644001" cy="2615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D8493-9938-4354-8524-F1C9BFC1B2B5}"/>
              </a:ext>
            </a:extLst>
          </p:cNvPr>
          <p:cNvSpPr/>
          <p:nvPr/>
        </p:nvSpPr>
        <p:spPr>
          <a:xfrm>
            <a:off x="77566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BD878-8D27-4D0C-AEA2-37E529C45496}"/>
              </a:ext>
            </a:extLst>
          </p:cNvPr>
          <p:cNvSpPr/>
          <p:nvPr/>
        </p:nvSpPr>
        <p:spPr>
          <a:xfrm>
            <a:off x="79090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55B64-8AB8-42DC-B416-4026922B3394}"/>
              </a:ext>
            </a:extLst>
          </p:cNvPr>
          <p:cNvSpPr/>
          <p:nvPr/>
        </p:nvSpPr>
        <p:spPr>
          <a:xfrm>
            <a:off x="80614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0D9C8-E1F2-4B7F-988F-33A9E965BD8D}"/>
              </a:ext>
            </a:extLst>
          </p:cNvPr>
          <p:cNvSpPr/>
          <p:nvPr/>
        </p:nvSpPr>
        <p:spPr>
          <a:xfrm>
            <a:off x="82138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../../Images/Chapter5/Results/Fig_Code5_1/ImageandTemplate/d_Template.png">
            <a:extLst>
              <a:ext uri="{FF2B5EF4-FFF2-40B4-BE49-F238E27FC236}">
                <a16:creationId xmlns:a16="http://schemas.microsoft.com/office/drawing/2014/main" id="{5256B897-868E-4F0C-B91F-22DBED87C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../../Images/Chapter5/Results/Fig_Code5_1/ImageandTemplate/d_Template.png">
            <a:extLst>
              <a:ext uri="{FF2B5EF4-FFF2-40B4-BE49-F238E27FC236}">
                <a16:creationId xmlns:a16="http://schemas.microsoft.com/office/drawing/2014/main" id="{3A728705-8C99-4FC2-9F49-B15C12C6CA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../../Images/Chapter5/Results/Fig_Code5_1/ImageandTemplate/d_Template.png">
            <a:extLst>
              <a:ext uri="{FF2B5EF4-FFF2-40B4-BE49-F238E27FC236}">
                <a16:creationId xmlns:a16="http://schemas.microsoft.com/office/drawing/2014/main" id="{4B704636-AC70-477F-83D8-E7111767D0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../../Images/Chapter5/Results/Fig_Code5_1/ImageandTemplate/d_Template.png">
            <a:extLst>
              <a:ext uri="{FF2B5EF4-FFF2-40B4-BE49-F238E27FC236}">
                <a16:creationId xmlns:a16="http://schemas.microsoft.com/office/drawing/2014/main" id="{439185AA-05A7-4EDC-A2B8-CAFE928D74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../../Images/Chapter5/Results/Fig_Code5_1/ImageandTemplate/d_Template.png">
            <a:extLst>
              <a:ext uri="{FF2B5EF4-FFF2-40B4-BE49-F238E27FC236}">
                <a16:creationId xmlns:a16="http://schemas.microsoft.com/office/drawing/2014/main" id="{198A9254-1E2F-4DAA-B083-A7F1F7F2EA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../../Images/Chapter5/Results/Fig_Code5_1/ImageandTemplate/d_Template.png">
            <a:extLst>
              <a:ext uri="{FF2B5EF4-FFF2-40B4-BE49-F238E27FC236}">
                <a16:creationId xmlns:a16="http://schemas.microsoft.com/office/drawing/2014/main" id="{23FEEE07-317A-4BE2-BF25-18F229C950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../../Images/Chapter5/Results/Fig_Code5_1/ImageandTemplate/d_Template.png">
            <a:extLst>
              <a:ext uri="{FF2B5EF4-FFF2-40B4-BE49-F238E27FC236}">
                <a16:creationId xmlns:a16="http://schemas.microsoft.com/office/drawing/2014/main" id="{03BC4A6E-B05F-46D9-AA80-920965FBBB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../../Images/Chapter5/Results/Fig_Code5_1/ImageandTemplate/d_Template.png">
            <a:extLst>
              <a:ext uri="{FF2B5EF4-FFF2-40B4-BE49-F238E27FC236}">
                <a16:creationId xmlns:a16="http://schemas.microsoft.com/office/drawing/2014/main" id="{60A35CDE-7410-4316-96CC-F5423DA118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260D1DF-B3F7-4652-AF81-DE4AFC08B74F}"/>
              </a:ext>
            </a:extLst>
          </p:cNvPr>
          <p:cNvSpPr/>
          <p:nvPr/>
        </p:nvSpPr>
        <p:spPr>
          <a:xfrm>
            <a:off x="7756642" y="2680882"/>
            <a:ext cx="97125" cy="12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075D8A-3808-4E91-9532-C0B9797CF513}"/>
              </a:ext>
            </a:extLst>
          </p:cNvPr>
          <p:cNvSpPr/>
          <p:nvPr/>
        </p:nvSpPr>
        <p:spPr>
          <a:xfrm>
            <a:off x="79090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1A1F8-DC35-476A-BDD3-16B0C4255B14}"/>
              </a:ext>
            </a:extLst>
          </p:cNvPr>
          <p:cNvSpPr/>
          <p:nvPr/>
        </p:nvSpPr>
        <p:spPr>
          <a:xfrm>
            <a:off x="80614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F08EE8-BA83-4C0C-BB59-1C99FE977605}"/>
              </a:ext>
            </a:extLst>
          </p:cNvPr>
          <p:cNvSpPr/>
          <p:nvPr/>
        </p:nvSpPr>
        <p:spPr>
          <a:xfrm>
            <a:off x="82138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502FC-2EB5-4F82-A2E0-BA7E88A9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258" y="2547761"/>
            <a:ext cx="152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/>
              <a:t>count of matching points</a:t>
            </a:r>
            <a:endParaRPr lang="en-US" altLang="en-US" sz="24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C09B8DB-BB2A-4EF3-9F87-F66A9751FCA6}"/>
              </a:ext>
            </a:extLst>
          </p:cNvPr>
          <p:cNvSpPr/>
          <p:nvPr/>
        </p:nvSpPr>
        <p:spPr>
          <a:xfrm>
            <a:off x="7756642" y="1545084"/>
            <a:ext cx="3323036" cy="1027204"/>
          </a:xfrm>
          <a:custGeom>
            <a:avLst/>
            <a:gdLst>
              <a:gd name="connsiteX0" fmla="*/ 3472952 w 3472952"/>
              <a:gd name="connsiteY0" fmla="*/ 1027204 h 1027204"/>
              <a:gd name="connsiteX1" fmla="*/ 2606053 w 3472952"/>
              <a:gd name="connsiteY1" fmla="*/ 124679 h 1027204"/>
              <a:gd name="connsiteX2" fmla="*/ 242864 w 3472952"/>
              <a:gd name="connsiteY2" fmla="*/ 77178 h 1027204"/>
              <a:gd name="connsiteX3" fmla="*/ 76609 w 3472952"/>
              <a:gd name="connsiteY3" fmla="*/ 777822 h 102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952" h="1027204">
                <a:moveTo>
                  <a:pt x="3472952" y="1027204"/>
                </a:moveTo>
                <a:cubicBezTo>
                  <a:pt x="3308676" y="655110"/>
                  <a:pt x="3144401" y="283017"/>
                  <a:pt x="2606053" y="124679"/>
                </a:cubicBezTo>
                <a:cubicBezTo>
                  <a:pt x="2067705" y="-33659"/>
                  <a:pt x="664438" y="-31679"/>
                  <a:pt x="242864" y="77178"/>
                </a:cubicBezTo>
                <a:cubicBezTo>
                  <a:pt x="-178710" y="186035"/>
                  <a:pt x="76609" y="777822"/>
                  <a:pt x="76609" y="777822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00744094-A3A3-4D08-8EF0-CC35F34D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49" y="6031210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Suggestions for improving the process?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08811DE-B04D-44E1-9FD0-71300CB0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488" y="6025544"/>
            <a:ext cx="1557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Use edges!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rilliant boys | elliehighwood">
            <a:extLst>
              <a:ext uri="{FF2B5EF4-FFF2-40B4-BE49-F238E27FC236}">
                <a16:creationId xmlns:a16="http://schemas.microsoft.com/office/drawing/2014/main" id="{EF8F839A-76D4-4C8A-A113-858DDB59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04" y="5333880"/>
            <a:ext cx="2819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Content Placeholder 3">
            <a:extLst>
              <a:ext uri="{FF2B5EF4-FFF2-40B4-BE49-F238E27FC236}">
                <a16:creationId xmlns:a16="http://schemas.microsoft.com/office/drawing/2014/main" id="{17316D20-BB55-41BA-BF41-47AEBAC49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EF78B-8D23-4491-A241-0DEDB50F1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1C3B96B-046D-4807-B46E-0A8C29B342F2}"/>
              </a:ext>
            </a:extLst>
          </p:cNvPr>
          <p:cNvSpPr/>
          <p:nvPr/>
        </p:nvSpPr>
        <p:spPr>
          <a:xfrm>
            <a:off x="1060768" y="1562721"/>
            <a:ext cx="6197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Process of </a:t>
            </a:r>
            <a:r>
              <a:rPr lang="en-GB" sz="2400" dirty="0">
                <a:solidFill>
                  <a:srgbClr val="0066FF"/>
                </a:solidFill>
              </a:rPr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42604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3" grpId="0" animBg="1"/>
      <p:bldP spid="14" grpId="0" animBg="1"/>
      <p:bldP spid="17" grpId="0" animBg="1"/>
      <p:bldP spid="18" grpId="0" animBg="1"/>
      <p:bldP spid="35" grpId="0" animBg="1"/>
      <p:bldP spid="36" grpId="0" animBg="1"/>
      <p:bldP spid="37" grpId="0" animBg="1"/>
      <p:bldP spid="38" grpId="0" animBg="1"/>
      <p:bldP spid="40" grpId="0"/>
      <p:bldP spid="43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Template Matching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55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Intuitively </a:t>
            </a:r>
            <a:r>
              <a:rPr lang="en-GB" altLang="en-US" sz="2400" dirty="0">
                <a:solidFill>
                  <a:srgbClr val="0066FF"/>
                </a:solidFill>
              </a:rPr>
              <a:t>simple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rgbClr val="0066FF"/>
                </a:solidFill>
              </a:rPr>
              <a:t>Correlation</a:t>
            </a:r>
            <a:r>
              <a:rPr lang="en-GB" altLang="en-US" sz="2400" dirty="0"/>
              <a:t> and convolution </a:t>
            </a:r>
          </a:p>
          <a:p>
            <a:pPr marL="0" indent="0">
              <a:buNone/>
            </a:pPr>
            <a:r>
              <a:rPr lang="en-GB" altLang="en-US" sz="2400" dirty="0"/>
              <a:t>Implementation via </a:t>
            </a:r>
            <a:r>
              <a:rPr lang="en-GB" altLang="en-US" sz="2400" dirty="0">
                <a:solidFill>
                  <a:srgbClr val="0066FF"/>
                </a:solidFill>
              </a:rPr>
              <a:t>Fourier</a:t>
            </a:r>
          </a:p>
          <a:p>
            <a:pPr marL="0" indent="0">
              <a:buNone/>
            </a:pPr>
            <a:r>
              <a:rPr lang="en-GB" altLang="en-US" sz="2400" dirty="0"/>
              <a:t>Relationship with matched filter, </a:t>
            </a:r>
            <a:r>
              <a:rPr lang="en-GB" altLang="en-US" sz="2400" dirty="0" err="1"/>
              <a:t>viz</a:t>
            </a:r>
            <a:r>
              <a:rPr lang="en-GB" altLang="en-US" sz="2400" dirty="0"/>
              <a:t>: </a:t>
            </a:r>
            <a:r>
              <a:rPr lang="en-GB" altLang="en-US" sz="2400" dirty="0">
                <a:solidFill>
                  <a:srgbClr val="0066FF"/>
                </a:solidFill>
              </a:rPr>
              <a:t>optimality</a:t>
            </a:r>
            <a:endParaRPr lang="en-US" altLang="en-US" sz="2400" dirty="0">
              <a:solidFill>
                <a:srgbClr val="0066FF"/>
              </a:solidFill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877176" y="5928677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573339" y="5928677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623118" y="5929987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template</a:t>
            </a:r>
            <a:endParaRPr lang="en-US" alt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15" name="Picture 14" descr="../../Images/Chapter5/Results/Fig_Code5_1/ImageandTemplate/a_Roa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17" y="3651726"/>
            <a:ext cx="2280603" cy="221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../../Images/Chapter5/Results/Fig_Code5_1/ImageandTemplate/d_Templat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22" y="4514374"/>
            <a:ext cx="1347788" cy="49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../Images/Chapter5/Results/Fig_Code5_1/Accumulators/a_AccumulatorGray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672046"/>
            <a:ext cx="2208848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../../Images/Chapter5/Results/Fig_Code5_1/Accumulators/d_HistoGray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97" y="3517582"/>
            <a:ext cx="2402523" cy="233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9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matching in occluded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91" y="2000480"/>
            <a:ext cx="8750618" cy="359386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27591-6DA7-4B68-9C15-BA7DDB310A05}"/>
              </a:ext>
            </a:extLst>
          </p:cNvPr>
          <p:cNvSpPr/>
          <p:nvPr/>
        </p:nvSpPr>
        <p:spPr>
          <a:xfrm>
            <a:off x="1735798" y="5816434"/>
            <a:ext cx="8556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optimal in </a:t>
            </a:r>
            <a:r>
              <a:rPr lang="en-GB" sz="2400" dirty="0">
                <a:solidFill>
                  <a:srgbClr val="0066FF"/>
                </a:solidFill>
              </a:rPr>
              <a:t>occlusion</a:t>
            </a:r>
          </a:p>
        </p:txBody>
      </p:sp>
    </p:spTree>
    <p:extLst>
      <p:ext uri="{BB962C8B-B14F-4D97-AF65-F5344CB8AC3E}">
        <p14:creationId xmlns:p14="http://schemas.microsoft.com/office/powerpoint/2010/main" val="1577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matching in noisy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239169"/>
            <a:ext cx="8629650" cy="35242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AB3D7-82B5-4899-AAEF-5F52D262039A}"/>
              </a:ext>
            </a:extLst>
          </p:cNvPr>
          <p:cNvSpPr/>
          <p:nvPr/>
        </p:nvSpPr>
        <p:spPr>
          <a:xfrm>
            <a:off x="1735798" y="5816434"/>
            <a:ext cx="855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optimal in </a:t>
            </a:r>
            <a:r>
              <a:rPr lang="en-GB" sz="2400" dirty="0">
                <a:solidFill>
                  <a:srgbClr val="0066FF"/>
                </a:solidFill>
              </a:rPr>
              <a:t>noise</a:t>
            </a:r>
          </a:p>
          <a:p>
            <a:pPr algn="ctr"/>
            <a:r>
              <a:rPr lang="en-GB" sz="2400" dirty="0">
                <a:solidFill>
                  <a:srgbClr val="0066FF"/>
                </a:solidFill>
              </a:rPr>
              <a:t>…but….</a:t>
            </a:r>
          </a:p>
        </p:txBody>
      </p:sp>
    </p:spTree>
    <p:extLst>
      <p:ext uri="{BB962C8B-B14F-4D97-AF65-F5344CB8AC3E}">
        <p14:creationId xmlns:p14="http://schemas.microsoft.com/office/powerpoint/2010/main" val="33501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80E6-7B99-4F91-91A1-41696928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66FF"/>
                </a:solidFill>
              </a:rPr>
              <a:t>Convolution</a:t>
            </a:r>
            <a:r>
              <a:rPr lang="en-GB" sz="2400" dirty="0"/>
              <a:t> is about </a:t>
            </a:r>
            <a:r>
              <a:rPr lang="en-GB" sz="2400" dirty="0">
                <a:solidFill>
                  <a:srgbClr val="FF0000"/>
                </a:solidFill>
              </a:rPr>
              <a:t>application</a:t>
            </a:r>
            <a:r>
              <a:rPr lang="en-GB" sz="2400" dirty="0"/>
              <a:t> of a template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646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ED003C1-1214-453F-B99E-6E17E9643838}"/>
              </a:ext>
            </a:extLst>
          </p:cNvPr>
          <p:cNvSpPr/>
          <p:nvPr/>
        </p:nvSpPr>
        <p:spPr>
          <a:xfrm>
            <a:off x="9174480" y="2387600"/>
            <a:ext cx="104648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532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851</Words>
  <Application>Microsoft Office PowerPoint</Application>
  <PresentationFormat>Widescreen</PresentationFormat>
  <Paragraphs>187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Lecture 8 Finding Shapes </vt:lpstr>
      <vt:lpstr>Content</vt:lpstr>
      <vt:lpstr>Feature extraction by thresholding</vt:lpstr>
      <vt:lpstr>Template Matching -basis</vt:lpstr>
      <vt:lpstr>Template Matching</vt:lpstr>
      <vt:lpstr>Template matching in occluded images</vt:lpstr>
      <vt:lpstr>Template matching in noisy images</vt:lpstr>
      <vt:lpstr>Convolution and correlation</vt:lpstr>
      <vt:lpstr>Convolution and correlation</vt:lpstr>
      <vt:lpstr>Convolution and correlation</vt:lpstr>
      <vt:lpstr>Convolution and correlation</vt:lpstr>
      <vt:lpstr>Convolution and correlation</vt:lpstr>
      <vt:lpstr>Convolution and correlation</vt:lpstr>
      <vt:lpstr>Encore, Baron Fourier!</vt:lpstr>
      <vt:lpstr>Applying template matching</vt:lpstr>
      <vt:lpstr>Applying SIFT in ear biometrics </vt:lpstr>
      <vt:lpstr>Hough Transform</vt:lpstr>
      <vt:lpstr>Hough Transform</vt:lpstr>
      <vt:lpstr>Hough Transform</vt:lpstr>
      <vt:lpstr>Hough Transform</vt:lpstr>
      <vt:lpstr>Hough Transform</vt:lpstr>
      <vt:lpstr>Hough Transform</vt:lpstr>
      <vt:lpstr>Pseudocode for HT</vt:lpstr>
      <vt:lpstr>Applying the Hough transform for lines</vt:lpstr>
      <vt:lpstr>Hough Transform for Lines … problems</vt:lpstr>
      <vt:lpstr>Images and the accumulator space of the polar Hough transform</vt:lpstr>
      <vt:lpstr>Applying the Hough transform</vt:lpstr>
      <vt:lpstr>Takeaway time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Mark Nixon</cp:lastModifiedBy>
  <cp:revision>82</cp:revision>
  <dcterms:created xsi:type="dcterms:W3CDTF">2015-09-30T14:03:40Z</dcterms:created>
  <dcterms:modified xsi:type="dcterms:W3CDTF">2020-09-29T08:47:21Z</dcterms:modified>
</cp:coreProperties>
</file>