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8" r:id="rId3"/>
    <p:sldId id="286" r:id="rId4"/>
    <p:sldId id="257" r:id="rId5"/>
    <p:sldId id="271" r:id="rId6"/>
    <p:sldId id="285" r:id="rId7"/>
    <p:sldId id="267" r:id="rId8"/>
    <p:sldId id="268" r:id="rId9"/>
    <p:sldId id="282" r:id="rId10"/>
    <p:sldId id="283" r:id="rId11"/>
    <p:sldId id="280" r:id="rId12"/>
    <p:sldId id="281" r:id="rId13"/>
    <p:sldId id="259" r:id="rId14"/>
    <p:sldId id="269" r:id="rId15"/>
    <p:sldId id="270" r:id="rId16"/>
    <p:sldId id="260" r:id="rId17"/>
    <p:sldId id="289" r:id="rId18"/>
    <p:sldId id="261" r:id="rId19"/>
    <p:sldId id="273" r:id="rId20"/>
    <p:sldId id="275" r:id="rId21"/>
    <p:sldId id="274" r:id="rId22"/>
    <p:sldId id="290" r:id="rId23"/>
    <p:sldId id="276" r:id="rId24"/>
    <p:sldId id="284" r:id="rId25"/>
    <p:sldId id="272"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43" autoAdjust="0"/>
    <p:restoredTop sz="94660"/>
  </p:normalViewPr>
  <p:slideViewPr>
    <p:cSldViewPr snapToGrid="0">
      <p:cViewPr varScale="1">
        <p:scale>
          <a:sx n="94" d="100"/>
          <a:sy n="94" d="100"/>
        </p:scale>
        <p:origin x="86" y="11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C4D38-61B9-44FD-9A77-8D7FF0483440}" type="datetimeFigureOut">
              <a:rPr lang="en-GB" smtClean="0"/>
              <a:t>03/10/2020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2D24D-E786-47B6-B854-07827FB55B3C}" type="slidenum">
              <a:rPr lang="en-GB" smtClean="0"/>
              <a:t>‹#›</a:t>
            </a:fld>
            <a:endParaRPr lang="en-GB"/>
          </a:p>
        </p:txBody>
      </p:sp>
    </p:spTree>
    <p:extLst>
      <p:ext uri="{BB962C8B-B14F-4D97-AF65-F5344CB8AC3E}">
        <p14:creationId xmlns:p14="http://schemas.microsoft.com/office/powerpoint/2010/main" val="299109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1</a:t>
            </a:fld>
            <a:endParaRPr lang="en-GB"/>
          </a:p>
        </p:txBody>
      </p:sp>
    </p:spTree>
    <p:extLst>
      <p:ext uri="{BB962C8B-B14F-4D97-AF65-F5344CB8AC3E}">
        <p14:creationId xmlns:p14="http://schemas.microsoft.com/office/powerpoint/2010/main" val="209472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13</a:t>
            </a:fld>
            <a:endParaRPr lang="en-GB"/>
          </a:p>
        </p:txBody>
      </p:sp>
    </p:spTree>
    <p:extLst>
      <p:ext uri="{BB962C8B-B14F-4D97-AF65-F5344CB8AC3E}">
        <p14:creationId xmlns:p14="http://schemas.microsoft.com/office/powerpoint/2010/main" val="1134123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14</a:t>
            </a:fld>
            <a:endParaRPr lang="en-GB"/>
          </a:p>
        </p:txBody>
      </p:sp>
    </p:spTree>
    <p:extLst>
      <p:ext uri="{BB962C8B-B14F-4D97-AF65-F5344CB8AC3E}">
        <p14:creationId xmlns:p14="http://schemas.microsoft.com/office/powerpoint/2010/main" val="1552304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15</a:t>
            </a:fld>
            <a:endParaRPr lang="en-GB"/>
          </a:p>
        </p:txBody>
      </p:sp>
    </p:spTree>
    <p:extLst>
      <p:ext uri="{BB962C8B-B14F-4D97-AF65-F5344CB8AC3E}">
        <p14:creationId xmlns:p14="http://schemas.microsoft.com/office/powerpoint/2010/main" val="3766627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16</a:t>
            </a:fld>
            <a:endParaRPr lang="en-GB"/>
          </a:p>
        </p:txBody>
      </p:sp>
    </p:spTree>
    <p:extLst>
      <p:ext uri="{BB962C8B-B14F-4D97-AF65-F5344CB8AC3E}">
        <p14:creationId xmlns:p14="http://schemas.microsoft.com/office/powerpoint/2010/main" val="3538001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18</a:t>
            </a:fld>
            <a:endParaRPr lang="en-GB"/>
          </a:p>
        </p:txBody>
      </p:sp>
    </p:spTree>
    <p:extLst>
      <p:ext uri="{BB962C8B-B14F-4D97-AF65-F5344CB8AC3E}">
        <p14:creationId xmlns:p14="http://schemas.microsoft.com/office/powerpoint/2010/main" val="63311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24</a:t>
            </a:fld>
            <a:endParaRPr lang="en-GB"/>
          </a:p>
        </p:txBody>
      </p:sp>
    </p:spTree>
    <p:extLst>
      <p:ext uri="{BB962C8B-B14F-4D97-AF65-F5344CB8AC3E}">
        <p14:creationId xmlns:p14="http://schemas.microsoft.com/office/powerpoint/2010/main" val="4020774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Shape 181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dirty="0">
                <a:solidFill>
                  <a:schemeClr val="dk1"/>
                </a:solidFill>
                <a:latin typeface="Arial"/>
                <a:ea typeface="Arial"/>
                <a:cs typeface="Arial"/>
                <a:sym typeface="Arial"/>
              </a:rPr>
              <a:t>This is zero shot ID. We want to go from description to identification.</a:t>
            </a:r>
          </a:p>
          <a:p>
            <a:pPr marL="0" marR="0" lvl="0" indent="0" algn="l" rtl="0">
              <a:spcBef>
                <a:spcPts val="0"/>
              </a:spcBef>
              <a:spcAft>
                <a:spcPts val="0"/>
              </a:spcAft>
              <a:buClr>
                <a:schemeClr val="dk1"/>
              </a:buClr>
              <a:buSzPct val="25000"/>
              <a:buFont typeface="Arial"/>
              <a:buNone/>
            </a:pPr>
            <a:r>
              <a:rPr lang="en" sz="1100" b="0" i="0" u="none" strike="noStrike" cap="none" dirty="0">
                <a:solidFill>
                  <a:schemeClr val="dk1"/>
                </a:solidFill>
                <a:latin typeface="Arial"/>
                <a:ea typeface="Arial"/>
                <a:cs typeface="Arial"/>
                <a:sym typeface="Arial"/>
              </a:rPr>
              <a:t>The main question here is what can we learn from human vision. We don’t impose categories and see how much the image matches them. We do ID by asking for fine grained semantic categories, and then see if we can learn them from the images.</a:t>
            </a:r>
          </a:p>
          <a:p>
            <a:pPr marL="0" marR="0" lvl="0" indent="0" algn="l" rtl="0">
              <a:spcBef>
                <a:spcPts val="0"/>
              </a:spcBef>
              <a:buClr>
                <a:schemeClr val="dk1"/>
              </a:buClr>
              <a:buSzPct val="25000"/>
              <a:buFont typeface="Arial"/>
              <a:buNone/>
            </a:pPr>
            <a:r>
              <a:rPr lang="en" sz="1100" b="0" i="0" u="none" strike="noStrike" cap="none" dirty="0">
                <a:solidFill>
                  <a:schemeClr val="dk1"/>
                </a:solidFill>
                <a:latin typeface="Arial"/>
                <a:ea typeface="Arial"/>
                <a:cs typeface="Arial"/>
                <a:sym typeface="Arial"/>
              </a:rPr>
              <a:t>Note that Re-ID is largely about image matching and needs images from same viewpoint. It’s not attribute based search as ours are fine grained.</a:t>
            </a:r>
          </a:p>
        </p:txBody>
      </p:sp>
      <p:sp>
        <p:nvSpPr>
          <p:cNvPr id="1816" name="Shape 18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82486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err="1"/>
              <a:t>Baboo</a:t>
            </a:r>
            <a:r>
              <a:rPr lang="en-GB" b="0" dirty="0"/>
              <a:t> ji in </a:t>
            </a:r>
            <a:r>
              <a:rPr lang="en-GB" b="0" dirty="0" err="1"/>
              <a:t>portswood</a:t>
            </a:r>
            <a:r>
              <a:rPr lang="en-GB" b="0" dirty="0"/>
              <a:t>, yum </a:t>
            </a:r>
            <a:r>
              <a:rPr lang="en-GB" b="0" dirty="0" err="1"/>
              <a:t>yum</a:t>
            </a:r>
            <a:endParaRPr lang="en-GB" b="0" dirty="0"/>
          </a:p>
          <a:p>
            <a:endParaRPr lang="en-GB" dirty="0"/>
          </a:p>
        </p:txBody>
      </p:sp>
      <p:sp>
        <p:nvSpPr>
          <p:cNvPr id="4" name="Slide Number Placeholder 3"/>
          <p:cNvSpPr>
            <a:spLocks noGrp="1"/>
          </p:cNvSpPr>
          <p:nvPr>
            <p:ph type="sldNum" sz="quarter" idx="10"/>
          </p:nvPr>
        </p:nvSpPr>
        <p:spPr/>
        <p:txBody>
          <a:bodyPr/>
          <a:lstStyle/>
          <a:p>
            <a:fld id="{DB12D24D-E786-47B6-B854-07827FB55B3C}" type="slidenum">
              <a:rPr lang="en-GB" smtClean="0"/>
              <a:t>26</a:t>
            </a:fld>
            <a:endParaRPr lang="en-GB"/>
          </a:p>
        </p:txBody>
      </p:sp>
    </p:spTree>
    <p:extLst>
      <p:ext uri="{BB962C8B-B14F-4D97-AF65-F5344CB8AC3E}">
        <p14:creationId xmlns:p14="http://schemas.microsoft.com/office/powerpoint/2010/main" val="392825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4</a:t>
            </a:fld>
            <a:endParaRPr lang="en-GB"/>
          </a:p>
        </p:txBody>
      </p:sp>
    </p:spTree>
    <p:extLst>
      <p:ext uri="{BB962C8B-B14F-4D97-AF65-F5344CB8AC3E}">
        <p14:creationId xmlns:p14="http://schemas.microsoft.com/office/powerpoint/2010/main" val="1796181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5</a:t>
            </a:fld>
            <a:endParaRPr lang="en-GB"/>
          </a:p>
        </p:txBody>
      </p:sp>
    </p:spTree>
    <p:extLst>
      <p:ext uri="{BB962C8B-B14F-4D97-AF65-F5344CB8AC3E}">
        <p14:creationId xmlns:p14="http://schemas.microsoft.com/office/powerpoint/2010/main" val="41176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7</a:t>
            </a:fld>
            <a:endParaRPr lang="en-GB"/>
          </a:p>
        </p:txBody>
      </p:sp>
    </p:spTree>
    <p:extLst>
      <p:ext uri="{BB962C8B-B14F-4D97-AF65-F5344CB8AC3E}">
        <p14:creationId xmlns:p14="http://schemas.microsoft.com/office/powerpoint/2010/main" val="236235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8</a:t>
            </a:fld>
            <a:endParaRPr lang="en-GB"/>
          </a:p>
        </p:txBody>
      </p:sp>
    </p:spTree>
    <p:extLst>
      <p:ext uri="{BB962C8B-B14F-4D97-AF65-F5344CB8AC3E}">
        <p14:creationId xmlns:p14="http://schemas.microsoft.com/office/powerpoint/2010/main" val="366745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9</a:t>
            </a:fld>
            <a:endParaRPr lang="en-GB"/>
          </a:p>
        </p:txBody>
      </p:sp>
    </p:spTree>
    <p:extLst>
      <p:ext uri="{BB962C8B-B14F-4D97-AF65-F5344CB8AC3E}">
        <p14:creationId xmlns:p14="http://schemas.microsoft.com/office/powerpoint/2010/main" val="128746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10</a:t>
            </a:fld>
            <a:endParaRPr lang="en-GB"/>
          </a:p>
        </p:txBody>
      </p:sp>
    </p:spTree>
    <p:extLst>
      <p:ext uri="{BB962C8B-B14F-4D97-AF65-F5344CB8AC3E}">
        <p14:creationId xmlns:p14="http://schemas.microsoft.com/office/powerpoint/2010/main" val="382554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11</a:t>
            </a:fld>
            <a:endParaRPr lang="en-GB"/>
          </a:p>
        </p:txBody>
      </p:sp>
    </p:spTree>
    <p:extLst>
      <p:ext uri="{BB962C8B-B14F-4D97-AF65-F5344CB8AC3E}">
        <p14:creationId xmlns:p14="http://schemas.microsoft.com/office/powerpoint/2010/main" val="3626862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12D24D-E786-47B6-B854-07827FB55B3C}" type="slidenum">
              <a:rPr lang="en-GB" smtClean="0"/>
              <a:t>12</a:t>
            </a:fld>
            <a:endParaRPr lang="en-GB"/>
          </a:p>
        </p:txBody>
      </p:sp>
    </p:spTree>
    <p:extLst>
      <p:ext uri="{BB962C8B-B14F-4D97-AF65-F5344CB8AC3E}">
        <p14:creationId xmlns:p14="http://schemas.microsoft.com/office/powerpoint/2010/main" val="4138889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A5316A3-9A52-4073-88E9-1F0525049C7A}" type="datetimeFigureOut">
              <a:rPr lang="en-GB" smtClean="0"/>
              <a:t>03/10/2020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85E731-13F3-47C7-934F-B711E540E61A}" type="slidenum">
              <a:rPr lang="en-GB" smtClean="0"/>
              <a:t>‹#›</a:t>
            </a:fld>
            <a:endParaRPr lang="en-GB"/>
          </a:p>
        </p:txBody>
      </p:sp>
      <p:pic>
        <p:nvPicPr>
          <p:cNvPr id="7" name="Picture 6"/>
          <p:cNvPicPr>
            <a:picLocks noChangeAspect="1"/>
          </p:cNvPicPr>
          <p:nvPr userDrawn="1"/>
        </p:nvPicPr>
        <p:blipFill>
          <a:blip r:embed="rId2"/>
          <a:stretch>
            <a:fillRect/>
          </a:stretch>
        </p:blipFill>
        <p:spPr>
          <a:xfrm>
            <a:off x="8377919" y="5838040"/>
            <a:ext cx="1713137" cy="938315"/>
          </a:xfrm>
          <a:prstGeom prst="rect">
            <a:avLst/>
          </a:prstGeom>
        </p:spPr>
      </p:pic>
      <p:pic>
        <p:nvPicPr>
          <p:cNvPr id="8" name="Picture 14" descr="I:\electronics_computer_science_black_logo.jpg"/>
          <p:cNvPicPr>
            <a:picLocks noChangeAspect="1" noChangeArrowheads="1"/>
          </p:cNvPicPr>
          <p:nvPr userDrawn="1"/>
        </p:nvPicPr>
        <p:blipFill>
          <a:blip r:embed="rId3"/>
          <a:srcRect/>
          <a:stretch>
            <a:fillRect/>
          </a:stretch>
        </p:blipFill>
        <p:spPr bwMode="auto">
          <a:xfrm>
            <a:off x="10267952" y="5997575"/>
            <a:ext cx="1809750" cy="717550"/>
          </a:xfrm>
          <a:prstGeom prst="rect">
            <a:avLst/>
          </a:prstGeom>
          <a:noFill/>
          <a:ln w="9525">
            <a:noFill/>
            <a:miter lim="800000"/>
            <a:headEnd/>
            <a:tailEnd/>
          </a:ln>
        </p:spPr>
      </p:pic>
    </p:spTree>
    <p:extLst>
      <p:ext uri="{BB962C8B-B14F-4D97-AF65-F5344CB8AC3E}">
        <p14:creationId xmlns:p14="http://schemas.microsoft.com/office/powerpoint/2010/main" val="389546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A5316A3-9A52-4073-88E9-1F0525049C7A}" type="datetimeFigureOut">
              <a:rPr lang="en-GB" smtClean="0"/>
              <a:t>03/10/2020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368622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A5316A3-9A52-4073-88E9-1F0525049C7A}" type="datetimeFigureOut">
              <a:rPr lang="en-GB" smtClean="0"/>
              <a:t>03/10/2020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449830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A5316A3-9A52-4073-88E9-1F0525049C7A}" type="datetimeFigureOut">
              <a:rPr lang="en-GB" smtClean="0"/>
              <a:t>03/10/2020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115036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16A3-9A52-4073-88E9-1F0525049C7A}" type="datetimeFigureOut">
              <a:rPr lang="en-GB" smtClean="0"/>
              <a:t>03/10/2020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416326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A5316A3-9A52-4073-88E9-1F0525049C7A}" type="datetimeFigureOut">
              <a:rPr lang="en-GB" smtClean="0"/>
              <a:t>03/10/2020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55579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A5316A3-9A52-4073-88E9-1F0525049C7A}" type="datetimeFigureOut">
              <a:rPr lang="en-GB" smtClean="0"/>
              <a:t>03/10/2020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31406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A5316A3-9A52-4073-88E9-1F0525049C7A}" type="datetimeFigureOut">
              <a:rPr lang="en-GB" smtClean="0"/>
              <a:t>03/10/2020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132886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316A3-9A52-4073-88E9-1F0525049C7A}" type="datetimeFigureOut">
              <a:rPr lang="en-GB" smtClean="0"/>
              <a:t>03/10/2020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223485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5316A3-9A52-4073-88E9-1F0525049C7A}" type="datetimeFigureOut">
              <a:rPr lang="en-GB" smtClean="0"/>
              <a:t>03/10/2020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52538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5316A3-9A52-4073-88E9-1F0525049C7A}" type="datetimeFigureOut">
              <a:rPr lang="en-GB" smtClean="0"/>
              <a:t>03/10/2020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85E731-13F3-47C7-934F-B711E540E61A}" type="slidenum">
              <a:rPr lang="en-GB" smtClean="0"/>
              <a:t>‹#›</a:t>
            </a:fld>
            <a:endParaRPr lang="en-GB"/>
          </a:p>
        </p:txBody>
      </p:sp>
    </p:spTree>
    <p:extLst>
      <p:ext uri="{BB962C8B-B14F-4D97-AF65-F5344CB8AC3E}">
        <p14:creationId xmlns:p14="http://schemas.microsoft.com/office/powerpoint/2010/main" val="385049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316A3-9A52-4073-88E9-1F0525049C7A}" type="datetimeFigureOut">
              <a:rPr lang="en-GB" smtClean="0"/>
              <a:t>03/10/2020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5E731-13F3-47C7-934F-B711E540E61A}" type="slidenum">
              <a:rPr lang="en-GB" smtClean="0"/>
              <a:t>‹#›</a:t>
            </a:fld>
            <a:endParaRPr lang="en-GB"/>
          </a:p>
        </p:txBody>
      </p:sp>
    </p:spTree>
    <p:extLst>
      <p:ext uri="{BB962C8B-B14F-4D97-AF65-F5344CB8AC3E}">
        <p14:creationId xmlns:p14="http://schemas.microsoft.com/office/powerpoint/2010/main" val="13225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rci.rutgers.edu/~uzwiak/NBSummer15/NBSummerLect4.html" TargetMode="Externa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rci.rutgers.edu/~uzwiak/NBSummer15/NBSummerLect4.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jp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comp3204.ecs.soton.ac.uk/mark/Lecture_1_animations_2020.ppt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hyperphysics.phy-astr.gsu.edu/hbase/vision/rfreye.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webvision.med.utah.edu/imageswv/Ostergr.jpe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ebvision.med.utah.edu/wp-content/uploads/2011/03/Spectrum.jpe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072" y="171387"/>
            <a:ext cx="11109960" cy="2387600"/>
          </a:xfrm>
        </p:spPr>
        <p:txBody>
          <a:bodyPr/>
          <a:lstStyle/>
          <a:p>
            <a:r>
              <a:rPr lang="en-GB" dirty="0"/>
              <a:t>Lecture 1 Eye and Human Vision</a:t>
            </a:r>
          </a:p>
        </p:txBody>
      </p:sp>
      <p:sp>
        <p:nvSpPr>
          <p:cNvPr id="3" name="Subtitle 2"/>
          <p:cNvSpPr>
            <a:spLocks noGrp="1"/>
          </p:cNvSpPr>
          <p:nvPr>
            <p:ph type="subTitle" idx="1"/>
          </p:nvPr>
        </p:nvSpPr>
        <p:spPr/>
        <p:txBody>
          <a:bodyPr>
            <a:normAutofit fontScale="92500"/>
          </a:bodyPr>
          <a:lstStyle/>
          <a:p>
            <a:r>
              <a:rPr lang="en-US" dirty="0"/>
              <a:t>COMP3204 </a:t>
            </a:r>
            <a:r>
              <a:rPr lang="en-GB" dirty="0"/>
              <a:t>Computer Vision</a:t>
            </a:r>
          </a:p>
          <a:p>
            <a:endParaRPr lang="en-GB" dirty="0"/>
          </a:p>
          <a:p>
            <a:r>
              <a:rPr lang="en-GB" sz="3600" b="1" dirty="0">
                <a:solidFill>
                  <a:srgbClr val="0070C0"/>
                </a:solidFill>
              </a:rPr>
              <a:t>Is human vision a good model for computer vision?</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829937355"/>
              </p:ext>
            </p:extLst>
          </p:nvPr>
        </p:nvGraphicFramePr>
        <p:xfrm>
          <a:off x="114300" y="5613401"/>
          <a:ext cx="1841500" cy="1170590"/>
        </p:xfrm>
        <a:graphic>
          <a:graphicData uri="http://schemas.openxmlformats.org/drawingml/2006/table">
            <a:tbl>
              <a:tblPr firstRow="1" bandRow="1">
                <a:tableStyleId>{5C22544A-7EE6-4342-B048-85BDC9FD1C3A}</a:tableStyleId>
              </a:tblPr>
              <a:tblGrid>
                <a:gridCol w="920750">
                  <a:extLst>
                    <a:ext uri="{9D8B030D-6E8A-4147-A177-3AD203B41FA5}">
                      <a16:colId xmlns:a16="http://schemas.microsoft.com/office/drawing/2014/main" val="20000"/>
                    </a:ext>
                  </a:extLst>
                </a:gridCol>
                <a:gridCol w="920750">
                  <a:extLst>
                    <a:ext uri="{9D8B030D-6E8A-4147-A177-3AD203B41FA5}">
                      <a16:colId xmlns:a16="http://schemas.microsoft.com/office/drawing/2014/main" val="20001"/>
                    </a:ext>
                  </a:extLst>
                </a:gridCol>
              </a:tblGrid>
              <a:tr h="1170590">
                <a:tc>
                  <a:txBody>
                    <a:bodyPr/>
                    <a:lstStyle/>
                    <a:p>
                      <a:endParaRPr lang="en-GB" dirty="0"/>
                    </a:p>
                  </a:txBody>
                  <a:tcPr/>
                </a:tc>
                <a:tc>
                  <a:txBody>
                    <a:bodyPr/>
                    <a:lstStyle/>
                    <a:p>
                      <a:r>
                        <a:rPr lang="en-GB" dirty="0"/>
                        <a:t>Book pp</a:t>
                      </a:r>
                      <a:r>
                        <a:rPr lang="en-GB" baseline="0" dirty="0"/>
                        <a:t> </a:t>
                      </a:r>
                    </a:p>
                    <a:p>
                      <a:r>
                        <a:rPr lang="en-GB" baseline="0"/>
                        <a:t>2-10</a:t>
                      </a:r>
                      <a:endParaRPr lang="en-GB" dirty="0"/>
                    </a:p>
                  </a:txBody>
                  <a:tcPr/>
                </a:tc>
                <a:extLst>
                  <a:ext uri="{0D108BD9-81ED-4DB2-BD59-A6C34878D82A}">
                    <a16:rowId xmlns:a16="http://schemas.microsoft.com/office/drawing/2014/main" val="10000"/>
                  </a:ext>
                </a:extLst>
              </a:tr>
            </a:tbl>
          </a:graphicData>
        </a:graphic>
      </p:graphicFrame>
      <p:pic>
        <p:nvPicPr>
          <p:cNvPr id="8" name="Picture 7"/>
          <p:cNvPicPr>
            <a:picLocks noChangeAspect="1"/>
          </p:cNvPicPr>
          <p:nvPr/>
        </p:nvPicPr>
        <p:blipFill>
          <a:blip r:embed="rId3"/>
          <a:stretch>
            <a:fillRect/>
          </a:stretch>
        </p:blipFill>
        <p:spPr>
          <a:xfrm>
            <a:off x="183167" y="5702134"/>
            <a:ext cx="804605" cy="993566"/>
          </a:xfrm>
          <a:prstGeom prst="rect">
            <a:avLst/>
          </a:prstGeom>
        </p:spPr>
      </p:pic>
    </p:spTree>
    <p:extLst>
      <p:ext uri="{BB962C8B-B14F-4D97-AF65-F5344CB8AC3E}">
        <p14:creationId xmlns:p14="http://schemas.microsoft.com/office/powerpoint/2010/main" val="217487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Spectral responses</a:t>
            </a:r>
          </a:p>
        </p:txBody>
      </p:sp>
      <p:pic>
        <p:nvPicPr>
          <p:cNvPr id="6" name="Picture 5"/>
          <p:cNvPicPr>
            <a:picLocks noChangeAspect="1"/>
          </p:cNvPicPr>
          <p:nvPr/>
        </p:nvPicPr>
        <p:blipFill>
          <a:blip r:embed="rId3"/>
          <a:stretch>
            <a:fillRect/>
          </a:stretch>
        </p:blipFill>
        <p:spPr>
          <a:xfrm>
            <a:off x="1864023" y="1524607"/>
            <a:ext cx="7117246" cy="5127365"/>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18" y="5806572"/>
            <a:ext cx="675030" cy="918041"/>
          </a:xfrm>
          <a:prstGeom prst="rect">
            <a:avLst/>
          </a:prstGeom>
        </p:spPr>
      </p:pic>
      <p:sp>
        <p:nvSpPr>
          <p:cNvPr id="5" name="Freeform: Shape 4">
            <a:extLst>
              <a:ext uri="{FF2B5EF4-FFF2-40B4-BE49-F238E27FC236}">
                <a16:creationId xmlns:a16="http://schemas.microsoft.com/office/drawing/2014/main" id="{D77FE603-BB61-4713-BEEA-DE520AE579AE}"/>
              </a:ext>
            </a:extLst>
          </p:cNvPr>
          <p:cNvSpPr/>
          <p:nvPr/>
        </p:nvSpPr>
        <p:spPr>
          <a:xfrm>
            <a:off x="2284188" y="4953965"/>
            <a:ext cx="6862086" cy="886441"/>
          </a:xfrm>
          <a:custGeom>
            <a:avLst/>
            <a:gdLst>
              <a:gd name="connsiteX0" fmla="*/ 0 w 6229350"/>
              <a:gd name="connsiteY0" fmla="*/ 992962 h 1023918"/>
              <a:gd name="connsiteX1" fmla="*/ 657225 w 6229350"/>
              <a:gd name="connsiteY1" fmla="*/ 30937 h 1023918"/>
              <a:gd name="connsiteX2" fmla="*/ 1419225 w 6229350"/>
              <a:gd name="connsiteY2" fmla="*/ 297637 h 1023918"/>
              <a:gd name="connsiteX3" fmla="*/ 2124075 w 6229350"/>
              <a:gd name="connsiteY3" fmla="*/ 907237 h 1023918"/>
              <a:gd name="connsiteX4" fmla="*/ 2838450 w 6229350"/>
              <a:gd name="connsiteY4" fmla="*/ 1002487 h 1023918"/>
              <a:gd name="connsiteX5" fmla="*/ 6229350 w 6229350"/>
              <a:gd name="connsiteY5" fmla="*/ 1021537 h 1023918"/>
              <a:gd name="connsiteX0" fmla="*/ 0 w 6229350"/>
              <a:gd name="connsiteY0" fmla="*/ 967650 h 998606"/>
              <a:gd name="connsiteX1" fmla="*/ 657225 w 6229350"/>
              <a:gd name="connsiteY1" fmla="*/ 5625 h 998606"/>
              <a:gd name="connsiteX2" fmla="*/ 1349777 w 6229350"/>
              <a:gd name="connsiteY2" fmla="*/ 584842 h 998606"/>
              <a:gd name="connsiteX3" fmla="*/ 2124075 w 6229350"/>
              <a:gd name="connsiteY3" fmla="*/ 881925 h 998606"/>
              <a:gd name="connsiteX4" fmla="*/ 2838450 w 6229350"/>
              <a:gd name="connsiteY4" fmla="*/ 977175 h 998606"/>
              <a:gd name="connsiteX5" fmla="*/ 6229350 w 6229350"/>
              <a:gd name="connsiteY5" fmla="*/ 996225 h 998606"/>
              <a:gd name="connsiteX0" fmla="*/ 0 w 6229350"/>
              <a:gd name="connsiteY0" fmla="*/ 967728 h 997885"/>
              <a:gd name="connsiteX1" fmla="*/ 657225 w 6229350"/>
              <a:gd name="connsiteY1" fmla="*/ 5703 h 997885"/>
              <a:gd name="connsiteX2" fmla="*/ 1349777 w 6229350"/>
              <a:gd name="connsiteY2" fmla="*/ 584920 h 997885"/>
              <a:gd name="connsiteX3" fmla="*/ 1881007 w 6229350"/>
              <a:gd name="connsiteY3" fmla="*/ 928302 h 997885"/>
              <a:gd name="connsiteX4" fmla="*/ 2838450 w 6229350"/>
              <a:gd name="connsiteY4" fmla="*/ 977253 h 997885"/>
              <a:gd name="connsiteX5" fmla="*/ 6229350 w 6229350"/>
              <a:gd name="connsiteY5" fmla="*/ 996303 h 99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9350" h="997885">
                <a:moveTo>
                  <a:pt x="0" y="967728"/>
                </a:moveTo>
                <a:cubicBezTo>
                  <a:pt x="210344" y="544659"/>
                  <a:pt x="432262" y="69504"/>
                  <a:pt x="657225" y="5703"/>
                </a:cubicBezTo>
                <a:cubicBezTo>
                  <a:pt x="882188" y="-58098"/>
                  <a:pt x="1145813" y="431154"/>
                  <a:pt x="1349777" y="584920"/>
                </a:cubicBezTo>
                <a:cubicBezTo>
                  <a:pt x="1553741" y="738687"/>
                  <a:pt x="1632895" y="862913"/>
                  <a:pt x="1881007" y="928302"/>
                </a:cubicBezTo>
                <a:cubicBezTo>
                  <a:pt x="2129119" y="993691"/>
                  <a:pt x="2113726" y="965920"/>
                  <a:pt x="2838450" y="977253"/>
                </a:cubicBezTo>
                <a:cubicBezTo>
                  <a:pt x="3563174" y="988586"/>
                  <a:pt x="5668963" y="1002653"/>
                  <a:pt x="6229350" y="996303"/>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Shape 7">
            <a:extLst>
              <a:ext uri="{FF2B5EF4-FFF2-40B4-BE49-F238E27FC236}">
                <a16:creationId xmlns:a16="http://schemas.microsoft.com/office/drawing/2014/main" id="{91EAA105-F571-42B9-A5BD-97B2FD8FD9C7}"/>
              </a:ext>
            </a:extLst>
          </p:cNvPr>
          <p:cNvSpPr/>
          <p:nvPr/>
        </p:nvSpPr>
        <p:spPr>
          <a:xfrm>
            <a:off x="2214742" y="2974693"/>
            <a:ext cx="5457825" cy="2845081"/>
          </a:xfrm>
          <a:custGeom>
            <a:avLst/>
            <a:gdLst>
              <a:gd name="connsiteX0" fmla="*/ 0 w 6172200"/>
              <a:gd name="connsiteY0" fmla="*/ 3318180 h 3318808"/>
              <a:gd name="connsiteX1" fmla="*/ 1562100 w 6172200"/>
              <a:gd name="connsiteY1" fmla="*/ 1860855 h 3318808"/>
              <a:gd name="connsiteX2" fmla="*/ 2276475 w 6172200"/>
              <a:gd name="connsiteY2" fmla="*/ 251130 h 3318808"/>
              <a:gd name="connsiteX3" fmla="*/ 3076575 w 6172200"/>
              <a:gd name="connsiteY3" fmla="*/ 136830 h 3318808"/>
              <a:gd name="connsiteX4" fmla="*/ 3781425 w 6172200"/>
              <a:gd name="connsiteY4" fmla="*/ 1556055 h 3318808"/>
              <a:gd name="connsiteX5" fmla="*/ 4524375 w 6172200"/>
              <a:gd name="connsiteY5" fmla="*/ 2851455 h 3318808"/>
              <a:gd name="connsiteX6" fmla="*/ 5105400 w 6172200"/>
              <a:gd name="connsiteY6" fmla="*/ 3270555 h 3318808"/>
              <a:gd name="connsiteX7" fmla="*/ 6172200 w 6172200"/>
              <a:gd name="connsiteY7" fmla="*/ 3318180 h 3318808"/>
              <a:gd name="connsiteX0" fmla="*/ 0 w 6172200"/>
              <a:gd name="connsiteY0" fmla="*/ 3328590 h 3329218"/>
              <a:gd name="connsiteX1" fmla="*/ 1706086 w 6172200"/>
              <a:gd name="connsiteY1" fmla="*/ 2068035 h 3329218"/>
              <a:gd name="connsiteX2" fmla="*/ 2276475 w 6172200"/>
              <a:gd name="connsiteY2" fmla="*/ 261540 h 3329218"/>
              <a:gd name="connsiteX3" fmla="*/ 3076575 w 6172200"/>
              <a:gd name="connsiteY3" fmla="*/ 147240 h 3329218"/>
              <a:gd name="connsiteX4" fmla="*/ 3781425 w 6172200"/>
              <a:gd name="connsiteY4" fmla="*/ 1566465 h 3329218"/>
              <a:gd name="connsiteX5" fmla="*/ 4524375 w 6172200"/>
              <a:gd name="connsiteY5" fmla="*/ 2861865 h 3329218"/>
              <a:gd name="connsiteX6" fmla="*/ 5105400 w 6172200"/>
              <a:gd name="connsiteY6" fmla="*/ 3280965 h 3329218"/>
              <a:gd name="connsiteX7" fmla="*/ 6172200 w 6172200"/>
              <a:gd name="connsiteY7" fmla="*/ 3328590 h 3329218"/>
              <a:gd name="connsiteX0" fmla="*/ 0 w 6172200"/>
              <a:gd name="connsiteY0" fmla="*/ 3328590 h 3329218"/>
              <a:gd name="connsiteX1" fmla="*/ 1706086 w 6172200"/>
              <a:gd name="connsiteY1" fmla="*/ 2068035 h 3329218"/>
              <a:gd name="connsiteX2" fmla="*/ 2276475 w 6172200"/>
              <a:gd name="connsiteY2" fmla="*/ 261540 h 3329218"/>
              <a:gd name="connsiteX3" fmla="*/ 3076575 w 6172200"/>
              <a:gd name="connsiteY3" fmla="*/ 147240 h 3329218"/>
              <a:gd name="connsiteX4" fmla="*/ 3781425 w 6172200"/>
              <a:gd name="connsiteY4" fmla="*/ 1566465 h 3329218"/>
              <a:gd name="connsiteX5" fmla="*/ 4524375 w 6172200"/>
              <a:gd name="connsiteY5" fmla="*/ 2861865 h 3329218"/>
              <a:gd name="connsiteX6" fmla="*/ 5105400 w 6172200"/>
              <a:gd name="connsiteY6" fmla="*/ 3280965 h 3329218"/>
              <a:gd name="connsiteX7" fmla="*/ 6172200 w 6172200"/>
              <a:gd name="connsiteY7" fmla="*/ 3328590 h 3329218"/>
              <a:gd name="connsiteX0" fmla="*/ 0 w 6172200"/>
              <a:gd name="connsiteY0" fmla="*/ 3328590 h 3329218"/>
              <a:gd name="connsiteX1" fmla="*/ 1706086 w 6172200"/>
              <a:gd name="connsiteY1" fmla="*/ 2068035 h 3329218"/>
              <a:gd name="connsiteX2" fmla="*/ 2485909 w 6172200"/>
              <a:gd name="connsiteY2" fmla="*/ 261540 h 3329218"/>
              <a:gd name="connsiteX3" fmla="*/ 3076575 w 6172200"/>
              <a:gd name="connsiteY3" fmla="*/ 147240 h 3329218"/>
              <a:gd name="connsiteX4" fmla="*/ 3781425 w 6172200"/>
              <a:gd name="connsiteY4" fmla="*/ 1566465 h 3329218"/>
              <a:gd name="connsiteX5" fmla="*/ 4524375 w 6172200"/>
              <a:gd name="connsiteY5" fmla="*/ 2861865 h 3329218"/>
              <a:gd name="connsiteX6" fmla="*/ 5105400 w 6172200"/>
              <a:gd name="connsiteY6" fmla="*/ 3280965 h 3329218"/>
              <a:gd name="connsiteX7" fmla="*/ 6172200 w 6172200"/>
              <a:gd name="connsiteY7" fmla="*/ 3328590 h 3329218"/>
              <a:gd name="connsiteX0" fmla="*/ 0 w 6172200"/>
              <a:gd name="connsiteY0" fmla="*/ 3262028 h 3262656"/>
              <a:gd name="connsiteX1" fmla="*/ 1706086 w 6172200"/>
              <a:gd name="connsiteY1" fmla="*/ 2001473 h 3262656"/>
              <a:gd name="connsiteX2" fmla="*/ 2485909 w 6172200"/>
              <a:gd name="connsiteY2" fmla="*/ 194978 h 3262656"/>
              <a:gd name="connsiteX3" fmla="*/ 3194382 w 6172200"/>
              <a:gd name="connsiteY3" fmla="*/ 196424 h 3262656"/>
              <a:gd name="connsiteX4" fmla="*/ 3781425 w 6172200"/>
              <a:gd name="connsiteY4" fmla="*/ 1499903 h 3262656"/>
              <a:gd name="connsiteX5" fmla="*/ 4524375 w 6172200"/>
              <a:gd name="connsiteY5" fmla="*/ 2795303 h 3262656"/>
              <a:gd name="connsiteX6" fmla="*/ 5105400 w 6172200"/>
              <a:gd name="connsiteY6" fmla="*/ 3214403 h 3262656"/>
              <a:gd name="connsiteX7" fmla="*/ 6172200 w 6172200"/>
              <a:gd name="connsiteY7" fmla="*/ 3262028 h 3262656"/>
              <a:gd name="connsiteX0" fmla="*/ 0 w 6172200"/>
              <a:gd name="connsiteY0" fmla="*/ 3270746 h 3271374"/>
              <a:gd name="connsiteX1" fmla="*/ 1706086 w 6172200"/>
              <a:gd name="connsiteY1" fmla="*/ 2010191 h 3271374"/>
              <a:gd name="connsiteX2" fmla="*/ 2485909 w 6172200"/>
              <a:gd name="connsiteY2" fmla="*/ 203696 h 3271374"/>
              <a:gd name="connsiteX3" fmla="*/ 3194382 w 6172200"/>
              <a:gd name="connsiteY3" fmla="*/ 205142 h 3271374"/>
              <a:gd name="connsiteX4" fmla="*/ 3781425 w 6172200"/>
              <a:gd name="connsiteY4" fmla="*/ 1659091 h 3271374"/>
              <a:gd name="connsiteX5" fmla="*/ 4524375 w 6172200"/>
              <a:gd name="connsiteY5" fmla="*/ 2804021 h 3271374"/>
              <a:gd name="connsiteX6" fmla="*/ 5105400 w 6172200"/>
              <a:gd name="connsiteY6" fmla="*/ 3223121 h 3271374"/>
              <a:gd name="connsiteX7" fmla="*/ 6172200 w 6172200"/>
              <a:gd name="connsiteY7" fmla="*/ 3270746 h 3271374"/>
              <a:gd name="connsiteX0" fmla="*/ 0 w 6172200"/>
              <a:gd name="connsiteY0" fmla="*/ 3270746 h 3270746"/>
              <a:gd name="connsiteX1" fmla="*/ 1706086 w 6172200"/>
              <a:gd name="connsiteY1" fmla="*/ 2010191 h 3270746"/>
              <a:gd name="connsiteX2" fmla="*/ 2485909 w 6172200"/>
              <a:gd name="connsiteY2" fmla="*/ 203696 h 3270746"/>
              <a:gd name="connsiteX3" fmla="*/ 3194382 w 6172200"/>
              <a:gd name="connsiteY3" fmla="*/ 205142 h 3270746"/>
              <a:gd name="connsiteX4" fmla="*/ 3781425 w 6172200"/>
              <a:gd name="connsiteY4" fmla="*/ 1659091 h 3270746"/>
              <a:gd name="connsiteX5" fmla="*/ 4472017 w 6172200"/>
              <a:gd name="connsiteY5" fmla="*/ 2931342 h 3270746"/>
              <a:gd name="connsiteX6" fmla="*/ 5105400 w 6172200"/>
              <a:gd name="connsiteY6" fmla="*/ 3223121 h 3270746"/>
              <a:gd name="connsiteX7" fmla="*/ 6172200 w 6172200"/>
              <a:gd name="connsiteY7" fmla="*/ 3270746 h 327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2200" h="3270746">
                <a:moveTo>
                  <a:pt x="0" y="3270746"/>
                </a:moveTo>
                <a:cubicBezTo>
                  <a:pt x="591344" y="2797671"/>
                  <a:pt x="1291768" y="2521366"/>
                  <a:pt x="1706086" y="2010191"/>
                </a:cubicBezTo>
                <a:cubicBezTo>
                  <a:pt x="2120404" y="1499016"/>
                  <a:pt x="2237860" y="504537"/>
                  <a:pt x="2485909" y="203696"/>
                </a:cubicBezTo>
                <a:cubicBezTo>
                  <a:pt x="2733958" y="-97145"/>
                  <a:pt x="2978463" y="-37424"/>
                  <a:pt x="3194382" y="205142"/>
                </a:cubicBezTo>
                <a:cubicBezTo>
                  <a:pt x="3410301" y="447708"/>
                  <a:pt x="3568486" y="1204724"/>
                  <a:pt x="3781425" y="1659091"/>
                </a:cubicBezTo>
                <a:cubicBezTo>
                  <a:pt x="3994364" y="2113458"/>
                  <a:pt x="4251355" y="2670670"/>
                  <a:pt x="4472017" y="2931342"/>
                </a:cubicBezTo>
                <a:cubicBezTo>
                  <a:pt x="4692679" y="3192014"/>
                  <a:pt x="4822036" y="3166554"/>
                  <a:pt x="5105400" y="3223121"/>
                </a:cubicBezTo>
                <a:cubicBezTo>
                  <a:pt x="5388764" y="3279688"/>
                  <a:pt x="6030912" y="3258046"/>
                  <a:pt x="6172200" y="3270746"/>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25005CD-E735-4149-B536-82EA9CE2BC4E}"/>
              </a:ext>
            </a:extLst>
          </p:cNvPr>
          <p:cNvSpPr txBox="1"/>
          <p:nvPr/>
        </p:nvSpPr>
        <p:spPr>
          <a:xfrm>
            <a:off x="6940091" y="1945402"/>
            <a:ext cx="5315193" cy="830997"/>
          </a:xfrm>
          <a:prstGeom prst="rect">
            <a:avLst/>
          </a:prstGeom>
          <a:noFill/>
        </p:spPr>
        <p:txBody>
          <a:bodyPr wrap="square" rtlCol="0">
            <a:spAutoFit/>
          </a:bodyPr>
          <a:lstStyle/>
          <a:p>
            <a:r>
              <a:rPr lang="en-GB" sz="2400" dirty="0">
                <a:solidFill>
                  <a:srgbClr val="00B0F0"/>
                </a:solidFill>
              </a:rPr>
              <a:t>Blue response (S sensors) is poor</a:t>
            </a:r>
          </a:p>
          <a:p>
            <a:r>
              <a:rPr lang="en-GB" sz="2400" dirty="0">
                <a:solidFill>
                  <a:srgbClr val="00B050"/>
                </a:solidFill>
              </a:rPr>
              <a:t>Green response (M sensors) dominates</a:t>
            </a:r>
          </a:p>
        </p:txBody>
      </p:sp>
    </p:spTree>
    <p:extLst>
      <p:ext uri="{BB962C8B-B14F-4D97-AF65-F5344CB8AC3E}">
        <p14:creationId xmlns:p14="http://schemas.microsoft.com/office/powerpoint/2010/main" val="3366818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Spectral responses</a:t>
            </a:r>
          </a:p>
        </p:txBody>
      </p:sp>
      <p:pic>
        <p:nvPicPr>
          <p:cNvPr id="6" name="Picture 5"/>
          <p:cNvPicPr>
            <a:picLocks noChangeAspect="1"/>
          </p:cNvPicPr>
          <p:nvPr/>
        </p:nvPicPr>
        <p:blipFill>
          <a:blip r:embed="rId3"/>
          <a:stretch>
            <a:fillRect/>
          </a:stretch>
        </p:blipFill>
        <p:spPr>
          <a:xfrm>
            <a:off x="1864023" y="1524607"/>
            <a:ext cx="7117246" cy="5127365"/>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18" y="5806572"/>
            <a:ext cx="675030" cy="918041"/>
          </a:xfrm>
          <a:prstGeom prst="rect">
            <a:avLst/>
          </a:prstGeom>
        </p:spPr>
      </p:pic>
      <p:sp>
        <p:nvSpPr>
          <p:cNvPr id="5" name="Freeform: Shape 4">
            <a:extLst>
              <a:ext uri="{FF2B5EF4-FFF2-40B4-BE49-F238E27FC236}">
                <a16:creationId xmlns:a16="http://schemas.microsoft.com/office/drawing/2014/main" id="{D77FE603-BB61-4713-BEEA-DE520AE579AE}"/>
              </a:ext>
            </a:extLst>
          </p:cNvPr>
          <p:cNvSpPr/>
          <p:nvPr/>
        </p:nvSpPr>
        <p:spPr>
          <a:xfrm>
            <a:off x="2284188" y="4953965"/>
            <a:ext cx="6862086" cy="886441"/>
          </a:xfrm>
          <a:custGeom>
            <a:avLst/>
            <a:gdLst>
              <a:gd name="connsiteX0" fmla="*/ 0 w 6229350"/>
              <a:gd name="connsiteY0" fmla="*/ 992962 h 1023918"/>
              <a:gd name="connsiteX1" fmla="*/ 657225 w 6229350"/>
              <a:gd name="connsiteY1" fmla="*/ 30937 h 1023918"/>
              <a:gd name="connsiteX2" fmla="*/ 1419225 w 6229350"/>
              <a:gd name="connsiteY2" fmla="*/ 297637 h 1023918"/>
              <a:gd name="connsiteX3" fmla="*/ 2124075 w 6229350"/>
              <a:gd name="connsiteY3" fmla="*/ 907237 h 1023918"/>
              <a:gd name="connsiteX4" fmla="*/ 2838450 w 6229350"/>
              <a:gd name="connsiteY4" fmla="*/ 1002487 h 1023918"/>
              <a:gd name="connsiteX5" fmla="*/ 6229350 w 6229350"/>
              <a:gd name="connsiteY5" fmla="*/ 1021537 h 1023918"/>
              <a:gd name="connsiteX0" fmla="*/ 0 w 6229350"/>
              <a:gd name="connsiteY0" fmla="*/ 967650 h 998606"/>
              <a:gd name="connsiteX1" fmla="*/ 657225 w 6229350"/>
              <a:gd name="connsiteY1" fmla="*/ 5625 h 998606"/>
              <a:gd name="connsiteX2" fmla="*/ 1349777 w 6229350"/>
              <a:gd name="connsiteY2" fmla="*/ 584842 h 998606"/>
              <a:gd name="connsiteX3" fmla="*/ 2124075 w 6229350"/>
              <a:gd name="connsiteY3" fmla="*/ 881925 h 998606"/>
              <a:gd name="connsiteX4" fmla="*/ 2838450 w 6229350"/>
              <a:gd name="connsiteY4" fmla="*/ 977175 h 998606"/>
              <a:gd name="connsiteX5" fmla="*/ 6229350 w 6229350"/>
              <a:gd name="connsiteY5" fmla="*/ 996225 h 998606"/>
              <a:gd name="connsiteX0" fmla="*/ 0 w 6229350"/>
              <a:gd name="connsiteY0" fmla="*/ 967728 h 997885"/>
              <a:gd name="connsiteX1" fmla="*/ 657225 w 6229350"/>
              <a:gd name="connsiteY1" fmla="*/ 5703 h 997885"/>
              <a:gd name="connsiteX2" fmla="*/ 1349777 w 6229350"/>
              <a:gd name="connsiteY2" fmla="*/ 584920 h 997885"/>
              <a:gd name="connsiteX3" fmla="*/ 1881007 w 6229350"/>
              <a:gd name="connsiteY3" fmla="*/ 928302 h 997885"/>
              <a:gd name="connsiteX4" fmla="*/ 2838450 w 6229350"/>
              <a:gd name="connsiteY4" fmla="*/ 977253 h 997885"/>
              <a:gd name="connsiteX5" fmla="*/ 6229350 w 6229350"/>
              <a:gd name="connsiteY5" fmla="*/ 996303 h 99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9350" h="997885">
                <a:moveTo>
                  <a:pt x="0" y="967728"/>
                </a:moveTo>
                <a:cubicBezTo>
                  <a:pt x="210344" y="544659"/>
                  <a:pt x="432262" y="69504"/>
                  <a:pt x="657225" y="5703"/>
                </a:cubicBezTo>
                <a:cubicBezTo>
                  <a:pt x="882188" y="-58098"/>
                  <a:pt x="1145813" y="431154"/>
                  <a:pt x="1349777" y="584920"/>
                </a:cubicBezTo>
                <a:cubicBezTo>
                  <a:pt x="1553741" y="738687"/>
                  <a:pt x="1632895" y="862913"/>
                  <a:pt x="1881007" y="928302"/>
                </a:cubicBezTo>
                <a:cubicBezTo>
                  <a:pt x="2129119" y="993691"/>
                  <a:pt x="2113726" y="965920"/>
                  <a:pt x="2838450" y="977253"/>
                </a:cubicBezTo>
                <a:cubicBezTo>
                  <a:pt x="3563174" y="988586"/>
                  <a:pt x="5668963" y="1002653"/>
                  <a:pt x="6229350" y="996303"/>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Shape 7">
            <a:extLst>
              <a:ext uri="{FF2B5EF4-FFF2-40B4-BE49-F238E27FC236}">
                <a16:creationId xmlns:a16="http://schemas.microsoft.com/office/drawing/2014/main" id="{91EAA105-F571-42B9-A5BD-97B2FD8FD9C7}"/>
              </a:ext>
            </a:extLst>
          </p:cNvPr>
          <p:cNvSpPr/>
          <p:nvPr/>
        </p:nvSpPr>
        <p:spPr>
          <a:xfrm>
            <a:off x="2214742" y="2974693"/>
            <a:ext cx="5457825" cy="2845081"/>
          </a:xfrm>
          <a:custGeom>
            <a:avLst/>
            <a:gdLst>
              <a:gd name="connsiteX0" fmla="*/ 0 w 6172200"/>
              <a:gd name="connsiteY0" fmla="*/ 3318180 h 3318808"/>
              <a:gd name="connsiteX1" fmla="*/ 1562100 w 6172200"/>
              <a:gd name="connsiteY1" fmla="*/ 1860855 h 3318808"/>
              <a:gd name="connsiteX2" fmla="*/ 2276475 w 6172200"/>
              <a:gd name="connsiteY2" fmla="*/ 251130 h 3318808"/>
              <a:gd name="connsiteX3" fmla="*/ 3076575 w 6172200"/>
              <a:gd name="connsiteY3" fmla="*/ 136830 h 3318808"/>
              <a:gd name="connsiteX4" fmla="*/ 3781425 w 6172200"/>
              <a:gd name="connsiteY4" fmla="*/ 1556055 h 3318808"/>
              <a:gd name="connsiteX5" fmla="*/ 4524375 w 6172200"/>
              <a:gd name="connsiteY5" fmla="*/ 2851455 h 3318808"/>
              <a:gd name="connsiteX6" fmla="*/ 5105400 w 6172200"/>
              <a:gd name="connsiteY6" fmla="*/ 3270555 h 3318808"/>
              <a:gd name="connsiteX7" fmla="*/ 6172200 w 6172200"/>
              <a:gd name="connsiteY7" fmla="*/ 3318180 h 3318808"/>
              <a:gd name="connsiteX0" fmla="*/ 0 w 6172200"/>
              <a:gd name="connsiteY0" fmla="*/ 3328590 h 3329218"/>
              <a:gd name="connsiteX1" fmla="*/ 1706086 w 6172200"/>
              <a:gd name="connsiteY1" fmla="*/ 2068035 h 3329218"/>
              <a:gd name="connsiteX2" fmla="*/ 2276475 w 6172200"/>
              <a:gd name="connsiteY2" fmla="*/ 261540 h 3329218"/>
              <a:gd name="connsiteX3" fmla="*/ 3076575 w 6172200"/>
              <a:gd name="connsiteY3" fmla="*/ 147240 h 3329218"/>
              <a:gd name="connsiteX4" fmla="*/ 3781425 w 6172200"/>
              <a:gd name="connsiteY4" fmla="*/ 1566465 h 3329218"/>
              <a:gd name="connsiteX5" fmla="*/ 4524375 w 6172200"/>
              <a:gd name="connsiteY5" fmla="*/ 2861865 h 3329218"/>
              <a:gd name="connsiteX6" fmla="*/ 5105400 w 6172200"/>
              <a:gd name="connsiteY6" fmla="*/ 3280965 h 3329218"/>
              <a:gd name="connsiteX7" fmla="*/ 6172200 w 6172200"/>
              <a:gd name="connsiteY7" fmla="*/ 3328590 h 3329218"/>
              <a:gd name="connsiteX0" fmla="*/ 0 w 6172200"/>
              <a:gd name="connsiteY0" fmla="*/ 3328590 h 3329218"/>
              <a:gd name="connsiteX1" fmla="*/ 1706086 w 6172200"/>
              <a:gd name="connsiteY1" fmla="*/ 2068035 h 3329218"/>
              <a:gd name="connsiteX2" fmla="*/ 2276475 w 6172200"/>
              <a:gd name="connsiteY2" fmla="*/ 261540 h 3329218"/>
              <a:gd name="connsiteX3" fmla="*/ 3076575 w 6172200"/>
              <a:gd name="connsiteY3" fmla="*/ 147240 h 3329218"/>
              <a:gd name="connsiteX4" fmla="*/ 3781425 w 6172200"/>
              <a:gd name="connsiteY4" fmla="*/ 1566465 h 3329218"/>
              <a:gd name="connsiteX5" fmla="*/ 4524375 w 6172200"/>
              <a:gd name="connsiteY5" fmla="*/ 2861865 h 3329218"/>
              <a:gd name="connsiteX6" fmla="*/ 5105400 w 6172200"/>
              <a:gd name="connsiteY6" fmla="*/ 3280965 h 3329218"/>
              <a:gd name="connsiteX7" fmla="*/ 6172200 w 6172200"/>
              <a:gd name="connsiteY7" fmla="*/ 3328590 h 3329218"/>
              <a:gd name="connsiteX0" fmla="*/ 0 w 6172200"/>
              <a:gd name="connsiteY0" fmla="*/ 3328590 h 3329218"/>
              <a:gd name="connsiteX1" fmla="*/ 1706086 w 6172200"/>
              <a:gd name="connsiteY1" fmla="*/ 2068035 h 3329218"/>
              <a:gd name="connsiteX2" fmla="*/ 2485909 w 6172200"/>
              <a:gd name="connsiteY2" fmla="*/ 261540 h 3329218"/>
              <a:gd name="connsiteX3" fmla="*/ 3076575 w 6172200"/>
              <a:gd name="connsiteY3" fmla="*/ 147240 h 3329218"/>
              <a:gd name="connsiteX4" fmla="*/ 3781425 w 6172200"/>
              <a:gd name="connsiteY4" fmla="*/ 1566465 h 3329218"/>
              <a:gd name="connsiteX5" fmla="*/ 4524375 w 6172200"/>
              <a:gd name="connsiteY5" fmla="*/ 2861865 h 3329218"/>
              <a:gd name="connsiteX6" fmla="*/ 5105400 w 6172200"/>
              <a:gd name="connsiteY6" fmla="*/ 3280965 h 3329218"/>
              <a:gd name="connsiteX7" fmla="*/ 6172200 w 6172200"/>
              <a:gd name="connsiteY7" fmla="*/ 3328590 h 3329218"/>
              <a:gd name="connsiteX0" fmla="*/ 0 w 6172200"/>
              <a:gd name="connsiteY0" fmla="*/ 3262028 h 3262656"/>
              <a:gd name="connsiteX1" fmla="*/ 1706086 w 6172200"/>
              <a:gd name="connsiteY1" fmla="*/ 2001473 h 3262656"/>
              <a:gd name="connsiteX2" fmla="*/ 2485909 w 6172200"/>
              <a:gd name="connsiteY2" fmla="*/ 194978 h 3262656"/>
              <a:gd name="connsiteX3" fmla="*/ 3194382 w 6172200"/>
              <a:gd name="connsiteY3" fmla="*/ 196424 h 3262656"/>
              <a:gd name="connsiteX4" fmla="*/ 3781425 w 6172200"/>
              <a:gd name="connsiteY4" fmla="*/ 1499903 h 3262656"/>
              <a:gd name="connsiteX5" fmla="*/ 4524375 w 6172200"/>
              <a:gd name="connsiteY5" fmla="*/ 2795303 h 3262656"/>
              <a:gd name="connsiteX6" fmla="*/ 5105400 w 6172200"/>
              <a:gd name="connsiteY6" fmla="*/ 3214403 h 3262656"/>
              <a:gd name="connsiteX7" fmla="*/ 6172200 w 6172200"/>
              <a:gd name="connsiteY7" fmla="*/ 3262028 h 3262656"/>
              <a:gd name="connsiteX0" fmla="*/ 0 w 6172200"/>
              <a:gd name="connsiteY0" fmla="*/ 3270746 h 3271374"/>
              <a:gd name="connsiteX1" fmla="*/ 1706086 w 6172200"/>
              <a:gd name="connsiteY1" fmla="*/ 2010191 h 3271374"/>
              <a:gd name="connsiteX2" fmla="*/ 2485909 w 6172200"/>
              <a:gd name="connsiteY2" fmla="*/ 203696 h 3271374"/>
              <a:gd name="connsiteX3" fmla="*/ 3194382 w 6172200"/>
              <a:gd name="connsiteY3" fmla="*/ 205142 h 3271374"/>
              <a:gd name="connsiteX4" fmla="*/ 3781425 w 6172200"/>
              <a:gd name="connsiteY4" fmla="*/ 1659091 h 3271374"/>
              <a:gd name="connsiteX5" fmla="*/ 4524375 w 6172200"/>
              <a:gd name="connsiteY5" fmla="*/ 2804021 h 3271374"/>
              <a:gd name="connsiteX6" fmla="*/ 5105400 w 6172200"/>
              <a:gd name="connsiteY6" fmla="*/ 3223121 h 3271374"/>
              <a:gd name="connsiteX7" fmla="*/ 6172200 w 6172200"/>
              <a:gd name="connsiteY7" fmla="*/ 3270746 h 3271374"/>
              <a:gd name="connsiteX0" fmla="*/ 0 w 6172200"/>
              <a:gd name="connsiteY0" fmla="*/ 3270746 h 3270746"/>
              <a:gd name="connsiteX1" fmla="*/ 1706086 w 6172200"/>
              <a:gd name="connsiteY1" fmla="*/ 2010191 h 3270746"/>
              <a:gd name="connsiteX2" fmla="*/ 2485909 w 6172200"/>
              <a:gd name="connsiteY2" fmla="*/ 203696 h 3270746"/>
              <a:gd name="connsiteX3" fmla="*/ 3194382 w 6172200"/>
              <a:gd name="connsiteY3" fmla="*/ 205142 h 3270746"/>
              <a:gd name="connsiteX4" fmla="*/ 3781425 w 6172200"/>
              <a:gd name="connsiteY4" fmla="*/ 1659091 h 3270746"/>
              <a:gd name="connsiteX5" fmla="*/ 4472017 w 6172200"/>
              <a:gd name="connsiteY5" fmla="*/ 2931342 h 3270746"/>
              <a:gd name="connsiteX6" fmla="*/ 5105400 w 6172200"/>
              <a:gd name="connsiteY6" fmla="*/ 3223121 h 3270746"/>
              <a:gd name="connsiteX7" fmla="*/ 6172200 w 6172200"/>
              <a:gd name="connsiteY7" fmla="*/ 3270746 h 327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2200" h="3270746">
                <a:moveTo>
                  <a:pt x="0" y="3270746"/>
                </a:moveTo>
                <a:cubicBezTo>
                  <a:pt x="591344" y="2797671"/>
                  <a:pt x="1291768" y="2521366"/>
                  <a:pt x="1706086" y="2010191"/>
                </a:cubicBezTo>
                <a:cubicBezTo>
                  <a:pt x="2120404" y="1499016"/>
                  <a:pt x="2237860" y="504537"/>
                  <a:pt x="2485909" y="203696"/>
                </a:cubicBezTo>
                <a:cubicBezTo>
                  <a:pt x="2733958" y="-97145"/>
                  <a:pt x="2978463" y="-37424"/>
                  <a:pt x="3194382" y="205142"/>
                </a:cubicBezTo>
                <a:cubicBezTo>
                  <a:pt x="3410301" y="447708"/>
                  <a:pt x="3568486" y="1204724"/>
                  <a:pt x="3781425" y="1659091"/>
                </a:cubicBezTo>
                <a:cubicBezTo>
                  <a:pt x="3994364" y="2113458"/>
                  <a:pt x="4251355" y="2670670"/>
                  <a:pt x="4472017" y="2931342"/>
                </a:cubicBezTo>
                <a:cubicBezTo>
                  <a:pt x="4692679" y="3192014"/>
                  <a:pt x="4822036" y="3166554"/>
                  <a:pt x="5105400" y="3223121"/>
                </a:cubicBezTo>
                <a:cubicBezTo>
                  <a:pt x="5388764" y="3279688"/>
                  <a:pt x="6030912" y="3258046"/>
                  <a:pt x="6172200" y="3270746"/>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228AC6FF-A8AB-4EC6-A966-4F70EDD14B26}"/>
              </a:ext>
            </a:extLst>
          </p:cNvPr>
          <p:cNvSpPr/>
          <p:nvPr/>
        </p:nvSpPr>
        <p:spPr>
          <a:xfrm>
            <a:off x="2214742" y="4014237"/>
            <a:ext cx="6189304" cy="1834114"/>
          </a:xfrm>
          <a:custGeom>
            <a:avLst/>
            <a:gdLst>
              <a:gd name="connsiteX0" fmla="*/ 0 w 6189304"/>
              <a:gd name="connsiteY0" fmla="*/ 1809659 h 1809659"/>
              <a:gd name="connsiteX1" fmla="*/ 3019425 w 6189304"/>
              <a:gd name="connsiteY1" fmla="*/ 1114334 h 1809659"/>
              <a:gd name="connsiteX2" fmla="*/ 4210050 w 6189304"/>
              <a:gd name="connsiteY2" fmla="*/ 171359 h 1809659"/>
              <a:gd name="connsiteX3" fmla="*/ 4857750 w 6189304"/>
              <a:gd name="connsiteY3" fmla="*/ 133259 h 1809659"/>
              <a:gd name="connsiteX4" fmla="*/ 5600700 w 6189304"/>
              <a:gd name="connsiteY4" fmla="*/ 1552484 h 1809659"/>
              <a:gd name="connsiteX5" fmla="*/ 6181725 w 6189304"/>
              <a:gd name="connsiteY5" fmla="*/ 1790609 h 1809659"/>
              <a:gd name="connsiteX0" fmla="*/ 0 w 6189304"/>
              <a:gd name="connsiteY0" fmla="*/ 1836799 h 1836799"/>
              <a:gd name="connsiteX1" fmla="*/ 3123597 w 6189304"/>
              <a:gd name="connsiteY1" fmla="*/ 1639186 h 1836799"/>
              <a:gd name="connsiteX2" fmla="*/ 4210050 w 6189304"/>
              <a:gd name="connsiteY2" fmla="*/ 198499 h 1836799"/>
              <a:gd name="connsiteX3" fmla="*/ 4857750 w 6189304"/>
              <a:gd name="connsiteY3" fmla="*/ 160399 h 1836799"/>
              <a:gd name="connsiteX4" fmla="*/ 5600700 w 6189304"/>
              <a:gd name="connsiteY4" fmla="*/ 1579624 h 1836799"/>
              <a:gd name="connsiteX5" fmla="*/ 6181725 w 6189304"/>
              <a:gd name="connsiteY5" fmla="*/ 1817749 h 1836799"/>
              <a:gd name="connsiteX0" fmla="*/ 0 w 6189304"/>
              <a:gd name="connsiteY0" fmla="*/ 1836799 h 1836799"/>
              <a:gd name="connsiteX1" fmla="*/ 3123597 w 6189304"/>
              <a:gd name="connsiteY1" fmla="*/ 1639186 h 1836799"/>
              <a:gd name="connsiteX2" fmla="*/ 4210050 w 6189304"/>
              <a:gd name="connsiteY2" fmla="*/ 198499 h 1836799"/>
              <a:gd name="connsiteX3" fmla="*/ 4857750 w 6189304"/>
              <a:gd name="connsiteY3" fmla="*/ 160399 h 1836799"/>
              <a:gd name="connsiteX4" fmla="*/ 5600700 w 6189304"/>
              <a:gd name="connsiteY4" fmla="*/ 1579624 h 1836799"/>
              <a:gd name="connsiteX5" fmla="*/ 6181725 w 6189304"/>
              <a:gd name="connsiteY5" fmla="*/ 1817749 h 1836799"/>
              <a:gd name="connsiteX0" fmla="*/ 0 w 6189304"/>
              <a:gd name="connsiteY0" fmla="*/ 1836799 h 1846511"/>
              <a:gd name="connsiteX1" fmla="*/ 3123597 w 6189304"/>
              <a:gd name="connsiteY1" fmla="*/ 1639186 h 1846511"/>
              <a:gd name="connsiteX2" fmla="*/ 4210050 w 6189304"/>
              <a:gd name="connsiteY2" fmla="*/ 198499 h 1846511"/>
              <a:gd name="connsiteX3" fmla="*/ 4857750 w 6189304"/>
              <a:gd name="connsiteY3" fmla="*/ 160399 h 1846511"/>
              <a:gd name="connsiteX4" fmla="*/ 5600700 w 6189304"/>
              <a:gd name="connsiteY4" fmla="*/ 1579624 h 1846511"/>
              <a:gd name="connsiteX5" fmla="*/ 6181725 w 6189304"/>
              <a:gd name="connsiteY5" fmla="*/ 1817749 h 1846511"/>
              <a:gd name="connsiteX0" fmla="*/ 0 w 6189304"/>
              <a:gd name="connsiteY0" fmla="*/ 1834114 h 1834114"/>
              <a:gd name="connsiteX1" fmla="*/ 3181471 w 6189304"/>
              <a:gd name="connsiteY1" fmla="*/ 1590202 h 1834114"/>
              <a:gd name="connsiteX2" fmla="*/ 4210050 w 6189304"/>
              <a:gd name="connsiteY2" fmla="*/ 195814 h 1834114"/>
              <a:gd name="connsiteX3" fmla="*/ 4857750 w 6189304"/>
              <a:gd name="connsiteY3" fmla="*/ 157714 h 1834114"/>
              <a:gd name="connsiteX4" fmla="*/ 5600700 w 6189304"/>
              <a:gd name="connsiteY4" fmla="*/ 1576939 h 1834114"/>
              <a:gd name="connsiteX5" fmla="*/ 6181725 w 6189304"/>
              <a:gd name="connsiteY5" fmla="*/ 1815064 h 183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9304" h="1834114">
                <a:moveTo>
                  <a:pt x="0" y="1834114"/>
                </a:moveTo>
                <a:cubicBezTo>
                  <a:pt x="1216748" y="1727148"/>
                  <a:pt x="2491371" y="1978999"/>
                  <a:pt x="3181471" y="1590202"/>
                </a:cubicBezTo>
                <a:cubicBezTo>
                  <a:pt x="3871571" y="1201405"/>
                  <a:pt x="3930670" y="434562"/>
                  <a:pt x="4210050" y="195814"/>
                </a:cubicBezTo>
                <a:cubicBezTo>
                  <a:pt x="4489430" y="-42934"/>
                  <a:pt x="4625975" y="-72474"/>
                  <a:pt x="4857750" y="157714"/>
                </a:cubicBezTo>
                <a:cubicBezTo>
                  <a:pt x="5089525" y="387901"/>
                  <a:pt x="5380038" y="1300714"/>
                  <a:pt x="5600700" y="1576939"/>
                </a:cubicBezTo>
                <a:cubicBezTo>
                  <a:pt x="5821362" y="1853164"/>
                  <a:pt x="6251575" y="1830939"/>
                  <a:pt x="6181725" y="181506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25005CD-E735-4149-B536-82EA9CE2BC4E}"/>
              </a:ext>
            </a:extLst>
          </p:cNvPr>
          <p:cNvSpPr txBox="1"/>
          <p:nvPr/>
        </p:nvSpPr>
        <p:spPr>
          <a:xfrm>
            <a:off x="6940091" y="1945402"/>
            <a:ext cx="5315193" cy="1200329"/>
          </a:xfrm>
          <a:prstGeom prst="rect">
            <a:avLst/>
          </a:prstGeom>
          <a:noFill/>
        </p:spPr>
        <p:txBody>
          <a:bodyPr wrap="square" rtlCol="0">
            <a:spAutoFit/>
          </a:bodyPr>
          <a:lstStyle/>
          <a:p>
            <a:r>
              <a:rPr lang="en-GB" sz="2400" dirty="0">
                <a:solidFill>
                  <a:srgbClr val="00B0F0"/>
                </a:solidFill>
              </a:rPr>
              <a:t>Blue response (S sensors) is poor</a:t>
            </a:r>
          </a:p>
          <a:p>
            <a:r>
              <a:rPr lang="en-GB" sz="2400" dirty="0">
                <a:solidFill>
                  <a:srgbClr val="00B050"/>
                </a:solidFill>
              </a:rPr>
              <a:t>Green response (M sensors) dominates</a:t>
            </a:r>
          </a:p>
          <a:p>
            <a:r>
              <a:rPr lang="en-GB" sz="2400" dirty="0">
                <a:solidFill>
                  <a:srgbClr val="FF0000"/>
                </a:solidFill>
              </a:rPr>
              <a:t>Red response (L sensors) close to heat</a:t>
            </a:r>
          </a:p>
        </p:txBody>
      </p:sp>
    </p:spTree>
    <p:extLst>
      <p:ext uri="{BB962C8B-B14F-4D97-AF65-F5344CB8AC3E}">
        <p14:creationId xmlns:p14="http://schemas.microsoft.com/office/powerpoint/2010/main" val="1671909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Spectral responses</a:t>
            </a:r>
          </a:p>
        </p:txBody>
      </p:sp>
      <p:pic>
        <p:nvPicPr>
          <p:cNvPr id="6" name="Picture 5"/>
          <p:cNvPicPr>
            <a:picLocks noChangeAspect="1"/>
          </p:cNvPicPr>
          <p:nvPr/>
        </p:nvPicPr>
        <p:blipFill>
          <a:blip r:embed="rId3"/>
          <a:stretch>
            <a:fillRect/>
          </a:stretch>
        </p:blipFill>
        <p:spPr>
          <a:xfrm>
            <a:off x="1864023" y="1524607"/>
            <a:ext cx="7117246" cy="5127365"/>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18" y="5806572"/>
            <a:ext cx="675030" cy="918041"/>
          </a:xfrm>
          <a:prstGeom prst="rect">
            <a:avLst/>
          </a:prstGeom>
        </p:spPr>
      </p:pic>
      <p:sp>
        <p:nvSpPr>
          <p:cNvPr id="5" name="Freeform: Shape 4">
            <a:extLst>
              <a:ext uri="{FF2B5EF4-FFF2-40B4-BE49-F238E27FC236}">
                <a16:creationId xmlns:a16="http://schemas.microsoft.com/office/drawing/2014/main" id="{D77FE603-BB61-4713-BEEA-DE520AE579AE}"/>
              </a:ext>
            </a:extLst>
          </p:cNvPr>
          <p:cNvSpPr/>
          <p:nvPr/>
        </p:nvSpPr>
        <p:spPr>
          <a:xfrm>
            <a:off x="2284188" y="4953965"/>
            <a:ext cx="6862086" cy="886441"/>
          </a:xfrm>
          <a:custGeom>
            <a:avLst/>
            <a:gdLst>
              <a:gd name="connsiteX0" fmla="*/ 0 w 6229350"/>
              <a:gd name="connsiteY0" fmla="*/ 992962 h 1023918"/>
              <a:gd name="connsiteX1" fmla="*/ 657225 w 6229350"/>
              <a:gd name="connsiteY1" fmla="*/ 30937 h 1023918"/>
              <a:gd name="connsiteX2" fmla="*/ 1419225 w 6229350"/>
              <a:gd name="connsiteY2" fmla="*/ 297637 h 1023918"/>
              <a:gd name="connsiteX3" fmla="*/ 2124075 w 6229350"/>
              <a:gd name="connsiteY3" fmla="*/ 907237 h 1023918"/>
              <a:gd name="connsiteX4" fmla="*/ 2838450 w 6229350"/>
              <a:gd name="connsiteY4" fmla="*/ 1002487 h 1023918"/>
              <a:gd name="connsiteX5" fmla="*/ 6229350 w 6229350"/>
              <a:gd name="connsiteY5" fmla="*/ 1021537 h 1023918"/>
              <a:gd name="connsiteX0" fmla="*/ 0 w 6229350"/>
              <a:gd name="connsiteY0" fmla="*/ 967650 h 998606"/>
              <a:gd name="connsiteX1" fmla="*/ 657225 w 6229350"/>
              <a:gd name="connsiteY1" fmla="*/ 5625 h 998606"/>
              <a:gd name="connsiteX2" fmla="*/ 1349777 w 6229350"/>
              <a:gd name="connsiteY2" fmla="*/ 584842 h 998606"/>
              <a:gd name="connsiteX3" fmla="*/ 2124075 w 6229350"/>
              <a:gd name="connsiteY3" fmla="*/ 881925 h 998606"/>
              <a:gd name="connsiteX4" fmla="*/ 2838450 w 6229350"/>
              <a:gd name="connsiteY4" fmla="*/ 977175 h 998606"/>
              <a:gd name="connsiteX5" fmla="*/ 6229350 w 6229350"/>
              <a:gd name="connsiteY5" fmla="*/ 996225 h 998606"/>
              <a:gd name="connsiteX0" fmla="*/ 0 w 6229350"/>
              <a:gd name="connsiteY0" fmla="*/ 967728 h 997885"/>
              <a:gd name="connsiteX1" fmla="*/ 657225 w 6229350"/>
              <a:gd name="connsiteY1" fmla="*/ 5703 h 997885"/>
              <a:gd name="connsiteX2" fmla="*/ 1349777 w 6229350"/>
              <a:gd name="connsiteY2" fmla="*/ 584920 h 997885"/>
              <a:gd name="connsiteX3" fmla="*/ 1881007 w 6229350"/>
              <a:gd name="connsiteY3" fmla="*/ 928302 h 997885"/>
              <a:gd name="connsiteX4" fmla="*/ 2838450 w 6229350"/>
              <a:gd name="connsiteY4" fmla="*/ 977253 h 997885"/>
              <a:gd name="connsiteX5" fmla="*/ 6229350 w 6229350"/>
              <a:gd name="connsiteY5" fmla="*/ 996303 h 99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9350" h="997885">
                <a:moveTo>
                  <a:pt x="0" y="967728"/>
                </a:moveTo>
                <a:cubicBezTo>
                  <a:pt x="210344" y="544659"/>
                  <a:pt x="432262" y="69504"/>
                  <a:pt x="657225" y="5703"/>
                </a:cubicBezTo>
                <a:cubicBezTo>
                  <a:pt x="882188" y="-58098"/>
                  <a:pt x="1145813" y="431154"/>
                  <a:pt x="1349777" y="584920"/>
                </a:cubicBezTo>
                <a:cubicBezTo>
                  <a:pt x="1553741" y="738687"/>
                  <a:pt x="1632895" y="862913"/>
                  <a:pt x="1881007" y="928302"/>
                </a:cubicBezTo>
                <a:cubicBezTo>
                  <a:pt x="2129119" y="993691"/>
                  <a:pt x="2113726" y="965920"/>
                  <a:pt x="2838450" y="977253"/>
                </a:cubicBezTo>
                <a:cubicBezTo>
                  <a:pt x="3563174" y="988586"/>
                  <a:pt x="5668963" y="1002653"/>
                  <a:pt x="6229350" y="996303"/>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Shape 7">
            <a:extLst>
              <a:ext uri="{FF2B5EF4-FFF2-40B4-BE49-F238E27FC236}">
                <a16:creationId xmlns:a16="http://schemas.microsoft.com/office/drawing/2014/main" id="{91EAA105-F571-42B9-A5BD-97B2FD8FD9C7}"/>
              </a:ext>
            </a:extLst>
          </p:cNvPr>
          <p:cNvSpPr/>
          <p:nvPr/>
        </p:nvSpPr>
        <p:spPr>
          <a:xfrm>
            <a:off x="2214742" y="2974693"/>
            <a:ext cx="5457825" cy="2845081"/>
          </a:xfrm>
          <a:custGeom>
            <a:avLst/>
            <a:gdLst>
              <a:gd name="connsiteX0" fmla="*/ 0 w 6172200"/>
              <a:gd name="connsiteY0" fmla="*/ 3318180 h 3318808"/>
              <a:gd name="connsiteX1" fmla="*/ 1562100 w 6172200"/>
              <a:gd name="connsiteY1" fmla="*/ 1860855 h 3318808"/>
              <a:gd name="connsiteX2" fmla="*/ 2276475 w 6172200"/>
              <a:gd name="connsiteY2" fmla="*/ 251130 h 3318808"/>
              <a:gd name="connsiteX3" fmla="*/ 3076575 w 6172200"/>
              <a:gd name="connsiteY3" fmla="*/ 136830 h 3318808"/>
              <a:gd name="connsiteX4" fmla="*/ 3781425 w 6172200"/>
              <a:gd name="connsiteY4" fmla="*/ 1556055 h 3318808"/>
              <a:gd name="connsiteX5" fmla="*/ 4524375 w 6172200"/>
              <a:gd name="connsiteY5" fmla="*/ 2851455 h 3318808"/>
              <a:gd name="connsiteX6" fmla="*/ 5105400 w 6172200"/>
              <a:gd name="connsiteY6" fmla="*/ 3270555 h 3318808"/>
              <a:gd name="connsiteX7" fmla="*/ 6172200 w 6172200"/>
              <a:gd name="connsiteY7" fmla="*/ 3318180 h 3318808"/>
              <a:gd name="connsiteX0" fmla="*/ 0 w 6172200"/>
              <a:gd name="connsiteY0" fmla="*/ 3328590 h 3329218"/>
              <a:gd name="connsiteX1" fmla="*/ 1706086 w 6172200"/>
              <a:gd name="connsiteY1" fmla="*/ 2068035 h 3329218"/>
              <a:gd name="connsiteX2" fmla="*/ 2276475 w 6172200"/>
              <a:gd name="connsiteY2" fmla="*/ 261540 h 3329218"/>
              <a:gd name="connsiteX3" fmla="*/ 3076575 w 6172200"/>
              <a:gd name="connsiteY3" fmla="*/ 147240 h 3329218"/>
              <a:gd name="connsiteX4" fmla="*/ 3781425 w 6172200"/>
              <a:gd name="connsiteY4" fmla="*/ 1566465 h 3329218"/>
              <a:gd name="connsiteX5" fmla="*/ 4524375 w 6172200"/>
              <a:gd name="connsiteY5" fmla="*/ 2861865 h 3329218"/>
              <a:gd name="connsiteX6" fmla="*/ 5105400 w 6172200"/>
              <a:gd name="connsiteY6" fmla="*/ 3280965 h 3329218"/>
              <a:gd name="connsiteX7" fmla="*/ 6172200 w 6172200"/>
              <a:gd name="connsiteY7" fmla="*/ 3328590 h 3329218"/>
              <a:gd name="connsiteX0" fmla="*/ 0 w 6172200"/>
              <a:gd name="connsiteY0" fmla="*/ 3328590 h 3329218"/>
              <a:gd name="connsiteX1" fmla="*/ 1706086 w 6172200"/>
              <a:gd name="connsiteY1" fmla="*/ 2068035 h 3329218"/>
              <a:gd name="connsiteX2" fmla="*/ 2276475 w 6172200"/>
              <a:gd name="connsiteY2" fmla="*/ 261540 h 3329218"/>
              <a:gd name="connsiteX3" fmla="*/ 3076575 w 6172200"/>
              <a:gd name="connsiteY3" fmla="*/ 147240 h 3329218"/>
              <a:gd name="connsiteX4" fmla="*/ 3781425 w 6172200"/>
              <a:gd name="connsiteY4" fmla="*/ 1566465 h 3329218"/>
              <a:gd name="connsiteX5" fmla="*/ 4524375 w 6172200"/>
              <a:gd name="connsiteY5" fmla="*/ 2861865 h 3329218"/>
              <a:gd name="connsiteX6" fmla="*/ 5105400 w 6172200"/>
              <a:gd name="connsiteY6" fmla="*/ 3280965 h 3329218"/>
              <a:gd name="connsiteX7" fmla="*/ 6172200 w 6172200"/>
              <a:gd name="connsiteY7" fmla="*/ 3328590 h 3329218"/>
              <a:gd name="connsiteX0" fmla="*/ 0 w 6172200"/>
              <a:gd name="connsiteY0" fmla="*/ 3328590 h 3329218"/>
              <a:gd name="connsiteX1" fmla="*/ 1706086 w 6172200"/>
              <a:gd name="connsiteY1" fmla="*/ 2068035 h 3329218"/>
              <a:gd name="connsiteX2" fmla="*/ 2485909 w 6172200"/>
              <a:gd name="connsiteY2" fmla="*/ 261540 h 3329218"/>
              <a:gd name="connsiteX3" fmla="*/ 3076575 w 6172200"/>
              <a:gd name="connsiteY3" fmla="*/ 147240 h 3329218"/>
              <a:gd name="connsiteX4" fmla="*/ 3781425 w 6172200"/>
              <a:gd name="connsiteY4" fmla="*/ 1566465 h 3329218"/>
              <a:gd name="connsiteX5" fmla="*/ 4524375 w 6172200"/>
              <a:gd name="connsiteY5" fmla="*/ 2861865 h 3329218"/>
              <a:gd name="connsiteX6" fmla="*/ 5105400 w 6172200"/>
              <a:gd name="connsiteY6" fmla="*/ 3280965 h 3329218"/>
              <a:gd name="connsiteX7" fmla="*/ 6172200 w 6172200"/>
              <a:gd name="connsiteY7" fmla="*/ 3328590 h 3329218"/>
              <a:gd name="connsiteX0" fmla="*/ 0 w 6172200"/>
              <a:gd name="connsiteY0" fmla="*/ 3262028 h 3262656"/>
              <a:gd name="connsiteX1" fmla="*/ 1706086 w 6172200"/>
              <a:gd name="connsiteY1" fmla="*/ 2001473 h 3262656"/>
              <a:gd name="connsiteX2" fmla="*/ 2485909 w 6172200"/>
              <a:gd name="connsiteY2" fmla="*/ 194978 h 3262656"/>
              <a:gd name="connsiteX3" fmla="*/ 3194382 w 6172200"/>
              <a:gd name="connsiteY3" fmla="*/ 196424 h 3262656"/>
              <a:gd name="connsiteX4" fmla="*/ 3781425 w 6172200"/>
              <a:gd name="connsiteY4" fmla="*/ 1499903 h 3262656"/>
              <a:gd name="connsiteX5" fmla="*/ 4524375 w 6172200"/>
              <a:gd name="connsiteY5" fmla="*/ 2795303 h 3262656"/>
              <a:gd name="connsiteX6" fmla="*/ 5105400 w 6172200"/>
              <a:gd name="connsiteY6" fmla="*/ 3214403 h 3262656"/>
              <a:gd name="connsiteX7" fmla="*/ 6172200 w 6172200"/>
              <a:gd name="connsiteY7" fmla="*/ 3262028 h 3262656"/>
              <a:gd name="connsiteX0" fmla="*/ 0 w 6172200"/>
              <a:gd name="connsiteY0" fmla="*/ 3270746 h 3271374"/>
              <a:gd name="connsiteX1" fmla="*/ 1706086 w 6172200"/>
              <a:gd name="connsiteY1" fmla="*/ 2010191 h 3271374"/>
              <a:gd name="connsiteX2" fmla="*/ 2485909 w 6172200"/>
              <a:gd name="connsiteY2" fmla="*/ 203696 h 3271374"/>
              <a:gd name="connsiteX3" fmla="*/ 3194382 w 6172200"/>
              <a:gd name="connsiteY3" fmla="*/ 205142 h 3271374"/>
              <a:gd name="connsiteX4" fmla="*/ 3781425 w 6172200"/>
              <a:gd name="connsiteY4" fmla="*/ 1659091 h 3271374"/>
              <a:gd name="connsiteX5" fmla="*/ 4524375 w 6172200"/>
              <a:gd name="connsiteY5" fmla="*/ 2804021 h 3271374"/>
              <a:gd name="connsiteX6" fmla="*/ 5105400 w 6172200"/>
              <a:gd name="connsiteY6" fmla="*/ 3223121 h 3271374"/>
              <a:gd name="connsiteX7" fmla="*/ 6172200 w 6172200"/>
              <a:gd name="connsiteY7" fmla="*/ 3270746 h 3271374"/>
              <a:gd name="connsiteX0" fmla="*/ 0 w 6172200"/>
              <a:gd name="connsiteY0" fmla="*/ 3270746 h 3270746"/>
              <a:gd name="connsiteX1" fmla="*/ 1706086 w 6172200"/>
              <a:gd name="connsiteY1" fmla="*/ 2010191 h 3270746"/>
              <a:gd name="connsiteX2" fmla="*/ 2485909 w 6172200"/>
              <a:gd name="connsiteY2" fmla="*/ 203696 h 3270746"/>
              <a:gd name="connsiteX3" fmla="*/ 3194382 w 6172200"/>
              <a:gd name="connsiteY3" fmla="*/ 205142 h 3270746"/>
              <a:gd name="connsiteX4" fmla="*/ 3781425 w 6172200"/>
              <a:gd name="connsiteY4" fmla="*/ 1659091 h 3270746"/>
              <a:gd name="connsiteX5" fmla="*/ 4472017 w 6172200"/>
              <a:gd name="connsiteY5" fmla="*/ 2931342 h 3270746"/>
              <a:gd name="connsiteX6" fmla="*/ 5105400 w 6172200"/>
              <a:gd name="connsiteY6" fmla="*/ 3223121 h 3270746"/>
              <a:gd name="connsiteX7" fmla="*/ 6172200 w 6172200"/>
              <a:gd name="connsiteY7" fmla="*/ 3270746 h 327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2200" h="3270746">
                <a:moveTo>
                  <a:pt x="0" y="3270746"/>
                </a:moveTo>
                <a:cubicBezTo>
                  <a:pt x="591344" y="2797671"/>
                  <a:pt x="1291768" y="2521366"/>
                  <a:pt x="1706086" y="2010191"/>
                </a:cubicBezTo>
                <a:cubicBezTo>
                  <a:pt x="2120404" y="1499016"/>
                  <a:pt x="2237860" y="504537"/>
                  <a:pt x="2485909" y="203696"/>
                </a:cubicBezTo>
                <a:cubicBezTo>
                  <a:pt x="2733958" y="-97145"/>
                  <a:pt x="2978463" y="-37424"/>
                  <a:pt x="3194382" y="205142"/>
                </a:cubicBezTo>
                <a:cubicBezTo>
                  <a:pt x="3410301" y="447708"/>
                  <a:pt x="3568486" y="1204724"/>
                  <a:pt x="3781425" y="1659091"/>
                </a:cubicBezTo>
                <a:cubicBezTo>
                  <a:pt x="3994364" y="2113458"/>
                  <a:pt x="4251355" y="2670670"/>
                  <a:pt x="4472017" y="2931342"/>
                </a:cubicBezTo>
                <a:cubicBezTo>
                  <a:pt x="4692679" y="3192014"/>
                  <a:pt x="4822036" y="3166554"/>
                  <a:pt x="5105400" y="3223121"/>
                </a:cubicBezTo>
                <a:cubicBezTo>
                  <a:pt x="5388764" y="3279688"/>
                  <a:pt x="6030912" y="3258046"/>
                  <a:pt x="6172200" y="3270746"/>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228AC6FF-A8AB-4EC6-A966-4F70EDD14B26}"/>
              </a:ext>
            </a:extLst>
          </p:cNvPr>
          <p:cNvSpPr/>
          <p:nvPr/>
        </p:nvSpPr>
        <p:spPr>
          <a:xfrm>
            <a:off x="2214742" y="4014237"/>
            <a:ext cx="6189304" cy="1834114"/>
          </a:xfrm>
          <a:custGeom>
            <a:avLst/>
            <a:gdLst>
              <a:gd name="connsiteX0" fmla="*/ 0 w 6189304"/>
              <a:gd name="connsiteY0" fmla="*/ 1809659 h 1809659"/>
              <a:gd name="connsiteX1" fmla="*/ 3019425 w 6189304"/>
              <a:gd name="connsiteY1" fmla="*/ 1114334 h 1809659"/>
              <a:gd name="connsiteX2" fmla="*/ 4210050 w 6189304"/>
              <a:gd name="connsiteY2" fmla="*/ 171359 h 1809659"/>
              <a:gd name="connsiteX3" fmla="*/ 4857750 w 6189304"/>
              <a:gd name="connsiteY3" fmla="*/ 133259 h 1809659"/>
              <a:gd name="connsiteX4" fmla="*/ 5600700 w 6189304"/>
              <a:gd name="connsiteY4" fmla="*/ 1552484 h 1809659"/>
              <a:gd name="connsiteX5" fmla="*/ 6181725 w 6189304"/>
              <a:gd name="connsiteY5" fmla="*/ 1790609 h 1809659"/>
              <a:gd name="connsiteX0" fmla="*/ 0 w 6189304"/>
              <a:gd name="connsiteY0" fmla="*/ 1836799 h 1836799"/>
              <a:gd name="connsiteX1" fmla="*/ 3123597 w 6189304"/>
              <a:gd name="connsiteY1" fmla="*/ 1639186 h 1836799"/>
              <a:gd name="connsiteX2" fmla="*/ 4210050 w 6189304"/>
              <a:gd name="connsiteY2" fmla="*/ 198499 h 1836799"/>
              <a:gd name="connsiteX3" fmla="*/ 4857750 w 6189304"/>
              <a:gd name="connsiteY3" fmla="*/ 160399 h 1836799"/>
              <a:gd name="connsiteX4" fmla="*/ 5600700 w 6189304"/>
              <a:gd name="connsiteY4" fmla="*/ 1579624 h 1836799"/>
              <a:gd name="connsiteX5" fmla="*/ 6181725 w 6189304"/>
              <a:gd name="connsiteY5" fmla="*/ 1817749 h 1836799"/>
              <a:gd name="connsiteX0" fmla="*/ 0 w 6189304"/>
              <a:gd name="connsiteY0" fmla="*/ 1836799 h 1836799"/>
              <a:gd name="connsiteX1" fmla="*/ 3123597 w 6189304"/>
              <a:gd name="connsiteY1" fmla="*/ 1639186 h 1836799"/>
              <a:gd name="connsiteX2" fmla="*/ 4210050 w 6189304"/>
              <a:gd name="connsiteY2" fmla="*/ 198499 h 1836799"/>
              <a:gd name="connsiteX3" fmla="*/ 4857750 w 6189304"/>
              <a:gd name="connsiteY3" fmla="*/ 160399 h 1836799"/>
              <a:gd name="connsiteX4" fmla="*/ 5600700 w 6189304"/>
              <a:gd name="connsiteY4" fmla="*/ 1579624 h 1836799"/>
              <a:gd name="connsiteX5" fmla="*/ 6181725 w 6189304"/>
              <a:gd name="connsiteY5" fmla="*/ 1817749 h 1836799"/>
              <a:gd name="connsiteX0" fmla="*/ 0 w 6189304"/>
              <a:gd name="connsiteY0" fmla="*/ 1836799 h 1846511"/>
              <a:gd name="connsiteX1" fmla="*/ 3123597 w 6189304"/>
              <a:gd name="connsiteY1" fmla="*/ 1639186 h 1846511"/>
              <a:gd name="connsiteX2" fmla="*/ 4210050 w 6189304"/>
              <a:gd name="connsiteY2" fmla="*/ 198499 h 1846511"/>
              <a:gd name="connsiteX3" fmla="*/ 4857750 w 6189304"/>
              <a:gd name="connsiteY3" fmla="*/ 160399 h 1846511"/>
              <a:gd name="connsiteX4" fmla="*/ 5600700 w 6189304"/>
              <a:gd name="connsiteY4" fmla="*/ 1579624 h 1846511"/>
              <a:gd name="connsiteX5" fmla="*/ 6181725 w 6189304"/>
              <a:gd name="connsiteY5" fmla="*/ 1817749 h 1846511"/>
              <a:gd name="connsiteX0" fmla="*/ 0 w 6189304"/>
              <a:gd name="connsiteY0" fmla="*/ 1834114 h 1834114"/>
              <a:gd name="connsiteX1" fmla="*/ 3181471 w 6189304"/>
              <a:gd name="connsiteY1" fmla="*/ 1590202 h 1834114"/>
              <a:gd name="connsiteX2" fmla="*/ 4210050 w 6189304"/>
              <a:gd name="connsiteY2" fmla="*/ 195814 h 1834114"/>
              <a:gd name="connsiteX3" fmla="*/ 4857750 w 6189304"/>
              <a:gd name="connsiteY3" fmla="*/ 157714 h 1834114"/>
              <a:gd name="connsiteX4" fmla="*/ 5600700 w 6189304"/>
              <a:gd name="connsiteY4" fmla="*/ 1576939 h 1834114"/>
              <a:gd name="connsiteX5" fmla="*/ 6181725 w 6189304"/>
              <a:gd name="connsiteY5" fmla="*/ 1815064 h 183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89304" h="1834114">
                <a:moveTo>
                  <a:pt x="0" y="1834114"/>
                </a:moveTo>
                <a:cubicBezTo>
                  <a:pt x="1216748" y="1727148"/>
                  <a:pt x="2491371" y="1978999"/>
                  <a:pt x="3181471" y="1590202"/>
                </a:cubicBezTo>
                <a:cubicBezTo>
                  <a:pt x="3871571" y="1201405"/>
                  <a:pt x="3930670" y="434562"/>
                  <a:pt x="4210050" y="195814"/>
                </a:cubicBezTo>
                <a:cubicBezTo>
                  <a:pt x="4489430" y="-42934"/>
                  <a:pt x="4625975" y="-72474"/>
                  <a:pt x="4857750" y="157714"/>
                </a:cubicBezTo>
                <a:cubicBezTo>
                  <a:pt x="5089525" y="387901"/>
                  <a:pt x="5380038" y="1300714"/>
                  <a:pt x="5600700" y="1576939"/>
                </a:cubicBezTo>
                <a:cubicBezTo>
                  <a:pt x="5821362" y="1853164"/>
                  <a:pt x="6251575" y="1830939"/>
                  <a:pt x="6181725" y="181506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eform: Shape 9">
            <a:extLst>
              <a:ext uri="{FF2B5EF4-FFF2-40B4-BE49-F238E27FC236}">
                <a16:creationId xmlns:a16="http://schemas.microsoft.com/office/drawing/2014/main" id="{721969D7-D891-49B6-8EC1-0B62F47D808C}"/>
              </a:ext>
            </a:extLst>
          </p:cNvPr>
          <p:cNvSpPr/>
          <p:nvPr/>
        </p:nvSpPr>
        <p:spPr>
          <a:xfrm>
            <a:off x="2214742" y="2368881"/>
            <a:ext cx="6169306" cy="3449487"/>
          </a:xfrm>
          <a:custGeom>
            <a:avLst/>
            <a:gdLst>
              <a:gd name="connsiteX0" fmla="*/ 0 w 6169306"/>
              <a:gd name="connsiteY0" fmla="*/ 3467175 h 3475564"/>
              <a:gd name="connsiteX1" fmla="*/ 914400 w 6169306"/>
              <a:gd name="connsiteY1" fmla="*/ 2518051 h 3475564"/>
              <a:gd name="connsiteX2" fmla="*/ 2233913 w 6169306"/>
              <a:gd name="connsiteY2" fmla="*/ 561930 h 3475564"/>
              <a:gd name="connsiteX3" fmla="*/ 3171463 w 6169306"/>
              <a:gd name="connsiteY3" fmla="*/ 41069 h 3475564"/>
              <a:gd name="connsiteX4" fmla="*/ 4004840 w 6169306"/>
              <a:gd name="connsiteY4" fmla="*/ 1430031 h 3475564"/>
              <a:gd name="connsiteX5" fmla="*/ 4467827 w 6169306"/>
              <a:gd name="connsiteY5" fmla="*/ 2263408 h 3475564"/>
              <a:gd name="connsiteX6" fmla="*/ 5185458 w 6169306"/>
              <a:gd name="connsiteY6" fmla="*/ 3247256 h 3475564"/>
              <a:gd name="connsiteX7" fmla="*/ 6169306 w 6169306"/>
              <a:gd name="connsiteY7" fmla="*/ 3467175 h 3475564"/>
              <a:gd name="connsiteX0" fmla="*/ 0 w 6169306"/>
              <a:gd name="connsiteY0" fmla="*/ 3466830 h 3475219"/>
              <a:gd name="connsiteX1" fmla="*/ 1076446 w 6169306"/>
              <a:gd name="connsiteY1" fmla="*/ 2494557 h 3475219"/>
              <a:gd name="connsiteX2" fmla="*/ 2233913 w 6169306"/>
              <a:gd name="connsiteY2" fmla="*/ 561585 h 3475219"/>
              <a:gd name="connsiteX3" fmla="*/ 3171463 w 6169306"/>
              <a:gd name="connsiteY3" fmla="*/ 40724 h 3475219"/>
              <a:gd name="connsiteX4" fmla="*/ 4004840 w 6169306"/>
              <a:gd name="connsiteY4" fmla="*/ 1429686 h 3475219"/>
              <a:gd name="connsiteX5" fmla="*/ 4467827 w 6169306"/>
              <a:gd name="connsiteY5" fmla="*/ 2263063 h 3475219"/>
              <a:gd name="connsiteX6" fmla="*/ 5185458 w 6169306"/>
              <a:gd name="connsiteY6" fmla="*/ 3246911 h 3475219"/>
              <a:gd name="connsiteX7" fmla="*/ 6169306 w 6169306"/>
              <a:gd name="connsiteY7" fmla="*/ 3466830 h 3475219"/>
              <a:gd name="connsiteX0" fmla="*/ 0 w 6169306"/>
              <a:gd name="connsiteY0" fmla="*/ 3449472 h 3457861"/>
              <a:gd name="connsiteX1" fmla="*/ 1076446 w 6169306"/>
              <a:gd name="connsiteY1" fmla="*/ 2477199 h 3457861"/>
              <a:gd name="connsiteX2" fmla="*/ 2326511 w 6169306"/>
              <a:gd name="connsiteY2" fmla="*/ 683123 h 3457861"/>
              <a:gd name="connsiteX3" fmla="*/ 3171463 w 6169306"/>
              <a:gd name="connsiteY3" fmla="*/ 23366 h 3457861"/>
              <a:gd name="connsiteX4" fmla="*/ 4004840 w 6169306"/>
              <a:gd name="connsiteY4" fmla="*/ 1412328 h 3457861"/>
              <a:gd name="connsiteX5" fmla="*/ 4467827 w 6169306"/>
              <a:gd name="connsiteY5" fmla="*/ 2245705 h 3457861"/>
              <a:gd name="connsiteX6" fmla="*/ 5185458 w 6169306"/>
              <a:gd name="connsiteY6" fmla="*/ 3229553 h 3457861"/>
              <a:gd name="connsiteX7" fmla="*/ 6169306 w 6169306"/>
              <a:gd name="connsiteY7" fmla="*/ 3449472 h 3457861"/>
              <a:gd name="connsiteX0" fmla="*/ 0 w 6169306"/>
              <a:gd name="connsiteY0" fmla="*/ 3451718 h 3460107"/>
              <a:gd name="connsiteX1" fmla="*/ 1076446 w 6169306"/>
              <a:gd name="connsiteY1" fmla="*/ 2479445 h 3460107"/>
              <a:gd name="connsiteX2" fmla="*/ 2326511 w 6169306"/>
              <a:gd name="connsiteY2" fmla="*/ 685369 h 3460107"/>
              <a:gd name="connsiteX3" fmla="*/ 3171463 w 6169306"/>
              <a:gd name="connsiteY3" fmla="*/ 25612 h 3460107"/>
              <a:gd name="connsiteX4" fmla="*/ 4004840 w 6169306"/>
              <a:gd name="connsiteY4" fmla="*/ 1414574 h 3460107"/>
              <a:gd name="connsiteX5" fmla="*/ 4467827 w 6169306"/>
              <a:gd name="connsiteY5" fmla="*/ 2247951 h 3460107"/>
              <a:gd name="connsiteX6" fmla="*/ 5185458 w 6169306"/>
              <a:gd name="connsiteY6" fmla="*/ 3231799 h 3460107"/>
              <a:gd name="connsiteX7" fmla="*/ 6169306 w 6169306"/>
              <a:gd name="connsiteY7" fmla="*/ 3451718 h 3460107"/>
              <a:gd name="connsiteX0" fmla="*/ 0 w 6169306"/>
              <a:gd name="connsiteY0" fmla="*/ 3449822 h 3458211"/>
              <a:gd name="connsiteX1" fmla="*/ 937550 w 6169306"/>
              <a:gd name="connsiteY1" fmla="*/ 2523848 h 3458211"/>
              <a:gd name="connsiteX2" fmla="*/ 2326511 w 6169306"/>
              <a:gd name="connsiteY2" fmla="*/ 683473 h 3458211"/>
              <a:gd name="connsiteX3" fmla="*/ 3171463 w 6169306"/>
              <a:gd name="connsiteY3" fmla="*/ 23716 h 3458211"/>
              <a:gd name="connsiteX4" fmla="*/ 4004840 w 6169306"/>
              <a:gd name="connsiteY4" fmla="*/ 1412678 h 3458211"/>
              <a:gd name="connsiteX5" fmla="*/ 4467827 w 6169306"/>
              <a:gd name="connsiteY5" fmla="*/ 2246055 h 3458211"/>
              <a:gd name="connsiteX6" fmla="*/ 5185458 w 6169306"/>
              <a:gd name="connsiteY6" fmla="*/ 3229903 h 3458211"/>
              <a:gd name="connsiteX7" fmla="*/ 6169306 w 6169306"/>
              <a:gd name="connsiteY7" fmla="*/ 3449822 h 3458211"/>
              <a:gd name="connsiteX0" fmla="*/ 0 w 6169306"/>
              <a:gd name="connsiteY0" fmla="*/ 3463926 h 3472315"/>
              <a:gd name="connsiteX1" fmla="*/ 937550 w 6169306"/>
              <a:gd name="connsiteY1" fmla="*/ 2537952 h 3472315"/>
              <a:gd name="connsiteX2" fmla="*/ 1782501 w 6169306"/>
              <a:gd name="connsiteY2" fmla="*/ 581830 h 3472315"/>
              <a:gd name="connsiteX3" fmla="*/ 3171463 w 6169306"/>
              <a:gd name="connsiteY3" fmla="*/ 37820 h 3472315"/>
              <a:gd name="connsiteX4" fmla="*/ 4004840 w 6169306"/>
              <a:gd name="connsiteY4" fmla="*/ 1426782 h 3472315"/>
              <a:gd name="connsiteX5" fmla="*/ 4467827 w 6169306"/>
              <a:gd name="connsiteY5" fmla="*/ 2260159 h 3472315"/>
              <a:gd name="connsiteX6" fmla="*/ 5185458 w 6169306"/>
              <a:gd name="connsiteY6" fmla="*/ 3244007 h 3472315"/>
              <a:gd name="connsiteX7" fmla="*/ 6169306 w 6169306"/>
              <a:gd name="connsiteY7" fmla="*/ 3463926 h 3472315"/>
              <a:gd name="connsiteX0" fmla="*/ 0 w 6169306"/>
              <a:gd name="connsiteY0" fmla="*/ 3466769 h 3475158"/>
              <a:gd name="connsiteX1" fmla="*/ 937550 w 6169306"/>
              <a:gd name="connsiteY1" fmla="*/ 2540795 h 3475158"/>
              <a:gd name="connsiteX2" fmla="*/ 1782501 w 6169306"/>
              <a:gd name="connsiteY2" fmla="*/ 584673 h 3475158"/>
              <a:gd name="connsiteX3" fmla="*/ 3171463 w 6169306"/>
              <a:gd name="connsiteY3" fmla="*/ 40663 h 3475158"/>
              <a:gd name="connsiteX4" fmla="*/ 4363655 w 6169306"/>
              <a:gd name="connsiteY4" fmla="*/ 1475924 h 3475158"/>
              <a:gd name="connsiteX5" fmla="*/ 4467827 w 6169306"/>
              <a:gd name="connsiteY5" fmla="*/ 2263002 h 3475158"/>
              <a:gd name="connsiteX6" fmla="*/ 5185458 w 6169306"/>
              <a:gd name="connsiteY6" fmla="*/ 3246850 h 3475158"/>
              <a:gd name="connsiteX7" fmla="*/ 6169306 w 6169306"/>
              <a:gd name="connsiteY7" fmla="*/ 3466769 h 3475158"/>
              <a:gd name="connsiteX0" fmla="*/ 0 w 6169306"/>
              <a:gd name="connsiteY0" fmla="*/ 3466769 h 3474084"/>
              <a:gd name="connsiteX1" fmla="*/ 937550 w 6169306"/>
              <a:gd name="connsiteY1" fmla="*/ 2540795 h 3474084"/>
              <a:gd name="connsiteX2" fmla="*/ 1782501 w 6169306"/>
              <a:gd name="connsiteY2" fmla="*/ 584673 h 3474084"/>
              <a:gd name="connsiteX3" fmla="*/ 3171463 w 6169306"/>
              <a:gd name="connsiteY3" fmla="*/ 40663 h 3474084"/>
              <a:gd name="connsiteX4" fmla="*/ 4363655 w 6169306"/>
              <a:gd name="connsiteY4" fmla="*/ 1475924 h 3474084"/>
              <a:gd name="connsiteX5" fmla="*/ 4838217 w 6169306"/>
              <a:gd name="connsiteY5" fmla="*/ 2355600 h 3474084"/>
              <a:gd name="connsiteX6" fmla="*/ 5185458 w 6169306"/>
              <a:gd name="connsiteY6" fmla="*/ 3246850 h 3474084"/>
              <a:gd name="connsiteX7" fmla="*/ 6169306 w 6169306"/>
              <a:gd name="connsiteY7" fmla="*/ 3466769 h 3474084"/>
              <a:gd name="connsiteX0" fmla="*/ 0 w 6169306"/>
              <a:gd name="connsiteY0" fmla="*/ 3466769 h 3472793"/>
              <a:gd name="connsiteX1" fmla="*/ 937550 w 6169306"/>
              <a:gd name="connsiteY1" fmla="*/ 2540795 h 3472793"/>
              <a:gd name="connsiteX2" fmla="*/ 1782501 w 6169306"/>
              <a:gd name="connsiteY2" fmla="*/ 584673 h 3472793"/>
              <a:gd name="connsiteX3" fmla="*/ 3171463 w 6169306"/>
              <a:gd name="connsiteY3" fmla="*/ 40663 h 3472793"/>
              <a:gd name="connsiteX4" fmla="*/ 4363655 w 6169306"/>
              <a:gd name="connsiteY4" fmla="*/ 1475924 h 3472793"/>
              <a:gd name="connsiteX5" fmla="*/ 4838217 w 6169306"/>
              <a:gd name="connsiteY5" fmla="*/ 2355600 h 3472793"/>
              <a:gd name="connsiteX6" fmla="*/ 5463250 w 6169306"/>
              <a:gd name="connsiteY6" fmla="*/ 3223701 h 3472793"/>
              <a:gd name="connsiteX7" fmla="*/ 6169306 w 6169306"/>
              <a:gd name="connsiteY7" fmla="*/ 3466769 h 3472793"/>
              <a:gd name="connsiteX0" fmla="*/ 0 w 6169306"/>
              <a:gd name="connsiteY0" fmla="*/ 3450947 h 3456971"/>
              <a:gd name="connsiteX1" fmla="*/ 937550 w 6169306"/>
              <a:gd name="connsiteY1" fmla="*/ 2524973 h 3456971"/>
              <a:gd name="connsiteX2" fmla="*/ 1782501 w 6169306"/>
              <a:gd name="connsiteY2" fmla="*/ 568851 h 3456971"/>
              <a:gd name="connsiteX3" fmla="*/ 3171463 w 6169306"/>
              <a:gd name="connsiteY3" fmla="*/ 24841 h 3456971"/>
              <a:gd name="connsiteX4" fmla="*/ 4409953 w 6169306"/>
              <a:gd name="connsiteY4" fmla="*/ 1193885 h 3456971"/>
              <a:gd name="connsiteX5" fmla="*/ 4838217 w 6169306"/>
              <a:gd name="connsiteY5" fmla="*/ 2339778 h 3456971"/>
              <a:gd name="connsiteX6" fmla="*/ 5463250 w 6169306"/>
              <a:gd name="connsiteY6" fmla="*/ 3207879 h 3456971"/>
              <a:gd name="connsiteX7" fmla="*/ 6169306 w 6169306"/>
              <a:gd name="connsiteY7" fmla="*/ 3450947 h 3456971"/>
              <a:gd name="connsiteX0" fmla="*/ 0 w 6169306"/>
              <a:gd name="connsiteY0" fmla="*/ 3450947 h 3456971"/>
              <a:gd name="connsiteX1" fmla="*/ 937550 w 6169306"/>
              <a:gd name="connsiteY1" fmla="*/ 2524973 h 3456971"/>
              <a:gd name="connsiteX2" fmla="*/ 1782501 w 6169306"/>
              <a:gd name="connsiteY2" fmla="*/ 568851 h 3456971"/>
              <a:gd name="connsiteX3" fmla="*/ 3171463 w 6169306"/>
              <a:gd name="connsiteY3" fmla="*/ 24841 h 3456971"/>
              <a:gd name="connsiteX4" fmla="*/ 4409953 w 6169306"/>
              <a:gd name="connsiteY4" fmla="*/ 1193885 h 3456971"/>
              <a:gd name="connsiteX5" fmla="*/ 4838217 w 6169306"/>
              <a:gd name="connsiteY5" fmla="*/ 2339778 h 3456971"/>
              <a:gd name="connsiteX6" fmla="*/ 5463250 w 6169306"/>
              <a:gd name="connsiteY6" fmla="*/ 3207879 h 3456971"/>
              <a:gd name="connsiteX7" fmla="*/ 6169306 w 6169306"/>
              <a:gd name="connsiteY7" fmla="*/ 3450947 h 3456971"/>
              <a:gd name="connsiteX0" fmla="*/ 0 w 6169306"/>
              <a:gd name="connsiteY0" fmla="*/ 3454939 h 3460963"/>
              <a:gd name="connsiteX1" fmla="*/ 937550 w 6169306"/>
              <a:gd name="connsiteY1" fmla="*/ 2528965 h 3460963"/>
              <a:gd name="connsiteX2" fmla="*/ 1782501 w 6169306"/>
              <a:gd name="connsiteY2" fmla="*/ 572843 h 3460963"/>
              <a:gd name="connsiteX3" fmla="*/ 3171463 w 6169306"/>
              <a:gd name="connsiteY3" fmla="*/ 28833 h 3460963"/>
              <a:gd name="connsiteX4" fmla="*/ 4294206 w 6169306"/>
              <a:gd name="connsiteY4" fmla="*/ 1267325 h 3460963"/>
              <a:gd name="connsiteX5" fmla="*/ 4838217 w 6169306"/>
              <a:gd name="connsiteY5" fmla="*/ 2343770 h 3460963"/>
              <a:gd name="connsiteX6" fmla="*/ 5463250 w 6169306"/>
              <a:gd name="connsiteY6" fmla="*/ 3211871 h 3460963"/>
              <a:gd name="connsiteX7" fmla="*/ 6169306 w 6169306"/>
              <a:gd name="connsiteY7" fmla="*/ 3454939 h 3460963"/>
              <a:gd name="connsiteX0" fmla="*/ 0 w 6169306"/>
              <a:gd name="connsiteY0" fmla="*/ 3453751 h 3459775"/>
              <a:gd name="connsiteX1" fmla="*/ 752355 w 6169306"/>
              <a:gd name="connsiteY1" fmla="*/ 2423604 h 3459775"/>
              <a:gd name="connsiteX2" fmla="*/ 1782501 w 6169306"/>
              <a:gd name="connsiteY2" fmla="*/ 571655 h 3459775"/>
              <a:gd name="connsiteX3" fmla="*/ 3171463 w 6169306"/>
              <a:gd name="connsiteY3" fmla="*/ 27645 h 3459775"/>
              <a:gd name="connsiteX4" fmla="*/ 4294206 w 6169306"/>
              <a:gd name="connsiteY4" fmla="*/ 1266137 h 3459775"/>
              <a:gd name="connsiteX5" fmla="*/ 4838217 w 6169306"/>
              <a:gd name="connsiteY5" fmla="*/ 2342582 h 3459775"/>
              <a:gd name="connsiteX6" fmla="*/ 5463250 w 6169306"/>
              <a:gd name="connsiteY6" fmla="*/ 3210683 h 3459775"/>
              <a:gd name="connsiteX7" fmla="*/ 6169306 w 6169306"/>
              <a:gd name="connsiteY7" fmla="*/ 3453751 h 3459775"/>
              <a:gd name="connsiteX0" fmla="*/ 0 w 6169306"/>
              <a:gd name="connsiteY0" fmla="*/ 3453751 h 3459775"/>
              <a:gd name="connsiteX1" fmla="*/ 671333 w 6169306"/>
              <a:gd name="connsiteY1" fmla="*/ 2423604 h 3459775"/>
              <a:gd name="connsiteX2" fmla="*/ 1782501 w 6169306"/>
              <a:gd name="connsiteY2" fmla="*/ 571655 h 3459775"/>
              <a:gd name="connsiteX3" fmla="*/ 3171463 w 6169306"/>
              <a:gd name="connsiteY3" fmla="*/ 27645 h 3459775"/>
              <a:gd name="connsiteX4" fmla="*/ 4294206 w 6169306"/>
              <a:gd name="connsiteY4" fmla="*/ 1266137 h 3459775"/>
              <a:gd name="connsiteX5" fmla="*/ 4838217 w 6169306"/>
              <a:gd name="connsiteY5" fmla="*/ 2342582 h 3459775"/>
              <a:gd name="connsiteX6" fmla="*/ 5463250 w 6169306"/>
              <a:gd name="connsiteY6" fmla="*/ 3210683 h 3459775"/>
              <a:gd name="connsiteX7" fmla="*/ 6169306 w 6169306"/>
              <a:gd name="connsiteY7" fmla="*/ 3453751 h 3459775"/>
              <a:gd name="connsiteX0" fmla="*/ 0 w 6169306"/>
              <a:gd name="connsiteY0" fmla="*/ 3444869 h 3450893"/>
              <a:gd name="connsiteX1" fmla="*/ 671333 w 6169306"/>
              <a:gd name="connsiteY1" fmla="*/ 2414722 h 3450893"/>
              <a:gd name="connsiteX2" fmla="*/ 1782501 w 6169306"/>
              <a:gd name="connsiteY2" fmla="*/ 562773 h 3450893"/>
              <a:gd name="connsiteX3" fmla="*/ 3171463 w 6169306"/>
              <a:gd name="connsiteY3" fmla="*/ 18763 h 3450893"/>
              <a:gd name="connsiteX4" fmla="*/ 4525699 w 6169306"/>
              <a:gd name="connsiteY4" fmla="*/ 1095209 h 3450893"/>
              <a:gd name="connsiteX5" fmla="*/ 4838217 w 6169306"/>
              <a:gd name="connsiteY5" fmla="*/ 2333700 h 3450893"/>
              <a:gd name="connsiteX6" fmla="*/ 5463250 w 6169306"/>
              <a:gd name="connsiteY6" fmla="*/ 3201801 h 3450893"/>
              <a:gd name="connsiteX7" fmla="*/ 6169306 w 6169306"/>
              <a:gd name="connsiteY7" fmla="*/ 3444869 h 3450893"/>
              <a:gd name="connsiteX0" fmla="*/ 0 w 6169306"/>
              <a:gd name="connsiteY0" fmla="*/ 3444869 h 3450980"/>
              <a:gd name="connsiteX1" fmla="*/ 671333 w 6169306"/>
              <a:gd name="connsiteY1" fmla="*/ 2414722 h 3450980"/>
              <a:gd name="connsiteX2" fmla="*/ 1782501 w 6169306"/>
              <a:gd name="connsiteY2" fmla="*/ 562773 h 3450980"/>
              <a:gd name="connsiteX3" fmla="*/ 3171463 w 6169306"/>
              <a:gd name="connsiteY3" fmla="*/ 18763 h 3450980"/>
              <a:gd name="connsiteX4" fmla="*/ 4525699 w 6169306"/>
              <a:gd name="connsiteY4" fmla="*/ 1095209 h 3450980"/>
              <a:gd name="connsiteX5" fmla="*/ 5243331 w 6169306"/>
              <a:gd name="connsiteY5" fmla="*/ 2322125 h 3450980"/>
              <a:gd name="connsiteX6" fmla="*/ 5463250 w 6169306"/>
              <a:gd name="connsiteY6" fmla="*/ 3201801 h 3450980"/>
              <a:gd name="connsiteX7" fmla="*/ 6169306 w 6169306"/>
              <a:gd name="connsiteY7" fmla="*/ 3444869 h 3450980"/>
              <a:gd name="connsiteX0" fmla="*/ 0 w 6169306"/>
              <a:gd name="connsiteY0" fmla="*/ 3444869 h 3447721"/>
              <a:gd name="connsiteX1" fmla="*/ 671333 w 6169306"/>
              <a:gd name="connsiteY1" fmla="*/ 2414722 h 3447721"/>
              <a:gd name="connsiteX2" fmla="*/ 1782501 w 6169306"/>
              <a:gd name="connsiteY2" fmla="*/ 562773 h 3447721"/>
              <a:gd name="connsiteX3" fmla="*/ 3171463 w 6169306"/>
              <a:gd name="connsiteY3" fmla="*/ 18763 h 3447721"/>
              <a:gd name="connsiteX4" fmla="*/ 4525699 w 6169306"/>
              <a:gd name="connsiteY4" fmla="*/ 1095209 h 3447721"/>
              <a:gd name="connsiteX5" fmla="*/ 5243331 w 6169306"/>
              <a:gd name="connsiteY5" fmla="*/ 2322125 h 3447721"/>
              <a:gd name="connsiteX6" fmla="*/ 5729468 w 6169306"/>
              <a:gd name="connsiteY6" fmla="*/ 3062905 h 3447721"/>
              <a:gd name="connsiteX7" fmla="*/ 6169306 w 6169306"/>
              <a:gd name="connsiteY7" fmla="*/ 3444869 h 3447721"/>
              <a:gd name="connsiteX0" fmla="*/ 0 w 6169306"/>
              <a:gd name="connsiteY0" fmla="*/ 3444869 h 3449651"/>
              <a:gd name="connsiteX1" fmla="*/ 671333 w 6169306"/>
              <a:gd name="connsiteY1" fmla="*/ 2414722 h 3449651"/>
              <a:gd name="connsiteX2" fmla="*/ 1782501 w 6169306"/>
              <a:gd name="connsiteY2" fmla="*/ 562773 h 3449651"/>
              <a:gd name="connsiteX3" fmla="*/ 3171463 w 6169306"/>
              <a:gd name="connsiteY3" fmla="*/ 18763 h 3449651"/>
              <a:gd name="connsiteX4" fmla="*/ 4525699 w 6169306"/>
              <a:gd name="connsiteY4" fmla="*/ 1095209 h 3449651"/>
              <a:gd name="connsiteX5" fmla="*/ 5243331 w 6169306"/>
              <a:gd name="connsiteY5" fmla="*/ 2322125 h 3449651"/>
              <a:gd name="connsiteX6" fmla="*/ 5660020 w 6169306"/>
              <a:gd name="connsiteY6" fmla="*/ 3167077 h 3449651"/>
              <a:gd name="connsiteX7" fmla="*/ 6169306 w 6169306"/>
              <a:gd name="connsiteY7" fmla="*/ 3444869 h 3449651"/>
              <a:gd name="connsiteX0" fmla="*/ 0 w 6169306"/>
              <a:gd name="connsiteY0" fmla="*/ 3444869 h 3449487"/>
              <a:gd name="connsiteX1" fmla="*/ 671333 w 6169306"/>
              <a:gd name="connsiteY1" fmla="*/ 2414722 h 3449487"/>
              <a:gd name="connsiteX2" fmla="*/ 1782501 w 6169306"/>
              <a:gd name="connsiteY2" fmla="*/ 562773 h 3449487"/>
              <a:gd name="connsiteX3" fmla="*/ 3171463 w 6169306"/>
              <a:gd name="connsiteY3" fmla="*/ 18763 h 3449487"/>
              <a:gd name="connsiteX4" fmla="*/ 4525699 w 6169306"/>
              <a:gd name="connsiteY4" fmla="*/ 1095209 h 3449487"/>
              <a:gd name="connsiteX5" fmla="*/ 5312779 w 6169306"/>
              <a:gd name="connsiteY5" fmla="*/ 2356849 h 3449487"/>
              <a:gd name="connsiteX6" fmla="*/ 5660020 w 6169306"/>
              <a:gd name="connsiteY6" fmla="*/ 3167077 h 3449487"/>
              <a:gd name="connsiteX7" fmla="*/ 6169306 w 6169306"/>
              <a:gd name="connsiteY7" fmla="*/ 3444869 h 3449487"/>
              <a:gd name="connsiteX0" fmla="*/ 0 w 6169306"/>
              <a:gd name="connsiteY0" fmla="*/ 3444869 h 3449487"/>
              <a:gd name="connsiteX1" fmla="*/ 671333 w 6169306"/>
              <a:gd name="connsiteY1" fmla="*/ 2414722 h 3449487"/>
              <a:gd name="connsiteX2" fmla="*/ 1782501 w 6169306"/>
              <a:gd name="connsiteY2" fmla="*/ 562773 h 3449487"/>
              <a:gd name="connsiteX3" fmla="*/ 3171463 w 6169306"/>
              <a:gd name="connsiteY3" fmla="*/ 18763 h 3449487"/>
              <a:gd name="connsiteX4" fmla="*/ 4525699 w 6169306"/>
              <a:gd name="connsiteY4" fmla="*/ 1095209 h 3449487"/>
              <a:gd name="connsiteX5" fmla="*/ 5312779 w 6169306"/>
              <a:gd name="connsiteY5" fmla="*/ 2356849 h 3449487"/>
              <a:gd name="connsiteX6" fmla="*/ 5660020 w 6169306"/>
              <a:gd name="connsiteY6" fmla="*/ 3167077 h 3449487"/>
              <a:gd name="connsiteX7" fmla="*/ 6169306 w 6169306"/>
              <a:gd name="connsiteY7" fmla="*/ 3444869 h 3449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9306" h="3449487">
                <a:moveTo>
                  <a:pt x="0" y="3444869"/>
                </a:moveTo>
                <a:cubicBezTo>
                  <a:pt x="271040" y="3212410"/>
                  <a:pt x="374250" y="2895071"/>
                  <a:pt x="671333" y="2414722"/>
                </a:cubicBezTo>
                <a:cubicBezTo>
                  <a:pt x="968416" y="1934373"/>
                  <a:pt x="1365813" y="962099"/>
                  <a:pt x="1782501" y="562773"/>
                </a:cubicBezTo>
                <a:cubicBezTo>
                  <a:pt x="2199189" y="163447"/>
                  <a:pt x="2714263" y="-69976"/>
                  <a:pt x="3171463" y="18763"/>
                </a:cubicBezTo>
                <a:cubicBezTo>
                  <a:pt x="3628663" y="107502"/>
                  <a:pt x="4168813" y="705528"/>
                  <a:pt x="4525699" y="1095209"/>
                </a:cubicBezTo>
                <a:cubicBezTo>
                  <a:pt x="4882585" y="1484890"/>
                  <a:pt x="5170025" y="2011538"/>
                  <a:pt x="5312779" y="2356849"/>
                </a:cubicBezTo>
                <a:cubicBezTo>
                  <a:pt x="5455533" y="2702160"/>
                  <a:pt x="5517266" y="2985740"/>
                  <a:pt x="5660020" y="3167077"/>
                </a:cubicBezTo>
                <a:cubicBezTo>
                  <a:pt x="5802774" y="3348414"/>
                  <a:pt x="6038126" y="3475735"/>
                  <a:pt x="6169306" y="3444869"/>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25005CD-E735-4149-B536-82EA9CE2BC4E}"/>
              </a:ext>
            </a:extLst>
          </p:cNvPr>
          <p:cNvSpPr txBox="1"/>
          <p:nvPr/>
        </p:nvSpPr>
        <p:spPr>
          <a:xfrm>
            <a:off x="6940091" y="1945402"/>
            <a:ext cx="5315193" cy="1569660"/>
          </a:xfrm>
          <a:prstGeom prst="rect">
            <a:avLst/>
          </a:prstGeom>
          <a:noFill/>
        </p:spPr>
        <p:txBody>
          <a:bodyPr wrap="square" rtlCol="0">
            <a:spAutoFit/>
          </a:bodyPr>
          <a:lstStyle/>
          <a:p>
            <a:r>
              <a:rPr lang="en-GB" sz="2400" dirty="0">
                <a:solidFill>
                  <a:srgbClr val="00B0F0"/>
                </a:solidFill>
              </a:rPr>
              <a:t>Blue response (S sensors) is poor</a:t>
            </a:r>
          </a:p>
          <a:p>
            <a:r>
              <a:rPr lang="en-GB" sz="2400" dirty="0">
                <a:solidFill>
                  <a:srgbClr val="00B050"/>
                </a:solidFill>
              </a:rPr>
              <a:t>Green response (M sensors) dominates</a:t>
            </a:r>
          </a:p>
          <a:p>
            <a:r>
              <a:rPr lang="en-GB" sz="2400" dirty="0">
                <a:solidFill>
                  <a:srgbClr val="FF0000"/>
                </a:solidFill>
              </a:rPr>
              <a:t>Red response (L sensors) closer to heat</a:t>
            </a:r>
          </a:p>
          <a:p>
            <a:r>
              <a:rPr lang="en-GB" sz="2400" dirty="0"/>
              <a:t>Overall response from S, M and L</a:t>
            </a:r>
          </a:p>
        </p:txBody>
      </p:sp>
      <p:sp>
        <p:nvSpPr>
          <p:cNvPr id="11" name="TextBox 10">
            <a:extLst>
              <a:ext uri="{FF2B5EF4-FFF2-40B4-BE49-F238E27FC236}">
                <a16:creationId xmlns:a16="http://schemas.microsoft.com/office/drawing/2014/main" id="{5DD4DAF8-F0A7-44F0-8E2D-B18CCF175D3D}"/>
              </a:ext>
            </a:extLst>
          </p:cNvPr>
          <p:cNvSpPr txBox="1"/>
          <p:nvPr/>
        </p:nvSpPr>
        <p:spPr>
          <a:xfrm>
            <a:off x="8595925" y="3634349"/>
            <a:ext cx="3464104" cy="1569660"/>
          </a:xfrm>
          <a:prstGeom prst="rect">
            <a:avLst/>
          </a:prstGeom>
          <a:noFill/>
        </p:spPr>
        <p:txBody>
          <a:bodyPr wrap="square" rtlCol="0">
            <a:spAutoFit/>
          </a:bodyPr>
          <a:lstStyle/>
          <a:p>
            <a:r>
              <a:rPr lang="en-GB" sz="2400" dirty="0"/>
              <a:t>Human vision must compensate for the poor blue sensors</a:t>
            </a:r>
          </a:p>
          <a:p>
            <a:r>
              <a:rPr lang="en-GB" sz="2400" dirty="0"/>
              <a:t>(Just like a camera)</a:t>
            </a:r>
          </a:p>
        </p:txBody>
      </p:sp>
    </p:spTree>
    <p:extLst>
      <p:ext uri="{BB962C8B-B14F-4D97-AF65-F5344CB8AC3E}">
        <p14:creationId xmlns:p14="http://schemas.microsoft.com/office/powerpoint/2010/main" val="172071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Mach bands</a:t>
            </a:r>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68" y="5854197"/>
            <a:ext cx="675030" cy="918041"/>
          </a:xfrm>
          <a:prstGeom prst="rect">
            <a:avLst/>
          </a:prstGeom>
        </p:spPr>
      </p:pic>
      <p:pic>
        <p:nvPicPr>
          <p:cNvPr id="8" name="Picture 7"/>
          <p:cNvPicPr>
            <a:picLocks noChangeAspect="1"/>
          </p:cNvPicPr>
          <p:nvPr/>
        </p:nvPicPr>
        <p:blipFill>
          <a:blip r:embed="rId4"/>
          <a:stretch>
            <a:fillRect/>
          </a:stretch>
        </p:blipFill>
        <p:spPr>
          <a:xfrm>
            <a:off x="126017" y="5816434"/>
            <a:ext cx="804605" cy="993566"/>
          </a:xfrm>
          <a:prstGeom prst="rect">
            <a:avLst/>
          </a:prstGeom>
        </p:spPr>
      </p:pic>
      <p:pic>
        <p:nvPicPr>
          <p:cNvPr id="4" name="Picture 3">
            <a:extLst>
              <a:ext uri="{FF2B5EF4-FFF2-40B4-BE49-F238E27FC236}">
                <a16:creationId xmlns:a16="http://schemas.microsoft.com/office/drawing/2014/main" id="{4312AD24-EF94-41AE-9926-534B294FFFD7}"/>
              </a:ext>
            </a:extLst>
          </p:cNvPr>
          <p:cNvPicPr>
            <a:picLocks noChangeAspect="1"/>
          </p:cNvPicPr>
          <p:nvPr/>
        </p:nvPicPr>
        <p:blipFill>
          <a:blip r:embed="rId5"/>
          <a:stretch>
            <a:fillRect/>
          </a:stretch>
        </p:blipFill>
        <p:spPr>
          <a:xfrm>
            <a:off x="5446733" y="3429000"/>
            <a:ext cx="6019800" cy="2847975"/>
          </a:xfrm>
          <a:prstGeom prst="rect">
            <a:avLst/>
          </a:prstGeom>
        </p:spPr>
      </p:pic>
      <p:pic>
        <p:nvPicPr>
          <p:cNvPr id="5" name="Picture 4">
            <a:extLst>
              <a:ext uri="{FF2B5EF4-FFF2-40B4-BE49-F238E27FC236}">
                <a16:creationId xmlns:a16="http://schemas.microsoft.com/office/drawing/2014/main" id="{F675F947-7EA1-49A1-B805-F31AA19090D0}"/>
              </a:ext>
            </a:extLst>
          </p:cNvPr>
          <p:cNvPicPr>
            <a:picLocks noChangeAspect="1"/>
          </p:cNvPicPr>
          <p:nvPr/>
        </p:nvPicPr>
        <p:blipFill>
          <a:blip r:embed="rId6"/>
          <a:stretch>
            <a:fillRect/>
          </a:stretch>
        </p:blipFill>
        <p:spPr>
          <a:xfrm>
            <a:off x="5507983" y="806250"/>
            <a:ext cx="5981700" cy="2657475"/>
          </a:xfrm>
          <a:prstGeom prst="rect">
            <a:avLst/>
          </a:prstGeom>
        </p:spPr>
      </p:pic>
      <p:sp>
        <p:nvSpPr>
          <p:cNvPr id="9" name="TextBox 8">
            <a:extLst>
              <a:ext uri="{FF2B5EF4-FFF2-40B4-BE49-F238E27FC236}">
                <a16:creationId xmlns:a16="http://schemas.microsoft.com/office/drawing/2014/main" id="{2FFB3202-8BE3-462F-A531-397E838FD6BC}"/>
              </a:ext>
            </a:extLst>
          </p:cNvPr>
          <p:cNvSpPr txBox="1"/>
          <p:nvPr/>
        </p:nvSpPr>
        <p:spPr>
          <a:xfrm>
            <a:off x="930621" y="2134987"/>
            <a:ext cx="4403379" cy="1569660"/>
          </a:xfrm>
          <a:prstGeom prst="rect">
            <a:avLst/>
          </a:prstGeom>
          <a:noFill/>
        </p:spPr>
        <p:txBody>
          <a:bodyPr wrap="square" rtlCol="0">
            <a:spAutoFit/>
          </a:bodyPr>
          <a:lstStyle/>
          <a:p>
            <a:r>
              <a:rPr lang="en-GB" sz="2400" dirty="0"/>
              <a:t>Mach bands are </a:t>
            </a:r>
            <a:r>
              <a:rPr lang="en-GB" sz="2400" dirty="0">
                <a:solidFill>
                  <a:srgbClr val="FF0000"/>
                </a:solidFill>
              </a:rPr>
              <a:t>not</a:t>
            </a:r>
            <a:r>
              <a:rPr lang="en-GB" sz="2400" dirty="0"/>
              <a:t> in the image: your vision introduces them</a:t>
            </a:r>
          </a:p>
          <a:p>
            <a:endParaRPr lang="en-GB" sz="2400" dirty="0"/>
          </a:p>
          <a:p>
            <a:r>
              <a:rPr lang="en-GB" sz="2400" dirty="0"/>
              <a:t>Result of </a:t>
            </a:r>
            <a:r>
              <a:rPr lang="en-GB" sz="2400" dirty="0">
                <a:solidFill>
                  <a:srgbClr val="6666FF"/>
                </a:solidFill>
              </a:rPr>
              <a:t>brightness adaption</a:t>
            </a:r>
          </a:p>
        </p:txBody>
      </p:sp>
    </p:spTree>
    <p:extLst>
      <p:ext uri="{BB962C8B-B14F-4D97-AF65-F5344CB8AC3E}">
        <p14:creationId xmlns:p14="http://schemas.microsoft.com/office/powerpoint/2010/main" val="386414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5362" name="Picture 2" descr="http://www.rci.rutgers.edu/%7Euzwiak/NBSummer15/NBSummerLect4_files/image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586" y="1027906"/>
            <a:ext cx="5000625" cy="58864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www.rci.rutgers.edu/%7Euzwiak/NBSummer15/NBSummerLect4_files/image0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6" y="489857"/>
            <a:ext cx="5105400" cy="5838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1858" y="5698190"/>
            <a:ext cx="3480028" cy="923330"/>
          </a:xfrm>
          <a:prstGeom prst="rect">
            <a:avLst/>
          </a:prstGeom>
        </p:spPr>
        <p:txBody>
          <a:bodyPr wrap="square">
            <a:spAutoFit/>
          </a:bodyPr>
          <a:lstStyle/>
          <a:p>
            <a:r>
              <a:rPr lang="en-GB" dirty="0">
                <a:hlinkClick r:id="rId5"/>
              </a:rPr>
              <a:t>http://www.rci.rutgers.edu/~uzwiak/NBSummer15/NBSummerLect4.html</a:t>
            </a:r>
            <a:r>
              <a:rPr lang="en-GB" dirty="0"/>
              <a:t> </a:t>
            </a:r>
          </a:p>
        </p:txBody>
      </p:sp>
    </p:spTree>
    <p:extLst>
      <p:ext uri="{BB962C8B-B14F-4D97-AF65-F5344CB8AC3E}">
        <p14:creationId xmlns:p14="http://schemas.microsoft.com/office/powerpoint/2010/main" val="2192010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Cortices</a:t>
            </a:r>
          </a:p>
        </p:txBody>
      </p:sp>
      <p:pic>
        <p:nvPicPr>
          <p:cNvPr id="16386" name="Picture 2" descr="http://www.rci.rutgers.edu/%7Euzwiak/NBSummer15/NBSummerLect4_files/image0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216" y="461962"/>
            <a:ext cx="8488579" cy="57456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060043" y="6429600"/>
            <a:ext cx="7184571" cy="369332"/>
          </a:xfrm>
          <a:prstGeom prst="rect">
            <a:avLst/>
          </a:prstGeom>
        </p:spPr>
        <p:txBody>
          <a:bodyPr wrap="square">
            <a:spAutoFit/>
          </a:bodyPr>
          <a:lstStyle/>
          <a:p>
            <a:r>
              <a:rPr lang="en-GB" dirty="0">
                <a:hlinkClick r:id="rId4"/>
              </a:rPr>
              <a:t>http://www.rci.rutgers.edu/~uzwiak/NBSummer15/NBSummerLect4.html</a:t>
            </a:r>
            <a:r>
              <a:rPr lang="en-GB" dirty="0"/>
              <a:t> </a:t>
            </a:r>
          </a:p>
        </p:txBody>
      </p:sp>
    </p:spTree>
    <p:extLst>
      <p:ext uri="{BB962C8B-B14F-4D97-AF65-F5344CB8AC3E}">
        <p14:creationId xmlns:p14="http://schemas.microsoft.com/office/powerpoint/2010/main" val="2720110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Neural processing</a:t>
            </a:r>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68" y="5854197"/>
            <a:ext cx="675030" cy="918041"/>
          </a:xfrm>
          <a:prstGeom prst="rect">
            <a:avLst/>
          </a:prstGeom>
        </p:spPr>
      </p:pic>
      <p:pic>
        <p:nvPicPr>
          <p:cNvPr id="8" name="Picture 7"/>
          <p:cNvPicPr>
            <a:picLocks noChangeAspect="1"/>
          </p:cNvPicPr>
          <p:nvPr/>
        </p:nvPicPr>
        <p:blipFill>
          <a:blip r:embed="rId4"/>
          <a:stretch>
            <a:fillRect/>
          </a:stretch>
        </p:blipFill>
        <p:spPr>
          <a:xfrm>
            <a:off x="126017" y="5816434"/>
            <a:ext cx="804605" cy="993566"/>
          </a:xfrm>
          <a:prstGeom prst="rect">
            <a:avLst/>
          </a:prstGeom>
        </p:spPr>
      </p:pic>
      <p:pic>
        <p:nvPicPr>
          <p:cNvPr id="9" name="Picture 8"/>
          <p:cNvPicPr/>
          <p:nvPr/>
        </p:nvPicPr>
        <p:blipFill>
          <a:blip r:embed="rId5"/>
          <a:stretch>
            <a:fillRect/>
          </a:stretch>
        </p:blipFill>
        <p:spPr>
          <a:xfrm>
            <a:off x="3835800" y="1851707"/>
            <a:ext cx="7111684" cy="4461510"/>
          </a:xfrm>
          <a:prstGeom prst="rect">
            <a:avLst/>
          </a:prstGeom>
        </p:spPr>
      </p:pic>
      <p:sp>
        <p:nvSpPr>
          <p:cNvPr id="6" name="TextBox 5">
            <a:extLst>
              <a:ext uri="{FF2B5EF4-FFF2-40B4-BE49-F238E27FC236}">
                <a16:creationId xmlns:a16="http://schemas.microsoft.com/office/drawing/2014/main" id="{550C5E16-A7B6-4B0E-84B8-94B93E6C8714}"/>
              </a:ext>
            </a:extLst>
          </p:cNvPr>
          <p:cNvSpPr txBox="1"/>
          <p:nvPr/>
        </p:nvSpPr>
        <p:spPr>
          <a:xfrm>
            <a:off x="930622" y="2351783"/>
            <a:ext cx="2449186" cy="1938992"/>
          </a:xfrm>
          <a:prstGeom prst="rect">
            <a:avLst/>
          </a:prstGeom>
          <a:noFill/>
        </p:spPr>
        <p:txBody>
          <a:bodyPr wrap="square" rtlCol="0">
            <a:spAutoFit/>
          </a:bodyPr>
          <a:lstStyle/>
          <a:p>
            <a:r>
              <a:rPr lang="en-GB" sz="2400" dirty="0"/>
              <a:t>Sensor information must be </a:t>
            </a:r>
            <a:r>
              <a:rPr lang="en-GB" sz="2400" dirty="0">
                <a:solidFill>
                  <a:srgbClr val="FF0000"/>
                </a:solidFill>
              </a:rPr>
              <a:t>combined</a:t>
            </a:r>
          </a:p>
          <a:p>
            <a:endParaRPr lang="en-GB" sz="2400" dirty="0">
              <a:solidFill>
                <a:srgbClr val="FF0000"/>
              </a:solidFill>
            </a:endParaRPr>
          </a:p>
          <a:p>
            <a:r>
              <a:rPr lang="en-GB" sz="2400" dirty="0"/>
              <a:t>Note </a:t>
            </a:r>
            <a:r>
              <a:rPr lang="en-GB" sz="2400" dirty="0">
                <a:solidFill>
                  <a:srgbClr val="6666FF"/>
                </a:solidFill>
              </a:rPr>
              <a:t>Weber’s law</a:t>
            </a:r>
          </a:p>
        </p:txBody>
      </p:sp>
    </p:spTree>
    <p:extLst>
      <p:ext uri="{BB962C8B-B14F-4D97-AF65-F5344CB8AC3E}">
        <p14:creationId xmlns:p14="http://schemas.microsoft.com/office/powerpoint/2010/main" val="88529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37B6-0E68-413C-9E38-8F99B59D3D36}"/>
              </a:ext>
            </a:extLst>
          </p:cNvPr>
          <p:cNvSpPr>
            <a:spLocks noGrp="1"/>
          </p:cNvSpPr>
          <p:nvPr>
            <p:ph type="title"/>
          </p:nvPr>
        </p:nvSpPr>
        <p:spPr/>
        <p:txBody>
          <a:bodyPr/>
          <a:lstStyle/>
          <a:p>
            <a:r>
              <a:rPr lang="en-GB" dirty="0"/>
              <a:t>Where are we?</a:t>
            </a:r>
          </a:p>
        </p:txBody>
      </p:sp>
      <p:sp>
        <p:nvSpPr>
          <p:cNvPr id="3" name="Content Placeholder 2">
            <a:extLst>
              <a:ext uri="{FF2B5EF4-FFF2-40B4-BE49-F238E27FC236}">
                <a16:creationId xmlns:a16="http://schemas.microsoft.com/office/drawing/2014/main" id="{7C8A6C6D-3EAA-4957-A214-BCEBCAD235F9}"/>
              </a:ext>
            </a:extLst>
          </p:cNvPr>
          <p:cNvSpPr>
            <a:spLocks noGrp="1"/>
          </p:cNvSpPr>
          <p:nvPr>
            <p:ph idx="1"/>
          </p:nvPr>
        </p:nvSpPr>
        <p:spPr/>
        <p:txBody>
          <a:bodyPr/>
          <a:lstStyle/>
          <a:p>
            <a:endParaRPr lang="en-GB" dirty="0"/>
          </a:p>
        </p:txBody>
      </p:sp>
      <p:pic>
        <p:nvPicPr>
          <p:cNvPr id="4" name="Content Placeholder 4">
            <a:extLst>
              <a:ext uri="{FF2B5EF4-FFF2-40B4-BE49-F238E27FC236}">
                <a16:creationId xmlns:a16="http://schemas.microsoft.com/office/drawing/2014/main" id="{DE5915E6-FDEF-4830-B165-C8B2AD3701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8716" y="1825625"/>
            <a:ext cx="4954567" cy="4351338"/>
          </a:xfrm>
          <a:prstGeom prst="rect">
            <a:avLst/>
          </a:prstGeom>
        </p:spPr>
      </p:pic>
      <p:sp>
        <p:nvSpPr>
          <p:cNvPr id="5" name="Oval 4">
            <a:extLst>
              <a:ext uri="{FF2B5EF4-FFF2-40B4-BE49-F238E27FC236}">
                <a16:creationId xmlns:a16="http://schemas.microsoft.com/office/drawing/2014/main" id="{6EA607B5-CB9E-48B6-9FA4-9D8CFA9C07A9}"/>
              </a:ext>
            </a:extLst>
          </p:cNvPr>
          <p:cNvSpPr/>
          <p:nvPr/>
        </p:nvSpPr>
        <p:spPr>
          <a:xfrm>
            <a:off x="7310829" y="5619750"/>
            <a:ext cx="1367229" cy="304800"/>
          </a:xfrm>
          <a:prstGeom prst="ellipse">
            <a:avLst/>
          </a:prstGeom>
          <a:solidFill>
            <a:srgbClr val="FF000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F7E3421-F5B2-4F60-8474-8C6BF9E01E90}"/>
              </a:ext>
            </a:extLst>
          </p:cNvPr>
          <p:cNvSpPr/>
          <p:nvPr/>
        </p:nvSpPr>
        <p:spPr>
          <a:xfrm>
            <a:off x="6701229" y="5886204"/>
            <a:ext cx="994971" cy="304800"/>
          </a:xfrm>
          <a:prstGeom prst="ellipse">
            <a:avLst/>
          </a:prstGeom>
          <a:solidFill>
            <a:srgbClr val="FF000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3B5169-CC7F-4117-9DBA-1957D7E752BC}"/>
              </a:ext>
            </a:extLst>
          </p:cNvPr>
          <p:cNvSpPr/>
          <p:nvPr/>
        </p:nvSpPr>
        <p:spPr>
          <a:xfrm>
            <a:off x="9056525" y="6054478"/>
            <a:ext cx="1232069" cy="461665"/>
          </a:xfrm>
          <a:prstGeom prst="rect">
            <a:avLst/>
          </a:prstGeom>
        </p:spPr>
        <p:txBody>
          <a:bodyPr wrap="none">
            <a:spAutoFit/>
          </a:bodyPr>
          <a:lstStyle/>
          <a:p>
            <a:pPr lvl="0"/>
            <a:r>
              <a:rPr lang="en-GB" sz="2400" dirty="0">
                <a:solidFill>
                  <a:srgbClr val="6666FF"/>
                </a:solidFill>
              </a:rPr>
              <a:t>patterns</a:t>
            </a:r>
          </a:p>
        </p:txBody>
      </p:sp>
      <p:sp>
        <p:nvSpPr>
          <p:cNvPr id="9" name="Rectangle 8">
            <a:extLst>
              <a:ext uri="{FF2B5EF4-FFF2-40B4-BE49-F238E27FC236}">
                <a16:creationId xmlns:a16="http://schemas.microsoft.com/office/drawing/2014/main" id="{C6DB78DD-32A8-49A6-A94D-5D8B7658F18F}"/>
              </a:ext>
            </a:extLst>
          </p:cNvPr>
          <p:cNvSpPr/>
          <p:nvPr/>
        </p:nvSpPr>
        <p:spPr>
          <a:xfrm>
            <a:off x="9056525" y="5243315"/>
            <a:ext cx="744435" cy="461665"/>
          </a:xfrm>
          <a:prstGeom prst="rect">
            <a:avLst/>
          </a:prstGeom>
        </p:spPr>
        <p:txBody>
          <a:bodyPr wrap="none">
            <a:spAutoFit/>
          </a:bodyPr>
          <a:lstStyle/>
          <a:p>
            <a:pPr lvl="0"/>
            <a:r>
              <a:rPr lang="en-GB" sz="2400" dirty="0">
                <a:solidFill>
                  <a:srgbClr val="6666FF"/>
                </a:solidFill>
              </a:rPr>
              <a:t>links</a:t>
            </a:r>
          </a:p>
        </p:txBody>
      </p:sp>
      <p:cxnSp>
        <p:nvCxnSpPr>
          <p:cNvPr id="11" name="Straight Arrow Connector 10">
            <a:extLst>
              <a:ext uri="{FF2B5EF4-FFF2-40B4-BE49-F238E27FC236}">
                <a16:creationId xmlns:a16="http://schemas.microsoft.com/office/drawing/2014/main" id="{DC8C215C-1852-4929-9D3E-5D5C28D69C7B}"/>
              </a:ext>
            </a:extLst>
          </p:cNvPr>
          <p:cNvCxnSpPr>
            <a:stCxn id="9" idx="1"/>
          </p:cNvCxnSpPr>
          <p:nvPr/>
        </p:nvCxnSpPr>
        <p:spPr>
          <a:xfrm flipH="1">
            <a:off x="8115300" y="5474148"/>
            <a:ext cx="941225" cy="145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8F6201-CE48-4C8C-92CA-3EFFD81A71E7}"/>
              </a:ext>
            </a:extLst>
          </p:cNvPr>
          <p:cNvCxnSpPr>
            <a:cxnSpLocks/>
            <a:endCxn id="6" idx="4"/>
          </p:cNvCxnSpPr>
          <p:nvPr/>
        </p:nvCxnSpPr>
        <p:spPr>
          <a:xfrm flipH="1" flipV="1">
            <a:off x="7198715" y="6191004"/>
            <a:ext cx="1857812" cy="9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Content Placeholder 3">
            <a:extLst>
              <a:ext uri="{FF2B5EF4-FFF2-40B4-BE49-F238E27FC236}">
                <a16:creationId xmlns:a16="http://schemas.microsoft.com/office/drawing/2014/main" id="{63450AB0-6619-4E60-9DCA-AF0F4A00F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68" y="5854197"/>
            <a:ext cx="675030" cy="918041"/>
          </a:xfrm>
          <a:prstGeom prst="rect">
            <a:avLst/>
          </a:prstGeom>
        </p:spPr>
      </p:pic>
      <p:pic>
        <p:nvPicPr>
          <p:cNvPr id="15" name="Picture 14">
            <a:extLst>
              <a:ext uri="{FF2B5EF4-FFF2-40B4-BE49-F238E27FC236}">
                <a16:creationId xmlns:a16="http://schemas.microsoft.com/office/drawing/2014/main" id="{EF8B9117-0543-4746-B714-4A316BC08B0B}"/>
              </a:ext>
            </a:extLst>
          </p:cNvPr>
          <p:cNvPicPr>
            <a:picLocks noChangeAspect="1"/>
          </p:cNvPicPr>
          <p:nvPr/>
        </p:nvPicPr>
        <p:blipFill>
          <a:blip r:embed="rId4"/>
          <a:stretch>
            <a:fillRect/>
          </a:stretch>
        </p:blipFill>
        <p:spPr>
          <a:xfrm>
            <a:off x="126017" y="5816434"/>
            <a:ext cx="804605" cy="993566"/>
          </a:xfrm>
          <a:prstGeom prst="rect">
            <a:avLst/>
          </a:prstGeom>
        </p:spPr>
      </p:pic>
    </p:spTree>
    <p:extLst>
      <p:ext uri="{BB962C8B-B14F-4D97-AF65-F5344CB8AC3E}">
        <p14:creationId xmlns:p14="http://schemas.microsoft.com/office/powerpoint/2010/main" val="328146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How human vision uses edges</a:t>
            </a:r>
          </a:p>
        </p:txBody>
      </p:sp>
      <p:pic>
        <p:nvPicPr>
          <p:cNvPr id="6" name="Picture 5"/>
          <p:cNvPicPr>
            <a:picLocks noChangeAspect="1"/>
          </p:cNvPicPr>
          <p:nvPr/>
        </p:nvPicPr>
        <p:blipFill>
          <a:blip r:embed="rId3"/>
          <a:stretch>
            <a:fillRect/>
          </a:stretch>
        </p:blipFill>
        <p:spPr>
          <a:xfrm>
            <a:off x="1343167" y="2102976"/>
            <a:ext cx="4628156" cy="4210413"/>
          </a:xfrm>
          <a:prstGeom prst="rect">
            <a:avLst/>
          </a:prstGeom>
        </p:spPr>
      </p:pic>
      <p:pic>
        <p:nvPicPr>
          <p:cNvPr id="7" name="Picture 6"/>
          <p:cNvPicPr>
            <a:picLocks noChangeAspect="1"/>
          </p:cNvPicPr>
          <p:nvPr/>
        </p:nvPicPr>
        <p:blipFill>
          <a:blip r:embed="rId4"/>
          <a:stretch>
            <a:fillRect/>
          </a:stretch>
        </p:blipFill>
        <p:spPr>
          <a:xfrm>
            <a:off x="6075478" y="2015029"/>
            <a:ext cx="4342333" cy="4298360"/>
          </a:xfrm>
          <a:prstGeom prst="rect">
            <a:avLst/>
          </a:prstGeom>
        </p:spPr>
      </p:pic>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768" y="5854197"/>
            <a:ext cx="675030" cy="918041"/>
          </a:xfrm>
          <a:prstGeom prst="rect">
            <a:avLst/>
          </a:prstGeom>
        </p:spPr>
      </p:pic>
      <p:pic>
        <p:nvPicPr>
          <p:cNvPr id="9" name="Picture 8"/>
          <p:cNvPicPr>
            <a:picLocks noChangeAspect="1"/>
          </p:cNvPicPr>
          <p:nvPr/>
        </p:nvPicPr>
        <p:blipFill>
          <a:blip r:embed="rId6"/>
          <a:stretch>
            <a:fillRect/>
          </a:stretch>
        </p:blipFill>
        <p:spPr>
          <a:xfrm>
            <a:off x="126017" y="5816434"/>
            <a:ext cx="804605" cy="993566"/>
          </a:xfrm>
          <a:prstGeom prst="rect">
            <a:avLst/>
          </a:prstGeom>
        </p:spPr>
      </p:pic>
      <p:sp>
        <p:nvSpPr>
          <p:cNvPr id="10" name="TextBox 9">
            <a:extLst>
              <a:ext uri="{FF2B5EF4-FFF2-40B4-BE49-F238E27FC236}">
                <a16:creationId xmlns:a16="http://schemas.microsoft.com/office/drawing/2014/main" id="{D7C8C67B-BE67-4833-A9F1-C6C061C94585}"/>
              </a:ext>
            </a:extLst>
          </p:cNvPr>
          <p:cNvSpPr txBox="1"/>
          <p:nvPr/>
        </p:nvSpPr>
        <p:spPr>
          <a:xfrm>
            <a:off x="2699485" y="1284602"/>
            <a:ext cx="6543675" cy="461665"/>
          </a:xfrm>
          <a:prstGeom prst="rect">
            <a:avLst/>
          </a:prstGeom>
          <a:noFill/>
        </p:spPr>
        <p:txBody>
          <a:bodyPr wrap="square" rtlCol="0">
            <a:spAutoFit/>
          </a:bodyPr>
          <a:lstStyle/>
          <a:p>
            <a:r>
              <a:rPr lang="en-GB" sz="2400" dirty="0"/>
              <a:t>The human eye needs </a:t>
            </a:r>
            <a:r>
              <a:rPr lang="en-GB" sz="2400" dirty="0">
                <a:solidFill>
                  <a:srgbClr val="FF0000"/>
                </a:solidFill>
              </a:rPr>
              <a:t>training</a:t>
            </a:r>
            <a:r>
              <a:rPr lang="en-GB" sz="2400" dirty="0"/>
              <a:t> and can be </a:t>
            </a:r>
            <a:r>
              <a:rPr lang="en-GB" sz="2400" dirty="0">
                <a:solidFill>
                  <a:srgbClr val="FF0000"/>
                </a:solidFill>
              </a:rPr>
              <a:t>deceived</a:t>
            </a:r>
          </a:p>
        </p:txBody>
      </p:sp>
      <p:sp>
        <p:nvSpPr>
          <p:cNvPr id="11" name="Content Placeholder 10">
            <a:extLst>
              <a:ext uri="{FF2B5EF4-FFF2-40B4-BE49-F238E27FC236}">
                <a16:creationId xmlns:a16="http://schemas.microsoft.com/office/drawing/2014/main" id="{2B32F62D-544C-4B23-A950-8C6240F3CCE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24257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Static illusions</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413204" y="1969034"/>
            <a:ext cx="3841184" cy="4316381"/>
          </a:xfrm>
          <a:prstGeom prst="rect">
            <a:avLst/>
          </a:prstGeom>
        </p:spPr>
      </p:pic>
      <p:pic>
        <p:nvPicPr>
          <p:cNvPr id="5" name="Picture 4"/>
          <p:cNvPicPr>
            <a:picLocks noChangeAspect="1"/>
          </p:cNvPicPr>
          <p:nvPr/>
        </p:nvPicPr>
        <p:blipFill>
          <a:blip r:embed="rId3"/>
          <a:stretch>
            <a:fillRect/>
          </a:stretch>
        </p:blipFill>
        <p:spPr>
          <a:xfrm>
            <a:off x="5850409" y="2069547"/>
            <a:ext cx="5613713" cy="4115354"/>
          </a:xfrm>
          <a:prstGeom prst="rect">
            <a:avLst/>
          </a:prstGeom>
        </p:spPr>
      </p:pic>
      <p:pic>
        <p:nvPicPr>
          <p:cNvPr id="8"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768" y="5854197"/>
            <a:ext cx="675030" cy="918041"/>
          </a:xfrm>
          <a:prstGeom prst="rect">
            <a:avLst/>
          </a:prstGeom>
        </p:spPr>
      </p:pic>
      <p:pic>
        <p:nvPicPr>
          <p:cNvPr id="9" name="Picture 8"/>
          <p:cNvPicPr>
            <a:picLocks noChangeAspect="1"/>
          </p:cNvPicPr>
          <p:nvPr/>
        </p:nvPicPr>
        <p:blipFill>
          <a:blip r:embed="rId5"/>
          <a:stretch>
            <a:fillRect/>
          </a:stretch>
        </p:blipFill>
        <p:spPr>
          <a:xfrm>
            <a:off x="126017" y="5816434"/>
            <a:ext cx="804605" cy="993566"/>
          </a:xfrm>
          <a:prstGeom prst="rect">
            <a:avLst/>
          </a:prstGeom>
        </p:spPr>
      </p:pic>
      <p:sp>
        <p:nvSpPr>
          <p:cNvPr id="10" name="TextBox 9">
            <a:extLst>
              <a:ext uri="{FF2B5EF4-FFF2-40B4-BE49-F238E27FC236}">
                <a16:creationId xmlns:a16="http://schemas.microsoft.com/office/drawing/2014/main" id="{ED1C23BA-2958-4C8B-AA16-538B36B55309}"/>
              </a:ext>
            </a:extLst>
          </p:cNvPr>
          <p:cNvSpPr txBox="1"/>
          <p:nvPr/>
        </p:nvSpPr>
        <p:spPr>
          <a:xfrm>
            <a:off x="2699485" y="1284602"/>
            <a:ext cx="6543675" cy="461665"/>
          </a:xfrm>
          <a:prstGeom prst="rect">
            <a:avLst/>
          </a:prstGeom>
          <a:noFill/>
        </p:spPr>
        <p:txBody>
          <a:bodyPr wrap="square" rtlCol="0">
            <a:spAutoFit/>
          </a:bodyPr>
          <a:lstStyle/>
          <a:p>
            <a:pPr algn="ctr"/>
            <a:r>
              <a:rPr lang="en-GB" sz="2400" dirty="0"/>
              <a:t>Measurement needs comparison</a:t>
            </a:r>
            <a:endParaRPr lang="en-GB" sz="2400" dirty="0">
              <a:solidFill>
                <a:srgbClr val="FF0000"/>
              </a:solidFill>
            </a:endParaRPr>
          </a:p>
        </p:txBody>
      </p:sp>
    </p:spTree>
    <p:extLst>
      <p:ext uri="{BB962C8B-B14F-4D97-AF65-F5344CB8AC3E}">
        <p14:creationId xmlns:p14="http://schemas.microsoft.com/office/powerpoint/2010/main" val="4132979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1943-CE4D-413A-AA0D-2DA2D673DED9}"/>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81175FBD-2E76-4EF1-88FC-F56D195759E0}"/>
              </a:ext>
            </a:extLst>
          </p:cNvPr>
          <p:cNvSpPr>
            <a:spLocks noGrp="1"/>
          </p:cNvSpPr>
          <p:nvPr>
            <p:ph idx="1"/>
          </p:nvPr>
        </p:nvSpPr>
        <p:spPr/>
        <p:txBody>
          <a:bodyPr/>
          <a:lstStyle/>
          <a:p>
            <a:pPr marL="514350" indent="-514350">
              <a:buFont typeface="+mj-lt"/>
              <a:buAutoNum type="arabicPeriod"/>
            </a:pPr>
            <a:r>
              <a:rPr lang="en-GB" dirty="0"/>
              <a:t>Is human vision a good model for computer vision?</a:t>
            </a:r>
          </a:p>
          <a:p>
            <a:pPr marL="514350" indent="-514350">
              <a:buFont typeface="+mj-lt"/>
              <a:buAutoNum type="arabicPeriod"/>
            </a:pPr>
            <a:r>
              <a:rPr lang="en-GB" dirty="0"/>
              <a:t>How does human vision work (and how does it fail)?</a:t>
            </a:r>
          </a:p>
        </p:txBody>
      </p:sp>
    </p:spTree>
    <p:extLst>
      <p:ext uri="{BB962C8B-B14F-4D97-AF65-F5344CB8AC3E}">
        <p14:creationId xmlns:p14="http://schemas.microsoft.com/office/powerpoint/2010/main" val="2340951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pic>
        <p:nvPicPr>
          <p:cNvPr id="4" name="Content Placeholder 3" descr="kangai2.jpg"/>
          <p:cNvPicPr>
            <a:picLocks noGrp="1" noChangeAspect="1"/>
          </p:cNvPicPr>
          <p:nvPr>
            <p:ph idx="1"/>
          </p:nvPr>
        </p:nvPicPr>
        <p:blipFill>
          <a:blip r:embed="rId2"/>
          <a:stretch>
            <a:fillRect/>
          </a:stretch>
        </p:blipFill>
        <p:spPr>
          <a:xfrm>
            <a:off x="1524001" y="0"/>
            <a:ext cx="9586119" cy="635795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68" y="5805212"/>
            <a:ext cx="675030" cy="918041"/>
          </a:xfrm>
          <a:prstGeom prst="rect">
            <a:avLst/>
          </a:prstGeom>
        </p:spPr>
      </p:pic>
    </p:spTree>
    <p:extLst>
      <p:ext uri="{BB962C8B-B14F-4D97-AF65-F5344CB8AC3E}">
        <p14:creationId xmlns:p14="http://schemas.microsoft.com/office/powerpoint/2010/main" val="63913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courses\undergraduate\part3\illusions\optical-illusion-wheels-circles-rotating.png"/>
          <p:cNvPicPr>
            <a:picLocks noChangeAspect="1" noChangeArrowheads="1"/>
          </p:cNvPicPr>
          <p:nvPr/>
        </p:nvPicPr>
        <p:blipFill>
          <a:blip r:embed="rId2" cstate="print"/>
          <a:srcRect/>
          <a:stretch>
            <a:fillRect/>
          </a:stretch>
        </p:blipFill>
        <p:spPr bwMode="auto">
          <a:xfrm>
            <a:off x="1524000" y="0"/>
            <a:ext cx="9144000" cy="6858000"/>
          </a:xfrm>
          <a:prstGeom prst="rect">
            <a:avLst/>
          </a:prstGeom>
          <a:noFill/>
          <a:ln w="9525">
            <a:noFill/>
            <a:miter lim="800000"/>
            <a:headEnd/>
            <a:tailEnd/>
          </a:ln>
        </p:spPr>
      </p:pic>
      <p:pic>
        <p:nvPicPr>
          <p:cNvPr id="3"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68" y="5805212"/>
            <a:ext cx="675030" cy="918041"/>
          </a:xfrm>
          <a:prstGeom prst="rect">
            <a:avLst/>
          </a:prstGeom>
        </p:spPr>
      </p:pic>
    </p:spTree>
    <p:extLst>
      <p:ext uri="{BB962C8B-B14F-4D97-AF65-F5344CB8AC3E}">
        <p14:creationId xmlns:p14="http://schemas.microsoft.com/office/powerpoint/2010/main" val="4126524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Animations</a:t>
            </a:r>
            <a:endParaRPr lang="en-GB" dirty="0"/>
          </a:p>
        </p:txBody>
      </p:sp>
      <p:sp>
        <p:nvSpPr>
          <p:cNvPr id="3" name="Content Placeholder 2"/>
          <p:cNvSpPr>
            <a:spLocks noGrp="1"/>
          </p:cNvSpPr>
          <p:nvPr>
            <p:ph idx="1"/>
          </p:nvPr>
        </p:nvSpPr>
        <p:spPr/>
        <p:txBody>
          <a:bodyPr/>
          <a:lstStyle/>
          <a:p>
            <a:endParaRPr lang="en-GB"/>
          </a:p>
        </p:txBody>
      </p:sp>
      <p:sp>
        <p:nvSpPr>
          <p:cNvPr id="4" name="Rectangle 3"/>
          <p:cNvSpPr/>
          <p:nvPr/>
        </p:nvSpPr>
        <p:spPr>
          <a:xfrm>
            <a:off x="636814" y="3105835"/>
            <a:ext cx="10907486" cy="523220"/>
          </a:xfrm>
          <a:prstGeom prst="rect">
            <a:avLst/>
          </a:prstGeom>
        </p:spPr>
        <p:txBody>
          <a:bodyPr wrap="square">
            <a:spAutoFit/>
          </a:bodyPr>
          <a:lstStyle/>
          <a:p>
            <a:r>
              <a:rPr lang="en-GB" sz="2800" dirty="0">
                <a:hlinkClick r:id="rId2"/>
              </a:rPr>
              <a:t>http://</a:t>
            </a:r>
            <a:r>
              <a:rPr lang="en-GB" sz="2800" dirty="0" smtClean="0">
                <a:hlinkClick r:id="rId2"/>
              </a:rPr>
              <a:t>comp3204.ecs.soton.ac.uk/mark/Lecture_1_animations_2020.pptx</a:t>
            </a:r>
            <a:r>
              <a:rPr lang="en-GB" sz="2800" dirty="0" smtClean="0"/>
              <a:t> </a:t>
            </a:r>
            <a:endParaRPr lang="en-GB" sz="2800" dirty="0"/>
          </a:p>
        </p:txBody>
      </p:sp>
    </p:spTree>
    <p:extLst>
      <p:ext uri="{BB962C8B-B14F-4D97-AF65-F5344CB8AC3E}">
        <p14:creationId xmlns:p14="http://schemas.microsoft.com/office/powerpoint/2010/main" val="117626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vanish_circle.gif"/>
          <p:cNvPicPr>
            <a:picLocks noGrp="1" noChangeAspect="1"/>
          </p:cNvPicPr>
          <p:nvPr>
            <p:ph idx="1"/>
          </p:nvPr>
        </p:nvPicPr>
        <p:blipFill>
          <a:blip r:embed="rId2"/>
          <a:stretch>
            <a:fillRect/>
          </a:stretch>
        </p:blipFill>
        <p:spPr>
          <a:xfrm>
            <a:off x="2881290" y="0"/>
            <a:ext cx="6643710" cy="6643710"/>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68" y="5805212"/>
            <a:ext cx="675030" cy="918041"/>
          </a:xfrm>
          <a:prstGeom prst="rect">
            <a:avLst/>
          </a:prstGeom>
        </p:spPr>
      </p:pic>
    </p:spTree>
    <p:extLst>
      <p:ext uri="{BB962C8B-B14F-4D97-AF65-F5344CB8AC3E}">
        <p14:creationId xmlns:p14="http://schemas.microsoft.com/office/powerpoint/2010/main" val="2063097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 name="Picture 282">
            <a:extLst>
              <a:ext uri="{FF2B5EF4-FFF2-40B4-BE49-F238E27FC236}">
                <a16:creationId xmlns:a16="http://schemas.microsoft.com/office/drawing/2014/main" id="{3AEA5625-7EAB-4017-80E0-04A5B4929A80}"/>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82" name="Picture 281">
            <a:extLst>
              <a:ext uri="{FF2B5EF4-FFF2-40B4-BE49-F238E27FC236}">
                <a16:creationId xmlns:a16="http://schemas.microsoft.com/office/drawing/2014/main" id="{F023F35C-024F-4427-9BF9-734E2E12BFEA}"/>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81" name="Picture 280">
            <a:extLst>
              <a:ext uri="{FF2B5EF4-FFF2-40B4-BE49-F238E27FC236}">
                <a16:creationId xmlns:a16="http://schemas.microsoft.com/office/drawing/2014/main" id="{25EFBABA-8858-46BB-AEEE-75455BA4FD8B}"/>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80" name="Picture 279">
            <a:extLst>
              <a:ext uri="{FF2B5EF4-FFF2-40B4-BE49-F238E27FC236}">
                <a16:creationId xmlns:a16="http://schemas.microsoft.com/office/drawing/2014/main" id="{C2675DA8-C716-4F7A-BB00-85C7A763B272}"/>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9" name="Picture 278">
            <a:extLst>
              <a:ext uri="{FF2B5EF4-FFF2-40B4-BE49-F238E27FC236}">
                <a16:creationId xmlns:a16="http://schemas.microsoft.com/office/drawing/2014/main" id="{A808DFE0-E8EE-417B-8600-12C963C78124}"/>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8" name="Picture 277">
            <a:extLst>
              <a:ext uri="{FF2B5EF4-FFF2-40B4-BE49-F238E27FC236}">
                <a16:creationId xmlns:a16="http://schemas.microsoft.com/office/drawing/2014/main" id="{2811C110-6DE0-439A-8BCE-7B19992ADF4C}"/>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7" name="Picture 276">
            <a:extLst>
              <a:ext uri="{FF2B5EF4-FFF2-40B4-BE49-F238E27FC236}">
                <a16:creationId xmlns:a16="http://schemas.microsoft.com/office/drawing/2014/main" id="{3D29F9A4-85BD-4A92-9EF8-F676A8ED6355}"/>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6" name="Picture 275">
            <a:extLst>
              <a:ext uri="{FF2B5EF4-FFF2-40B4-BE49-F238E27FC236}">
                <a16:creationId xmlns:a16="http://schemas.microsoft.com/office/drawing/2014/main" id="{3C738638-8BA0-4949-AF5F-E7E79D86BFF7}"/>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5" name="Picture 274">
            <a:extLst>
              <a:ext uri="{FF2B5EF4-FFF2-40B4-BE49-F238E27FC236}">
                <a16:creationId xmlns:a16="http://schemas.microsoft.com/office/drawing/2014/main" id="{4D61B2D7-3F2C-4C0A-BC7F-3231072FAB21}"/>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4" name="Picture 273">
            <a:extLst>
              <a:ext uri="{FF2B5EF4-FFF2-40B4-BE49-F238E27FC236}">
                <a16:creationId xmlns:a16="http://schemas.microsoft.com/office/drawing/2014/main" id="{1E482E38-8CBA-43DD-B992-FD61A7C302B7}"/>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3" name="Picture 272">
            <a:extLst>
              <a:ext uri="{FF2B5EF4-FFF2-40B4-BE49-F238E27FC236}">
                <a16:creationId xmlns:a16="http://schemas.microsoft.com/office/drawing/2014/main" id="{8CA2CCCA-7C97-4673-9A8F-3BADABDAEFA4}"/>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2" name="Picture 271">
            <a:extLst>
              <a:ext uri="{FF2B5EF4-FFF2-40B4-BE49-F238E27FC236}">
                <a16:creationId xmlns:a16="http://schemas.microsoft.com/office/drawing/2014/main" id="{1A8E6CEB-9814-40EE-A421-1D9302D51894}"/>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1" name="Picture 270">
            <a:extLst>
              <a:ext uri="{FF2B5EF4-FFF2-40B4-BE49-F238E27FC236}">
                <a16:creationId xmlns:a16="http://schemas.microsoft.com/office/drawing/2014/main" id="{9C3F8F0F-50F2-4769-9ECC-4C0B1132B071}"/>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70" name="Picture 269">
            <a:extLst>
              <a:ext uri="{FF2B5EF4-FFF2-40B4-BE49-F238E27FC236}">
                <a16:creationId xmlns:a16="http://schemas.microsoft.com/office/drawing/2014/main" id="{5C559E76-7001-4DFE-815A-FCC5C6A386A1}"/>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69" name="Picture 268">
            <a:extLst>
              <a:ext uri="{FF2B5EF4-FFF2-40B4-BE49-F238E27FC236}">
                <a16:creationId xmlns:a16="http://schemas.microsoft.com/office/drawing/2014/main" id="{51BB912E-71B8-4D3B-9A54-E253AF1C0E12}"/>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66" name="Picture 265">
            <a:extLst>
              <a:ext uri="{FF2B5EF4-FFF2-40B4-BE49-F238E27FC236}">
                <a16:creationId xmlns:a16="http://schemas.microsoft.com/office/drawing/2014/main" id="{B8241F5D-2B3C-47C6-9908-60F00F558087}"/>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65" name="Picture 264">
            <a:extLst>
              <a:ext uri="{FF2B5EF4-FFF2-40B4-BE49-F238E27FC236}">
                <a16:creationId xmlns:a16="http://schemas.microsoft.com/office/drawing/2014/main" id="{72EE2318-D982-4B83-9115-B900F9D8E637}"/>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64" name="Picture 263">
            <a:extLst>
              <a:ext uri="{FF2B5EF4-FFF2-40B4-BE49-F238E27FC236}">
                <a16:creationId xmlns:a16="http://schemas.microsoft.com/office/drawing/2014/main" id="{C487E69D-580F-477E-BC84-CE6F54108FDF}"/>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63" name="Picture 262">
            <a:extLst>
              <a:ext uri="{FF2B5EF4-FFF2-40B4-BE49-F238E27FC236}">
                <a16:creationId xmlns:a16="http://schemas.microsoft.com/office/drawing/2014/main" id="{19C3E544-6D21-4E28-B2A4-B31D99796C41}"/>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62" name="Picture 261">
            <a:extLst>
              <a:ext uri="{FF2B5EF4-FFF2-40B4-BE49-F238E27FC236}">
                <a16:creationId xmlns:a16="http://schemas.microsoft.com/office/drawing/2014/main" id="{DCF3A8D3-7187-45B3-A70A-A52B3FCDB7EB}"/>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61" name="Picture 260">
            <a:extLst>
              <a:ext uri="{FF2B5EF4-FFF2-40B4-BE49-F238E27FC236}">
                <a16:creationId xmlns:a16="http://schemas.microsoft.com/office/drawing/2014/main" id="{0E7DBFEA-7EFA-4310-A035-DA489AB7E394}"/>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60" name="Picture 259">
            <a:extLst>
              <a:ext uri="{FF2B5EF4-FFF2-40B4-BE49-F238E27FC236}">
                <a16:creationId xmlns:a16="http://schemas.microsoft.com/office/drawing/2014/main" id="{0906474E-D598-48D2-8B22-3DB2859CF8AC}"/>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9" name="Picture 258">
            <a:extLst>
              <a:ext uri="{FF2B5EF4-FFF2-40B4-BE49-F238E27FC236}">
                <a16:creationId xmlns:a16="http://schemas.microsoft.com/office/drawing/2014/main" id="{5BE039BD-1E7D-42CC-9ACC-A166F586D443}"/>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8" name="Picture 257">
            <a:extLst>
              <a:ext uri="{FF2B5EF4-FFF2-40B4-BE49-F238E27FC236}">
                <a16:creationId xmlns:a16="http://schemas.microsoft.com/office/drawing/2014/main" id="{59842622-B656-4386-B4B9-A037FB813C9A}"/>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7" name="Picture 256">
            <a:extLst>
              <a:ext uri="{FF2B5EF4-FFF2-40B4-BE49-F238E27FC236}">
                <a16:creationId xmlns:a16="http://schemas.microsoft.com/office/drawing/2014/main" id="{8EDA1E2B-2418-47E6-8184-222A17E5EDBC}"/>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6" name="Picture 255">
            <a:extLst>
              <a:ext uri="{FF2B5EF4-FFF2-40B4-BE49-F238E27FC236}">
                <a16:creationId xmlns:a16="http://schemas.microsoft.com/office/drawing/2014/main" id="{14DD275C-2B3A-481E-9313-05F45CEC5120}"/>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5" name="Picture 254">
            <a:extLst>
              <a:ext uri="{FF2B5EF4-FFF2-40B4-BE49-F238E27FC236}">
                <a16:creationId xmlns:a16="http://schemas.microsoft.com/office/drawing/2014/main" id="{0FBE91A7-9E8D-4BDA-AB86-70F77863E42B}"/>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4" name="Picture 253">
            <a:extLst>
              <a:ext uri="{FF2B5EF4-FFF2-40B4-BE49-F238E27FC236}">
                <a16:creationId xmlns:a16="http://schemas.microsoft.com/office/drawing/2014/main" id="{B38D30FD-E783-4480-A667-C315E09B9EB6}"/>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3" name="Picture 252">
            <a:extLst>
              <a:ext uri="{FF2B5EF4-FFF2-40B4-BE49-F238E27FC236}">
                <a16:creationId xmlns:a16="http://schemas.microsoft.com/office/drawing/2014/main" id="{7E213AF0-B158-4E48-909D-5D2B85A45CBF}"/>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2" name="Picture 251">
            <a:extLst>
              <a:ext uri="{FF2B5EF4-FFF2-40B4-BE49-F238E27FC236}">
                <a16:creationId xmlns:a16="http://schemas.microsoft.com/office/drawing/2014/main" id="{FDB5155A-4137-4F18-87B6-AA590289C803}"/>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1" name="Picture 250">
            <a:extLst>
              <a:ext uri="{FF2B5EF4-FFF2-40B4-BE49-F238E27FC236}">
                <a16:creationId xmlns:a16="http://schemas.microsoft.com/office/drawing/2014/main" id="{59DEA917-D346-4FF4-B059-BFDEB5CB1F49}"/>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50" name="Picture 249">
            <a:extLst>
              <a:ext uri="{FF2B5EF4-FFF2-40B4-BE49-F238E27FC236}">
                <a16:creationId xmlns:a16="http://schemas.microsoft.com/office/drawing/2014/main" id="{F1A41705-0ACD-454A-86AF-49599BBF7125}"/>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49" name="Picture 248">
            <a:extLst>
              <a:ext uri="{FF2B5EF4-FFF2-40B4-BE49-F238E27FC236}">
                <a16:creationId xmlns:a16="http://schemas.microsoft.com/office/drawing/2014/main" id="{ECC64B51-C38F-49F8-9BAD-281187F38629}"/>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48" name="Picture 247">
            <a:extLst>
              <a:ext uri="{FF2B5EF4-FFF2-40B4-BE49-F238E27FC236}">
                <a16:creationId xmlns:a16="http://schemas.microsoft.com/office/drawing/2014/main" id="{63DD1752-368C-4263-AF4A-290DEBB0086D}"/>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47" name="Picture 246">
            <a:extLst>
              <a:ext uri="{FF2B5EF4-FFF2-40B4-BE49-F238E27FC236}">
                <a16:creationId xmlns:a16="http://schemas.microsoft.com/office/drawing/2014/main" id="{50FD1360-CB75-4DF3-99DF-7476832C3792}"/>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46" name="Picture 245">
            <a:extLst>
              <a:ext uri="{FF2B5EF4-FFF2-40B4-BE49-F238E27FC236}">
                <a16:creationId xmlns:a16="http://schemas.microsoft.com/office/drawing/2014/main" id="{EFB32061-569A-4598-9004-0FBB6C2CD5B9}"/>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42" name="Picture 241">
            <a:extLst>
              <a:ext uri="{FF2B5EF4-FFF2-40B4-BE49-F238E27FC236}">
                <a16:creationId xmlns:a16="http://schemas.microsoft.com/office/drawing/2014/main" id="{66F20B47-C9FB-4ED5-A1FA-C2ABBE00AC05}"/>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41" name="Picture 240">
            <a:extLst>
              <a:ext uri="{FF2B5EF4-FFF2-40B4-BE49-F238E27FC236}">
                <a16:creationId xmlns:a16="http://schemas.microsoft.com/office/drawing/2014/main" id="{3EE4C287-C42E-495B-8190-8B72C27144E2}"/>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40" name="Picture 239">
            <a:extLst>
              <a:ext uri="{FF2B5EF4-FFF2-40B4-BE49-F238E27FC236}">
                <a16:creationId xmlns:a16="http://schemas.microsoft.com/office/drawing/2014/main" id="{24B417C1-78FA-4093-AF1D-8C52CC96A007}"/>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39" name="Picture 238">
            <a:extLst>
              <a:ext uri="{FF2B5EF4-FFF2-40B4-BE49-F238E27FC236}">
                <a16:creationId xmlns:a16="http://schemas.microsoft.com/office/drawing/2014/main" id="{02C34295-6E64-4919-BB49-4CA43E163AB4}"/>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38" name="Picture 237">
            <a:extLst>
              <a:ext uri="{FF2B5EF4-FFF2-40B4-BE49-F238E27FC236}">
                <a16:creationId xmlns:a16="http://schemas.microsoft.com/office/drawing/2014/main" id="{AAE2864A-FAFC-48AB-AF22-2B08FAC2129A}"/>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37" name="Picture 236">
            <a:extLst>
              <a:ext uri="{FF2B5EF4-FFF2-40B4-BE49-F238E27FC236}">
                <a16:creationId xmlns:a16="http://schemas.microsoft.com/office/drawing/2014/main" id="{758225A8-A17C-42E2-AF03-9356312BBAC6}"/>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36" name="Picture 235">
            <a:extLst>
              <a:ext uri="{FF2B5EF4-FFF2-40B4-BE49-F238E27FC236}">
                <a16:creationId xmlns:a16="http://schemas.microsoft.com/office/drawing/2014/main" id="{8B250627-D560-4571-9FA4-26083A080F3E}"/>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35" name="Picture 234">
            <a:extLst>
              <a:ext uri="{FF2B5EF4-FFF2-40B4-BE49-F238E27FC236}">
                <a16:creationId xmlns:a16="http://schemas.microsoft.com/office/drawing/2014/main" id="{B2C2172A-EBD7-4160-BEBE-8F37A90AA240}"/>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34" name="Picture 233">
            <a:extLst>
              <a:ext uri="{FF2B5EF4-FFF2-40B4-BE49-F238E27FC236}">
                <a16:creationId xmlns:a16="http://schemas.microsoft.com/office/drawing/2014/main" id="{3DA13C6F-232E-48EA-94D9-505209755D03}"/>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75" name="Picture 74">
            <a:extLst>
              <a:ext uri="{FF2B5EF4-FFF2-40B4-BE49-F238E27FC236}">
                <a16:creationId xmlns:a16="http://schemas.microsoft.com/office/drawing/2014/main" id="{D4D1AD7A-B4B0-4A15-ABA1-0FCBFD1C381B}"/>
              </a:ext>
            </a:extLst>
          </p:cNvPr>
          <p:cNvPicPr>
            <a:picLocks noChangeAspect="1"/>
          </p:cNvPicPr>
          <p:nvPr/>
        </p:nvPicPr>
        <p:blipFill>
          <a:blip r:embed="rId3"/>
          <a:stretch>
            <a:fillRect/>
          </a:stretch>
        </p:blipFill>
        <p:spPr>
          <a:xfrm>
            <a:off x="1442882" y="2139842"/>
            <a:ext cx="4364862" cy="4353033"/>
          </a:xfrm>
          <a:prstGeom prst="rect">
            <a:avLst/>
          </a:prstGeom>
        </p:spPr>
      </p:pic>
      <p:sp>
        <p:nvSpPr>
          <p:cNvPr id="2" name="Title 1"/>
          <p:cNvSpPr>
            <a:spLocks noGrp="1"/>
          </p:cNvSpPr>
          <p:nvPr>
            <p:ph type="title"/>
          </p:nvPr>
        </p:nvSpPr>
        <p:spPr>
          <a:xfrm>
            <a:off x="838200" y="365125"/>
            <a:ext cx="4517571" cy="1325563"/>
          </a:xfrm>
        </p:spPr>
        <p:txBody>
          <a:bodyPr>
            <a:normAutofit/>
          </a:bodyPr>
          <a:lstStyle/>
          <a:p>
            <a:r>
              <a:rPr lang="en-GB" sz="3600" dirty="0" err="1"/>
              <a:t>Benham’s</a:t>
            </a:r>
            <a:r>
              <a:rPr lang="en-GB" sz="3600" dirty="0"/>
              <a:t> disk</a:t>
            </a:r>
          </a:p>
        </p:txBody>
      </p:sp>
      <p:pic>
        <p:nvPicPr>
          <p:cNvPr id="9" name="Picture 8"/>
          <p:cNvPicPr>
            <a:picLocks noChangeAspect="1"/>
          </p:cNvPicPr>
          <p:nvPr/>
        </p:nvPicPr>
        <p:blipFill>
          <a:blip r:embed="rId4"/>
          <a:stretch>
            <a:fillRect/>
          </a:stretch>
        </p:blipFill>
        <p:spPr>
          <a:xfrm>
            <a:off x="126017" y="5816434"/>
            <a:ext cx="804605" cy="993566"/>
          </a:xfrm>
          <a:prstGeom prst="rect">
            <a:avLst/>
          </a:prstGeom>
        </p:spPr>
      </p:pic>
      <p:pic>
        <p:nvPicPr>
          <p:cNvPr id="54" name="Picture 53">
            <a:extLst>
              <a:ext uri="{FF2B5EF4-FFF2-40B4-BE49-F238E27FC236}">
                <a16:creationId xmlns:a16="http://schemas.microsoft.com/office/drawing/2014/main" id="{A2ED051C-EB7A-4D2F-8FC6-0CEF05F89CBF}"/>
              </a:ext>
            </a:extLst>
          </p:cNvPr>
          <p:cNvPicPr>
            <a:picLocks noChangeAspect="1"/>
          </p:cNvPicPr>
          <p:nvPr/>
        </p:nvPicPr>
        <p:blipFill>
          <a:blip r:embed="rId3"/>
          <a:stretch>
            <a:fillRect/>
          </a:stretch>
        </p:blipFill>
        <p:spPr>
          <a:xfrm>
            <a:off x="1442882" y="2139842"/>
            <a:ext cx="4364862" cy="4353033"/>
          </a:xfrm>
          <a:prstGeom prst="rect">
            <a:avLst/>
          </a:prstGeom>
        </p:spPr>
      </p:pic>
      <p:pic>
        <p:nvPicPr>
          <p:cNvPr id="284" name="Picture 283">
            <a:extLst>
              <a:ext uri="{FF2B5EF4-FFF2-40B4-BE49-F238E27FC236}">
                <a16:creationId xmlns:a16="http://schemas.microsoft.com/office/drawing/2014/main" id="{74235570-D646-44CE-8B5C-4A21325685A1}"/>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85" name="Picture 284">
            <a:extLst>
              <a:ext uri="{FF2B5EF4-FFF2-40B4-BE49-F238E27FC236}">
                <a16:creationId xmlns:a16="http://schemas.microsoft.com/office/drawing/2014/main" id="{C7DA5435-4CC0-4572-8D75-EF22C702A215}"/>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86" name="Picture 285">
            <a:extLst>
              <a:ext uri="{FF2B5EF4-FFF2-40B4-BE49-F238E27FC236}">
                <a16:creationId xmlns:a16="http://schemas.microsoft.com/office/drawing/2014/main" id="{1B6AEC42-798C-48E6-83AB-F51324421D70}"/>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87" name="Picture 286">
            <a:extLst>
              <a:ext uri="{FF2B5EF4-FFF2-40B4-BE49-F238E27FC236}">
                <a16:creationId xmlns:a16="http://schemas.microsoft.com/office/drawing/2014/main" id="{39CE5EAA-8043-49F3-9BCF-F2ADDCEE9E0B}"/>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88" name="Picture 287">
            <a:extLst>
              <a:ext uri="{FF2B5EF4-FFF2-40B4-BE49-F238E27FC236}">
                <a16:creationId xmlns:a16="http://schemas.microsoft.com/office/drawing/2014/main" id="{44352398-64A1-4AF4-BDF1-D8C6380E92C8}"/>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89" name="Picture 288">
            <a:extLst>
              <a:ext uri="{FF2B5EF4-FFF2-40B4-BE49-F238E27FC236}">
                <a16:creationId xmlns:a16="http://schemas.microsoft.com/office/drawing/2014/main" id="{6ACF4ACD-5D0C-4AE0-BB97-8FEDB4F96BB2}"/>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0" name="Picture 289">
            <a:extLst>
              <a:ext uri="{FF2B5EF4-FFF2-40B4-BE49-F238E27FC236}">
                <a16:creationId xmlns:a16="http://schemas.microsoft.com/office/drawing/2014/main" id="{26EE0FE3-C148-4ACC-9069-8AEBB5A0A865}"/>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1" name="Picture 290">
            <a:extLst>
              <a:ext uri="{FF2B5EF4-FFF2-40B4-BE49-F238E27FC236}">
                <a16:creationId xmlns:a16="http://schemas.microsoft.com/office/drawing/2014/main" id="{33401E3C-3CFD-4684-ACF9-B4810D1C7062}"/>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2" name="Picture 291">
            <a:extLst>
              <a:ext uri="{FF2B5EF4-FFF2-40B4-BE49-F238E27FC236}">
                <a16:creationId xmlns:a16="http://schemas.microsoft.com/office/drawing/2014/main" id="{93443D09-F48A-47CC-8006-7593D970632A}"/>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3" name="Picture 292">
            <a:extLst>
              <a:ext uri="{FF2B5EF4-FFF2-40B4-BE49-F238E27FC236}">
                <a16:creationId xmlns:a16="http://schemas.microsoft.com/office/drawing/2014/main" id="{CCFFEB58-838B-4CA6-8B27-1CE7C4F995FB}"/>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4" name="Picture 293">
            <a:extLst>
              <a:ext uri="{FF2B5EF4-FFF2-40B4-BE49-F238E27FC236}">
                <a16:creationId xmlns:a16="http://schemas.microsoft.com/office/drawing/2014/main" id="{5085320C-CCE3-4DD2-BF47-DE83F58EE881}"/>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5" name="Picture 294">
            <a:extLst>
              <a:ext uri="{FF2B5EF4-FFF2-40B4-BE49-F238E27FC236}">
                <a16:creationId xmlns:a16="http://schemas.microsoft.com/office/drawing/2014/main" id="{3ABEEBD2-48B0-4B83-BAD2-F9680A6F0D68}"/>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6" name="Picture 295">
            <a:extLst>
              <a:ext uri="{FF2B5EF4-FFF2-40B4-BE49-F238E27FC236}">
                <a16:creationId xmlns:a16="http://schemas.microsoft.com/office/drawing/2014/main" id="{D90DA71C-B8AA-4E94-9CC3-DF5B67F3F90A}"/>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7" name="Picture 296">
            <a:extLst>
              <a:ext uri="{FF2B5EF4-FFF2-40B4-BE49-F238E27FC236}">
                <a16:creationId xmlns:a16="http://schemas.microsoft.com/office/drawing/2014/main" id="{4D49C02A-6374-4BE0-B9AD-26413BB98C52}"/>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8" name="Picture 297">
            <a:extLst>
              <a:ext uri="{FF2B5EF4-FFF2-40B4-BE49-F238E27FC236}">
                <a16:creationId xmlns:a16="http://schemas.microsoft.com/office/drawing/2014/main" id="{13D92043-6202-40E1-BE11-7ED6C2C38A74}"/>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299" name="Picture 298">
            <a:extLst>
              <a:ext uri="{FF2B5EF4-FFF2-40B4-BE49-F238E27FC236}">
                <a16:creationId xmlns:a16="http://schemas.microsoft.com/office/drawing/2014/main" id="{18F95533-CE3F-418C-BE6A-01CCEA00640A}"/>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0" name="Picture 299">
            <a:extLst>
              <a:ext uri="{FF2B5EF4-FFF2-40B4-BE49-F238E27FC236}">
                <a16:creationId xmlns:a16="http://schemas.microsoft.com/office/drawing/2014/main" id="{F148FF13-65AE-43E9-9FAE-C4BA83213DEA}"/>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1" name="Picture 300">
            <a:extLst>
              <a:ext uri="{FF2B5EF4-FFF2-40B4-BE49-F238E27FC236}">
                <a16:creationId xmlns:a16="http://schemas.microsoft.com/office/drawing/2014/main" id="{1241DF9E-9C2D-41CE-ACFD-2A2B1C03E64E}"/>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2" name="Picture 301">
            <a:extLst>
              <a:ext uri="{FF2B5EF4-FFF2-40B4-BE49-F238E27FC236}">
                <a16:creationId xmlns:a16="http://schemas.microsoft.com/office/drawing/2014/main" id="{E56819B4-C1FE-44D7-AE15-618D2497F763}"/>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3" name="Picture 302">
            <a:extLst>
              <a:ext uri="{FF2B5EF4-FFF2-40B4-BE49-F238E27FC236}">
                <a16:creationId xmlns:a16="http://schemas.microsoft.com/office/drawing/2014/main" id="{7CAD8CBF-DB22-4FA5-99AA-27BB3E682689}"/>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4" name="Picture 303">
            <a:extLst>
              <a:ext uri="{FF2B5EF4-FFF2-40B4-BE49-F238E27FC236}">
                <a16:creationId xmlns:a16="http://schemas.microsoft.com/office/drawing/2014/main" id="{A3BE0FFB-8762-499B-A63E-E52F54AC4178}"/>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5" name="Picture 304">
            <a:extLst>
              <a:ext uri="{FF2B5EF4-FFF2-40B4-BE49-F238E27FC236}">
                <a16:creationId xmlns:a16="http://schemas.microsoft.com/office/drawing/2014/main" id="{44A9E824-A9EB-4614-A1B2-115AAA53F6AF}"/>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6" name="Picture 305">
            <a:extLst>
              <a:ext uri="{FF2B5EF4-FFF2-40B4-BE49-F238E27FC236}">
                <a16:creationId xmlns:a16="http://schemas.microsoft.com/office/drawing/2014/main" id="{1F117A8A-4701-4B68-AE47-CAF56FB3F5A6}"/>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7" name="Picture 306">
            <a:extLst>
              <a:ext uri="{FF2B5EF4-FFF2-40B4-BE49-F238E27FC236}">
                <a16:creationId xmlns:a16="http://schemas.microsoft.com/office/drawing/2014/main" id="{BC4C0B38-DB8E-4684-BCA2-E02E353407F2}"/>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8" name="Picture 307">
            <a:extLst>
              <a:ext uri="{FF2B5EF4-FFF2-40B4-BE49-F238E27FC236}">
                <a16:creationId xmlns:a16="http://schemas.microsoft.com/office/drawing/2014/main" id="{99D0BDF9-73AA-43A4-A999-DDE0B0ED4112}"/>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09" name="Picture 308">
            <a:extLst>
              <a:ext uri="{FF2B5EF4-FFF2-40B4-BE49-F238E27FC236}">
                <a16:creationId xmlns:a16="http://schemas.microsoft.com/office/drawing/2014/main" id="{9F567DD1-6A31-42BF-8E86-60F94DCBA58E}"/>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0" name="Picture 309">
            <a:extLst>
              <a:ext uri="{FF2B5EF4-FFF2-40B4-BE49-F238E27FC236}">
                <a16:creationId xmlns:a16="http://schemas.microsoft.com/office/drawing/2014/main" id="{1ED8FC72-14B1-4134-905D-6CDB55CBA6BF}"/>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1" name="Picture 310">
            <a:extLst>
              <a:ext uri="{FF2B5EF4-FFF2-40B4-BE49-F238E27FC236}">
                <a16:creationId xmlns:a16="http://schemas.microsoft.com/office/drawing/2014/main" id="{2066CCA5-B880-484E-8C96-BB79E9944669}"/>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2" name="Picture 311">
            <a:extLst>
              <a:ext uri="{FF2B5EF4-FFF2-40B4-BE49-F238E27FC236}">
                <a16:creationId xmlns:a16="http://schemas.microsoft.com/office/drawing/2014/main" id="{C698C59B-6F03-44A4-AC42-7541FA801F12}"/>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3" name="Picture 312">
            <a:extLst>
              <a:ext uri="{FF2B5EF4-FFF2-40B4-BE49-F238E27FC236}">
                <a16:creationId xmlns:a16="http://schemas.microsoft.com/office/drawing/2014/main" id="{C35E5C37-5D70-4AF4-8037-9FC0151B58E5}"/>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4" name="Picture 313">
            <a:extLst>
              <a:ext uri="{FF2B5EF4-FFF2-40B4-BE49-F238E27FC236}">
                <a16:creationId xmlns:a16="http://schemas.microsoft.com/office/drawing/2014/main" id="{C8DEFDC6-CEFD-459F-B7BA-04A3E11E464E}"/>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5" name="Picture 314">
            <a:extLst>
              <a:ext uri="{FF2B5EF4-FFF2-40B4-BE49-F238E27FC236}">
                <a16:creationId xmlns:a16="http://schemas.microsoft.com/office/drawing/2014/main" id="{397ACB8B-B6D5-48A8-80E1-8BE4A1C68E5A}"/>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6" name="Picture 315">
            <a:extLst>
              <a:ext uri="{FF2B5EF4-FFF2-40B4-BE49-F238E27FC236}">
                <a16:creationId xmlns:a16="http://schemas.microsoft.com/office/drawing/2014/main" id="{BCC3AF0F-755E-4255-80A8-9F48E22D7C71}"/>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7" name="Picture 316">
            <a:extLst>
              <a:ext uri="{FF2B5EF4-FFF2-40B4-BE49-F238E27FC236}">
                <a16:creationId xmlns:a16="http://schemas.microsoft.com/office/drawing/2014/main" id="{6BCBF9CF-3D65-4509-8057-645CE0B4982A}"/>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8" name="Picture 317">
            <a:extLst>
              <a:ext uri="{FF2B5EF4-FFF2-40B4-BE49-F238E27FC236}">
                <a16:creationId xmlns:a16="http://schemas.microsoft.com/office/drawing/2014/main" id="{B55D2BA1-5D9B-4DF9-957F-842EE3FE6517}"/>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19" name="Picture 318">
            <a:extLst>
              <a:ext uri="{FF2B5EF4-FFF2-40B4-BE49-F238E27FC236}">
                <a16:creationId xmlns:a16="http://schemas.microsoft.com/office/drawing/2014/main" id="{FF0C7E88-2DF3-494B-96A2-DFC864C0A511}"/>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0" name="Picture 319">
            <a:extLst>
              <a:ext uri="{FF2B5EF4-FFF2-40B4-BE49-F238E27FC236}">
                <a16:creationId xmlns:a16="http://schemas.microsoft.com/office/drawing/2014/main" id="{C7458589-7DFB-414B-8042-F02267EC4216}"/>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1" name="Picture 320">
            <a:extLst>
              <a:ext uri="{FF2B5EF4-FFF2-40B4-BE49-F238E27FC236}">
                <a16:creationId xmlns:a16="http://schemas.microsoft.com/office/drawing/2014/main" id="{AE7813F4-B6E2-411B-90F7-8A048E62E820}"/>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2" name="Picture 321">
            <a:extLst>
              <a:ext uri="{FF2B5EF4-FFF2-40B4-BE49-F238E27FC236}">
                <a16:creationId xmlns:a16="http://schemas.microsoft.com/office/drawing/2014/main" id="{47AC2972-535F-4A62-B5A1-8AD466551294}"/>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3" name="Picture 322">
            <a:extLst>
              <a:ext uri="{FF2B5EF4-FFF2-40B4-BE49-F238E27FC236}">
                <a16:creationId xmlns:a16="http://schemas.microsoft.com/office/drawing/2014/main" id="{7FD0F4D1-3A9C-4D8D-AA17-DC3763BF19EB}"/>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4" name="Picture 323">
            <a:extLst>
              <a:ext uri="{FF2B5EF4-FFF2-40B4-BE49-F238E27FC236}">
                <a16:creationId xmlns:a16="http://schemas.microsoft.com/office/drawing/2014/main" id="{DDFE0F95-524A-468B-B20F-471BA78D5B2C}"/>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5" name="Picture 324">
            <a:extLst>
              <a:ext uri="{FF2B5EF4-FFF2-40B4-BE49-F238E27FC236}">
                <a16:creationId xmlns:a16="http://schemas.microsoft.com/office/drawing/2014/main" id="{C38BBF6A-CE8D-4EC1-B0DC-4753EED9B47B}"/>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6" name="Picture 325">
            <a:extLst>
              <a:ext uri="{FF2B5EF4-FFF2-40B4-BE49-F238E27FC236}">
                <a16:creationId xmlns:a16="http://schemas.microsoft.com/office/drawing/2014/main" id="{5FE42E6B-9E4C-4703-822F-CCB43E1CD805}"/>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7" name="Picture 326">
            <a:extLst>
              <a:ext uri="{FF2B5EF4-FFF2-40B4-BE49-F238E27FC236}">
                <a16:creationId xmlns:a16="http://schemas.microsoft.com/office/drawing/2014/main" id="{CCEC378A-1758-46F7-A6B6-EE5EB2C5A94E}"/>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8" name="Picture 327">
            <a:extLst>
              <a:ext uri="{FF2B5EF4-FFF2-40B4-BE49-F238E27FC236}">
                <a16:creationId xmlns:a16="http://schemas.microsoft.com/office/drawing/2014/main" id="{99DFD88B-CDF4-4551-97B1-1F7D3827C48C}"/>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29" name="Picture 328">
            <a:extLst>
              <a:ext uri="{FF2B5EF4-FFF2-40B4-BE49-F238E27FC236}">
                <a16:creationId xmlns:a16="http://schemas.microsoft.com/office/drawing/2014/main" id="{1CE3C935-8815-4FBC-8C9B-1D1DCF9EB2A8}"/>
              </a:ext>
            </a:extLst>
          </p:cNvPr>
          <p:cNvPicPr>
            <a:picLocks noChangeAspect="1"/>
          </p:cNvPicPr>
          <p:nvPr/>
        </p:nvPicPr>
        <p:blipFill>
          <a:blip r:embed="rId3"/>
          <a:stretch>
            <a:fillRect/>
          </a:stretch>
        </p:blipFill>
        <p:spPr>
          <a:xfrm>
            <a:off x="6172509" y="2139842"/>
            <a:ext cx="4364862" cy="4353033"/>
          </a:xfrm>
          <a:prstGeom prst="rect">
            <a:avLst/>
          </a:prstGeom>
        </p:spPr>
      </p:pic>
      <p:pic>
        <p:nvPicPr>
          <p:cNvPr id="330" name="Picture 329">
            <a:extLst>
              <a:ext uri="{FF2B5EF4-FFF2-40B4-BE49-F238E27FC236}">
                <a16:creationId xmlns:a16="http://schemas.microsoft.com/office/drawing/2014/main" id="{99093DB6-1E3B-4038-B4C1-B16EEF7A82C8}"/>
              </a:ext>
            </a:extLst>
          </p:cNvPr>
          <p:cNvPicPr>
            <a:picLocks noChangeAspect="1"/>
          </p:cNvPicPr>
          <p:nvPr/>
        </p:nvPicPr>
        <p:blipFill>
          <a:blip r:embed="rId3"/>
          <a:stretch>
            <a:fillRect/>
          </a:stretch>
        </p:blipFill>
        <p:spPr>
          <a:xfrm>
            <a:off x="6172509" y="2139842"/>
            <a:ext cx="4364862" cy="4353033"/>
          </a:xfrm>
          <a:prstGeom prst="rect">
            <a:avLst/>
          </a:prstGeom>
        </p:spPr>
      </p:pic>
      <p:sp>
        <p:nvSpPr>
          <p:cNvPr id="98" name="TextBox 97">
            <a:extLst>
              <a:ext uri="{FF2B5EF4-FFF2-40B4-BE49-F238E27FC236}">
                <a16:creationId xmlns:a16="http://schemas.microsoft.com/office/drawing/2014/main" id="{64BE9D9E-0AB4-40ED-9EF6-69E95C0E8548}"/>
              </a:ext>
            </a:extLst>
          </p:cNvPr>
          <p:cNvSpPr txBox="1"/>
          <p:nvPr/>
        </p:nvSpPr>
        <p:spPr>
          <a:xfrm>
            <a:off x="2689960" y="1453600"/>
            <a:ext cx="6543675" cy="461665"/>
          </a:xfrm>
          <a:prstGeom prst="rect">
            <a:avLst/>
          </a:prstGeom>
          <a:noFill/>
        </p:spPr>
        <p:txBody>
          <a:bodyPr wrap="square" rtlCol="0">
            <a:spAutoFit/>
          </a:bodyPr>
          <a:lstStyle/>
          <a:p>
            <a:pPr algn="ctr"/>
            <a:r>
              <a:rPr lang="en-GB" sz="2400" dirty="0"/>
              <a:t>Illusions are a consequence of </a:t>
            </a:r>
            <a:r>
              <a:rPr lang="en-GB" sz="2400" dirty="0">
                <a:solidFill>
                  <a:srgbClr val="FF0000"/>
                </a:solidFill>
              </a:rPr>
              <a:t>complex function</a:t>
            </a:r>
          </a:p>
        </p:txBody>
      </p:sp>
      <p:pic>
        <p:nvPicPr>
          <p:cNvPr id="9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5367" y="5854196"/>
            <a:ext cx="675030" cy="918041"/>
          </a:xfrm>
          <a:prstGeom prst="rect">
            <a:avLst/>
          </a:prstGeom>
        </p:spPr>
      </p:pic>
    </p:spTree>
    <p:extLst>
      <p:ext uri="{BB962C8B-B14F-4D97-AF65-F5344CB8AC3E}">
        <p14:creationId xmlns:p14="http://schemas.microsoft.com/office/powerpoint/2010/main" val="1967658931"/>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750" fill="hold"/>
                                        <p:tgtEl>
                                          <p:spTgt spid="54"/>
                                        </p:tgtEl>
                                        <p:attrNameLst>
                                          <p:attrName>r</p:attrName>
                                        </p:attrNameLst>
                                      </p:cBhvr>
                                    </p:animRot>
                                  </p:childTnLst>
                                  <p:subTnLst>
                                    <p:set>
                                      <p:cBhvr override="childStyle">
                                        <p:cTn dur="1" fill="hold" display="0" masterRel="sameClick" afterEffect="1">
                                          <p:stCondLst>
                                            <p:cond evt="end" delay="0">
                                              <p:tn val="5"/>
                                            </p:cond>
                                          </p:stCondLst>
                                        </p:cTn>
                                        <p:tgtEl>
                                          <p:spTgt spid="54"/>
                                        </p:tgtEl>
                                        <p:attrNameLst>
                                          <p:attrName>style.visibility</p:attrName>
                                        </p:attrNameLst>
                                      </p:cBhvr>
                                      <p:to>
                                        <p:strVal val="hidden"/>
                                      </p:to>
                                    </p:set>
                                  </p:subTnLst>
                                </p:cTn>
                              </p:par>
                            </p:childTnLst>
                          </p:cTn>
                        </p:par>
                        <p:par>
                          <p:cTn id="7" fill="hold">
                            <p:stCondLst>
                              <p:cond delay="750"/>
                            </p:stCondLst>
                            <p:childTnLst>
                              <p:par>
                                <p:cTn id="8" presetID="8" presetClass="emph" presetSubtype="0" fill="hold" nodeType="afterEffect">
                                  <p:stCondLst>
                                    <p:cond delay="0"/>
                                  </p:stCondLst>
                                  <p:childTnLst>
                                    <p:animRot by="21600000">
                                      <p:cBhvr>
                                        <p:cTn id="9" dur="500" fill="hold"/>
                                        <p:tgtEl>
                                          <p:spTgt spid="75"/>
                                        </p:tgtEl>
                                        <p:attrNameLst>
                                          <p:attrName>r</p:attrName>
                                        </p:attrNameLst>
                                      </p:cBhvr>
                                    </p:animRot>
                                  </p:childTnLst>
                                  <p:subTnLst>
                                    <p:set>
                                      <p:cBhvr override="childStyle">
                                        <p:cTn dur="1" fill="hold" display="0" masterRel="sameClick" afterEffect="1">
                                          <p:stCondLst>
                                            <p:cond evt="end" delay="0">
                                              <p:tn val="8"/>
                                            </p:cond>
                                          </p:stCondLst>
                                        </p:cTn>
                                        <p:tgtEl>
                                          <p:spTgt spid="75"/>
                                        </p:tgtEl>
                                        <p:attrNameLst>
                                          <p:attrName>style.visibility</p:attrName>
                                        </p:attrNameLst>
                                      </p:cBhvr>
                                      <p:to>
                                        <p:strVal val="hidden"/>
                                      </p:to>
                                    </p:set>
                                  </p:subTnLst>
                                </p:cTn>
                              </p:par>
                            </p:childTnLst>
                          </p:cTn>
                        </p:par>
                        <p:par>
                          <p:cTn id="10" fill="hold">
                            <p:stCondLst>
                              <p:cond delay="1250"/>
                            </p:stCondLst>
                            <p:childTnLst>
                              <p:par>
                                <p:cTn id="11" presetID="8" presetClass="emph" presetSubtype="0" fill="hold" nodeType="afterEffect">
                                  <p:stCondLst>
                                    <p:cond delay="0"/>
                                  </p:stCondLst>
                                  <p:childTnLst>
                                    <p:animRot by="21600000">
                                      <p:cBhvr>
                                        <p:cTn id="12" dur="250" fill="hold"/>
                                        <p:tgtEl>
                                          <p:spTgt spid="234"/>
                                        </p:tgtEl>
                                        <p:attrNameLst>
                                          <p:attrName>r</p:attrName>
                                        </p:attrNameLst>
                                      </p:cBhvr>
                                    </p:animRot>
                                  </p:childTnLst>
                                  <p:subTnLst>
                                    <p:set>
                                      <p:cBhvr override="childStyle">
                                        <p:cTn dur="1" fill="hold" display="0" masterRel="sameClick" afterEffect="1">
                                          <p:stCondLst>
                                            <p:cond evt="end" delay="0">
                                              <p:tn val="11"/>
                                            </p:cond>
                                          </p:stCondLst>
                                        </p:cTn>
                                        <p:tgtEl>
                                          <p:spTgt spid="234"/>
                                        </p:tgtEl>
                                        <p:attrNameLst>
                                          <p:attrName>style.visibility</p:attrName>
                                        </p:attrNameLst>
                                      </p:cBhvr>
                                      <p:to>
                                        <p:strVal val="hidden"/>
                                      </p:to>
                                    </p:set>
                                  </p:subTnLst>
                                </p:cTn>
                              </p:par>
                            </p:childTnLst>
                          </p:cTn>
                        </p:par>
                        <p:par>
                          <p:cTn id="13" fill="hold">
                            <p:stCondLst>
                              <p:cond delay="1500"/>
                            </p:stCondLst>
                            <p:childTnLst>
                              <p:par>
                                <p:cTn id="14" presetID="8" presetClass="emph" presetSubtype="0" fill="hold" nodeType="afterEffect">
                                  <p:stCondLst>
                                    <p:cond delay="0"/>
                                  </p:stCondLst>
                                  <p:childTnLst>
                                    <p:animRot by="21600000">
                                      <p:cBhvr>
                                        <p:cTn id="15" dur="150" fill="hold"/>
                                        <p:tgtEl>
                                          <p:spTgt spid="235"/>
                                        </p:tgtEl>
                                        <p:attrNameLst>
                                          <p:attrName>r</p:attrName>
                                        </p:attrNameLst>
                                      </p:cBhvr>
                                    </p:animRot>
                                  </p:childTnLst>
                                  <p:subTnLst>
                                    <p:set>
                                      <p:cBhvr override="childStyle">
                                        <p:cTn dur="1" fill="hold" display="0" masterRel="sameClick" afterEffect="1">
                                          <p:stCondLst>
                                            <p:cond evt="end" delay="0">
                                              <p:tn val="14"/>
                                            </p:cond>
                                          </p:stCondLst>
                                        </p:cTn>
                                        <p:tgtEl>
                                          <p:spTgt spid="235"/>
                                        </p:tgtEl>
                                        <p:attrNameLst>
                                          <p:attrName>style.visibility</p:attrName>
                                        </p:attrNameLst>
                                      </p:cBhvr>
                                      <p:to>
                                        <p:strVal val="hidden"/>
                                      </p:to>
                                    </p:set>
                                  </p:subTnLst>
                                </p:cTn>
                              </p:par>
                            </p:childTnLst>
                          </p:cTn>
                        </p:par>
                        <p:par>
                          <p:cTn id="16" fill="hold">
                            <p:stCondLst>
                              <p:cond delay="1650"/>
                            </p:stCondLst>
                            <p:childTnLst>
                              <p:par>
                                <p:cTn id="17" presetID="8" presetClass="emph" presetSubtype="0" fill="hold" nodeType="afterEffect">
                                  <p:stCondLst>
                                    <p:cond delay="0"/>
                                  </p:stCondLst>
                                  <p:childTnLst>
                                    <p:animRot by="21600000">
                                      <p:cBhvr>
                                        <p:cTn id="18" dur="150" fill="hold"/>
                                        <p:tgtEl>
                                          <p:spTgt spid="236"/>
                                        </p:tgtEl>
                                        <p:attrNameLst>
                                          <p:attrName>r</p:attrName>
                                        </p:attrNameLst>
                                      </p:cBhvr>
                                    </p:animRot>
                                  </p:childTnLst>
                                  <p:subTnLst>
                                    <p:set>
                                      <p:cBhvr override="childStyle">
                                        <p:cTn dur="1" fill="hold" display="0" masterRel="sameClick" afterEffect="1">
                                          <p:stCondLst>
                                            <p:cond evt="end" delay="0">
                                              <p:tn val="17"/>
                                            </p:cond>
                                          </p:stCondLst>
                                        </p:cTn>
                                        <p:tgtEl>
                                          <p:spTgt spid="236"/>
                                        </p:tgtEl>
                                        <p:attrNameLst>
                                          <p:attrName>style.visibility</p:attrName>
                                        </p:attrNameLst>
                                      </p:cBhvr>
                                      <p:to>
                                        <p:strVal val="hidden"/>
                                      </p:to>
                                    </p:set>
                                  </p:subTnLst>
                                </p:cTn>
                              </p:par>
                            </p:childTnLst>
                          </p:cTn>
                        </p:par>
                        <p:par>
                          <p:cTn id="19" fill="hold">
                            <p:stCondLst>
                              <p:cond delay="1800"/>
                            </p:stCondLst>
                            <p:childTnLst>
                              <p:par>
                                <p:cTn id="20" presetID="8" presetClass="emph" presetSubtype="0" fill="hold" nodeType="afterEffect">
                                  <p:stCondLst>
                                    <p:cond delay="0"/>
                                  </p:stCondLst>
                                  <p:childTnLst>
                                    <p:animRot by="21600000">
                                      <p:cBhvr>
                                        <p:cTn id="21" dur="150" fill="hold"/>
                                        <p:tgtEl>
                                          <p:spTgt spid="237"/>
                                        </p:tgtEl>
                                        <p:attrNameLst>
                                          <p:attrName>r</p:attrName>
                                        </p:attrNameLst>
                                      </p:cBhvr>
                                    </p:animRot>
                                  </p:childTnLst>
                                  <p:subTnLst>
                                    <p:set>
                                      <p:cBhvr override="childStyle">
                                        <p:cTn dur="1" fill="hold" display="0" masterRel="sameClick" afterEffect="1">
                                          <p:stCondLst>
                                            <p:cond evt="end" delay="0">
                                              <p:tn val="20"/>
                                            </p:cond>
                                          </p:stCondLst>
                                        </p:cTn>
                                        <p:tgtEl>
                                          <p:spTgt spid="237"/>
                                        </p:tgtEl>
                                        <p:attrNameLst>
                                          <p:attrName>style.visibility</p:attrName>
                                        </p:attrNameLst>
                                      </p:cBhvr>
                                      <p:to>
                                        <p:strVal val="hidden"/>
                                      </p:to>
                                    </p:set>
                                  </p:subTnLst>
                                </p:cTn>
                              </p:par>
                            </p:childTnLst>
                          </p:cTn>
                        </p:par>
                        <p:par>
                          <p:cTn id="22" fill="hold">
                            <p:stCondLst>
                              <p:cond delay="1950"/>
                            </p:stCondLst>
                            <p:childTnLst>
                              <p:par>
                                <p:cTn id="23" presetID="8" presetClass="emph" presetSubtype="0" fill="hold" nodeType="afterEffect">
                                  <p:stCondLst>
                                    <p:cond delay="0"/>
                                  </p:stCondLst>
                                  <p:childTnLst>
                                    <p:animRot by="21600000">
                                      <p:cBhvr>
                                        <p:cTn id="24" dur="150" fill="hold"/>
                                        <p:tgtEl>
                                          <p:spTgt spid="238"/>
                                        </p:tgtEl>
                                        <p:attrNameLst>
                                          <p:attrName>r</p:attrName>
                                        </p:attrNameLst>
                                      </p:cBhvr>
                                    </p:animRot>
                                  </p:childTnLst>
                                  <p:subTnLst>
                                    <p:set>
                                      <p:cBhvr override="childStyle">
                                        <p:cTn dur="1" fill="hold" display="0" masterRel="sameClick" afterEffect="1">
                                          <p:stCondLst>
                                            <p:cond evt="end" delay="0">
                                              <p:tn val="23"/>
                                            </p:cond>
                                          </p:stCondLst>
                                        </p:cTn>
                                        <p:tgtEl>
                                          <p:spTgt spid="238"/>
                                        </p:tgtEl>
                                        <p:attrNameLst>
                                          <p:attrName>style.visibility</p:attrName>
                                        </p:attrNameLst>
                                      </p:cBhvr>
                                      <p:to>
                                        <p:strVal val="hidden"/>
                                      </p:to>
                                    </p:set>
                                  </p:subTnLst>
                                </p:cTn>
                              </p:par>
                            </p:childTnLst>
                          </p:cTn>
                        </p:par>
                        <p:par>
                          <p:cTn id="25" fill="hold">
                            <p:stCondLst>
                              <p:cond delay="2100"/>
                            </p:stCondLst>
                            <p:childTnLst>
                              <p:par>
                                <p:cTn id="26" presetID="8" presetClass="emph" presetSubtype="0" fill="hold" nodeType="afterEffect">
                                  <p:stCondLst>
                                    <p:cond delay="0"/>
                                  </p:stCondLst>
                                  <p:childTnLst>
                                    <p:animRot by="21600000">
                                      <p:cBhvr>
                                        <p:cTn id="27" dur="150" fill="hold"/>
                                        <p:tgtEl>
                                          <p:spTgt spid="239"/>
                                        </p:tgtEl>
                                        <p:attrNameLst>
                                          <p:attrName>r</p:attrName>
                                        </p:attrNameLst>
                                      </p:cBhvr>
                                    </p:animRot>
                                  </p:childTnLst>
                                  <p:subTnLst>
                                    <p:set>
                                      <p:cBhvr override="childStyle">
                                        <p:cTn dur="1" fill="hold" display="0" masterRel="sameClick" afterEffect="1">
                                          <p:stCondLst>
                                            <p:cond evt="end" delay="0">
                                              <p:tn val="26"/>
                                            </p:cond>
                                          </p:stCondLst>
                                        </p:cTn>
                                        <p:tgtEl>
                                          <p:spTgt spid="239"/>
                                        </p:tgtEl>
                                        <p:attrNameLst>
                                          <p:attrName>style.visibility</p:attrName>
                                        </p:attrNameLst>
                                      </p:cBhvr>
                                      <p:to>
                                        <p:strVal val="hidden"/>
                                      </p:to>
                                    </p:set>
                                  </p:subTnLst>
                                </p:cTn>
                              </p:par>
                            </p:childTnLst>
                          </p:cTn>
                        </p:par>
                        <p:par>
                          <p:cTn id="28" fill="hold">
                            <p:stCondLst>
                              <p:cond delay="2250"/>
                            </p:stCondLst>
                            <p:childTnLst>
                              <p:par>
                                <p:cTn id="29" presetID="8" presetClass="emph" presetSubtype="0" fill="hold" nodeType="afterEffect">
                                  <p:stCondLst>
                                    <p:cond delay="0"/>
                                  </p:stCondLst>
                                  <p:childTnLst>
                                    <p:animRot by="21600000">
                                      <p:cBhvr>
                                        <p:cTn id="30" dur="150" fill="hold"/>
                                        <p:tgtEl>
                                          <p:spTgt spid="240"/>
                                        </p:tgtEl>
                                        <p:attrNameLst>
                                          <p:attrName>r</p:attrName>
                                        </p:attrNameLst>
                                      </p:cBhvr>
                                    </p:animRot>
                                  </p:childTnLst>
                                  <p:subTnLst>
                                    <p:set>
                                      <p:cBhvr override="childStyle">
                                        <p:cTn dur="1" fill="hold" display="0" masterRel="sameClick" afterEffect="1">
                                          <p:stCondLst>
                                            <p:cond evt="end" delay="0">
                                              <p:tn val="29"/>
                                            </p:cond>
                                          </p:stCondLst>
                                        </p:cTn>
                                        <p:tgtEl>
                                          <p:spTgt spid="240"/>
                                        </p:tgtEl>
                                        <p:attrNameLst>
                                          <p:attrName>style.visibility</p:attrName>
                                        </p:attrNameLst>
                                      </p:cBhvr>
                                      <p:to>
                                        <p:strVal val="hidden"/>
                                      </p:to>
                                    </p:set>
                                  </p:subTnLst>
                                </p:cTn>
                              </p:par>
                            </p:childTnLst>
                          </p:cTn>
                        </p:par>
                        <p:par>
                          <p:cTn id="31" fill="hold">
                            <p:stCondLst>
                              <p:cond delay="2400"/>
                            </p:stCondLst>
                            <p:childTnLst>
                              <p:par>
                                <p:cTn id="32" presetID="8" presetClass="emph" presetSubtype="0" fill="hold" nodeType="afterEffect">
                                  <p:stCondLst>
                                    <p:cond delay="0"/>
                                  </p:stCondLst>
                                  <p:childTnLst>
                                    <p:animRot by="21600000">
                                      <p:cBhvr>
                                        <p:cTn id="33" dur="150" fill="hold"/>
                                        <p:tgtEl>
                                          <p:spTgt spid="241"/>
                                        </p:tgtEl>
                                        <p:attrNameLst>
                                          <p:attrName>r</p:attrName>
                                        </p:attrNameLst>
                                      </p:cBhvr>
                                    </p:animRot>
                                  </p:childTnLst>
                                  <p:subTnLst>
                                    <p:set>
                                      <p:cBhvr override="childStyle">
                                        <p:cTn dur="1" fill="hold" display="0" masterRel="sameClick" afterEffect="1">
                                          <p:stCondLst>
                                            <p:cond evt="end" delay="0">
                                              <p:tn val="32"/>
                                            </p:cond>
                                          </p:stCondLst>
                                        </p:cTn>
                                        <p:tgtEl>
                                          <p:spTgt spid="241"/>
                                        </p:tgtEl>
                                        <p:attrNameLst>
                                          <p:attrName>style.visibility</p:attrName>
                                        </p:attrNameLst>
                                      </p:cBhvr>
                                      <p:to>
                                        <p:strVal val="hidden"/>
                                      </p:to>
                                    </p:set>
                                  </p:subTnLst>
                                </p:cTn>
                              </p:par>
                            </p:childTnLst>
                          </p:cTn>
                        </p:par>
                        <p:par>
                          <p:cTn id="34" fill="hold">
                            <p:stCondLst>
                              <p:cond delay="2550"/>
                            </p:stCondLst>
                            <p:childTnLst>
                              <p:par>
                                <p:cTn id="35" presetID="8" presetClass="emph" presetSubtype="0" fill="hold" nodeType="afterEffect">
                                  <p:stCondLst>
                                    <p:cond delay="0"/>
                                  </p:stCondLst>
                                  <p:childTnLst>
                                    <p:animRot by="21600000">
                                      <p:cBhvr>
                                        <p:cTn id="36" dur="150" fill="hold"/>
                                        <p:tgtEl>
                                          <p:spTgt spid="242"/>
                                        </p:tgtEl>
                                        <p:attrNameLst>
                                          <p:attrName>r</p:attrName>
                                        </p:attrNameLst>
                                      </p:cBhvr>
                                    </p:animRot>
                                  </p:childTnLst>
                                  <p:subTnLst>
                                    <p:set>
                                      <p:cBhvr override="childStyle">
                                        <p:cTn dur="1" fill="hold" display="0" masterRel="sameClick" afterEffect="1">
                                          <p:stCondLst>
                                            <p:cond evt="end" delay="0">
                                              <p:tn val="35"/>
                                            </p:cond>
                                          </p:stCondLst>
                                        </p:cTn>
                                        <p:tgtEl>
                                          <p:spTgt spid="242"/>
                                        </p:tgtEl>
                                        <p:attrNameLst>
                                          <p:attrName>style.visibility</p:attrName>
                                        </p:attrNameLst>
                                      </p:cBhvr>
                                      <p:to>
                                        <p:strVal val="hidden"/>
                                      </p:to>
                                    </p:set>
                                  </p:subTnLst>
                                </p:cTn>
                              </p:par>
                            </p:childTnLst>
                          </p:cTn>
                        </p:par>
                        <p:par>
                          <p:cTn id="37" fill="hold">
                            <p:stCondLst>
                              <p:cond delay="2700"/>
                            </p:stCondLst>
                            <p:childTnLst>
                              <p:par>
                                <p:cTn id="38" presetID="8" presetClass="emph" presetSubtype="0" fill="hold" nodeType="afterEffect">
                                  <p:stCondLst>
                                    <p:cond delay="0"/>
                                  </p:stCondLst>
                                  <p:childTnLst>
                                    <p:animRot by="21600000">
                                      <p:cBhvr>
                                        <p:cTn id="39" dur="150" fill="hold"/>
                                        <p:tgtEl>
                                          <p:spTgt spid="246"/>
                                        </p:tgtEl>
                                        <p:attrNameLst>
                                          <p:attrName>r</p:attrName>
                                        </p:attrNameLst>
                                      </p:cBhvr>
                                    </p:animRot>
                                  </p:childTnLst>
                                  <p:subTnLst>
                                    <p:set>
                                      <p:cBhvr override="childStyle">
                                        <p:cTn dur="1" fill="hold" display="0" masterRel="sameClick" afterEffect="1">
                                          <p:stCondLst>
                                            <p:cond evt="end" delay="0">
                                              <p:tn val="38"/>
                                            </p:cond>
                                          </p:stCondLst>
                                        </p:cTn>
                                        <p:tgtEl>
                                          <p:spTgt spid="246"/>
                                        </p:tgtEl>
                                        <p:attrNameLst>
                                          <p:attrName>style.visibility</p:attrName>
                                        </p:attrNameLst>
                                      </p:cBhvr>
                                      <p:to>
                                        <p:strVal val="hidden"/>
                                      </p:to>
                                    </p:set>
                                  </p:subTnLst>
                                </p:cTn>
                              </p:par>
                            </p:childTnLst>
                          </p:cTn>
                        </p:par>
                        <p:par>
                          <p:cTn id="40" fill="hold">
                            <p:stCondLst>
                              <p:cond delay="2850"/>
                            </p:stCondLst>
                            <p:childTnLst>
                              <p:par>
                                <p:cTn id="41" presetID="8" presetClass="emph" presetSubtype="0" fill="hold" nodeType="afterEffect">
                                  <p:stCondLst>
                                    <p:cond delay="0"/>
                                  </p:stCondLst>
                                  <p:childTnLst>
                                    <p:animRot by="21600000">
                                      <p:cBhvr>
                                        <p:cTn id="42" dur="150" fill="hold"/>
                                        <p:tgtEl>
                                          <p:spTgt spid="247"/>
                                        </p:tgtEl>
                                        <p:attrNameLst>
                                          <p:attrName>r</p:attrName>
                                        </p:attrNameLst>
                                      </p:cBhvr>
                                    </p:animRot>
                                  </p:childTnLst>
                                  <p:subTnLst>
                                    <p:set>
                                      <p:cBhvr override="childStyle">
                                        <p:cTn dur="1" fill="hold" display="0" masterRel="sameClick" afterEffect="1">
                                          <p:stCondLst>
                                            <p:cond evt="end" delay="0">
                                              <p:tn val="41"/>
                                            </p:cond>
                                          </p:stCondLst>
                                        </p:cTn>
                                        <p:tgtEl>
                                          <p:spTgt spid="247"/>
                                        </p:tgtEl>
                                        <p:attrNameLst>
                                          <p:attrName>style.visibility</p:attrName>
                                        </p:attrNameLst>
                                      </p:cBhvr>
                                      <p:to>
                                        <p:strVal val="hidden"/>
                                      </p:to>
                                    </p:set>
                                  </p:subTnLst>
                                </p:cTn>
                              </p:par>
                            </p:childTnLst>
                          </p:cTn>
                        </p:par>
                        <p:par>
                          <p:cTn id="43" fill="hold">
                            <p:stCondLst>
                              <p:cond delay="3000"/>
                            </p:stCondLst>
                            <p:childTnLst>
                              <p:par>
                                <p:cTn id="44" presetID="8" presetClass="emph" presetSubtype="0" fill="hold" nodeType="afterEffect">
                                  <p:stCondLst>
                                    <p:cond delay="0"/>
                                  </p:stCondLst>
                                  <p:childTnLst>
                                    <p:animRot by="21600000">
                                      <p:cBhvr>
                                        <p:cTn id="45" dur="150" fill="hold"/>
                                        <p:tgtEl>
                                          <p:spTgt spid="248"/>
                                        </p:tgtEl>
                                        <p:attrNameLst>
                                          <p:attrName>r</p:attrName>
                                        </p:attrNameLst>
                                      </p:cBhvr>
                                    </p:animRot>
                                  </p:childTnLst>
                                  <p:subTnLst>
                                    <p:set>
                                      <p:cBhvr override="childStyle">
                                        <p:cTn dur="1" fill="hold" display="0" masterRel="sameClick" afterEffect="1">
                                          <p:stCondLst>
                                            <p:cond evt="end" delay="0">
                                              <p:tn val="44"/>
                                            </p:cond>
                                          </p:stCondLst>
                                        </p:cTn>
                                        <p:tgtEl>
                                          <p:spTgt spid="248"/>
                                        </p:tgtEl>
                                        <p:attrNameLst>
                                          <p:attrName>style.visibility</p:attrName>
                                        </p:attrNameLst>
                                      </p:cBhvr>
                                      <p:to>
                                        <p:strVal val="hidden"/>
                                      </p:to>
                                    </p:set>
                                  </p:subTnLst>
                                </p:cTn>
                              </p:par>
                            </p:childTnLst>
                          </p:cTn>
                        </p:par>
                        <p:par>
                          <p:cTn id="46" fill="hold">
                            <p:stCondLst>
                              <p:cond delay="3150"/>
                            </p:stCondLst>
                            <p:childTnLst>
                              <p:par>
                                <p:cTn id="47" presetID="8" presetClass="emph" presetSubtype="0" fill="hold" nodeType="afterEffect">
                                  <p:stCondLst>
                                    <p:cond delay="0"/>
                                  </p:stCondLst>
                                  <p:childTnLst>
                                    <p:animRot by="21600000">
                                      <p:cBhvr>
                                        <p:cTn id="48" dur="150" fill="hold"/>
                                        <p:tgtEl>
                                          <p:spTgt spid="249"/>
                                        </p:tgtEl>
                                        <p:attrNameLst>
                                          <p:attrName>r</p:attrName>
                                        </p:attrNameLst>
                                      </p:cBhvr>
                                    </p:animRot>
                                  </p:childTnLst>
                                  <p:subTnLst>
                                    <p:set>
                                      <p:cBhvr override="childStyle">
                                        <p:cTn dur="1" fill="hold" display="0" masterRel="sameClick" afterEffect="1">
                                          <p:stCondLst>
                                            <p:cond evt="end" delay="0">
                                              <p:tn val="47"/>
                                            </p:cond>
                                          </p:stCondLst>
                                        </p:cTn>
                                        <p:tgtEl>
                                          <p:spTgt spid="249"/>
                                        </p:tgtEl>
                                        <p:attrNameLst>
                                          <p:attrName>style.visibility</p:attrName>
                                        </p:attrNameLst>
                                      </p:cBhvr>
                                      <p:to>
                                        <p:strVal val="hidden"/>
                                      </p:to>
                                    </p:set>
                                  </p:subTnLst>
                                </p:cTn>
                              </p:par>
                            </p:childTnLst>
                          </p:cTn>
                        </p:par>
                        <p:par>
                          <p:cTn id="49" fill="hold">
                            <p:stCondLst>
                              <p:cond delay="3300"/>
                            </p:stCondLst>
                            <p:childTnLst>
                              <p:par>
                                <p:cTn id="50" presetID="8" presetClass="emph" presetSubtype="0" fill="hold" nodeType="afterEffect">
                                  <p:stCondLst>
                                    <p:cond delay="0"/>
                                  </p:stCondLst>
                                  <p:childTnLst>
                                    <p:animRot by="21600000">
                                      <p:cBhvr>
                                        <p:cTn id="51" dur="150" fill="hold"/>
                                        <p:tgtEl>
                                          <p:spTgt spid="250"/>
                                        </p:tgtEl>
                                        <p:attrNameLst>
                                          <p:attrName>r</p:attrName>
                                        </p:attrNameLst>
                                      </p:cBhvr>
                                    </p:animRot>
                                  </p:childTnLst>
                                  <p:subTnLst>
                                    <p:set>
                                      <p:cBhvr override="childStyle">
                                        <p:cTn dur="1" fill="hold" display="0" masterRel="sameClick" afterEffect="1">
                                          <p:stCondLst>
                                            <p:cond evt="end" delay="0">
                                              <p:tn val="50"/>
                                            </p:cond>
                                          </p:stCondLst>
                                        </p:cTn>
                                        <p:tgtEl>
                                          <p:spTgt spid="250"/>
                                        </p:tgtEl>
                                        <p:attrNameLst>
                                          <p:attrName>style.visibility</p:attrName>
                                        </p:attrNameLst>
                                      </p:cBhvr>
                                      <p:to>
                                        <p:strVal val="hidden"/>
                                      </p:to>
                                    </p:set>
                                  </p:subTnLst>
                                </p:cTn>
                              </p:par>
                            </p:childTnLst>
                          </p:cTn>
                        </p:par>
                        <p:par>
                          <p:cTn id="52" fill="hold">
                            <p:stCondLst>
                              <p:cond delay="3450"/>
                            </p:stCondLst>
                            <p:childTnLst>
                              <p:par>
                                <p:cTn id="53" presetID="8" presetClass="emph" presetSubtype="0" fill="hold" nodeType="afterEffect">
                                  <p:stCondLst>
                                    <p:cond delay="0"/>
                                  </p:stCondLst>
                                  <p:childTnLst>
                                    <p:animRot by="21600000">
                                      <p:cBhvr>
                                        <p:cTn id="54" dur="150" fill="hold"/>
                                        <p:tgtEl>
                                          <p:spTgt spid="251"/>
                                        </p:tgtEl>
                                        <p:attrNameLst>
                                          <p:attrName>r</p:attrName>
                                        </p:attrNameLst>
                                      </p:cBhvr>
                                    </p:animRot>
                                  </p:childTnLst>
                                  <p:subTnLst>
                                    <p:set>
                                      <p:cBhvr override="childStyle">
                                        <p:cTn dur="1" fill="hold" display="0" masterRel="sameClick" afterEffect="1">
                                          <p:stCondLst>
                                            <p:cond evt="end" delay="0">
                                              <p:tn val="53"/>
                                            </p:cond>
                                          </p:stCondLst>
                                        </p:cTn>
                                        <p:tgtEl>
                                          <p:spTgt spid="251"/>
                                        </p:tgtEl>
                                        <p:attrNameLst>
                                          <p:attrName>style.visibility</p:attrName>
                                        </p:attrNameLst>
                                      </p:cBhvr>
                                      <p:to>
                                        <p:strVal val="hidden"/>
                                      </p:to>
                                    </p:set>
                                  </p:subTnLst>
                                </p:cTn>
                              </p:par>
                            </p:childTnLst>
                          </p:cTn>
                        </p:par>
                        <p:par>
                          <p:cTn id="55" fill="hold">
                            <p:stCondLst>
                              <p:cond delay="3600"/>
                            </p:stCondLst>
                            <p:childTnLst>
                              <p:par>
                                <p:cTn id="56" presetID="8" presetClass="emph" presetSubtype="0" fill="hold" nodeType="afterEffect">
                                  <p:stCondLst>
                                    <p:cond delay="0"/>
                                  </p:stCondLst>
                                  <p:childTnLst>
                                    <p:animRot by="21600000">
                                      <p:cBhvr>
                                        <p:cTn id="57" dur="150" fill="hold"/>
                                        <p:tgtEl>
                                          <p:spTgt spid="252"/>
                                        </p:tgtEl>
                                        <p:attrNameLst>
                                          <p:attrName>r</p:attrName>
                                        </p:attrNameLst>
                                      </p:cBhvr>
                                    </p:animRot>
                                  </p:childTnLst>
                                  <p:subTnLst>
                                    <p:set>
                                      <p:cBhvr override="childStyle">
                                        <p:cTn dur="1" fill="hold" display="0" masterRel="sameClick" afterEffect="1">
                                          <p:stCondLst>
                                            <p:cond evt="end" delay="0">
                                              <p:tn val="56"/>
                                            </p:cond>
                                          </p:stCondLst>
                                        </p:cTn>
                                        <p:tgtEl>
                                          <p:spTgt spid="252"/>
                                        </p:tgtEl>
                                        <p:attrNameLst>
                                          <p:attrName>style.visibility</p:attrName>
                                        </p:attrNameLst>
                                      </p:cBhvr>
                                      <p:to>
                                        <p:strVal val="hidden"/>
                                      </p:to>
                                    </p:set>
                                  </p:subTnLst>
                                </p:cTn>
                              </p:par>
                            </p:childTnLst>
                          </p:cTn>
                        </p:par>
                        <p:par>
                          <p:cTn id="58" fill="hold">
                            <p:stCondLst>
                              <p:cond delay="3750"/>
                            </p:stCondLst>
                            <p:childTnLst>
                              <p:par>
                                <p:cTn id="59" presetID="8" presetClass="emph" presetSubtype="0" fill="hold" nodeType="afterEffect">
                                  <p:stCondLst>
                                    <p:cond delay="0"/>
                                  </p:stCondLst>
                                  <p:childTnLst>
                                    <p:animRot by="21600000">
                                      <p:cBhvr>
                                        <p:cTn id="60" dur="150" fill="hold"/>
                                        <p:tgtEl>
                                          <p:spTgt spid="253"/>
                                        </p:tgtEl>
                                        <p:attrNameLst>
                                          <p:attrName>r</p:attrName>
                                        </p:attrNameLst>
                                      </p:cBhvr>
                                    </p:animRot>
                                  </p:childTnLst>
                                  <p:subTnLst>
                                    <p:set>
                                      <p:cBhvr override="childStyle">
                                        <p:cTn dur="1" fill="hold" display="0" masterRel="sameClick" afterEffect="1">
                                          <p:stCondLst>
                                            <p:cond evt="end" delay="0">
                                              <p:tn val="59"/>
                                            </p:cond>
                                          </p:stCondLst>
                                        </p:cTn>
                                        <p:tgtEl>
                                          <p:spTgt spid="253"/>
                                        </p:tgtEl>
                                        <p:attrNameLst>
                                          <p:attrName>style.visibility</p:attrName>
                                        </p:attrNameLst>
                                      </p:cBhvr>
                                      <p:to>
                                        <p:strVal val="hidden"/>
                                      </p:to>
                                    </p:set>
                                  </p:subTnLst>
                                </p:cTn>
                              </p:par>
                            </p:childTnLst>
                          </p:cTn>
                        </p:par>
                        <p:par>
                          <p:cTn id="61" fill="hold">
                            <p:stCondLst>
                              <p:cond delay="3900"/>
                            </p:stCondLst>
                            <p:childTnLst>
                              <p:par>
                                <p:cTn id="62" presetID="8" presetClass="emph" presetSubtype="0" fill="hold" nodeType="afterEffect">
                                  <p:stCondLst>
                                    <p:cond delay="0"/>
                                  </p:stCondLst>
                                  <p:childTnLst>
                                    <p:animRot by="21600000">
                                      <p:cBhvr>
                                        <p:cTn id="63" dur="150" fill="hold"/>
                                        <p:tgtEl>
                                          <p:spTgt spid="254"/>
                                        </p:tgtEl>
                                        <p:attrNameLst>
                                          <p:attrName>r</p:attrName>
                                        </p:attrNameLst>
                                      </p:cBhvr>
                                    </p:animRot>
                                  </p:childTnLst>
                                  <p:subTnLst>
                                    <p:set>
                                      <p:cBhvr override="childStyle">
                                        <p:cTn dur="1" fill="hold" display="0" masterRel="sameClick" afterEffect="1">
                                          <p:stCondLst>
                                            <p:cond evt="end" delay="0">
                                              <p:tn val="62"/>
                                            </p:cond>
                                          </p:stCondLst>
                                        </p:cTn>
                                        <p:tgtEl>
                                          <p:spTgt spid="254"/>
                                        </p:tgtEl>
                                        <p:attrNameLst>
                                          <p:attrName>style.visibility</p:attrName>
                                        </p:attrNameLst>
                                      </p:cBhvr>
                                      <p:to>
                                        <p:strVal val="hidden"/>
                                      </p:to>
                                    </p:set>
                                  </p:subTnLst>
                                </p:cTn>
                              </p:par>
                            </p:childTnLst>
                          </p:cTn>
                        </p:par>
                        <p:par>
                          <p:cTn id="64" fill="hold">
                            <p:stCondLst>
                              <p:cond delay="4050"/>
                            </p:stCondLst>
                            <p:childTnLst>
                              <p:par>
                                <p:cTn id="65" presetID="8" presetClass="emph" presetSubtype="0" fill="hold" nodeType="afterEffect">
                                  <p:stCondLst>
                                    <p:cond delay="0"/>
                                  </p:stCondLst>
                                  <p:childTnLst>
                                    <p:animRot by="21600000">
                                      <p:cBhvr>
                                        <p:cTn id="66" dur="150" fill="hold"/>
                                        <p:tgtEl>
                                          <p:spTgt spid="255"/>
                                        </p:tgtEl>
                                        <p:attrNameLst>
                                          <p:attrName>r</p:attrName>
                                        </p:attrNameLst>
                                      </p:cBhvr>
                                    </p:animRot>
                                  </p:childTnLst>
                                  <p:subTnLst>
                                    <p:set>
                                      <p:cBhvr override="childStyle">
                                        <p:cTn dur="1" fill="hold" display="0" masterRel="sameClick" afterEffect="1">
                                          <p:stCondLst>
                                            <p:cond evt="end" delay="0">
                                              <p:tn val="65"/>
                                            </p:cond>
                                          </p:stCondLst>
                                        </p:cTn>
                                        <p:tgtEl>
                                          <p:spTgt spid="255"/>
                                        </p:tgtEl>
                                        <p:attrNameLst>
                                          <p:attrName>style.visibility</p:attrName>
                                        </p:attrNameLst>
                                      </p:cBhvr>
                                      <p:to>
                                        <p:strVal val="hidden"/>
                                      </p:to>
                                    </p:set>
                                  </p:subTnLst>
                                </p:cTn>
                              </p:par>
                            </p:childTnLst>
                          </p:cTn>
                        </p:par>
                        <p:par>
                          <p:cTn id="67" fill="hold">
                            <p:stCondLst>
                              <p:cond delay="4200"/>
                            </p:stCondLst>
                            <p:childTnLst>
                              <p:par>
                                <p:cTn id="68" presetID="8" presetClass="emph" presetSubtype="0" fill="hold" nodeType="afterEffect">
                                  <p:stCondLst>
                                    <p:cond delay="0"/>
                                  </p:stCondLst>
                                  <p:childTnLst>
                                    <p:animRot by="21600000">
                                      <p:cBhvr>
                                        <p:cTn id="69" dur="150" fill="hold"/>
                                        <p:tgtEl>
                                          <p:spTgt spid="256"/>
                                        </p:tgtEl>
                                        <p:attrNameLst>
                                          <p:attrName>r</p:attrName>
                                        </p:attrNameLst>
                                      </p:cBhvr>
                                    </p:animRot>
                                  </p:childTnLst>
                                  <p:subTnLst>
                                    <p:set>
                                      <p:cBhvr override="childStyle">
                                        <p:cTn dur="1" fill="hold" display="0" masterRel="sameClick" afterEffect="1">
                                          <p:stCondLst>
                                            <p:cond evt="end" delay="0">
                                              <p:tn val="68"/>
                                            </p:cond>
                                          </p:stCondLst>
                                        </p:cTn>
                                        <p:tgtEl>
                                          <p:spTgt spid="256"/>
                                        </p:tgtEl>
                                        <p:attrNameLst>
                                          <p:attrName>style.visibility</p:attrName>
                                        </p:attrNameLst>
                                      </p:cBhvr>
                                      <p:to>
                                        <p:strVal val="hidden"/>
                                      </p:to>
                                    </p:set>
                                  </p:subTnLst>
                                </p:cTn>
                              </p:par>
                            </p:childTnLst>
                          </p:cTn>
                        </p:par>
                        <p:par>
                          <p:cTn id="70" fill="hold">
                            <p:stCondLst>
                              <p:cond delay="4350"/>
                            </p:stCondLst>
                            <p:childTnLst>
                              <p:par>
                                <p:cTn id="71" presetID="8" presetClass="emph" presetSubtype="0" fill="hold" nodeType="afterEffect">
                                  <p:stCondLst>
                                    <p:cond delay="0"/>
                                  </p:stCondLst>
                                  <p:childTnLst>
                                    <p:animRot by="21600000">
                                      <p:cBhvr>
                                        <p:cTn id="72" dur="150" fill="hold"/>
                                        <p:tgtEl>
                                          <p:spTgt spid="257"/>
                                        </p:tgtEl>
                                        <p:attrNameLst>
                                          <p:attrName>r</p:attrName>
                                        </p:attrNameLst>
                                      </p:cBhvr>
                                    </p:animRot>
                                  </p:childTnLst>
                                  <p:subTnLst>
                                    <p:set>
                                      <p:cBhvr override="childStyle">
                                        <p:cTn dur="1" fill="hold" display="0" masterRel="sameClick" afterEffect="1">
                                          <p:stCondLst>
                                            <p:cond evt="end" delay="0">
                                              <p:tn val="71"/>
                                            </p:cond>
                                          </p:stCondLst>
                                        </p:cTn>
                                        <p:tgtEl>
                                          <p:spTgt spid="257"/>
                                        </p:tgtEl>
                                        <p:attrNameLst>
                                          <p:attrName>style.visibility</p:attrName>
                                        </p:attrNameLst>
                                      </p:cBhvr>
                                      <p:to>
                                        <p:strVal val="hidden"/>
                                      </p:to>
                                    </p:set>
                                  </p:subTnLst>
                                </p:cTn>
                              </p:par>
                            </p:childTnLst>
                          </p:cTn>
                        </p:par>
                        <p:par>
                          <p:cTn id="73" fill="hold">
                            <p:stCondLst>
                              <p:cond delay="4500"/>
                            </p:stCondLst>
                            <p:childTnLst>
                              <p:par>
                                <p:cTn id="74" presetID="8" presetClass="emph" presetSubtype="0" fill="hold" nodeType="afterEffect">
                                  <p:stCondLst>
                                    <p:cond delay="0"/>
                                  </p:stCondLst>
                                  <p:childTnLst>
                                    <p:animRot by="21600000">
                                      <p:cBhvr>
                                        <p:cTn id="75" dur="150" fill="hold"/>
                                        <p:tgtEl>
                                          <p:spTgt spid="258"/>
                                        </p:tgtEl>
                                        <p:attrNameLst>
                                          <p:attrName>r</p:attrName>
                                        </p:attrNameLst>
                                      </p:cBhvr>
                                    </p:animRot>
                                  </p:childTnLst>
                                  <p:subTnLst>
                                    <p:set>
                                      <p:cBhvr override="childStyle">
                                        <p:cTn dur="1" fill="hold" display="0" masterRel="sameClick" afterEffect="1">
                                          <p:stCondLst>
                                            <p:cond evt="end" delay="0">
                                              <p:tn val="74"/>
                                            </p:cond>
                                          </p:stCondLst>
                                        </p:cTn>
                                        <p:tgtEl>
                                          <p:spTgt spid="258"/>
                                        </p:tgtEl>
                                        <p:attrNameLst>
                                          <p:attrName>style.visibility</p:attrName>
                                        </p:attrNameLst>
                                      </p:cBhvr>
                                      <p:to>
                                        <p:strVal val="hidden"/>
                                      </p:to>
                                    </p:set>
                                  </p:subTnLst>
                                </p:cTn>
                              </p:par>
                            </p:childTnLst>
                          </p:cTn>
                        </p:par>
                        <p:par>
                          <p:cTn id="76" fill="hold">
                            <p:stCondLst>
                              <p:cond delay="4650"/>
                            </p:stCondLst>
                            <p:childTnLst>
                              <p:par>
                                <p:cTn id="77" presetID="8" presetClass="emph" presetSubtype="0" fill="hold" nodeType="afterEffect">
                                  <p:stCondLst>
                                    <p:cond delay="0"/>
                                  </p:stCondLst>
                                  <p:childTnLst>
                                    <p:animRot by="21600000">
                                      <p:cBhvr>
                                        <p:cTn id="78" dur="150" fill="hold"/>
                                        <p:tgtEl>
                                          <p:spTgt spid="259"/>
                                        </p:tgtEl>
                                        <p:attrNameLst>
                                          <p:attrName>r</p:attrName>
                                        </p:attrNameLst>
                                      </p:cBhvr>
                                    </p:animRot>
                                  </p:childTnLst>
                                  <p:subTnLst>
                                    <p:set>
                                      <p:cBhvr override="childStyle">
                                        <p:cTn dur="1" fill="hold" display="0" masterRel="sameClick" afterEffect="1">
                                          <p:stCondLst>
                                            <p:cond evt="end" delay="0">
                                              <p:tn val="77"/>
                                            </p:cond>
                                          </p:stCondLst>
                                        </p:cTn>
                                        <p:tgtEl>
                                          <p:spTgt spid="259"/>
                                        </p:tgtEl>
                                        <p:attrNameLst>
                                          <p:attrName>style.visibility</p:attrName>
                                        </p:attrNameLst>
                                      </p:cBhvr>
                                      <p:to>
                                        <p:strVal val="hidden"/>
                                      </p:to>
                                    </p:set>
                                  </p:subTnLst>
                                </p:cTn>
                              </p:par>
                            </p:childTnLst>
                          </p:cTn>
                        </p:par>
                        <p:par>
                          <p:cTn id="79" fill="hold">
                            <p:stCondLst>
                              <p:cond delay="4800"/>
                            </p:stCondLst>
                            <p:childTnLst>
                              <p:par>
                                <p:cTn id="80" presetID="8" presetClass="emph" presetSubtype="0" fill="hold" nodeType="afterEffect">
                                  <p:stCondLst>
                                    <p:cond delay="0"/>
                                  </p:stCondLst>
                                  <p:childTnLst>
                                    <p:animRot by="21600000">
                                      <p:cBhvr>
                                        <p:cTn id="81" dur="150" fill="hold"/>
                                        <p:tgtEl>
                                          <p:spTgt spid="260"/>
                                        </p:tgtEl>
                                        <p:attrNameLst>
                                          <p:attrName>r</p:attrName>
                                        </p:attrNameLst>
                                      </p:cBhvr>
                                    </p:animRot>
                                  </p:childTnLst>
                                  <p:subTnLst>
                                    <p:set>
                                      <p:cBhvr override="childStyle">
                                        <p:cTn dur="1" fill="hold" display="0" masterRel="sameClick" afterEffect="1">
                                          <p:stCondLst>
                                            <p:cond evt="end" delay="0">
                                              <p:tn val="80"/>
                                            </p:cond>
                                          </p:stCondLst>
                                        </p:cTn>
                                        <p:tgtEl>
                                          <p:spTgt spid="260"/>
                                        </p:tgtEl>
                                        <p:attrNameLst>
                                          <p:attrName>style.visibility</p:attrName>
                                        </p:attrNameLst>
                                      </p:cBhvr>
                                      <p:to>
                                        <p:strVal val="hidden"/>
                                      </p:to>
                                    </p:set>
                                  </p:subTnLst>
                                </p:cTn>
                              </p:par>
                            </p:childTnLst>
                          </p:cTn>
                        </p:par>
                        <p:par>
                          <p:cTn id="82" fill="hold">
                            <p:stCondLst>
                              <p:cond delay="4950"/>
                            </p:stCondLst>
                            <p:childTnLst>
                              <p:par>
                                <p:cTn id="83" presetID="8" presetClass="emph" presetSubtype="0" fill="hold" nodeType="afterEffect">
                                  <p:stCondLst>
                                    <p:cond delay="0"/>
                                  </p:stCondLst>
                                  <p:childTnLst>
                                    <p:animRot by="21600000">
                                      <p:cBhvr>
                                        <p:cTn id="84" dur="150" fill="hold"/>
                                        <p:tgtEl>
                                          <p:spTgt spid="261"/>
                                        </p:tgtEl>
                                        <p:attrNameLst>
                                          <p:attrName>r</p:attrName>
                                        </p:attrNameLst>
                                      </p:cBhvr>
                                    </p:animRot>
                                  </p:childTnLst>
                                  <p:subTnLst>
                                    <p:set>
                                      <p:cBhvr override="childStyle">
                                        <p:cTn dur="1" fill="hold" display="0" masterRel="sameClick" afterEffect="1">
                                          <p:stCondLst>
                                            <p:cond evt="end" delay="0">
                                              <p:tn val="83"/>
                                            </p:cond>
                                          </p:stCondLst>
                                        </p:cTn>
                                        <p:tgtEl>
                                          <p:spTgt spid="261"/>
                                        </p:tgtEl>
                                        <p:attrNameLst>
                                          <p:attrName>style.visibility</p:attrName>
                                        </p:attrNameLst>
                                      </p:cBhvr>
                                      <p:to>
                                        <p:strVal val="hidden"/>
                                      </p:to>
                                    </p:set>
                                  </p:subTnLst>
                                </p:cTn>
                              </p:par>
                            </p:childTnLst>
                          </p:cTn>
                        </p:par>
                        <p:par>
                          <p:cTn id="85" fill="hold">
                            <p:stCondLst>
                              <p:cond delay="5100"/>
                            </p:stCondLst>
                            <p:childTnLst>
                              <p:par>
                                <p:cTn id="86" presetID="8" presetClass="emph" presetSubtype="0" fill="hold" nodeType="afterEffect">
                                  <p:stCondLst>
                                    <p:cond delay="0"/>
                                  </p:stCondLst>
                                  <p:childTnLst>
                                    <p:animRot by="21600000">
                                      <p:cBhvr>
                                        <p:cTn id="87" dur="150" fill="hold"/>
                                        <p:tgtEl>
                                          <p:spTgt spid="262"/>
                                        </p:tgtEl>
                                        <p:attrNameLst>
                                          <p:attrName>r</p:attrName>
                                        </p:attrNameLst>
                                      </p:cBhvr>
                                    </p:animRot>
                                  </p:childTnLst>
                                  <p:subTnLst>
                                    <p:set>
                                      <p:cBhvr override="childStyle">
                                        <p:cTn dur="1" fill="hold" display="0" masterRel="sameClick" afterEffect="1">
                                          <p:stCondLst>
                                            <p:cond evt="end" delay="0">
                                              <p:tn val="86"/>
                                            </p:cond>
                                          </p:stCondLst>
                                        </p:cTn>
                                        <p:tgtEl>
                                          <p:spTgt spid="262"/>
                                        </p:tgtEl>
                                        <p:attrNameLst>
                                          <p:attrName>style.visibility</p:attrName>
                                        </p:attrNameLst>
                                      </p:cBhvr>
                                      <p:to>
                                        <p:strVal val="hidden"/>
                                      </p:to>
                                    </p:set>
                                  </p:subTnLst>
                                </p:cTn>
                              </p:par>
                            </p:childTnLst>
                          </p:cTn>
                        </p:par>
                        <p:par>
                          <p:cTn id="88" fill="hold">
                            <p:stCondLst>
                              <p:cond delay="5250"/>
                            </p:stCondLst>
                            <p:childTnLst>
                              <p:par>
                                <p:cTn id="89" presetID="8" presetClass="emph" presetSubtype="0" fill="hold" nodeType="afterEffect">
                                  <p:stCondLst>
                                    <p:cond delay="0"/>
                                  </p:stCondLst>
                                  <p:childTnLst>
                                    <p:animRot by="21600000">
                                      <p:cBhvr>
                                        <p:cTn id="90" dur="150" fill="hold"/>
                                        <p:tgtEl>
                                          <p:spTgt spid="263"/>
                                        </p:tgtEl>
                                        <p:attrNameLst>
                                          <p:attrName>r</p:attrName>
                                        </p:attrNameLst>
                                      </p:cBhvr>
                                    </p:animRot>
                                  </p:childTnLst>
                                  <p:subTnLst>
                                    <p:set>
                                      <p:cBhvr override="childStyle">
                                        <p:cTn dur="1" fill="hold" display="0" masterRel="sameClick" afterEffect="1">
                                          <p:stCondLst>
                                            <p:cond evt="end" delay="0">
                                              <p:tn val="89"/>
                                            </p:cond>
                                          </p:stCondLst>
                                        </p:cTn>
                                        <p:tgtEl>
                                          <p:spTgt spid="263"/>
                                        </p:tgtEl>
                                        <p:attrNameLst>
                                          <p:attrName>style.visibility</p:attrName>
                                        </p:attrNameLst>
                                      </p:cBhvr>
                                      <p:to>
                                        <p:strVal val="hidden"/>
                                      </p:to>
                                    </p:set>
                                  </p:subTnLst>
                                </p:cTn>
                              </p:par>
                            </p:childTnLst>
                          </p:cTn>
                        </p:par>
                        <p:par>
                          <p:cTn id="91" fill="hold">
                            <p:stCondLst>
                              <p:cond delay="5400"/>
                            </p:stCondLst>
                            <p:childTnLst>
                              <p:par>
                                <p:cTn id="92" presetID="8" presetClass="emph" presetSubtype="0" fill="hold" nodeType="afterEffect">
                                  <p:stCondLst>
                                    <p:cond delay="0"/>
                                  </p:stCondLst>
                                  <p:childTnLst>
                                    <p:animRot by="21600000">
                                      <p:cBhvr>
                                        <p:cTn id="93" dur="150" fill="hold"/>
                                        <p:tgtEl>
                                          <p:spTgt spid="264"/>
                                        </p:tgtEl>
                                        <p:attrNameLst>
                                          <p:attrName>r</p:attrName>
                                        </p:attrNameLst>
                                      </p:cBhvr>
                                    </p:animRot>
                                  </p:childTnLst>
                                  <p:subTnLst>
                                    <p:set>
                                      <p:cBhvr override="childStyle">
                                        <p:cTn dur="1" fill="hold" display="0" masterRel="sameClick" afterEffect="1">
                                          <p:stCondLst>
                                            <p:cond evt="end" delay="0">
                                              <p:tn val="92"/>
                                            </p:cond>
                                          </p:stCondLst>
                                        </p:cTn>
                                        <p:tgtEl>
                                          <p:spTgt spid="264"/>
                                        </p:tgtEl>
                                        <p:attrNameLst>
                                          <p:attrName>style.visibility</p:attrName>
                                        </p:attrNameLst>
                                      </p:cBhvr>
                                      <p:to>
                                        <p:strVal val="hidden"/>
                                      </p:to>
                                    </p:set>
                                  </p:subTnLst>
                                </p:cTn>
                              </p:par>
                            </p:childTnLst>
                          </p:cTn>
                        </p:par>
                        <p:par>
                          <p:cTn id="94" fill="hold">
                            <p:stCondLst>
                              <p:cond delay="5550"/>
                            </p:stCondLst>
                            <p:childTnLst>
                              <p:par>
                                <p:cTn id="95" presetID="8" presetClass="emph" presetSubtype="0" fill="hold" nodeType="afterEffect">
                                  <p:stCondLst>
                                    <p:cond delay="0"/>
                                  </p:stCondLst>
                                  <p:childTnLst>
                                    <p:animRot by="21600000">
                                      <p:cBhvr>
                                        <p:cTn id="96" dur="150" fill="hold"/>
                                        <p:tgtEl>
                                          <p:spTgt spid="265"/>
                                        </p:tgtEl>
                                        <p:attrNameLst>
                                          <p:attrName>r</p:attrName>
                                        </p:attrNameLst>
                                      </p:cBhvr>
                                    </p:animRot>
                                  </p:childTnLst>
                                  <p:subTnLst>
                                    <p:set>
                                      <p:cBhvr override="childStyle">
                                        <p:cTn dur="1" fill="hold" display="0" masterRel="sameClick" afterEffect="1">
                                          <p:stCondLst>
                                            <p:cond evt="end" delay="0">
                                              <p:tn val="95"/>
                                            </p:cond>
                                          </p:stCondLst>
                                        </p:cTn>
                                        <p:tgtEl>
                                          <p:spTgt spid="265"/>
                                        </p:tgtEl>
                                        <p:attrNameLst>
                                          <p:attrName>style.visibility</p:attrName>
                                        </p:attrNameLst>
                                      </p:cBhvr>
                                      <p:to>
                                        <p:strVal val="hidden"/>
                                      </p:to>
                                    </p:set>
                                  </p:subTnLst>
                                </p:cTn>
                              </p:par>
                            </p:childTnLst>
                          </p:cTn>
                        </p:par>
                        <p:par>
                          <p:cTn id="97" fill="hold">
                            <p:stCondLst>
                              <p:cond delay="5700"/>
                            </p:stCondLst>
                            <p:childTnLst>
                              <p:par>
                                <p:cTn id="98" presetID="8" presetClass="emph" presetSubtype="0" fill="hold" nodeType="afterEffect">
                                  <p:stCondLst>
                                    <p:cond delay="0"/>
                                  </p:stCondLst>
                                  <p:childTnLst>
                                    <p:animRot by="21600000">
                                      <p:cBhvr>
                                        <p:cTn id="99" dur="150" fill="hold"/>
                                        <p:tgtEl>
                                          <p:spTgt spid="266"/>
                                        </p:tgtEl>
                                        <p:attrNameLst>
                                          <p:attrName>r</p:attrName>
                                        </p:attrNameLst>
                                      </p:cBhvr>
                                    </p:animRot>
                                  </p:childTnLst>
                                  <p:subTnLst>
                                    <p:set>
                                      <p:cBhvr override="childStyle">
                                        <p:cTn dur="1" fill="hold" display="0" masterRel="sameClick" afterEffect="1">
                                          <p:stCondLst>
                                            <p:cond evt="end" delay="0">
                                              <p:tn val="98"/>
                                            </p:cond>
                                          </p:stCondLst>
                                        </p:cTn>
                                        <p:tgtEl>
                                          <p:spTgt spid="266"/>
                                        </p:tgtEl>
                                        <p:attrNameLst>
                                          <p:attrName>style.visibility</p:attrName>
                                        </p:attrNameLst>
                                      </p:cBhvr>
                                      <p:to>
                                        <p:strVal val="hidden"/>
                                      </p:to>
                                    </p:set>
                                  </p:subTnLst>
                                </p:cTn>
                              </p:par>
                            </p:childTnLst>
                          </p:cTn>
                        </p:par>
                        <p:par>
                          <p:cTn id="100" fill="hold">
                            <p:stCondLst>
                              <p:cond delay="5850"/>
                            </p:stCondLst>
                            <p:childTnLst>
                              <p:par>
                                <p:cTn id="101" presetID="8" presetClass="emph" presetSubtype="0" fill="hold" nodeType="afterEffect">
                                  <p:stCondLst>
                                    <p:cond delay="0"/>
                                  </p:stCondLst>
                                  <p:childTnLst>
                                    <p:animRot by="21600000">
                                      <p:cBhvr>
                                        <p:cTn id="102" dur="150" fill="hold"/>
                                        <p:tgtEl>
                                          <p:spTgt spid="269"/>
                                        </p:tgtEl>
                                        <p:attrNameLst>
                                          <p:attrName>r</p:attrName>
                                        </p:attrNameLst>
                                      </p:cBhvr>
                                    </p:animRot>
                                  </p:childTnLst>
                                  <p:subTnLst>
                                    <p:set>
                                      <p:cBhvr override="childStyle">
                                        <p:cTn dur="1" fill="hold" display="0" masterRel="sameClick" afterEffect="1">
                                          <p:stCondLst>
                                            <p:cond evt="end" delay="0">
                                              <p:tn val="101"/>
                                            </p:cond>
                                          </p:stCondLst>
                                        </p:cTn>
                                        <p:tgtEl>
                                          <p:spTgt spid="269"/>
                                        </p:tgtEl>
                                        <p:attrNameLst>
                                          <p:attrName>style.visibility</p:attrName>
                                        </p:attrNameLst>
                                      </p:cBhvr>
                                      <p:to>
                                        <p:strVal val="hidden"/>
                                      </p:to>
                                    </p:set>
                                  </p:subTnLst>
                                </p:cTn>
                              </p:par>
                            </p:childTnLst>
                          </p:cTn>
                        </p:par>
                        <p:par>
                          <p:cTn id="103" fill="hold">
                            <p:stCondLst>
                              <p:cond delay="6000"/>
                            </p:stCondLst>
                            <p:childTnLst>
                              <p:par>
                                <p:cTn id="104" presetID="8" presetClass="emph" presetSubtype="0" fill="hold" nodeType="afterEffect">
                                  <p:stCondLst>
                                    <p:cond delay="0"/>
                                  </p:stCondLst>
                                  <p:childTnLst>
                                    <p:animRot by="21600000">
                                      <p:cBhvr>
                                        <p:cTn id="105" dur="150" fill="hold"/>
                                        <p:tgtEl>
                                          <p:spTgt spid="270"/>
                                        </p:tgtEl>
                                        <p:attrNameLst>
                                          <p:attrName>r</p:attrName>
                                        </p:attrNameLst>
                                      </p:cBhvr>
                                    </p:animRot>
                                  </p:childTnLst>
                                  <p:subTnLst>
                                    <p:set>
                                      <p:cBhvr override="childStyle">
                                        <p:cTn dur="1" fill="hold" display="0" masterRel="sameClick" afterEffect="1">
                                          <p:stCondLst>
                                            <p:cond evt="end" delay="0">
                                              <p:tn val="104"/>
                                            </p:cond>
                                          </p:stCondLst>
                                        </p:cTn>
                                        <p:tgtEl>
                                          <p:spTgt spid="270"/>
                                        </p:tgtEl>
                                        <p:attrNameLst>
                                          <p:attrName>style.visibility</p:attrName>
                                        </p:attrNameLst>
                                      </p:cBhvr>
                                      <p:to>
                                        <p:strVal val="hidden"/>
                                      </p:to>
                                    </p:set>
                                  </p:subTnLst>
                                </p:cTn>
                              </p:par>
                            </p:childTnLst>
                          </p:cTn>
                        </p:par>
                        <p:par>
                          <p:cTn id="106" fill="hold">
                            <p:stCondLst>
                              <p:cond delay="6150"/>
                            </p:stCondLst>
                            <p:childTnLst>
                              <p:par>
                                <p:cTn id="107" presetID="8" presetClass="emph" presetSubtype="0" fill="hold" nodeType="afterEffect">
                                  <p:stCondLst>
                                    <p:cond delay="0"/>
                                  </p:stCondLst>
                                  <p:childTnLst>
                                    <p:animRot by="21600000">
                                      <p:cBhvr>
                                        <p:cTn id="108" dur="150" fill="hold"/>
                                        <p:tgtEl>
                                          <p:spTgt spid="271"/>
                                        </p:tgtEl>
                                        <p:attrNameLst>
                                          <p:attrName>r</p:attrName>
                                        </p:attrNameLst>
                                      </p:cBhvr>
                                    </p:animRot>
                                  </p:childTnLst>
                                  <p:subTnLst>
                                    <p:set>
                                      <p:cBhvr override="childStyle">
                                        <p:cTn dur="1" fill="hold" display="0" masterRel="sameClick" afterEffect="1">
                                          <p:stCondLst>
                                            <p:cond evt="end" delay="0">
                                              <p:tn val="107"/>
                                            </p:cond>
                                          </p:stCondLst>
                                        </p:cTn>
                                        <p:tgtEl>
                                          <p:spTgt spid="271"/>
                                        </p:tgtEl>
                                        <p:attrNameLst>
                                          <p:attrName>style.visibility</p:attrName>
                                        </p:attrNameLst>
                                      </p:cBhvr>
                                      <p:to>
                                        <p:strVal val="hidden"/>
                                      </p:to>
                                    </p:set>
                                  </p:subTnLst>
                                </p:cTn>
                              </p:par>
                            </p:childTnLst>
                          </p:cTn>
                        </p:par>
                        <p:par>
                          <p:cTn id="109" fill="hold">
                            <p:stCondLst>
                              <p:cond delay="6300"/>
                            </p:stCondLst>
                            <p:childTnLst>
                              <p:par>
                                <p:cTn id="110" presetID="8" presetClass="emph" presetSubtype="0" fill="hold" nodeType="afterEffect">
                                  <p:stCondLst>
                                    <p:cond delay="0"/>
                                  </p:stCondLst>
                                  <p:childTnLst>
                                    <p:animRot by="21600000">
                                      <p:cBhvr>
                                        <p:cTn id="111" dur="150" fill="hold"/>
                                        <p:tgtEl>
                                          <p:spTgt spid="272"/>
                                        </p:tgtEl>
                                        <p:attrNameLst>
                                          <p:attrName>r</p:attrName>
                                        </p:attrNameLst>
                                      </p:cBhvr>
                                    </p:animRot>
                                  </p:childTnLst>
                                  <p:subTnLst>
                                    <p:set>
                                      <p:cBhvr override="childStyle">
                                        <p:cTn dur="1" fill="hold" display="0" masterRel="sameClick" afterEffect="1">
                                          <p:stCondLst>
                                            <p:cond evt="end" delay="0">
                                              <p:tn val="110"/>
                                            </p:cond>
                                          </p:stCondLst>
                                        </p:cTn>
                                        <p:tgtEl>
                                          <p:spTgt spid="272"/>
                                        </p:tgtEl>
                                        <p:attrNameLst>
                                          <p:attrName>style.visibility</p:attrName>
                                        </p:attrNameLst>
                                      </p:cBhvr>
                                      <p:to>
                                        <p:strVal val="hidden"/>
                                      </p:to>
                                    </p:set>
                                  </p:subTnLst>
                                </p:cTn>
                              </p:par>
                            </p:childTnLst>
                          </p:cTn>
                        </p:par>
                        <p:par>
                          <p:cTn id="112" fill="hold">
                            <p:stCondLst>
                              <p:cond delay="6450"/>
                            </p:stCondLst>
                            <p:childTnLst>
                              <p:par>
                                <p:cTn id="113" presetID="8" presetClass="emph" presetSubtype="0" fill="hold" nodeType="afterEffect">
                                  <p:stCondLst>
                                    <p:cond delay="0"/>
                                  </p:stCondLst>
                                  <p:childTnLst>
                                    <p:animRot by="21600000">
                                      <p:cBhvr>
                                        <p:cTn id="114" dur="150" fill="hold"/>
                                        <p:tgtEl>
                                          <p:spTgt spid="273"/>
                                        </p:tgtEl>
                                        <p:attrNameLst>
                                          <p:attrName>r</p:attrName>
                                        </p:attrNameLst>
                                      </p:cBhvr>
                                    </p:animRot>
                                  </p:childTnLst>
                                  <p:subTnLst>
                                    <p:set>
                                      <p:cBhvr override="childStyle">
                                        <p:cTn dur="1" fill="hold" display="0" masterRel="sameClick" afterEffect="1">
                                          <p:stCondLst>
                                            <p:cond evt="end" delay="0">
                                              <p:tn val="113"/>
                                            </p:cond>
                                          </p:stCondLst>
                                        </p:cTn>
                                        <p:tgtEl>
                                          <p:spTgt spid="273"/>
                                        </p:tgtEl>
                                        <p:attrNameLst>
                                          <p:attrName>style.visibility</p:attrName>
                                        </p:attrNameLst>
                                      </p:cBhvr>
                                      <p:to>
                                        <p:strVal val="hidden"/>
                                      </p:to>
                                    </p:set>
                                  </p:subTnLst>
                                </p:cTn>
                              </p:par>
                            </p:childTnLst>
                          </p:cTn>
                        </p:par>
                        <p:par>
                          <p:cTn id="115" fill="hold">
                            <p:stCondLst>
                              <p:cond delay="6600"/>
                            </p:stCondLst>
                            <p:childTnLst>
                              <p:par>
                                <p:cTn id="116" presetID="8" presetClass="emph" presetSubtype="0" fill="hold" nodeType="afterEffect">
                                  <p:stCondLst>
                                    <p:cond delay="0"/>
                                  </p:stCondLst>
                                  <p:childTnLst>
                                    <p:animRot by="21600000">
                                      <p:cBhvr>
                                        <p:cTn id="117" dur="150" fill="hold"/>
                                        <p:tgtEl>
                                          <p:spTgt spid="274"/>
                                        </p:tgtEl>
                                        <p:attrNameLst>
                                          <p:attrName>r</p:attrName>
                                        </p:attrNameLst>
                                      </p:cBhvr>
                                    </p:animRot>
                                  </p:childTnLst>
                                  <p:subTnLst>
                                    <p:set>
                                      <p:cBhvr override="childStyle">
                                        <p:cTn dur="1" fill="hold" display="0" masterRel="sameClick" afterEffect="1">
                                          <p:stCondLst>
                                            <p:cond evt="end" delay="0">
                                              <p:tn val="116"/>
                                            </p:cond>
                                          </p:stCondLst>
                                        </p:cTn>
                                        <p:tgtEl>
                                          <p:spTgt spid="274"/>
                                        </p:tgtEl>
                                        <p:attrNameLst>
                                          <p:attrName>style.visibility</p:attrName>
                                        </p:attrNameLst>
                                      </p:cBhvr>
                                      <p:to>
                                        <p:strVal val="hidden"/>
                                      </p:to>
                                    </p:set>
                                  </p:subTnLst>
                                </p:cTn>
                              </p:par>
                            </p:childTnLst>
                          </p:cTn>
                        </p:par>
                        <p:par>
                          <p:cTn id="118" fill="hold">
                            <p:stCondLst>
                              <p:cond delay="6750"/>
                            </p:stCondLst>
                            <p:childTnLst>
                              <p:par>
                                <p:cTn id="119" presetID="8" presetClass="emph" presetSubtype="0" fill="hold" nodeType="afterEffect">
                                  <p:stCondLst>
                                    <p:cond delay="0"/>
                                  </p:stCondLst>
                                  <p:childTnLst>
                                    <p:animRot by="21600000">
                                      <p:cBhvr>
                                        <p:cTn id="120" dur="150" fill="hold"/>
                                        <p:tgtEl>
                                          <p:spTgt spid="275"/>
                                        </p:tgtEl>
                                        <p:attrNameLst>
                                          <p:attrName>r</p:attrName>
                                        </p:attrNameLst>
                                      </p:cBhvr>
                                    </p:animRot>
                                  </p:childTnLst>
                                  <p:subTnLst>
                                    <p:set>
                                      <p:cBhvr override="childStyle">
                                        <p:cTn dur="1" fill="hold" display="0" masterRel="sameClick" afterEffect="1">
                                          <p:stCondLst>
                                            <p:cond evt="end" delay="0">
                                              <p:tn val="119"/>
                                            </p:cond>
                                          </p:stCondLst>
                                        </p:cTn>
                                        <p:tgtEl>
                                          <p:spTgt spid="275"/>
                                        </p:tgtEl>
                                        <p:attrNameLst>
                                          <p:attrName>style.visibility</p:attrName>
                                        </p:attrNameLst>
                                      </p:cBhvr>
                                      <p:to>
                                        <p:strVal val="hidden"/>
                                      </p:to>
                                    </p:set>
                                  </p:subTnLst>
                                </p:cTn>
                              </p:par>
                            </p:childTnLst>
                          </p:cTn>
                        </p:par>
                        <p:par>
                          <p:cTn id="121" fill="hold">
                            <p:stCondLst>
                              <p:cond delay="6900"/>
                            </p:stCondLst>
                            <p:childTnLst>
                              <p:par>
                                <p:cTn id="122" presetID="8" presetClass="emph" presetSubtype="0" fill="hold" nodeType="afterEffect">
                                  <p:stCondLst>
                                    <p:cond delay="0"/>
                                  </p:stCondLst>
                                  <p:childTnLst>
                                    <p:animRot by="21600000">
                                      <p:cBhvr>
                                        <p:cTn id="123" dur="150" fill="hold"/>
                                        <p:tgtEl>
                                          <p:spTgt spid="276"/>
                                        </p:tgtEl>
                                        <p:attrNameLst>
                                          <p:attrName>r</p:attrName>
                                        </p:attrNameLst>
                                      </p:cBhvr>
                                    </p:animRot>
                                  </p:childTnLst>
                                  <p:subTnLst>
                                    <p:set>
                                      <p:cBhvr override="childStyle">
                                        <p:cTn dur="1" fill="hold" display="0" masterRel="sameClick" afterEffect="1">
                                          <p:stCondLst>
                                            <p:cond evt="end" delay="0">
                                              <p:tn val="122"/>
                                            </p:cond>
                                          </p:stCondLst>
                                        </p:cTn>
                                        <p:tgtEl>
                                          <p:spTgt spid="276"/>
                                        </p:tgtEl>
                                        <p:attrNameLst>
                                          <p:attrName>style.visibility</p:attrName>
                                        </p:attrNameLst>
                                      </p:cBhvr>
                                      <p:to>
                                        <p:strVal val="hidden"/>
                                      </p:to>
                                    </p:set>
                                  </p:subTnLst>
                                </p:cTn>
                              </p:par>
                            </p:childTnLst>
                          </p:cTn>
                        </p:par>
                        <p:par>
                          <p:cTn id="124" fill="hold">
                            <p:stCondLst>
                              <p:cond delay="7050"/>
                            </p:stCondLst>
                            <p:childTnLst>
                              <p:par>
                                <p:cTn id="125" presetID="8" presetClass="emph" presetSubtype="0" fill="hold" nodeType="afterEffect">
                                  <p:stCondLst>
                                    <p:cond delay="0"/>
                                  </p:stCondLst>
                                  <p:childTnLst>
                                    <p:animRot by="21600000">
                                      <p:cBhvr>
                                        <p:cTn id="126" dur="150" fill="hold"/>
                                        <p:tgtEl>
                                          <p:spTgt spid="277"/>
                                        </p:tgtEl>
                                        <p:attrNameLst>
                                          <p:attrName>r</p:attrName>
                                        </p:attrNameLst>
                                      </p:cBhvr>
                                    </p:animRot>
                                  </p:childTnLst>
                                  <p:subTnLst>
                                    <p:set>
                                      <p:cBhvr override="childStyle">
                                        <p:cTn dur="1" fill="hold" display="0" masterRel="sameClick" afterEffect="1">
                                          <p:stCondLst>
                                            <p:cond evt="end" delay="0">
                                              <p:tn val="125"/>
                                            </p:cond>
                                          </p:stCondLst>
                                        </p:cTn>
                                        <p:tgtEl>
                                          <p:spTgt spid="277"/>
                                        </p:tgtEl>
                                        <p:attrNameLst>
                                          <p:attrName>style.visibility</p:attrName>
                                        </p:attrNameLst>
                                      </p:cBhvr>
                                      <p:to>
                                        <p:strVal val="hidden"/>
                                      </p:to>
                                    </p:set>
                                  </p:subTnLst>
                                </p:cTn>
                              </p:par>
                            </p:childTnLst>
                          </p:cTn>
                        </p:par>
                        <p:par>
                          <p:cTn id="127" fill="hold">
                            <p:stCondLst>
                              <p:cond delay="7200"/>
                            </p:stCondLst>
                            <p:childTnLst>
                              <p:par>
                                <p:cTn id="128" presetID="8" presetClass="emph" presetSubtype="0" fill="hold" nodeType="afterEffect">
                                  <p:stCondLst>
                                    <p:cond delay="0"/>
                                  </p:stCondLst>
                                  <p:childTnLst>
                                    <p:animRot by="21600000">
                                      <p:cBhvr>
                                        <p:cTn id="129" dur="150" fill="hold"/>
                                        <p:tgtEl>
                                          <p:spTgt spid="278"/>
                                        </p:tgtEl>
                                        <p:attrNameLst>
                                          <p:attrName>r</p:attrName>
                                        </p:attrNameLst>
                                      </p:cBhvr>
                                    </p:animRot>
                                  </p:childTnLst>
                                  <p:subTnLst>
                                    <p:set>
                                      <p:cBhvr override="childStyle">
                                        <p:cTn dur="1" fill="hold" display="0" masterRel="sameClick" afterEffect="1">
                                          <p:stCondLst>
                                            <p:cond evt="end" delay="0">
                                              <p:tn val="128"/>
                                            </p:cond>
                                          </p:stCondLst>
                                        </p:cTn>
                                        <p:tgtEl>
                                          <p:spTgt spid="278"/>
                                        </p:tgtEl>
                                        <p:attrNameLst>
                                          <p:attrName>style.visibility</p:attrName>
                                        </p:attrNameLst>
                                      </p:cBhvr>
                                      <p:to>
                                        <p:strVal val="hidden"/>
                                      </p:to>
                                    </p:set>
                                  </p:subTnLst>
                                </p:cTn>
                              </p:par>
                            </p:childTnLst>
                          </p:cTn>
                        </p:par>
                        <p:par>
                          <p:cTn id="130" fill="hold">
                            <p:stCondLst>
                              <p:cond delay="7350"/>
                            </p:stCondLst>
                            <p:childTnLst>
                              <p:par>
                                <p:cTn id="131" presetID="8" presetClass="emph" presetSubtype="0" fill="hold" nodeType="afterEffect">
                                  <p:stCondLst>
                                    <p:cond delay="0"/>
                                  </p:stCondLst>
                                  <p:childTnLst>
                                    <p:animRot by="21600000">
                                      <p:cBhvr>
                                        <p:cTn id="132" dur="150" fill="hold"/>
                                        <p:tgtEl>
                                          <p:spTgt spid="279"/>
                                        </p:tgtEl>
                                        <p:attrNameLst>
                                          <p:attrName>r</p:attrName>
                                        </p:attrNameLst>
                                      </p:cBhvr>
                                    </p:animRot>
                                  </p:childTnLst>
                                  <p:subTnLst>
                                    <p:set>
                                      <p:cBhvr override="childStyle">
                                        <p:cTn dur="1" fill="hold" display="0" masterRel="sameClick" afterEffect="1">
                                          <p:stCondLst>
                                            <p:cond evt="end" delay="0">
                                              <p:tn val="131"/>
                                            </p:cond>
                                          </p:stCondLst>
                                        </p:cTn>
                                        <p:tgtEl>
                                          <p:spTgt spid="279"/>
                                        </p:tgtEl>
                                        <p:attrNameLst>
                                          <p:attrName>style.visibility</p:attrName>
                                        </p:attrNameLst>
                                      </p:cBhvr>
                                      <p:to>
                                        <p:strVal val="hidden"/>
                                      </p:to>
                                    </p:set>
                                  </p:subTnLst>
                                </p:cTn>
                              </p:par>
                            </p:childTnLst>
                          </p:cTn>
                        </p:par>
                        <p:par>
                          <p:cTn id="133" fill="hold">
                            <p:stCondLst>
                              <p:cond delay="7500"/>
                            </p:stCondLst>
                            <p:childTnLst>
                              <p:par>
                                <p:cTn id="134" presetID="8" presetClass="emph" presetSubtype="0" fill="hold" nodeType="afterEffect">
                                  <p:stCondLst>
                                    <p:cond delay="0"/>
                                  </p:stCondLst>
                                  <p:childTnLst>
                                    <p:animRot by="21600000">
                                      <p:cBhvr>
                                        <p:cTn id="135" dur="150" fill="hold"/>
                                        <p:tgtEl>
                                          <p:spTgt spid="280"/>
                                        </p:tgtEl>
                                        <p:attrNameLst>
                                          <p:attrName>r</p:attrName>
                                        </p:attrNameLst>
                                      </p:cBhvr>
                                    </p:animRot>
                                  </p:childTnLst>
                                  <p:subTnLst>
                                    <p:set>
                                      <p:cBhvr override="childStyle">
                                        <p:cTn dur="1" fill="hold" display="0" masterRel="sameClick" afterEffect="1">
                                          <p:stCondLst>
                                            <p:cond evt="end" delay="0">
                                              <p:tn val="134"/>
                                            </p:cond>
                                          </p:stCondLst>
                                        </p:cTn>
                                        <p:tgtEl>
                                          <p:spTgt spid="280"/>
                                        </p:tgtEl>
                                        <p:attrNameLst>
                                          <p:attrName>style.visibility</p:attrName>
                                        </p:attrNameLst>
                                      </p:cBhvr>
                                      <p:to>
                                        <p:strVal val="hidden"/>
                                      </p:to>
                                    </p:set>
                                  </p:subTnLst>
                                </p:cTn>
                              </p:par>
                            </p:childTnLst>
                          </p:cTn>
                        </p:par>
                        <p:par>
                          <p:cTn id="136" fill="hold">
                            <p:stCondLst>
                              <p:cond delay="7650"/>
                            </p:stCondLst>
                            <p:childTnLst>
                              <p:par>
                                <p:cTn id="137" presetID="8" presetClass="emph" presetSubtype="0" fill="hold" nodeType="afterEffect">
                                  <p:stCondLst>
                                    <p:cond delay="0"/>
                                  </p:stCondLst>
                                  <p:childTnLst>
                                    <p:animRot by="21600000">
                                      <p:cBhvr>
                                        <p:cTn id="138" dur="150" fill="hold"/>
                                        <p:tgtEl>
                                          <p:spTgt spid="281"/>
                                        </p:tgtEl>
                                        <p:attrNameLst>
                                          <p:attrName>r</p:attrName>
                                        </p:attrNameLst>
                                      </p:cBhvr>
                                    </p:animRot>
                                  </p:childTnLst>
                                  <p:subTnLst>
                                    <p:set>
                                      <p:cBhvr override="childStyle">
                                        <p:cTn dur="1" fill="hold" display="0" masterRel="sameClick" afterEffect="1">
                                          <p:stCondLst>
                                            <p:cond evt="end" delay="0">
                                              <p:tn val="137"/>
                                            </p:cond>
                                          </p:stCondLst>
                                        </p:cTn>
                                        <p:tgtEl>
                                          <p:spTgt spid="281"/>
                                        </p:tgtEl>
                                        <p:attrNameLst>
                                          <p:attrName>style.visibility</p:attrName>
                                        </p:attrNameLst>
                                      </p:cBhvr>
                                      <p:to>
                                        <p:strVal val="hidden"/>
                                      </p:to>
                                    </p:set>
                                  </p:subTnLst>
                                </p:cTn>
                              </p:par>
                            </p:childTnLst>
                          </p:cTn>
                        </p:par>
                        <p:par>
                          <p:cTn id="139" fill="hold">
                            <p:stCondLst>
                              <p:cond delay="7800"/>
                            </p:stCondLst>
                            <p:childTnLst>
                              <p:par>
                                <p:cTn id="140" presetID="8" presetClass="emph" presetSubtype="0" fill="hold" nodeType="afterEffect">
                                  <p:stCondLst>
                                    <p:cond delay="0"/>
                                  </p:stCondLst>
                                  <p:childTnLst>
                                    <p:animRot by="21600000">
                                      <p:cBhvr>
                                        <p:cTn id="141" dur="150" fill="hold"/>
                                        <p:tgtEl>
                                          <p:spTgt spid="282"/>
                                        </p:tgtEl>
                                        <p:attrNameLst>
                                          <p:attrName>r</p:attrName>
                                        </p:attrNameLst>
                                      </p:cBhvr>
                                    </p:animRot>
                                  </p:childTnLst>
                                  <p:subTnLst>
                                    <p:set>
                                      <p:cBhvr override="childStyle">
                                        <p:cTn dur="1" fill="hold" display="0" masterRel="sameClick" afterEffect="1">
                                          <p:stCondLst>
                                            <p:cond evt="end" delay="0">
                                              <p:tn val="140"/>
                                            </p:cond>
                                          </p:stCondLst>
                                        </p:cTn>
                                        <p:tgtEl>
                                          <p:spTgt spid="282"/>
                                        </p:tgtEl>
                                        <p:attrNameLst>
                                          <p:attrName>style.visibility</p:attrName>
                                        </p:attrNameLst>
                                      </p:cBhvr>
                                      <p:to>
                                        <p:strVal val="hidden"/>
                                      </p:to>
                                    </p:set>
                                  </p:subTnLst>
                                </p:cTn>
                              </p:par>
                            </p:childTnLst>
                          </p:cTn>
                        </p:par>
                        <p:par>
                          <p:cTn id="142" fill="hold">
                            <p:stCondLst>
                              <p:cond delay="7950"/>
                            </p:stCondLst>
                            <p:childTnLst>
                              <p:par>
                                <p:cTn id="143" presetID="8" presetClass="emph" presetSubtype="0" fill="hold" nodeType="afterEffect">
                                  <p:stCondLst>
                                    <p:cond delay="0"/>
                                  </p:stCondLst>
                                  <p:childTnLst>
                                    <p:animRot by="21600000">
                                      <p:cBhvr>
                                        <p:cTn id="144" dur="150" fill="hold"/>
                                        <p:tgtEl>
                                          <p:spTgt spid="283"/>
                                        </p:tgtEl>
                                        <p:attrNameLst>
                                          <p:attrName>r</p:attrName>
                                        </p:attrNameLst>
                                      </p:cBhvr>
                                    </p:animRot>
                                  </p:childTnLst>
                                </p:cTn>
                              </p:par>
                            </p:childTnLst>
                          </p:cTn>
                        </p:par>
                      </p:childTnLst>
                    </p:cTn>
                  </p:par>
                  <p:par>
                    <p:cTn id="145" fill="hold">
                      <p:stCondLst>
                        <p:cond delay="indefinite"/>
                      </p:stCondLst>
                      <p:childTnLst>
                        <p:par>
                          <p:cTn id="146" fill="hold">
                            <p:stCondLst>
                              <p:cond delay="0"/>
                            </p:stCondLst>
                            <p:childTnLst>
                              <p:par>
                                <p:cTn id="147" presetID="8" presetClass="emph" presetSubtype="0" fill="hold" nodeType="clickEffect">
                                  <p:stCondLst>
                                    <p:cond delay="0"/>
                                  </p:stCondLst>
                                  <p:childTnLst>
                                    <p:animRot by="-21600000">
                                      <p:cBhvr>
                                        <p:cTn id="148" dur="750" fill="hold"/>
                                        <p:tgtEl>
                                          <p:spTgt spid="330"/>
                                        </p:tgtEl>
                                        <p:attrNameLst>
                                          <p:attrName>r</p:attrName>
                                        </p:attrNameLst>
                                      </p:cBhvr>
                                    </p:animRot>
                                  </p:childTnLst>
                                  <p:subTnLst>
                                    <p:set>
                                      <p:cBhvr override="childStyle">
                                        <p:cTn dur="1" fill="hold" display="0" masterRel="sameClick" afterEffect="1">
                                          <p:stCondLst>
                                            <p:cond evt="end" delay="0">
                                              <p:tn val="147"/>
                                            </p:cond>
                                          </p:stCondLst>
                                        </p:cTn>
                                        <p:tgtEl>
                                          <p:spTgt spid="330"/>
                                        </p:tgtEl>
                                        <p:attrNameLst>
                                          <p:attrName>style.visibility</p:attrName>
                                        </p:attrNameLst>
                                      </p:cBhvr>
                                      <p:to>
                                        <p:strVal val="hidden"/>
                                      </p:to>
                                    </p:set>
                                  </p:subTnLst>
                                </p:cTn>
                              </p:par>
                            </p:childTnLst>
                          </p:cTn>
                        </p:par>
                        <p:par>
                          <p:cTn id="149" fill="hold">
                            <p:stCondLst>
                              <p:cond delay="750"/>
                            </p:stCondLst>
                            <p:childTnLst>
                              <p:par>
                                <p:cTn id="150" presetID="8" presetClass="emph" presetSubtype="0" fill="hold" nodeType="afterEffect">
                                  <p:stCondLst>
                                    <p:cond delay="0"/>
                                  </p:stCondLst>
                                  <p:childTnLst>
                                    <p:animRot by="-21600000">
                                      <p:cBhvr>
                                        <p:cTn id="151" dur="500" fill="hold"/>
                                        <p:tgtEl>
                                          <p:spTgt spid="329"/>
                                        </p:tgtEl>
                                        <p:attrNameLst>
                                          <p:attrName>r</p:attrName>
                                        </p:attrNameLst>
                                      </p:cBhvr>
                                    </p:animRot>
                                  </p:childTnLst>
                                  <p:subTnLst>
                                    <p:set>
                                      <p:cBhvr override="childStyle">
                                        <p:cTn dur="1" fill="hold" display="0" masterRel="sameClick" afterEffect="1">
                                          <p:stCondLst>
                                            <p:cond evt="end" delay="0">
                                              <p:tn val="150"/>
                                            </p:cond>
                                          </p:stCondLst>
                                        </p:cTn>
                                        <p:tgtEl>
                                          <p:spTgt spid="329"/>
                                        </p:tgtEl>
                                        <p:attrNameLst>
                                          <p:attrName>style.visibility</p:attrName>
                                        </p:attrNameLst>
                                      </p:cBhvr>
                                      <p:to>
                                        <p:strVal val="hidden"/>
                                      </p:to>
                                    </p:set>
                                  </p:subTnLst>
                                </p:cTn>
                              </p:par>
                            </p:childTnLst>
                          </p:cTn>
                        </p:par>
                        <p:par>
                          <p:cTn id="152" fill="hold">
                            <p:stCondLst>
                              <p:cond delay="1250"/>
                            </p:stCondLst>
                            <p:childTnLst>
                              <p:par>
                                <p:cTn id="153" presetID="8" presetClass="emph" presetSubtype="0" fill="hold" nodeType="afterEffect">
                                  <p:stCondLst>
                                    <p:cond delay="0"/>
                                  </p:stCondLst>
                                  <p:childTnLst>
                                    <p:animRot by="-21600000">
                                      <p:cBhvr>
                                        <p:cTn id="154" dur="250" fill="hold"/>
                                        <p:tgtEl>
                                          <p:spTgt spid="328"/>
                                        </p:tgtEl>
                                        <p:attrNameLst>
                                          <p:attrName>r</p:attrName>
                                        </p:attrNameLst>
                                      </p:cBhvr>
                                    </p:animRot>
                                  </p:childTnLst>
                                  <p:subTnLst>
                                    <p:set>
                                      <p:cBhvr override="childStyle">
                                        <p:cTn dur="1" fill="hold" display="0" masterRel="sameClick" afterEffect="1">
                                          <p:stCondLst>
                                            <p:cond evt="end" delay="0">
                                              <p:tn val="153"/>
                                            </p:cond>
                                          </p:stCondLst>
                                        </p:cTn>
                                        <p:tgtEl>
                                          <p:spTgt spid="328"/>
                                        </p:tgtEl>
                                        <p:attrNameLst>
                                          <p:attrName>style.visibility</p:attrName>
                                        </p:attrNameLst>
                                      </p:cBhvr>
                                      <p:to>
                                        <p:strVal val="hidden"/>
                                      </p:to>
                                    </p:set>
                                  </p:subTnLst>
                                </p:cTn>
                              </p:par>
                            </p:childTnLst>
                          </p:cTn>
                        </p:par>
                        <p:par>
                          <p:cTn id="155" fill="hold">
                            <p:stCondLst>
                              <p:cond delay="1500"/>
                            </p:stCondLst>
                            <p:childTnLst>
                              <p:par>
                                <p:cTn id="156" presetID="8" presetClass="emph" presetSubtype="0" fill="hold" nodeType="afterEffect">
                                  <p:stCondLst>
                                    <p:cond delay="0"/>
                                  </p:stCondLst>
                                  <p:childTnLst>
                                    <p:animRot by="-21600000">
                                      <p:cBhvr>
                                        <p:cTn id="157" dur="150" fill="hold"/>
                                        <p:tgtEl>
                                          <p:spTgt spid="327"/>
                                        </p:tgtEl>
                                        <p:attrNameLst>
                                          <p:attrName>r</p:attrName>
                                        </p:attrNameLst>
                                      </p:cBhvr>
                                    </p:animRot>
                                  </p:childTnLst>
                                  <p:subTnLst>
                                    <p:set>
                                      <p:cBhvr override="childStyle">
                                        <p:cTn dur="1" fill="hold" display="0" masterRel="sameClick" afterEffect="1">
                                          <p:stCondLst>
                                            <p:cond evt="end" delay="0">
                                              <p:tn val="156"/>
                                            </p:cond>
                                          </p:stCondLst>
                                        </p:cTn>
                                        <p:tgtEl>
                                          <p:spTgt spid="327"/>
                                        </p:tgtEl>
                                        <p:attrNameLst>
                                          <p:attrName>style.visibility</p:attrName>
                                        </p:attrNameLst>
                                      </p:cBhvr>
                                      <p:to>
                                        <p:strVal val="hidden"/>
                                      </p:to>
                                    </p:set>
                                  </p:subTnLst>
                                </p:cTn>
                              </p:par>
                            </p:childTnLst>
                          </p:cTn>
                        </p:par>
                        <p:par>
                          <p:cTn id="158" fill="hold">
                            <p:stCondLst>
                              <p:cond delay="1650"/>
                            </p:stCondLst>
                            <p:childTnLst>
                              <p:par>
                                <p:cTn id="159" presetID="8" presetClass="emph" presetSubtype="0" fill="hold" nodeType="afterEffect">
                                  <p:stCondLst>
                                    <p:cond delay="0"/>
                                  </p:stCondLst>
                                  <p:childTnLst>
                                    <p:animRot by="-21600000">
                                      <p:cBhvr>
                                        <p:cTn id="160" dur="150" fill="hold"/>
                                        <p:tgtEl>
                                          <p:spTgt spid="326"/>
                                        </p:tgtEl>
                                        <p:attrNameLst>
                                          <p:attrName>r</p:attrName>
                                        </p:attrNameLst>
                                      </p:cBhvr>
                                    </p:animRot>
                                  </p:childTnLst>
                                  <p:subTnLst>
                                    <p:set>
                                      <p:cBhvr override="childStyle">
                                        <p:cTn dur="1" fill="hold" display="0" masterRel="sameClick" afterEffect="1">
                                          <p:stCondLst>
                                            <p:cond evt="end" delay="0">
                                              <p:tn val="159"/>
                                            </p:cond>
                                          </p:stCondLst>
                                        </p:cTn>
                                        <p:tgtEl>
                                          <p:spTgt spid="326"/>
                                        </p:tgtEl>
                                        <p:attrNameLst>
                                          <p:attrName>style.visibility</p:attrName>
                                        </p:attrNameLst>
                                      </p:cBhvr>
                                      <p:to>
                                        <p:strVal val="hidden"/>
                                      </p:to>
                                    </p:set>
                                  </p:subTnLst>
                                </p:cTn>
                              </p:par>
                            </p:childTnLst>
                          </p:cTn>
                        </p:par>
                        <p:par>
                          <p:cTn id="161" fill="hold">
                            <p:stCondLst>
                              <p:cond delay="1800"/>
                            </p:stCondLst>
                            <p:childTnLst>
                              <p:par>
                                <p:cTn id="162" presetID="8" presetClass="emph" presetSubtype="0" fill="hold" nodeType="afterEffect">
                                  <p:stCondLst>
                                    <p:cond delay="0"/>
                                  </p:stCondLst>
                                  <p:childTnLst>
                                    <p:animRot by="-21600000">
                                      <p:cBhvr>
                                        <p:cTn id="163" dur="150" fill="hold"/>
                                        <p:tgtEl>
                                          <p:spTgt spid="325"/>
                                        </p:tgtEl>
                                        <p:attrNameLst>
                                          <p:attrName>r</p:attrName>
                                        </p:attrNameLst>
                                      </p:cBhvr>
                                    </p:animRot>
                                  </p:childTnLst>
                                  <p:subTnLst>
                                    <p:set>
                                      <p:cBhvr override="childStyle">
                                        <p:cTn dur="1" fill="hold" display="0" masterRel="sameClick" afterEffect="1">
                                          <p:stCondLst>
                                            <p:cond evt="end" delay="0">
                                              <p:tn val="162"/>
                                            </p:cond>
                                          </p:stCondLst>
                                        </p:cTn>
                                        <p:tgtEl>
                                          <p:spTgt spid="325"/>
                                        </p:tgtEl>
                                        <p:attrNameLst>
                                          <p:attrName>style.visibility</p:attrName>
                                        </p:attrNameLst>
                                      </p:cBhvr>
                                      <p:to>
                                        <p:strVal val="hidden"/>
                                      </p:to>
                                    </p:set>
                                  </p:subTnLst>
                                </p:cTn>
                              </p:par>
                            </p:childTnLst>
                          </p:cTn>
                        </p:par>
                        <p:par>
                          <p:cTn id="164" fill="hold">
                            <p:stCondLst>
                              <p:cond delay="1950"/>
                            </p:stCondLst>
                            <p:childTnLst>
                              <p:par>
                                <p:cTn id="165" presetID="8" presetClass="emph" presetSubtype="0" fill="hold" nodeType="afterEffect">
                                  <p:stCondLst>
                                    <p:cond delay="0"/>
                                  </p:stCondLst>
                                  <p:childTnLst>
                                    <p:animRot by="-21600000">
                                      <p:cBhvr>
                                        <p:cTn id="166" dur="150" fill="hold"/>
                                        <p:tgtEl>
                                          <p:spTgt spid="324"/>
                                        </p:tgtEl>
                                        <p:attrNameLst>
                                          <p:attrName>r</p:attrName>
                                        </p:attrNameLst>
                                      </p:cBhvr>
                                    </p:animRot>
                                  </p:childTnLst>
                                  <p:subTnLst>
                                    <p:set>
                                      <p:cBhvr override="childStyle">
                                        <p:cTn dur="1" fill="hold" display="0" masterRel="sameClick" afterEffect="1">
                                          <p:stCondLst>
                                            <p:cond evt="end" delay="0">
                                              <p:tn val="165"/>
                                            </p:cond>
                                          </p:stCondLst>
                                        </p:cTn>
                                        <p:tgtEl>
                                          <p:spTgt spid="324"/>
                                        </p:tgtEl>
                                        <p:attrNameLst>
                                          <p:attrName>style.visibility</p:attrName>
                                        </p:attrNameLst>
                                      </p:cBhvr>
                                      <p:to>
                                        <p:strVal val="hidden"/>
                                      </p:to>
                                    </p:set>
                                  </p:subTnLst>
                                </p:cTn>
                              </p:par>
                            </p:childTnLst>
                          </p:cTn>
                        </p:par>
                        <p:par>
                          <p:cTn id="167" fill="hold">
                            <p:stCondLst>
                              <p:cond delay="2100"/>
                            </p:stCondLst>
                            <p:childTnLst>
                              <p:par>
                                <p:cTn id="168" presetID="8" presetClass="emph" presetSubtype="0" fill="hold" nodeType="afterEffect">
                                  <p:stCondLst>
                                    <p:cond delay="0"/>
                                  </p:stCondLst>
                                  <p:childTnLst>
                                    <p:animRot by="-21600000">
                                      <p:cBhvr>
                                        <p:cTn id="169" dur="150" fill="hold"/>
                                        <p:tgtEl>
                                          <p:spTgt spid="323"/>
                                        </p:tgtEl>
                                        <p:attrNameLst>
                                          <p:attrName>r</p:attrName>
                                        </p:attrNameLst>
                                      </p:cBhvr>
                                    </p:animRot>
                                  </p:childTnLst>
                                  <p:subTnLst>
                                    <p:set>
                                      <p:cBhvr override="childStyle">
                                        <p:cTn dur="1" fill="hold" display="0" masterRel="sameClick" afterEffect="1">
                                          <p:stCondLst>
                                            <p:cond evt="end" delay="0">
                                              <p:tn val="168"/>
                                            </p:cond>
                                          </p:stCondLst>
                                        </p:cTn>
                                        <p:tgtEl>
                                          <p:spTgt spid="323"/>
                                        </p:tgtEl>
                                        <p:attrNameLst>
                                          <p:attrName>style.visibility</p:attrName>
                                        </p:attrNameLst>
                                      </p:cBhvr>
                                      <p:to>
                                        <p:strVal val="hidden"/>
                                      </p:to>
                                    </p:set>
                                  </p:subTnLst>
                                </p:cTn>
                              </p:par>
                            </p:childTnLst>
                          </p:cTn>
                        </p:par>
                        <p:par>
                          <p:cTn id="170" fill="hold">
                            <p:stCondLst>
                              <p:cond delay="2250"/>
                            </p:stCondLst>
                            <p:childTnLst>
                              <p:par>
                                <p:cTn id="171" presetID="8" presetClass="emph" presetSubtype="0" fill="hold" nodeType="afterEffect">
                                  <p:stCondLst>
                                    <p:cond delay="0"/>
                                  </p:stCondLst>
                                  <p:childTnLst>
                                    <p:animRot by="-21600000">
                                      <p:cBhvr>
                                        <p:cTn id="172" dur="150" fill="hold"/>
                                        <p:tgtEl>
                                          <p:spTgt spid="322"/>
                                        </p:tgtEl>
                                        <p:attrNameLst>
                                          <p:attrName>r</p:attrName>
                                        </p:attrNameLst>
                                      </p:cBhvr>
                                    </p:animRot>
                                  </p:childTnLst>
                                  <p:subTnLst>
                                    <p:set>
                                      <p:cBhvr override="childStyle">
                                        <p:cTn dur="1" fill="hold" display="0" masterRel="sameClick" afterEffect="1">
                                          <p:stCondLst>
                                            <p:cond evt="end" delay="0">
                                              <p:tn val="171"/>
                                            </p:cond>
                                          </p:stCondLst>
                                        </p:cTn>
                                        <p:tgtEl>
                                          <p:spTgt spid="322"/>
                                        </p:tgtEl>
                                        <p:attrNameLst>
                                          <p:attrName>style.visibility</p:attrName>
                                        </p:attrNameLst>
                                      </p:cBhvr>
                                      <p:to>
                                        <p:strVal val="hidden"/>
                                      </p:to>
                                    </p:set>
                                  </p:subTnLst>
                                </p:cTn>
                              </p:par>
                            </p:childTnLst>
                          </p:cTn>
                        </p:par>
                        <p:par>
                          <p:cTn id="173" fill="hold">
                            <p:stCondLst>
                              <p:cond delay="2400"/>
                            </p:stCondLst>
                            <p:childTnLst>
                              <p:par>
                                <p:cTn id="174" presetID="8" presetClass="emph" presetSubtype="0" fill="hold" nodeType="afterEffect">
                                  <p:stCondLst>
                                    <p:cond delay="0"/>
                                  </p:stCondLst>
                                  <p:childTnLst>
                                    <p:animRot by="-21600000">
                                      <p:cBhvr>
                                        <p:cTn id="175" dur="150" fill="hold"/>
                                        <p:tgtEl>
                                          <p:spTgt spid="321"/>
                                        </p:tgtEl>
                                        <p:attrNameLst>
                                          <p:attrName>r</p:attrName>
                                        </p:attrNameLst>
                                      </p:cBhvr>
                                    </p:animRot>
                                  </p:childTnLst>
                                  <p:subTnLst>
                                    <p:set>
                                      <p:cBhvr override="childStyle">
                                        <p:cTn dur="1" fill="hold" display="0" masterRel="sameClick" afterEffect="1">
                                          <p:stCondLst>
                                            <p:cond evt="end" delay="0">
                                              <p:tn val="174"/>
                                            </p:cond>
                                          </p:stCondLst>
                                        </p:cTn>
                                        <p:tgtEl>
                                          <p:spTgt spid="321"/>
                                        </p:tgtEl>
                                        <p:attrNameLst>
                                          <p:attrName>style.visibility</p:attrName>
                                        </p:attrNameLst>
                                      </p:cBhvr>
                                      <p:to>
                                        <p:strVal val="hidden"/>
                                      </p:to>
                                    </p:set>
                                  </p:subTnLst>
                                </p:cTn>
                              </p:par>
                            </p:childTnLst>
                          </p:cTn>
                        </p:par>
                        <p:par>
                          <p:cTn id="176" fill="hold">
                            <p:stCondLst>
                              <p:cond delay="2550"/>
                            </p:stCondLst>
                            <p:childTnLst>
                              <p:par>
                                <p:cTn id="177" presetID="8" presetClass="emph" presetSubtype="0" fill="hold" nodeType="afterEffect">
                                  <p:stCondLst>
                                    <p:cond delay="0"/>
                                  </p:stCondLst>
                                  <p:childTnLst>
                                    <p:animRot by="-21600000">
                                      <p:cBhvr>
                                        <p:cTn id="178" dur="150" fill="hold"/>
                                        <p:tgtEl>
                                          <p:spTgt spid="320"/>
                                        </p:tgtEl>
                                        <p:attrNameLst>
                                          <p:attrName>r</p:attrName>
                                        </p:attrNameLst>
                                      </p:cBhvr>
                                    </p:animRot>
                                  </p:childTnLst>
                                  <p:subTnLst>
                                    <p:set>
                                      <p:cBhvr override="childStyle">
                                        <p:cTn dur="1" fill="hold" display="0" masterRel="sameClick" afterEffect="1">
                                          <p:stCondLst>
                                            <p:cond evt="end" delay="0">
                                              <p:tn val="177"/>
                                            </p:cond>
                                          </p:stCondLst>
                                        </p:cTn>
                                        <p:tgtEl>
                                          <p:spTgt spid="320"/>
                                        </p:tgtEl>
                                        <p:attrNameLst>
                                          <p:attrName>style.visibility</p:attrName>
                                        </p:attrNameLst>
                                      </p:cBhvr>
                                      <p:to>
                                        <p:strVal val="hidden"/>
                                      </p:to>
                                    </p:set>
                                  </p:subTnLst>
                                </p:cTn>
                              </p:par>
                            </p:childTnLst>
                          </p:cTn>
                        </p:par>
                        <p:par>
                          <p:cTn id="179" fill="hold">
                            <p:stCondLst>
                              <p:cond delay="2700"/>
                            </p:stCondLst>
                            <p:childTnLst>
                              <p:par>
                                <p:cTn id="180" presetID="8" presetClass="emph" presetSubtype="0" fill="hold" nodeType="afterEffect">
                                  <p:stCondLst>
                                    <p:cond delay="0"/>
                                  </p:stCondLst>
                                  <p:childTnLst>
                                    <p:animRot by="-21600000">
                                      <p:cBhvr>
                                        <p:cTn id="181" dur="150" fill="hold"/>
                                        <p:tgtEl>
                                          <p:spTgt spid="319"/>
                                        </p:tgtEl>
                                        <p:attrNameLst>
                                          <p:attrName>r</p:attrName>
                                        </p:attrNameLst>
                                      </p:cBhvr>
                                    </p:animRot>
                                  </p:childTnLst>
                                  <p:subTnLst>
                                    <p:set>
                                      <p:cBhvr override="childStyle">
                                        <p:cTn dur="1" fill="hold" display="0" masterRel="sameClick" afterEffect="1">
                                          <p:stCondLst>
                                            <p:cond evt="end" delay="0">
                                              <p:tn val="180"/>
                                            </p:cond>
                                          </p:stCondLst>
                                        </p:cTn>
                                        <p:tgtEl>
                                          <p:spTgt spid="319"/>
                                        </p:tgtEl>
                                        <p:attrNameLst>
                                          <p:attrName>style.visibility</p:attrName>
                                        </p:attrNameLst>
                                      </p:cBhvr>
                                      <p:to>
                                        <p:strVal val="hidden"/>
                                      </p:to>
                                    </p:set>
                                  </p:subTnLst>
                                </p:cTn>
                              </p:par>
                            </p:childTnLst>
                          </p:cTn>
                        </p:par>
                        <p:par>
                          <p:cTn id="182" fill="hold">
                            <p:stCondLst>
                              <p:cond delay="2850"/>
                            </p:stCondLst>
                            <p:childTnLst>
                              <p:par>
                                <p:cTn id="183" presetID="8" presetClass="emph" presetSubtype="0" fill="hold" nodeType="afterEffect">
                                  <p:stCondLst>
                                    <p:cond delay="0"/>
                                  </p:stCondLst>
                                  <p:childTnLst>
                                    <p:animRot by="-21600000">
                                      <p:cBhvr>
                                        <p:cTn id="184" dur="150" fill="hold"/>
                                        <p:tgtEl>
                                          <p:spTgt spid="318"/>
                                        </p:tgtEl>
                                        <p:attrNameLst>
                                          <p:attrName>r</p:attrName>
                                        </p:attrNameLst>
                                      </p:cBhvr>
                                    </p:animRot>
                                  </p:childTnLst>
                                  <p:subTnLst>
                                    <p:set>
                                      <p:cBhvr override="childStyle">
                                        <p:cTn dur="1" fill="hold" display="0" masterRel="sameClick" afterEffect="1">
                                          <p:stCondLst>
                                            <p:cond evt="end" delay="0">
                                              <p:tn val="183"/>
                                            </p:cond>
                                          </p:stCondLst>
                                        </p:cTn>
                                        <p:tgtEl>
                                          <p:spTgt spid="318"/>
                                        </p:tgtEl>
                                        <p:attrNameLst>
                                          <p:attrName>style.visibility</p:attrName>
                                        </p:attrNameLst>
                                      </p:cBhvr>
                                      <p:to>
                                        <p:strVal val="hidden"/>
                                      </p:to>
                                    </p:set>
                                  </p:subTnLst>
                                </p:cTn>
                              </p:par>
                            </p:childTnLst>
                          </p:cTn>
                        </p:par>
                        <p:par>
                          <p:cTn id="185" fill="hold">
                            <p:stCondLst>
                              <p:cond delay="3000"/>
                            </p:stCondLst>
                            <p:childTnLst>
                              <p:par>
                                <p:cTn id="186" presetID="8" presetClass="emph" presetSubtype="0" fill="hold" nodeType="afterEffect">
                                  <p:stCondLst>
                                    <p:cond delay="0"/>
                                  </p:stCondLst>
                                  <p:childTnLst>
                                    <p:animRot by="-21600000">
                                      <p:cBhvr>
                                        <p:cTn id="187" dur="150" fill="hold"/>
                                        <p:tgtEl>
                                          <p:spTgt spid="317"/>
                                        </p:tgtEl>
                                        <p:attrNameLst>
                                          <p:attrName>r</p:attrName>
                                        </p:attrNameLst>
                                      </p:cBhvr>
                                    </p:animRot>
                                  </p:childTnLst>
                                  <p:subTnLst>
                                    <p:set>
                                      <p:cBhvr override="childStyle">
                                        <p:cTn dur="1" fill="hold" display="0" masterRel="sameClick" afterEffect="1">
                                          <p:stCondLst>
                                            <p:cond evt="end" delay="0">
                                              <p:tn val="186"/>
                                            </p:cond>
                                          </p:stCondLst>
                                        </p:cTn>
                                        <p:tgtEl>
                                          <p:spTgt spid="317"/>
                                        </p:tgtEl>
                                        <p:attrNameLst>
                                          <p:attrName>style.visibility</p:attrName>
                                        </p:attrNameLst>
                                      </p:cBhvr>
                                      <p:to>
                                        <p:strVal val="hidden"/>
                                      </p:to>
                                    </p:set>
                                  </p:subTnLst>
                                </p:cTn>
                              </p:par>
                            </p:childTnLst>
                          </p:cTn>
                        </p:par>
                        <p:par>
                          <p:cTn id="188" fill="hold">
                            <p:stCondLst>
                              <p:cond delay="3150"/>
                            </p:stCondLst>
                            <p:childTnLst>
                              <p:par>
                                <p:cTn id="189" presetID="8" presetClass="emph" presetSubtype="0" fill="hold" nodeType="afterEffect">
                                  <p:stCondLst>
                                    <p:cond delay="0"/>
                                  </p:stCondLst>
                                  <p:childTnLst>
                                    <p:animRot by="-21600000">
                                      <p:cBhvr>
                                        <p:cTn id="190" dur="150" fill="hold"/>
                                        <p:tgtEl>
                                          <p:spTgt spid="316"/>
                                        </p:tgtEl>
                                        <p:attrNameLst>
                                          <p:attrName>r</p:attrName>
                                        </p:attrNameLst>
                                      </p:cBhvr>
                                    </p:animRot>
                                  </p:childTnLst>
                                  <p:subTnLst>
                                    <p:set>
                                      <p:cBhvr override="childStyle">
                                        <p:cTn dur="1" fill="hold" display="0" masterRel="sameClick" afterEffect="1">
                                          <p:stCondLst>
                                            <p:cond evt="end" delay="0">
                                              <p:tn val="189"/>
                                            </p:cond>
                                          </p:stCondLst>
                                        </p:cTn>
                                        <p:tgtEl>
                                          <p:spTgt spid="316"/>
                                        </p:tgtEl>
                                        <p:attrNameLst>
                                          <p:attrName>style.visibility</p:attrName>
                                        </p:attrNameLst>
                                      </p:cBhvr>
                                      <p:to>
                                        <p:strVal val="hidden"/>
                                      </p:to>
                                    </p:set>
                                  </p:subTnLst>
                                </p:cTn>
                              </p:par>
                            </p:childTnLst>
                          </p:cTn>
                        </p:par>
                        <p:par>
                          <p:cTn id="191" fill="hold">
                            <p:stCondLst>
                              <p:cond delay="3300"/>
                            </p:stCondLst>
                            <p:childTnLst>
                              <p:par>
                                <p:cTn id="192" presetID="8" presetClass="emph" presetSubtype="0" fill="hold" nodeType="afterEffect">
                                  <p:stCondLst>
                                    <p:cond delay="0"/>
                                  </p:stCondLst>
                                  <p:childTnLst>
                                    <p:animRot by="-21600000">
                                      <p:cBhvr>
                                        <p:cTn id="193" dur="150" fill="hold"/>
                                        <p:tgtEl>
                                          <p:spTgt spid="315"/>
                                        </p:tgtEl>
                                        <p:attrNameLst>
                                          <p:attrName>r</p:attrName>
                                        </p:attrNameLst>
                                      </p:cBhvr>
                                    </p:animRot>
                                  </p:childTnLst>
                                  <p:subTnLst>
                                    <p:set>
                                      <p:cBhvr override="childStyle">
                                        <p:cTn dur="1" fill="hold" display="0" masterRel="sameClick" afterEffect="1">
                                          <p:stCondLst>
                                            <p:cond evt="end" delay="0">
                                              <p:tn val="192"/>
                                            </p:cond>
                                          </p:stCondLst>
                                        </p:cTn>
                                        <p:tgtEl>
                                          <p:spTgt spid="315"/>
                                        </p:tgtEl>
                                        <p:attrNameLst>
                                          <p:attrName>style.visibility</p:attrName>
                                        </p:attrNameLst>
                                      </p:cBhvr>
                                      <p:to>
                                        <p:strVal val="hidden"/>
                                      </p:to>
                                    </p:set>
                                  </p:subTnLst>
                                </p:cTn>
                              </p:par>
                            </p:childTnLst>
                          </p:cTn>
                        </p:par>
                        <p:par>
                          <p:cTn id="194" fill="hold">
                            <p:stCondLst>
                              <p:cond delay="3450"/>
                            </p:stCondLst>
                            <p:childTnLst>
                              <p:par>
                                <p:cTn id="195" presetID="8" presetClass="emph" presetSubtype="0" fill="hold" nodeType="afterEffect">
                                  <p:stCondLst>
                                    <p:cond delay="0"/>
                                  </p:stCondLst>
                                  <p:childTnLst>
                                    <p:animRot by="-21600000">
                                      <p:cBhvr>
                                        <p:cTn id="196" dur="150" fill="hold"/>
                                        <p:tgtEl>
                                          <p:spTgt spid="314"/>
                                        </p:tgtEl>
                                        <p:attrNameLst>
                                          <p:attrName>r</p:attrName>
                                        </p:attrNameLst>
                                      </p:cBhvr>
                                    </p:animRot>
                                  </p:childTnLst>
                                  <p:subTnLst>
                                    <p:set>
                                      <p:cBhvr override="childStyle">
                                        <p:cTn dur="1" fill="hold" display="0" masterRel="sameClick" afterEffect="1">
                                          <p:stCondLst>
                                            <p:cond evt="end" delay="0">
                                              <p:tn val="195"/>
                                            </p:cond>
                                          </p:stCondLst>
                                        </p:cTn>
                                        <p:tgtEl>
                                          <p:spTgt spid="314"/>
                                        </p:tgtEl>
                                        <p:attrNameLst>
                                          <p:attrName>style.visibility</p:attrName>
                                        </p:attrNameLst>
                                      </p:cBhvr>
                                      <p:to>
                                        <p:strVal val="hidden"/>
                                      </p:to>
                                    </p:set>
                                  </p:subTnLst>
                                </p:cTn>
                              </p:par>
                            </p:childTnLst>
                          </p:cTn>
                        </p:par>
                        <p:par>
                          <p:cTn id="197" fill="hold">
                            <p:stCondLst>
                              <p:cond delay="3600"/>
                            </p:stCondLst>
                            <p:childTnLst>
                              <p:par>
                                <p:cTn id="198" presetID="8" presetClass="emph" presetSubtype="0" fill="hold" nodeType="afterEffect">
                                  <p:stCondLst>
                                    <p:cond delay="0"/>
                                  </p:stCondLst>
                                  <p:childTnLst>
                                    <p:animRot by="-21600000">
                                      <p:cBhvr>
                                        <p:cTn id="199" dur="150" fill="hold"/>
                                        <p:tgtEl>
                                          <p:spTgt spid="313"/>
                                        </p:tgtEl>
                                        <p:attrNameLst>
                                          <p:attrName>r</p:attrName>
                                        </p:attrNameLst>
                                      </p:cBhvr>
                                    </p:animRot>
                                  </p:childTnLst>
                                  <p:subTnLst>
                                    <p:set>
                                      <p:cBhvr override="childStyle">
                                        <p:cTn dur="1" fill="hold" display="0" masterRel="sameClick" afterEffect="1">
                                          <p:stCondLst>
                                            <p:cond evt="end" delay="0">
                                              <p:tn val="198"/>
                                            </p:cond>
                                          </p:stCondLst>
                                        </p:cTn>
                                        <p:tgtEl>
                                          <p:spTgt spid="313"/>
                                        </p:tgtEl>
                                        <p:attrNameLst>
                                          <p:attrName>style.visibility</p:attrName>
                                        </p:attrNameLst>
                                      </p:cBhvr>
                                      <p:to>
                                        <p:strVal val="hidden"/>
                                      </p:to>
                                    </p:set>
                                  </p:subTnLst>
                                </p:cTn>
                              </p:par>
                            </p:childTnLst>
                          </p:cTn>
                        </p:par>
                        <p:par>
                          <p:cTn id="200" fill="hold">
                            <p:stCondLst>
                              <p:cond delay="3750"/>
                            </p:stCondLst>
                            <p:childTnLst>
                              <p:par>
                                <p:cTn id="201" presetID="8" presetClass="emph" presetSubtype="0" fill="hold" nodeType="afterEffect">
                                  <p:stCondLst>
                                    <p:cond delay="0"/>
                                  </p:stCondLst>
                                  <p:childTnLst>
                                    <p:animRot by="-21600000">
                                      <p:cBhvr>
                                        <p:cTn id="202" dur="150" fill="hold"/>
                                        <p:tgtEl>
                                          <p:spTgt spid="312"/>
                                        </p:tgtEl>
                                        <p:attrNameLst>
                                          <p:attrName>r</p:attrName>
                                        </p:attrNameLst>
                                      </p:cBhvr>
                                    </p:animRot>
                                  </p:childTnLst>
                                  <p:subTnLst>
                                    <p:set>
                                      <p:cBhvr override="childStyle">
                                        <p:cTn dur="1" fill="hold" display="0" masterRel="sameClick" afterEffect="1">
                                          <p:stCondLst>
                                            <p:cond evt="end" delay="0">
                                              <p:tn val="201"/>
                                            </p:cond>
                                          </p:stCondLst>
                                        </p:cTn>
                                        <p:tgtEl>
                                          <p:spTgt spid="312"/>
                                        </p:tgtEl>
                                        <p:attrNameLst>
                                          <p:attrName>style.visibility</p:attrName>
                                        </p:attrNameLst>
                                      </p:cBhvr>
                                      <p:to>
                                        <p:strVal val="hidden"/>
                                      </p:to>
                                    </p:set>
                                  </p:subTnLst>
                                </p:cTn>
                              </p:par>
                            </p:childTnLst>
                          </p:cTn>
                        </p:par>
                        <p:par>
                          <p:cTn id="203" fill="hold">
                            <p:stCondLst>
                              <p:cond delay="3900"/>
                            </p:stCondLst>
                            <p:childTnLst>
                              <p:par>
                                <p:cTn id="204" presetID="8" presetClass="emph" presetSubtype="0" fill="hold" nodeType="afterEffect">
                                  <p:stCondLst>
                                    <p:cond delay="0"/>
                                  </p:stCondLst>
                                  <p:childTnLst>
                                    <p:animRot by="-21600000">
                                      <p:cBhvr>
                                        <p:cTn id="205" dur="150" fill="hold"/>
                                        <p:tgtEl>
                                          <p:spTgt spid="311"/>
                                        </p:tgtEl>
                                        <p:attrNameLst>
                                          <p:attrName>r</p:attrName>
                                        </p:attrNameLst>
                                      </p:cBhvr>
                                    </p:animRot>
                                  </p:childTnLst>
                                  <p:subTnLst>
                                    <p:set>
                                      <p:cBhvr override="childStyle">
                                        <p:cTn dur="1" fill="hold" display="0" masterRel="sameClick" afterEffect="1">
                                          <p:stCondLst>
                                            <p:cond evt="end" delay="0">
                                              <p:tn val="204"/>
                                            </p:cond>
                                          </p:stCondLst>
                                        </p:cTn>
                                        <p:tgtEl>
                                          <p:spTgt spid="311"/>
                                        </p:tgtEl>
                                        <p:attrNameLst>
                                          <p:attrName>style.visibility</p:attrName>
                                        </p:attrNameLst>
                                      </p:cBhvr>
                                      <p:to>
                                        <p:strVal val="hidden"/>
                                      </p:to>
                                    </p:set>
                                  </p:subTnLst>
                                </p:cTn>
                              </p:par>
                            </p:childTnLst>
                          </p:cTn>
                        </p:par>
                        <p:par>
                          <p:cTn id="206" fill="hold">
                            <p:stCondLst>
                              <p:cond delay="4050"/>
                            </p:stCondLst>
                            <p:childTnLst>
                              <p:par>
                                <p:cTn id="207" presetID="8" presetClass="emph" presetSubtype="0" fill="hold" nodeType="afterEffect">
                                  <p:stCondLst>
                                    <p:cond delay="0"/>
                                  </p:stCondLst>
                                  <p:childTnLst>
                                    <p:animRot by="-21600000">
                                      <p:cBhvr>
                                        <p:cTn id="208" dur="150" fill="hold"/>
                                        <p:tgtEl>
                                          <p:spTgt spid="310"/>
                                        </p:tgtEl>
                                        <p:attrNameLst>
                                          <p:attrName>r</p:attrName>
                                        </p:attrNameLst>
                                      </p:cBhvr>
                                    </p:animRot>
                                  </p:childTnLst>
                                  <p:subTnLst>
                                    <p:set>
                                      <p:cBhvr override="childStyle">
                                        <p:cTn dur="1" fill="hold" display="0" masterRel="sameClick" afterEffect="1">
                                          <p:stCondLst>
                                            <p:cond evt="end" delay="0">
                                              <p:tn val="207"/>
                                            </p:cond>
                                          </p:stCondLst>
                                        </p:cTn>
                                        <p:tgtEl>
                                          <p:spTgt spid="310"/>
                                        </p:tgtEl>
                                        <p:attrNameLst>
                                          <p:attrName>style.visibility</p:attrName>
                                        </p:attrNameLst>
                                      </p:cBhvr>
                                      <p:to>
                                        <p:strVal val="hidden"/>
                                      </p:to>
                                    </p:set>
                                  </p:subTnLst>
                                </p:cTn>
                              </p:par>
                            </p:childTnLst>
                          </p:cTn>
                        </p:par>
                        <p:par>
                          <p:cTn id="209" fill="hold">
                            <p:stCondLst>
                              <p:cond delay="4200"/>
                            </p:stCondLst>
                            <p:childTnLst>
                              <p:par>
                                <p:cTn id="210" presetID="8" presetClass="emph" presetSubtype="0" fill="hold" nodeType="afterEffect">
                                  <p:stCondLst>
                                    <p:cond delay="0"/>
                                  </p:stCondLst>
                                  <p:childTnLst>
                                    <p:animRot by="-21600000">
                                      <p:cBhvr>
                                        <p:cTn id="211" dur="150" fill="hold"/>
                                        <p:tgtEl>
                                          <p:spTgt spid="309"/>
                                        </p:tgtEl>
                                        <p:attrNameLst>
                                          <p:attrName>r</p:attrName>
                                        </p:attrNameLst>
                                      </p:cBhvr>
                                    </p:animRot>
                                  </p:childTnLst>
                                  <p:subTnLst>
                                    <p:set>
                                      <p:cBhvr override="childStyle">
                                        <p:cTn dur="1" fill="hold" display="0" masterRel="sameClick" afterEffect="1">
                                          <p:stCondLst>
                                            <p:cond evt="end" delay="0">
                                              <p:tn val="210"/>
                                            </p:cond>
                                          </p:stCondLst>
                                        </p:cTn>
                                        <p:tgtEl>
                                          <p:spTgt spid="309"/>
                                        </p:tgtEl>
                                        <p:attrNameLst>
                                          <p:attrName>style.visibility</p:attrName>
                                        </p:attrNameLst>
                                      </p:cBhvr>
                                      <p:to>
                                        <p:strVal val="hidden"/>
                                      </p:to>
                                    </p:set>
                                  </p:subTnLst>
                                </p:cTn>
                              </p:par>
                            </p:childTnLst>
                          </p:cTn>
                        </p:par>
                        <p:par>
                          <p:cTn id="212" fill="hold">
                            <p:stCondLst>
                              <p:cond delay="4350"/>
                            </p:stCondLst>
                            <p:childTnLst>
                              <p:par>
                                <p:cTn id="213" presetID="8" presetClass="emph" presetSubtype="0" fill="hold" nodeType="afterEffect">
                                  <p:stCondLst>
                                    <p:cond delay="0"/>
                                  </p:stCondLst>
                                  <p:childTnLst>
                                    <p:animRot by="-21600000">
                                      <p:cBhvr>
                                        <p:cTn id="214" dur="150" fill="hold"/>
                                        <p:tgtEl>
                                          <p:spTgt spid="308"/>
                                        </p:tgtEl>
                                        <p:attrNameLst>
                                          <p:attrName>r</p:attrName>
                                        </p:attrNameLst>
                                      </p:cBhvr>
                                    </p:animRot>
                                  </p:childTnLst>
                                  <p:subTnLst>
                                    <p:set>
                                      <p:cBhvr override="childStyle">
                                        <p:cTn dur="1" fill="hold" display="0" masterRel="sameClick" afterEffect="1">
                                          <p:stCondLst>
                                            <p:cond evt="end" delay="0">
                                              <p:tn val="213"/>
                                            </p:cond>
                                          </p:stCondLst>
                                        </p:cTn>
                                        <p:tgtEl>
                                          <p:spTgt spid="308"/>
                                        </p:tgtEl>
                                        <p:attrNameLst>
                                          <p:attrName>style.visibility</p:attrName>
                                        </p:attrNameLst>
                                      </p:cBhvr>
                                      <p:to>
                                        <p:strVal val="hidden"/>
                                      </p:to>
                                    </p:set>
                                  </p:subTnLst>
                                </p:cTn>
                              </p:par>
                            </p:childTnLst>
                          </p:cTn>
                        </p:par>
                        <p:par>
                          <p:cTn id="215" fill="hold">
                            <p:stCondLst>
                              <p:cond delay="4500"/>
                            </p:stCondLst>
                            <p:childTnLst>
                              <p:par>
                                <p:cTn id="216" presetID="8" presetClass="emph" presetSubtype="0" fill="hold" nodeType="afterEffect">
                                  <p:stCondLst>
                                    <p:cond delay="0"/>
                                  </p:stCondLst>
                                  <p:childTnLst>
                                    <p:animRot by="-21600000">
                                      <p:cBhvr>
                                        <p:cTn id="217" dur="150" fill="hold"/>
                                        <p:tgtEl>
                                          <p:spTgt spid="307"/>
                                        </p:tgtEl>
                                        <p:attrNameLst>
                                          <p:attrName>r</p:attrName>
                                        </p:attrNameLst>
                                      </p:cBhvr>
                                    </p:animRot>
                                  </p:childTnLst>
                                  <p:subTnLst>
                                    <p:set>
                                      <p:cBhvr override="childStyle">
                                        <p:cTn dur="1" fill="hold" display="0" masterRel="sameClick" afterEffect="1">
                                          <p:stCondLst>
                                            <p:cond evt="end" delay="0">
                                              <p:tn val="216"/>
                                            </p:cond>
                                          </p:stCondLst>
                                        </p:cTn>
                                        <p:tgtEl>
                                          <p:spTgt spid="307"/>
                                        </p:tgtEl>
                                        <p:attrNameLst>
                                          <p:attrName>style.visibility</p:attrName>
                                        </p:attrNameLst>
                                      </p:cBhvr>
                                      <p:to>
                                        <p:strVal val="hidden"/>
                                      </p:to>
                                    </p:set>
                                  </p:subTnLst>
                                </p:cTn>
                              </p:par>
                            </p:childTnLst>
                          </p:cTn>
                        </p:par>
                        <p:par>
                          <p:cTn id="218" fill="hold">
                            <p:stCondLst>
                              <p:cond delay="4650"/>
                            </p:stCondLst>
                            <p:childTnLst>
                              <p:par>
                                <p:cTn id="219" presetID="8" presetClass="emph" presetSubtype="0" fill="hold" nodeType="afterEffect">
                                  <p:stCondLst>
                                    <p:cond delay="0"/>
                                  </p:stCondLst>
                                  <p:childTnLst>
                                    <p:animRot by="-21600000">
                                      <p:cBhvr>
                                        <p:cTn id="220" dur="150" fill="hold"/>
                                        <p:tgtEl>
                                          <p:spTgt spid="306"/>
                                        </p:tgtEl>
                                        <p:attrNameLst>
                                          <p:attrName>r</p:attrName>
                                        </p:attrNameLst>
                                      </p:cBhvr>
                                    </p:animRot>
                                  </p:childTnLst>
                                  <p:subTnLst>
                                    <p:set>
                                      <p:cBhvr override="childStyle">
                                        <p:cTn dur="1" fill="hold" display="0" masterRel="sameClick" afterEffect="1">
                                          <p:stCondLst>
                                            <p:cond evt="end" delay="0">
                                              <p:tn val="219"/>
                                            </p:cond>
                                          </p:stCondLst>
                                        </p:cTn>
                                        <p:tgtEl>
                                          <p:spTgt spid="306"/>
                                        </p:tgtEl>
                                        <p:attrNameLst>
                                          <p:attrName>style.visibility</p:attrName>
                                        </p:attrNameLst>
                                      </p:cBhvr>
                                      <p:to>
                                        <p:strVal val="hidden"/>
                                      </p:to>
                                    </p:set>
                                  </p:subTnLst>
                                </p:cTn>
                              </p:par>
                            </p:childTnLst>
                          </p:cTn>
                        </p:par>
                        <p:par>
                          <p:cTn id="221" fill="hold">
                            <p:stCondLst>
                              <p:cond delay="4800"/>
                            </p:stCondLst>
                            <p:childTnLst>
                              <p:par>
                                <p:cTn id="222" presetID="8" presetClass="emph" presetSubtype="0" fill="hold" nodeType="afterEffect">
                                  <p:stCondLst>
                                    <p:cond delay="0"/>
                                  </p:stCondLst>
                                  <p:childTnLst>
                                    <p:animRot by="-21600000">
                                      <p:cBhvr>
                                        <p:cTn id="223" dur="150" fill="hold"/>
                                        <p:tgtEl>
                                          <p:spTgt spid="305"/>
                                        </p:tgtEl>
                                        <p:attrNameLst>
                                          <p:attrName>r</p:attrName>
                                        </p:attrNameLst>
                                      </p:cBhvr>
                                    </p:animRot>
                                  </p:childTnLst>
                                  <p:subTnLst>
                                    <p:set>
                                      <p:cBhvr override="childStyle">
                                        <p:cTn dur="1" fill="hold" display="0" masterRel="sameClick" afterEffect="1">
                                          <p:stCondLst>
                                            <p:cond evt="end" delay="0">
                                              <p:tn val="222"/>
                                            </p:cond>
                                          </p:stCondLst>
                                        </p:cTn>
                                        <p:tgtEl>
                                          <p:spTgt spid="305"/>
                                        </p:tgtEl>
                                        <p:attrNameLst>
                                          <p:attrName>style.visibility</p:attrName>
                                        </p:attrNameLst>
                                      </p:cBhvr>
                                      <p:to>
                                        <p:strVal val="hidden"/>
                                      </p:to>
                                    </p:set>
                                  </p:subTnLst>
                                </p:cTn>
                              </p:par>
                            </p:childTnLst>
                          </p:cTn>
                        </p:par>
                        <p:par>
                          <p:cTn id="224" fill="hold">
                            <p:stCondLst>
                              <p:cond delay="4950"/>
                            </p:stCondLst>
                            <p:childTnLst>
                              <p:par>
                                <p:cTn id="225" presetID="8" presetClass="emph" presetSubtype="0" fill="hold" nodeType="afterEffect">
                                  <p:stCondLst>
                                    <p:cond delay="0"/>
                                  </p:stCondLst>
                                  <p:childTnLst>
                                    <p:animRot by="-21600000">
                                      <p:cBhvr>
                                        <p:cTn id="226" dur="150" fill="hold"/>
                                        <p:tgtEl>
                                          <p:spTgt spid="304"/>
                                        </p:tgtEl>
                                        <p:attrNameLst>
                                          <p:attrName>r</p:attrName>
                                        </p:attrNameLst>
                                      </p:cBhvr>
                                    </p:animRot>
                                  </p:childTnLst>
                                  <p:subTnLst>
                                    <p:set>
                                      <p:cBhvr override="childStyle">
                                        <p:cTn dur="1" fill="hold" display="0" masterRel="sameClick" afterEffect="1">
                                          <p:stCondLst>
                                            <p:cond evt="end" delay="0">
                                              <p:tn val="225"/>
                                            </p:cond>
                                          </p:stCondLst>
                                        </p:cTn>
                                        <p:tgtEl>
                                          <p:spTgt spid="304"/>
                                        </p:tgtEl>
                                        <p:attrNameLst>
                                          <p:attrName>style.visibility</p:attrName>
                                        </p:attrNameLst>
                                      </p:cBhvr>
                                      <p:to>
                                        <p:strVal val="hidden"/>
                                      </p:to>
                                    </p:set>
                                  </p:subTnLst>
                                </p:cTn>
                              </p:par>
                            </p:childTnLst>
                          </p:cTn>
                        </p:par>
                        <p:par>
                          <p:cTn id="227" fill="hold">
                            <p:stCondLst>
                              <p:cond delay="5100"/>
                            </p:stCondLst>
                            <p:childTnLst>
                              <p:par>
                                <p:cTn id="228" presetID="8" presetClass="emph" presetSubtype="0" fill="hold" nodeType="afterEffect">
                                  <p:stCondLst>
                                    <p:cond delay="0"/>
                                  </p:stCondLst>
                                  <p:childTnLst>
                                    <p:animRot by="-21600000">
                                      <p:cBhvr>
                                        <p:cTn id="229" dur="150" fill="hold"/>
                                        <p:tgtEl>
                                          <p:spTgt spid="303"/>
                                        </p:tgtEl>
                                        <p:attrNameLst>
                                          <p:attrName>r</p:attrName>
                                        </p:attrNameLst>
                                      </p:cBhvr>
                                    </p:animRot>
                                  </p:childTnLst>
                                  <p:subTnLst>
                                    <p:set>
                                      <p:cBhvr override="childStyle">
                                        <p:cTn dur="1" fill="hold" display="0" masterRel="sameClick" afterEffect="1">
                                          <p:stCondLst>
                                            <p:cond evt="end" delay="0">
                                              <p:tn val="228"/>
                                            </p:cond>
                                          </p:stCondLst>
                                        </p:cTn>
                                        <p:tgtEl>
                                          <p:spTgt spid="303"/>
                                        </p:tgtEl>
                                        <p:attrNameLst>
                                          <p:attrName>style.visibility</p:attrName>
                                        </p:attrNameLst>
                                      </p:cBhvr>
                                      <p:to>
                                        <p:strVal val="hidden"/>
                                      </p:to>
                                    </p:set>
                                  </p:subTnLst>
                                </p:cTn>
                              </p:par>
                            </p:childTnLst>
                          </p:cTn>
                        </p:par>
                        <p:par>
                          <p:cTn id="230" fill="hold">
                            <p:stCondLst>
                              <p:cond delay="5250"/>
                            </p:stCondLst>
                            <p:childTnLst>
                              <p:par>
                                <p:cTn id="231" presetID="8" presetClass="emph" presetSubtype="0" fill="hold" nodeType="afterEffect">
                                  <p:stCondLst>
                                    <p:cond delay="0"/>
                                  </p:stCondLst>
                                  <p:childTnLst>
                                    <p:animRot by="-21600000">
                                      <p:cBhvr>
                                        <p:cTn id="232" dur="150" fill="hold"/>
                                        <p:tgtEl>
                                          <p:spTgt spid="302"/>
                                        </p:tgtEl>
                                        <p:attrNameLst>
                                          <p:attrName>r</p:attrName>
                                        </p:attrNameLst>
                                      </p:cBhvr>
                                    </p:animRot>
                                  </p:childTnLst>
                                  <p:subTnLst>
                                    <p:set>
                                      <p:cBhvr override="childStyle">
                                        <p:cTn dur="1" fill="hold" display="0" masterRel="sameClick" afterEffect="1">
                                          <p:stCondLst>
                                            <p:cond evt="end" delay="0">
                                              <p:tn val="231"/>
                                            </p:cond>
                                          </p:stCondLst>
                                        </p:cTn>
                                        <p:tgtEl>
                                          <p:spTgt spid="302"/>
                                        </p:tgtEl>
                                        <p:attrNameLst>
                                          <p:attrName>style.visibility</p:attrName>
                                        </p:attrNameLst>
                                      </p:cBhvr>
                                      <p:to>
                                        <p:strVal val="hidden"/>
                                      </p:to>
                                    </p:set>
                                  </p:subTnLst>
                                </p:cTn>
                              </p:par>
                            </p:childTnLst>
                          </p:cTn>
                        </p:par>
                        <p:par>
                          <p:cTn id="233" fill="hold">
                            <p:stCondLst>
                              <p:cond delay="5400"/>
                            </p:stCondLst>
                            <p:childTnLst>
                              <p:par>
                                <p:cTn id="234" presetID="8" presetClass="emph" presetSubtype="0" fill="hold" nodeType="afterEffect">
                                  <p:stCondLst>
                                    <p:cond delay="0"/>
                                  </p:stCondLst>
                                  <p:childTnLst>
                                    <p:animRot by="-21600000">
                                      <p:cBhvr>
                                        <p:cTn id="235" dur="150" fill="hold"/>
                                        <p:tgtEl>
                                          <p:spTgt spid="301"/>
                                        </p:tgtEl>
                                        <p:attrNameLst>
                                          <p:attrName>r</p:attrName>
                                        </p:attrNameLst>
                                      </p:cBhvr>
                                    </p:animRot>
                                  </p:childTnLst>
                                  <p:subTnLst>
                                    <p:set>
                                      <p:cBhvr override="childStyle">
                                        <p:cTn dur="1" fill="hold" display="0" masterRel="sameClick" afterEffect="1">
                                          <p:stCondLst>
                                            <p:cond evt="end" delay="0">
                                              <p:tn val="234"/>
                                            </p:cond>
                                          </p:stCondLst>
                                        </p:cTn>
                                        <p:tgtEl>
                                          <p:spTgt spid="301"/>
                                        </p:tgtEl>
                                        <p:attrNameLst>
                                          <p:attrName>style.visibility</p:attrName>
                                        </p:attrNameLst>
                                      </p:cBhvr>
                                      <p:to>
                                        <p:strVal val="hidden"/>
                                      </p:to>
                                    </p:set>
                                  </p:subTnLst>
                                </p:cTn>
                              </p:par>
                            </p:childTnLst>
                          </p:cTn>
                        </p:par>
                        <p:par>
                          <p:cTn id="236" fill="hold">
                            <p:stCondLst>
                              <p:cond delay="5550"/>
                            </p:stCondLst>
                            <p:childTnLst>
                              <p:par>
                                <p:cTn id="237" presetID="8" presetClass="emph" presetSubtype="0" fill="hold" nodeType="afterEffect">
                                  <p:stCondLst>
                                    <p:cond delay="0"/>
                                  </p:stCondLst>
                                  <p:childTnLst>
                                    <p:animRot by="-21600000">
                                      <p:cBhvr>
                                        <p:cTn id="238" dur="150" fill="hold"/>
                                        <p:tgtEl>
                                          <p:spTgt spid="300"/>
                                        </p:tgtEl>
                                        <p:attrNameLst>
                                          <p:attrName>r</p:attrName>
                                        </p:attrNameLst>
                                      </p:cBhvr>
                                    </p:animRot>
                                  </p:childTnLst>
                                  <p:subTnLst>
                                    <p:set>
                                      <p:cBhvr override="childStyle">
                                        <p:cTn dur="1" fill="hold" display="0" masterRel="sameClick" afterEffect="1">
                                          <p:stCondLst>
                                            <p:cond evt="end" delay="0">
                                              <p:tn val="237"/>
                                            </p:cond>
                                          </p:stCondLst>
                                        </p:cTn>
                                        <p:tgtEl>
                                          <p:spTgt spid="300"/>
                                        </p:tgtEl>
                                        <p:attrNameLst>
                                          <p:attrName>style.visibility</p:attrName>
                                        </p:attrNameLst>
                                      </p:cBhvr>
                                      <p:to>
                                        <p:strVal val="hidden"/>
                                      </p:to>
                                    </p:set>
                                  </p:subTnLst>
                                </p:cTn>
                              </p:par>
                            </p:childTnLst>
                          </p:cTn>
                        </p:par>
                        <p:par>
                          <p:cTn id="239" fill="hold">
                            <p:stCondLst>
                              <p:cond delay="5700"/>
                            </p:stCondLst>
                            <p:childTnLst>
                              <p:par>
                                <p:cTn id="240" presetID="8" presetClass="emph" presetSubtype="0" fill="hold" nodeType="afterEffect">
                                  <p:stCondLst>
                                    <p:cond delay="0"/>
                                  </p:stCondLst>
                                  <p:childTnLst>
                                    <p:animRot by="-21600000">
                                      <p:cBhvr>
                                        <p:cTn id="241" dur="150" fill="hold"/>
                                        <p:tgtEl>
                                          <p:spTgt spid="299"/>
                                        </p:tgtEl>
                                        <p:attrNameLst>
                                          <p:attrName>r</p:attrName>
                                        </p:attrNameLst>
                                      </p:cBhvr>
                                    </p:animRot>
                                  </p:childTnLst>
                                  <p:subTnLst>
                                    <p:set>
                                      <p:cBhvr override="childStyle">
                                        <p:cTn dur="1" fill="hold" display="0" masterRel="sameClick" afterEffect="1">
                                          <p:stCondLst>
                                            <p:cond evt="end" delay="0">
                                              <p:tn val="240"/>
                                            </p:cond>
                                          </p:stCondLst>
                                        </p:cTn>
                                        <p:tgtEl>
                                          <p:spTgt spid="299"/>
                                        </p:tgtEl>
                                        <p:attrNameLst>
                                          <p:attrName>style.visibility</p:attrName>
                                        </p:attrNameLst>
                                      </p:cBhvr>
                                      <p:to>
                                        <p:strVal val="hidden"/>
                                      </p:to>
                                    </p:set>
                                  </p:subTnLst>
                                </p:cTn>
                              </p:par>
                            </p:childTnLst>
                          </p:cTn>
                        </p:par>
                        <p:par>
                          <p:cTn id="242" fill="hold">
                            <p:stCondLst>
                              <p:cond delay="5850"/>
                            </p:stCondLst>
                            <p:childTnLst>
                              <p:par>
                                <p:cTn id="243" presetID="8" presetClass="emph" presetSubtype="0" fill="hold" nodeType="afterEffect">
                                  <p:stCondLst>
                                    <p:cond delay="0"/>
                                  </p:stCondLst>
                                  <p:childTnLst>
                                    <p:animRot by="-21600000">
                                      <p:cBhvr>
                                        <p:cTn id="244" dur="150" fill="hold"/>
                                        <p:tgtEl>
                                          <p:spTgt spid="298"/>
                                        </p:tgtEl>
                                        <p:attrNameLst>
                                          <p:attrName>r</p:attrName>
                                        </p:attrNameLst>
                                      </p:cBhvr>
                                    </p:animRot>
                                  </p:childTnLst>
                                  <p:subTnLst>
                                    <p:set>
                                      <p:cBhvr override="childStyle">
                                        <p:cTn dur="1" fill="hold" display="0" masterRel="sameClick" afterEffect="1">
                                          <p:stCondLst>
                                            <p:cond evt="end" delay="0">
                                              <p:tn val="243"/>
                                            </p:cond>
                                          </p:stCondLst>
                                        </p:cTn>
                                        <p:tgtEl>
                                          <p:spTgt spid="298"/>
                                        </p:tgtEl>
                                        <p:attrNameLst>
                                          <p:attrName>style.visibility</p:attrName>
                                        </p:attrNameLst>
                                      </p:cBhvr>
                                      <p:to>
                                        <p:strVal val="hidden"/>
                                      </p:to>
                                    </p:set>
                                  </p:subTnLst>
                                </p:cTn>
                              </p:par>
                            </p:childTnLst>
                          </p:cTn>
                        </p:par>
                        <p:par>
                          <p:cTn id="245" fill="hold">
                            <p:stCondLst>
                              <p:cond delay="6000"/>
                            </p:stCondLst>
                            <p:childTnLst>
                              <p:par>
                                <p:cTn id="246" presetID="8" presetClass="emph" presetSubtype="0" fill="hold" nodeType="afterEffect">
                                  <p:stCondLst>
                                    <p:cond delay="0"/>
                                  </p:stCondLst>
                                  <p:childTnLst>
                                    <p:animRot by="-21600000">
                                      <p:cBhvr>
                                        <p:cTn id="247" dur="150" fill="hold"/>
                                        <p:tgtEl>
                                          <p:spTgt spid="297"/>
                                        </p:tgtEl>
                                        <p:attrNameLst>
                                          <p:attrName>r</p:attrName>
                                        </p:attrNameLst>
                                      </p:cBhvr>
                                    </p:animRot>
                                  </p:childTnLst>
                                  <p:subTnLst>
                                    <p:set>
                                      <p:cBhvr override="childStyle">
                                        <p:cTn dur="1" fill="hold" display="0" masterRel="sameClick" afterEffect="1">
                                          <p:stCondLst>
                                            <p:cond evt="end" delay="0">
                                              <p:tn val="246"/>
                                            </p:cond>
                                          </p:stCondLst>
                                        </p:cTn>
                                        <p:tgtEl>
                                          <p:spTgt spid="297"/>
                                        </p:tgtEl>
                                        <p:attrNameLst>
                                          <p:attrName>style.visibility</p:attrName>
                                        </p:attrNameLst>
                                      </p:cBhvr>
                                      <p:to>
                                        <p:strVal val="hidden"/>
                                      </p:to>
                                    </p:set>
                                  </p:subTnLst>
                                </p:cTn>
                              </p:par>
                            </p:childTnLst>
                          </p:cTn>
                        </p:par>
                        <p:par>
                          <p:cTn id="248" fill="hold">
                            <p:stCondLst>
                              <p:cond delay="6150"/>
                            </p:stCondLst>
                            <p:childTnLst>
                              <p:par>
                                <p:cTn id="249" presetID="8" presetClass="emph" presetSubtype="0" fill="hold" nodeType="afterEffect">
                                  <p:stCondLst>
                                    <p:cond delay="0"/>
                                  </p:stCondLst>
                                  <p:childTnLst>
                                    <p:animRot by="-21600000">
                                      <p:cBhvr>
                                        <p:cTn id="250" dur="150" fill="hold"/>
                                        <p:tgtEl>
                                          <p:spTgt spid="296"/>
                                        </p:tgtEl>
                                        <p:attrNameLst>
                                          <p:attrName>r</p:attrName>
                                        </p:attrNameLst>
                                      </p:cBhvr>
                                    </p:animRot>
                                  </p:childTnLst>
                                  <p:subTnLst>
                                    <p:set>
                                      <p:cBhvr override="childStyle">
                                        <p:cTn dur="1" fill="hold" display="0" masterRel="sameClick" afterEffect="1">
                                          <p:stCondLst>
                                            <p:cond evt="end" delay="0">
                                              <p:tn val="249"/>
                                            </p:cond>
                                          </p:stCondLst>
                                        </p:cTn>
                                        <p:tgtEl>
                                          <p:spTgt spid="296"/>
                                        </p:tgtEl>
                                        <p:attrNameLst>
                                          <p:attrName>style.visibility</p:attrName>
                                        </p:attrNameLst>
                                      </p:cBhvr>
                                      <p:to>
                                        <p:strVal val="hidden"/>
                                      </p:to>
                                    </p:set>
                                  </p:subTnLst>
                                </p:cTn>
                              </p:par>
                            </p:childTnLst>
                          </p:cTn>
                        </p:par>
                        <p:par>
                          <p:cTn id="251" fill="hold">
                            <p:stCondLst>
                              <p:cond delay="6300"/>
                            </p:stCondLst>
                            <p:childTnLst>
                              <p:par>
                                <p:cTn id="252" presetID="8" presetClass="emph" presetSubtype="0" fill="hold" nodeType="afterEffect">
                                  <p:stCondLst>
                                    <p:cond delay="0"/>
                                  </p:stCondLst>
                                  <p:childTnLst>
                                    <p:animRot by="-21600000">
                                      <p:cBhvr>
                                        <p:cTn id="253" dur="150" fill="hold"/>
                                        <p:tgtEl>
                                          <p:spTgt spid="295"/>
                                        </p:tgtEl>
                                        <p:attrNameLst>
                                          <p:attrName>r</p:attrName>
                                        </p:attrNameLst>
                                      </p:cBhvr>
                                    </p:animRot>
                                  </p:childTnLst>
                                  <p:subTnLst>
                                    <p:set>
                                      <p:cBhvr override="childStyle">
                                        <p:cTn dur="1" fill="hold" display="0" masterRel="sameClick" afterEffect="1">
                                          <p:stCondLst>
                                            <p:cond evt="end" delay="0">
                                              <p:tn val="252"/>
                                            </p:cond>
                                          </p:stCondLst>
                                        </p:cTn>
                                        <p:tgtEl>
                                          <p:spTgt spid="295"/>
                                        </p:tgtEl>
                                        <p:attrNameLst>
                                          <p:attrName>style.visibility</p:attrName>
                                        </p:attrNameLst>
                                      </p:cBhvr>
                                      <p:to>
                                        <p:strVal val="hidden"/>
                                      </p:to>
                                    </p:set>
                                  </p:subTnLst>
                                </p:cTn>
                              </p:par>
                            </p:childTnLst>
                          </p:cTn>
                        </p:par>
                        <p:par>
                          <p:cTn id="254" fill="hold">
                            <p:stCondLst>
                              <p:cond delay="6450"/>
                            </p:stCondLst>
                            <p:childTnLst>
                              <p:par>
                                <p:cTn id="255" presetID="8" presetClass="emph" presetSubtype="0" fill="hold" nodeType="afterEffect">
                                  <p:stCondLst>
                                    <p:cond delay="0"/>
                                  </p:stCondLst>
                                  <p:childTnLst>
                                    <p:animRot by="-21600000">
                                      <p:cBhvr>
                                        <p:cTn id="256" dur="150" fill="hold"/>
                                        <p:tgtEl>
                                          <p:spTgt spid="294"/>
                                        </p:tgtEl>
                                        <p:attrNameLst>
                                          <p:attrName>r</p:attrName>
                                        </p:attrNameLst>
                                      </p:cBhvr>
                                    </p:animRot>
                                  </p:childTnLst>
                                  <p:subTnLst>
                                    <p:set>
                                      <p:cBhvr override="childStyle">
                                        <p:cTn dur="1" fill="hold" display="0" masterRel="sameClick" afterEffect="1">
                                          <p:stCondLst>
                                            <p:cond evt="end" delay="0">
                                              <p:tn val="255"/>
                                            </p:cond>
                                          </p:stCondLst>
                                        </p:cTn>
                                        <p:tgtEl>
                                          <p:spTgt spid="294"/>
                                        </p:tgtEl>
                                        <p:attrNameLst>
                                          <p:attrName>style.visibility</p:attrName>
                                        </p:attrNameLst>
                                      </p:cBhvr>
                                      <p:to>
                                        <p:strVal val="hidden"/>
                                      </p:to>
                                    </p:set>
                                  </p:subTnLst>
                                </p:cTn>
                              </p:par>
                            </p:childTnLst>
                          </p:cTn>
                        </p:par>
                        <p:par>
                          <p:cTn id="257" fill="hold">
                            <p:stCondLst>
                              <p:cond delay="6600"/>
                            </p:stCondLst>
                            <p:childTnLst>
                              <p:par>
                                <p:cTn id="258" presetID="8" presetClass="emph" presetSubtype="0" fill="hold" nodeType="afterEffect">
                                  <p:stCondLst>
                                    <p:cond delay="0"/>
                                  </p:stCondLst>
                                  <p:childTnLst>
                                    <p:animRot by="-21600000">
                                      <p:cBhvr>
                                        <p:cTn id="259" dur="150" fill="hold"/>
                                        <p:tgtEl>
                                          <p:spTgt spid="293"/>
                                        </p:tgtEl>
                                        <p:attrNameLst>
                                          <p:attrName>r</p:attrName>
                                        </p:attrNameLst>
                                      </p:cBhvr>
                                    </p:animRot>
                                  </p:childTnLst>
                                  <p:subTnLst>
                                    <p:set>
                                      <p:cBhvr override="childStyle">
                                        <p:cTn dur="1" fill="hold" display="0" masterRel="sameClick" afterEffect="1">
                                          <p:stCondLst>
                                            <p:cond evt="end" delay="0">
                                              <p:tn val="258"/>
                                            </p:cond>
                                          </p:stCondLst>
                                        </p:cTn>
                                        <p:tgtEl>
                                          <p:spTgt spid="293"/>
                                        </p:tgtEl>
                                        <p:attrNameLst>
                                          <p:attrName>style.visibility</p:attrName>
                                        </p:attrNameLst>
                                      </p:cBhvr>
                                      <p:to>
                                        <p:strVal val="hidden"/>
                                      </p:to>
                                    </p:set>
                                  </p:subTnLst>
                                </p:cTn>
                              </p:par>
                            </p:childTnLst>
                          </p:cTn>
                        </p:par>
                        <p:par>
                          <p:cTn id="260" fill="hold">
                            <p:stCondLst>
                              <p:cond delay="6750"/>
                            </p:stCondLst>
                            <p:childTnLst>
                              <p:par>
                                <p:cTn id="261" presetID="8" presetClass="emph" presetSubtype="0" fill="hold" nodeType="afterEffect">
                                  <p:stCondLst>
                                    <p:cond delay="0"/>
                                  </p:stCondLst>
                                  <p:childTnLst>
                                    <p:animRot by="-21600000">
                                      <p:cBhvr>
                                        <p:cTn id="262" dur="150" fill="hold"/>
                                        <p:tgtEl>
                                          <p:spTgt spid="292"/>
                                        </p:tgtEl>
                                        <p:attrNameLst>
                                          <p:attrName>r</p:attrName>
                                        </p:attrNameLst>
                                      </p:cBhvr>
                                    </p:animRot>
                                  </p:childTnLst>
                                  <p:subTnLst>
                                    <p:set>
                                      <p:cBhvr override="childStyle">
                                        <p:cTn dur="1" fill="hold" display="0" masterRel="sameClick" afterEffect="1">
                                          <p:stCondLst>
                                            <p:cond evt="end" delay="0">
                                              <p:tn val="261"/>
                                            </p:cond>
                                          </p:stCondLst>
                                        </p:cTn>
                                        <p:tgtEl>
                                          <p:spTgt spid="292"/>
                                        </p:tgtEl>
                                        <p:attrNameLst>
                                          <p:attrName>style.visibility</p:attrName>
                                        </p:attrNameLst>
                                      </p:cBhvr>
                                      <p:to>
                                        <p:strVal val="hidden"/>
                                      </p:to>
                                    </p:set>
                                  </p:subTnLst>
                                </p:cTn>
                              </p:par>
                            </p:childTnLst>
                          </p:cTn>
                        </p:par>
                        <p:par>
                          <p:cTn id="263" fill="hold">
                            <p:stCondLst>
                              <p:cond delay="6900"/>
                            </p:stCondLst>
                            <p:childTnLst>
                              <p:par>
                                <p:cTn id="264" presetID="8" presetClass="emph" presetSubtype="0" fill="hold" nodeType="afterEffect">
                                  <p:stCondLst>
                                    <p:cond delay="0"/>
                                  </p:stCondLst>
                                  <p:childTnLst>
                                    <p:animRot by="-21600000">
                                      <p:cBhvr>
                                        <p:cTn id="265" dur="150" fill="hold"/>
                                        <p:tgtEl>
                                          <p:spTgt spid="291"/>
                                        </p:tgtEl>
                                        <p:attrNameLst>
                                          <p:attrName>r</p:attrName>
                                        </p:attrNameLst>
                                      </p:cBhvr>
                                    </p:animRot>
                                  </p:childTnLst>
                                  <p:subTnLst>
                                    <p:set>
                                      <p:cBhvr override="childStyle">
                                        <p:cTn dur="1" fill="hold" display="0" masterRel="sameClick" afterEffect="1">
                                          <p:stCondLst>
                                            <p:cond evt="end" delay="0">
                                              <p:tn val="264"/>
                                            </p:cond>
                                          </p:stCondLst>
                                        </p:cTn>
                                        <p:tgtEl>
                                          <p:spTgt spid="291"/>
                                        </p:tgtEl>
                                        <p:attrNameLst>
                                          <p:attrName>style.visibility</p:attrName>
                                        </p:attrNameLst>
                                      </p:cBhvr>
                                      <p:to>
                                        <p:strVal val="hidden"/>
                                      </p:to>
                                    </p:set>
                                  </p:subTnLst>
                                </p:cTn>
                              </p:par>
                            </p:childTnLst>
                          </p:cTn>
                        </p:par>
                        <p:par>
                          <p:cTn id="266" fill="hold">
                            <p:stCondLst>
                              <p:cond delay="7050"/>
                            </p:stCondLst>
                            <p:childTnLst>
                              <p:par>
                                <p:cTn id="267" presetID="8" presetClass="emph" presetSubtype="0" fill="hold" nodeType="afterEffect">
                                  <p:stCondLst>
                                    <p:cond delay="0"/>
                                  </p:stCondLst>
                                  <p:childTnLst>
                                    <p:animRot by="-21600000">
                                      <p:cBhvr>
                                        <p:cTn id="268" dur="150" fill="hold"/>
                                        <p:tgtEl>
                                          <p:spTgt spid="290"/>
                                        </p:tgtEl>
                                        <p:attrNameLst>
                                          <p:attrName>r</p:attrName>
                                        </p:attrNameLst>
                                      </p:cBhvr>
                                    </p:animRot>
                                  </p:childTnLst>
                                  <p:subTnLst>
                                    <p:set>
                                      <p:cBhvr override="childStyle">
                                        <p:cTn dur="1" fill="hold" display="0" masterRel="sameClick" afterEffect="1">
                                          <p:stCondLst>
                                            <p:cond evt="end" delay="0">
                                              <p:tn val="267"/>
                                            </p:cond>
                                          </p:stCondLst>
                                        </p:cTn>
                                        <p:tgtEl>
                                          <p:spTgt spid="290"/>
                                        </p:tgtEl>
                                        <p:attrNameLst>
                                          <p:attrName>style.visibility</p:attrName>
                                        </p:attrNameLst>
                                      </p:cBhvr>
                                      <p:to>
                                        <p:strVal val="hidden"/>
                                      </p:to>
                                    </p:set>
                                  </p:subTnLst>
                                </p:cTn>
                              </p:par>
                            </p:childTnLst>
                          </p:cTn>
                        </p:par>
                        <p:par>
                          <p:cTn id="269" fill="hold">
                            <p:stCondLst>
                              <p:cond delay="7200"/>
                            </p:stCondLst>
                            <p:childTnLst>
                              <p:par>
                                <p:cTn id="270" presetID="8" presetClass="emph" presetSubtype="0" fill="hold" nodeType="afterEffect">
                                  <p:stCondLst>
                                    <p:cond delay="0"/>
                                  </p:stCondLst>
                                  <p:childTnLst>
                                    <p:animRot by="-21600000">
                                      <p:cBhvr>
                                        <p:cTn id="271" dur="150" fill="hold"/>
                                        <p:tgtEl>
                                          <p:spTgt spid="289"/>
                                        </p:tgtEl>
                                        <p:attrNameLst>
                                          <p:attrName>r</p:attrName>
                                        </p:attrNameLst>
                                      </p:cBhvr>
                                    </p:animRot>
                                  </p:childTnLst>
                                  <p:subTnLst>
                                    <p:set>
                                      <p:cBhvr override="childStyle">
                                        <p:cTn dur="1" fill="hold" display="0" masterRel="sameClick" afterEffect="1">
                                          <p:stCondLst>
                                            <p:cond evt="end" delay="0">
                                              <p:tn val="270"/>
                                            </p:cond>
                                          </p:stCondLst>
                                        </p:cTn>
                                        <p:tgtEl>
                                          <p:spTgt spid="289"/>
                                        </p:tgtEl>
                                        <p:attrNameLst>
                                          <p:attrName>style.visibility</p:attrName>
                                        </p:attrNameLst>
                                      </p:cBhvr>
                                      <p:to>
                                        <p:strVal val="hidden"/>
                                      </p:to>
                                    </p:set>
                                  </p:subTnLst>
                                </p:cTn>
                              </p:par>
                            </p:childTnLst>
                          </p:cTn>
                        </p:par>
                        <p:par>
                          <p:cTn id="272" fill="hold">
                            <p:stCondLst>
                              <p:cond delay="7350"/>
                            </p:stCondLst>
                            <p:childTnLst>
                              <p:par>
                                <p:cTn id="273" presetID="8" presetClass="emph" presetSubtype="0" fill="hold" nodeType="afterEffect">
                                  <p:stCondLst>
                                    <p:cond delay="0"/>
                                  </p:stCondLst>
                                  <p:childTnLst>
                                    <p:animRot by="-21600000">
                                      <p:cBhvr>
                                        <p:cTn id="274" dur="150" fill="hold"/>
                                        <p:tgtEl>
                                          <p:spTgt spid="288"/>
                                        </p:tgtEl>
                                        <p:attrNameLst>
                                          <p:attrName>r</p:attrName>
                                        </p:attrNameLst>
                                      </p:cBhvr>
                                    </p:animRot>
                                  </p:childTnLst>
                                  <p:subTnLst>
                                    <p:set>
                                      <p:cBhvr override="childStyle">
                                        <p:cTn dur="1" fill="hold" display="0" masterRel="sameClick" afterEffect="1">
                                          <p:stCondLst>
                                            <p:cond evt="end" delay="0">
                                              <p:tn val="273"/>
                                            </p:cond>
                                          </p:stCondLst>
                                        </p:cTn>
                                        <p:tgtEl>
                                          <p:spTgt spid="288"/>
                                        </p:tgtEl>
                                        <p:attrNameLst>
                                          <p:attrName>style.visibility</p:attrName>
                                        </p:attrNameLst>
                                      </p:cBhvr>
                                      <p:to>
                                        <p:strVal val="hidden"/>
                                      </p:to>
                                    </p:set>
                                  </p:subTnLst>
                                </p:cTn>
                              </p:par>
                            </p:childTnLst>
                          </p:cTn>
                        </p:par>
                        <p:par>
                          <p:cTn id="275" fill="hold">
                            <p:stCondLst>
                              <p:cond delay="7500"/>
                            </p:stCondLst>
                            <p:childTnLst>
                              <p:par>
                                <p:cTn id="276" presetID="8" presetClass="emph" presetSubtype="0" fill="hold" nodeType="afterEffect">
                                  <p:stCondLst>
                                    <p:cond delay="0"/>
                                  </p:stCondLst>
                                  <p:childTnLst>
                                    <p:animRot by="-21600000">
                                      <p:cBhvr>
                                        <p:cTn id="277" dur="150" fill="hold"/>
                                        <p:tgtEl>
                                          <p:spTgt spid="287"/>
                                        </p:tgtEl>
                                        <p:attrNameLst>
                                          <p:attrName>r</p:attrName>
                                        </p:attrNameLst>
                                      </p:cBhvr>
                                    </p:animRot>
                                  </p:childTnLst>
                                  <p:subTnLst>
                                    <p:set>
                                      <p:cBhvr override="childStyle">
                                        <p:cTn dur="1" fill="hold" display="0" masterRel="sameClick" afterEffect="1">
                                          <p:stCondLst>
                                            <p:cond evt="end" delay="0">
                                              <p:tn val="276"/>
                                            </p:cond>
                                          </p:stCondLst>
                                        </p:cTn>
                                        <p:tgtEl>
                                          <p:spTgt spid="287"/>
                                        </p:tgtEl>
                                        <p:attrNameLst>
                                          <p:attrName>style.visibility</p:attrName>
                                        </p:attrNameLst>
                                      </p:cBhvr>
                                      <p:to>
                                        <p:strVal val="hidden"/>
                                      </p:to>
                                    </p:set>
                                  </p:subTnLst>
                                </p:cTn>
                              </p:par>
                            </p:childTnLst>
                          </p:cTn>
                        </p:par>
                        <p:par>
                          <p:cTn id="278" fill="hold">
                            <p:stCondLst>
                              <p:cond delay="7650"/>
                            </p:stCondLst>
                            <p:childTnLst>
                              <p:par>
                                <p:cTn id="279" presetID="8" presetClass="emph" presetSubtype="0" fill="hold" nodeType="afterEffect">
                                  <p:stCondLst>
                                    <p:cond delay="0"/>
                                  </p:stCondLst>
                                  <p:childTnLst>
                                    <p:animRot by="-21600000">
                                      <p:cBhvr>
                                        <p:cTn id="280" dur="150" fill="hold"/>
                                        <p:tgtEl>
                                          <p:spTgt spid="286"/>
                                        </p:tgtEl>
                                        <p:attrNameLst>
                                          <p:attrName>r</p:attrName>
                                        </p:attrNameLst>
                                      </p:cBhvr>
                                    </p:animRot>
                                  </p:childTnLst>
                                  <p:subTnLst>
                                    <p:set>
                                      <p:cBhvr override="childStyle">
                                        <p:cTn dur="1" fill="hold" display="0" masterRel="sameClick" afterEffect="1">
                                          <p:stCondLst>
                                            <p:cond evt="end" delay="0">
                                              <p:tn val="279"/>
                                            </p:cond>
                                          </p:stCondLst>
                                        </p:cTn>
                                        <p:tgtEl>
                                          <p:spTgt spid="286"/>
                                        </p:tgtEl>
                                        <p:attrNameLst>
                                          <p:attrName>style.visibility</p:attrName>
                                        </p:attrNameLst>
                                      </p:cBhvr>
                                      <p:to>
                                        <p:strVal val="hidden"/>
                                      </p:to>
                                    </p:set>
                                  </p:subTnLst>
                                </p:cTn>
                              </p:par>
                            </p:childTnLst>
                          </p:cTn>
                        </p:par>
                        <p:par>
                          <p:cTn id="281" fill="hold">
                            <p:stCondLst>
                              <p:cond delay="7800"/>
                            </p:stCondLst>
                            <p:childTnLst>
                              <p:par>
                                <p:cTn id="282" presetID="8" presetClass="emph" presetSubtype="0" fill="hold" nodeType="afterEffect">
                                  <p:stCondLst>
                                    <p:cond delay="0"/>
                                  </p:stCondLst>
                                  <p:childTnLst>
                                    <p:animRot by="-21600000">
                                      <p:cBhvr>
                                        <p:cTn id="283" dur="150" fill="hold"/>
                                        <p:tgtEl>
                                          <p:spTgt spid="285"/>
                                        </p:tgtEl>
                                        <p:attrNameLst>
                                          <p:attrName>r</p:attrName>
                                        </p:attrNameLst>
                                      </p:cBhvr>
                                    </p:animRot>
                                  </p:childTnLst>
                                  <p:subTnLst>
                                    <p:set>
                                      <p:cBhvr override="childStyle">
                                        <p:cTn dur="1" fill="hold" display="0" masterRel="sameClick" afterEffect="1">
                                          <p:stCondLst>
                                            <p:cond evt="end" delay="0">
                                              <p:tn val="282"/>
                                            </p:cond>
                                          </p:stCondLst>
                                        </p:cTn>
                                        <p:tgtEl>
                                          <p:spTgt spid="285"/>
                                        </p:tgtEl>
                                        <p:attrNameLst>
                                          <p:attrName>style.visibility</p:attrName>
                                        </p:attrNameLst>
                                      </p:cBhvr>
                                      <p:to>
                                        <p:strVal val="hidden"/>
                                      </p:to>
                                    </p:set>
                                  </p:subTnLst>
                                </p:cTn>
                              </p:par>
                            </p:childTnLst>
                          </p:cTn>
                        </p:par>
                        <p:par>
                          <p:cTn id="284" fill="hold">
                            <p:stCondLst>
                              <p:cond delay="7950"/>
                            </p:stCondLst>
                            <p:childTnLst>
                              <p:par>
                                <p:cTn id="285" presetID="8" presetClass="emph" presetSubtype="0" fill="hold" nodeType="afterEffect">
                                  <p:stCondLst>
                                    <p:cond delay="0"/>
                                  </p:stCondLst>
                                  <p:childTnLst>
                                    <p:animRot by="-21600000">
                                      <p:cBhvr>
                                        <p:cTn id="286" dur="150" fill="hold"/>
                                        <p:tgtEl>
                                          <p:spTgt spid="2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Shape 1818"/>
          <p:cNvSpPr/>
          <p:nvPr/>
        </p:nvSpPr>
        <p:spPr>
          <a:xfrm>
            <a:off x="7465667" y="2142934"/>
            <a:ext cx="1822988" cy="1842324"/>
          </a:xfrm>
          <a:custGeom>
            <a:avLst/>
            <a:gdLst/>
            <a:ahLst/>
            <a:cxnLst/>
            <a:rect l="0" t="0" r="0" b="0"/>
            <a:pathLst>
              <a:path w="120000" h="120000" extrusionOk="0">
                <a:moveTo>
                  <a:pt x="120000" y="0"/>
                </a:moveTo>
                <a:cubicBezTo>
                  <a:pt x="102721" y="10864"/>
                  <a:pt x="36334" y="45186"/>
                  <a:pt x="16335" y="65188"/>
                </a:cubicBezTo>
                <a:cubicBezTo>
                  <a:pt x="-3662" y="85187"/>
                  <a:pt x="2722" y="110863"/>
                  <a:pt x="0" y="119999"/>
                </a:cubicBezTo>
              </a:path>
            </a:pathLst>
          </a:custGeom>
          <a:noFill/>
          <a:ln w="28575" cap="flat" cmpd="sng">
            <a:solidFill>
              <a:srgbClr val="2838FF"/>
            </a:solidFill>
            <a:prstDash val="solid"/>
            <a:round/>
            <a:headEnd type="none" w="med" len="med"/>
            <a:tailEnd type="none" w="med" len="med"/>
          </a:ln>
        </p:spPr>
        <p:txBody>
          <a:bodyPr lIns="121900" tIns="121900" rIns="121900" bIns="121900" anchor="ctr" anchorCtr="0">
            <a:noAutofit/>
          </a:bodyPr>
          <a:lstStyle/>
          <a:p>
            <a:pPr>
              <a:buClr>
                <a:srgbClr val="000000"/>
              </a:buClr>
            </a:pPr>
            <a:endParaRPr sz="1867" dirty="0">
              <a:solidFill>
                <a:srgbClr val="000000"/>
              </a:solidFill>
              <a:latin typeface="Arial"/>
              <a:ea typeface="Arial"/>
              <a:cs typeface="Arial"/>
              <a:sym typeface="Arial"/>
            </a:endParaRPr>
          </a:p>
        </p:txBody>
      </p:sp>
      <p:sp>
        <p:nvSpPr>
          <p:cNvPr id="1819" name="Shape 1819"/>
          <p:cNvSpPr txBox="1"/>
          <p:nvPr/>
        </p:nvSpPr>
        <p:spPr>
          <a:xfrm>
            <a:off x="333533" y="1853900"/>
            <a:ext cx="5106800" cy="473197"/>
          </a:xfrm>
          <a:prstGeom prst="rect">
            <a:avLst/>
          </a:prstGeom>
          <a:noFill/>
          <a:ln>
            <a:noFill/>
          </a:ln>
        </p:spPr>
        <p:txBody>
          <a:bodyPr lIns="91433" tIns="45700" rIns="91433" bIns="45700" anchor="t" anchorCtr="0">
            <a:noAutofit/>
          </a:bodyPr>
          <a:lstStyle/>
          <a:p>
            <a:pPr algn="ctr">
              <a:buClr>
                <a:schemeClr val="dk1"/>
              </a:buClr>
              <a:buSzPct val="25000"/>
            </a:pPr>
            <a:r>
              <a:rPr lang="en" sz="2800">
                <a:solidFill>
                  <a:schemeClr val="dk1"/>
                </a:solidFill>
                <a:latin typeface="Calibri"/>
                <a:ea typeface="Calibri"/>
                <a:cs typeface="Calibri"/>
                <a:sym typeface="Calibri"/>
              </a:rPr>
              <a:t>“24 year old male average height</a:t>
            </a:r>
          </a:p>
          <a:p>
            <a:pPr algn="ctr">
              <a:buClr>
                <a:schemeClr val="dk1"/>
              </a:buClr>
              <a:buSzPct val="25000"/>
            </a:pPr>
            <a:r>
              <a:rPr lang="en" sz="2800">
                <a:solidFill>
                  <a:schemeClr val="dk1"/>
                </a:solidFill>
                <a:latin typeface="Calibri"/>
                <a:ea typeface="Calibri"/>
                <a:cs typeface="Calibri"/>
                <a:sym typeface="Calibri"/>
              </a:rPr>
              <a:t>wearing shirt”</a:t>
            </a:r>
          </a:p>
        </p:txBody>
      </p:sp>
      <p:sp>
        <p:nvSpPr>
          <p:cNvPr id="1820" name="Shape 1820"/>
          <p:cNvSpPr txBox="1"/>
          <p:nvPr/>
        </p:nvSpPr>
        <p:spPr>
          <a:xfrm>
            <a:off x="207934" y="1482300"/>
            <a:ext cx="5232397" cy="473197"/>
          </a:xfrm>
          <a:prstGeom prst="rect">
            <a:avLst/>
          </a:prstGeom>
          <a:noFill/>
          <a:ln>
            <a:noFill/>
          </a:ln>
        </p:spPr>
        <p:txBody>
          <a:bodyPr lIns="91433" tIns="45700" rIns="91433" bIns="45700" anchor="t" anchorCtr="0">
            <a:noAutofit/>
          </a:bodyPr>
          <a:lstStyle/>
          <a:p>
            <a:pPr algn="ctr">
              <a:buClr>
                <a:schemeClr val="dk1"/>
              </a:buClr>
              <a:buSzPct val="25000"/>
            </a:pPr>
            <a:r>
              <a:rPr lang="en" sz="2800" b="1">
                <a:solidFill>
                  <a:schemeClr val="dk1"/>
                </a:solidFill>
                <a:latin typeface="Calibri"/>
                <a:ea typeface="Calibri"/>
                <a:cs typeface="Calibri"/>
                <a:sym typeface="Calibri"/>
              </a:rPr>
              <a:t>Eyewitness statement</a:t>
            </a:r>
          </a:p>
        </p:txBody>
      </p:sp>
      <p:sp>
        <p:nvSpPr>
          <p:cNvPr id="1821" name="Shape 1821"/>
          <p:cNvSpPr txBox="1"/>
          <p:nvPr/>
        </p:nvSpPr>
        <p:spPr>
          <a:xfrm>
            <a:off x="9449567" y="1330467"/>
            <a:ext cx="2510799" cy="402797"/>
          </a:xfrm>
          <a:prstGeom prst="rect">
            <a:avLst/>
          </a:prstGeom>
          <a:noFill/>
          <a:ln>
            <a:noFill/>
          </a:ln>
        </p:spPr>
        <p:txBody>
          <a:bodyPr lIns="91433" tIns="45700" rIns="91433" bIns="45700" anchor="t" anchorCtr="0">
            <a:noAutofit/>
          </a:bodyPr>
          <a:lstStyle/>
          <a:p>
            <a:pPr algn="ctr">
              <a:buClr>
                <a:schemeClr val="dk1"/>
              </a:buClr>
              <a:buSzPct val="25000"/>
            </a:pPr>
            <a:r>
              <a:rPr lang="en" sz="2800" b="1">
                <a:solidFill>
                  <a:schemeClr val="dk1"/>
                </a:solidFill>
                <a:latin typeface="Calibri"/>
                <a:ea typeface="Calibri"/>
                <a:cs typeface="Calibri"/>
                <a:sym typeface="Calibri"/>
              </a:rPr>
              <a:t>Image of crime</a:t>
            </a:r>
          </a:p>
        </p:txBody>
      </p:sp>
      <p:grpSp>
        <p:nvGrpSpPr>
          <p:cNvPr id="1822" name="Shape 1822"/>
          <p:cNvGrpSpPr/>
          <p:nvPr/>
        </p:nvGrpSpPr>
        <p:grpSpPr>
          <a:xfrm>
            <a:off x="207921" y="4307571"/>
            <a:ext cx="4735572" cy="673159"/>
            <a:chOff x="1324350" y="3404975"/>
            <a:chExt cx="5156329" cy="934424"/>
          </a:xfrm>
        </p:grpSpPr>
        <p:pic>
          <p:nvPicPr>
            <p:cNvPr id="1823" name="Shape 1823"/>
            <p:cNvPicPr preferRelativeResize="0"/>
            <p:nvPr/>
          </p:nvPicPr>
          <p:blipFill rotWithShape="1">
            <a:blip r:embed="rId3">
              <a:alphaModFix/>
            </a:blip>
            <a:srcRect/>
            <a:stretch/>
          </p:blipFill>
          <p:spPr>
            <a:xfrm>
              <a:off x="1324350" y="3404975"/>
              <a:ext cx="2516999" cy="934424"/>
            </a:xfrm>
            <a:prstGeom prst="rect">
              <a:avLst/>
            </a:prstGeom>
            <a:noFill/>
            <a:ln>
              <a:noFill/>
            </a:ln>
          </p:spPr>
        </p:pic>
        <p:pic>
          <p:nvPicPr>
            <p:cNvPr id="1824" name="Shape 1824"/>
            <p:cNvPicPr preferRelativeResize="0"/>
            <p:nvPr/>
          </p:nvPicPr>
          <p:blipFill rotWithShape="1">
            <a:blip r:embed="rId4">
              <a:alphaModFix/>
            </a:blip>
            <a:srcRect/>
            <a:stretch/>
          </p:blipFill>
          <p:spPr>
            <a:xfrm>
              <a:off x="3841350" y="3404975"/>
              <a:ext cx="2639329" cy="934424"/>
            </a:xfrm>
            <a:prstGeom prst="rect">
              <a:avLst/>
            </a:prstGeom>
            <a:noFill/>
            <a:ln>
              <a:noFill/>
            </a:ln>
          </p:spPr>
        </p:pic>
      </p:grpSp>
      <p:sp>
        <p:nvSpPr>
          <p:cNvPr id="1825" name="Shape 1825"/>
          <p:cNvSpPr txBox="1"/>
          <p:nvPr/>
        </p:nvSpPr>
        <p:spPr>
          <a:xfrm>
            <a:off x="207963" y="3821434"/>
            <a:ext cx="4735597" cy="473197"/>
          </a:xfrm>
          <a:prstGeom prst="rect">
            <a:avLst/>
          </a:prstGeom>
          <a:noFill/>
          <a:ln>
            <a:noFill/>
          </a:ln>
        </p:spPr>
        <p:txBody>
          <a:bodyPr lIns="91433" tIns="45700" rIns="91433" bIns="45700" anchor="t" anchorCtr="0">
            <a:noAutofit/>
          </a:bodyPr>
          <a:lstStyle/>
          <a:p>
            <a:pPr algn="ctr">
              <a:buClr>
                <a:schemeClr val="dk1"/>
              </a:buClr>
              <a:buSzPct val="25000"/>
            </a:pPr>
            <a:r>
              <a:rPr lang="en" sz="2800" b="1">
                <a:solidFill>
                  <a:schemeClr val="dk1"/>
                </a:solidFill>
                <a:latin typeface="Calibri"/>
                <a:ea typeface="Calibri"/>
                <a:cs typeface="Calibri"/>
                <a:sym typeface="Calibri"/>
              </a:rPr>
              <a:t>Database of images</a:t>
            </a:r>
          </a:p>
        </p:txBody>
      </p:sp>
      <p:sp>
        <p:nvSpPr>
          <p:cNvPr id="1826" name="Shape 1826"/>
          <p:cNvSpPr txBox="1"/>
          <p:nvPr/>
        </p:nvSpPr>
        <p:spPr>
          <a:xfrm>
            <a:off x="10073267" y="4443567"/>
            <a:ext cx="2032000" cy="473197"/>
          </a:xfrm>
          <a:prstGeom prst="rect">
            <a:avLst/>
          </a:prstGeom>
          <a:noFill/>
          <a:ln>
            <a:noFill/>
          </a:ln>
        </p:spPr>
        <p:txBody>
          <a:bodyPr lIns="91433" tIns="45700" rIns="91433" bIns="45700" anchor="t" anchorCtr="0">
            <a:noAutofit/>
          </a:bodyPr>
          <a:lstStyle/>
          <a:p>
            <a:pPr algn="ctr">
              <a:buClr>
                <a:schemeClr val="dk1"/>
              </a:buClr>
              <a:buSzPct val="25000"/>
            </a:pPr>
            <a:r>
              <a:rPr lang="en" sz="2800" b="1">
                <a:solidFill>
                  <a:schemeClr val="dk1"/>
                </a:solidFill>
                <a:latin typeface="Calibri"/>
                <a:ea typeface="Calibri"/>
                <a:cs typeface="Calibri"/>
                <a:sym typeface="Calibri"/>
              </a:rPr>
              <a:t>Database of descriptions</a:t>
            </a:r>
          </a:p>
        </p:txBody>
      </p:sp>
      <p:pic>
        <p:nvPicPr>
          <p:cNvPr id="1827" name="Shape 1827" descr="Image result for theft crime"/>
          <p:cNvPicPr preferRelativeResize="0"/>
          <p:nvPr/>
        </p:nvPicPr>
        <p:blipFill rotWithShape="1">
          <a:blip r:embed="rId5">
            <a:alphaModFix/>
          </a:blip>
          <a:srcRect/>
          <a:stretch/>
        </p:blipFill>
        <p:spPr>
          <a:xfrm>
            <a:off x="10204295" y="1819561"/>
            <a:ext cx="1610780" cy="1220404"/>
          </a:xfrm>
          <a:prstGeom prst="rect">
            <a:avLst/>
          </a:prstGeom>
          <a:noFill/>
          <a:ln>
            <a:noFill/>
          </a:ln>
        </p:spPr>
      </p:pic>
      <p:sp>
        <p:nvSpPr>
          <p:cNvPr id="1828" name="Shape 1828"/>
          <p:cNvSpPr/>
          <p:nvPr/>
        </p:nvSpPr>
        <p:spPr>
          <a:xfrm>
            <a:off x="2575761" y="5068181"/>
            <a:ext cx="2411400" cy="520832"/>
          </a:xfrm>
          <a:custGeom>
            <a:avLst/>
            <a:gdLst/>
            <a:ahLst/>
            <a:cxnLst/>
            <a:rect l="0" t="0" r="0" b="0"/>
            <a:pathLst>
              <a:path w="120000" h="120000" extrusionOk="0">
                <a:moveTo>
                  <a:pt x="0" y="0"/>
                </a:moveTo>
                <a:cubicBezTo>
                  <a:pt x="3919" y="16296"/>
                  <a:pt x="3519" y="77775"/>
                  <a:pt x="23519" y="97781"/>
                </a:cubicBezTo>
                <a:cubicBezTo>
                  <a:pt x="43519" y="117780"/>
                  <a:pt x="103919" y="116290"/>
                  <a:pt x="120000" y="120000"/>
                </a:cubicBezTo>
              </a:path>
            </a:pathLst>
          </a:custGeom>
          <a:noFill/>
          <a:ln w="28575" cap="flat" cmpd="sng">
            <a:solidFill>
              <a:srgbClr val="2838FF"/>
            </a:solidFill>
            <a:prstDash val="solid"/>
            <a:round/>
            <a:headEnd type="none" w="med" len="med"/>
            <a:tailEnd type="none" w="med" len="med"/>
          </a:ln>
        </p:spPr>
        <p:txBody>
          <a:bodyPr lIns="121900" tIns="121900" rIns="121900" bIns="121900" anchor="ctr" anchorCtr="0">
            <a:noAutofit/>
          </a:bodyPr>
          <a:lstStyle/>
          <a:p>
            <a:pPr>
              <a:buClr>
                <a:srgbClr val="000000"/>
              </a:buClr>
            </a:pPr>
            <a:endParaRPr sz="1867" dirty="0">
              <a:solidFill>
                <a:srgbClr val="000000"/>
              </a:solidFill>
              <a:latin typeface="Arial"/>
              <a:ea typeface="Arial"/>
              <a:cs typeface="Arial"/>
              <a:sym typeface="Arial"/>
            </a:endParaRPr>
          </a:p>
        </p:txBody>
      </p:sp>
      <p:sp>
        <p:nvSpPr>
          <p:cNvPr id="1829" name="Shape 1829"/>
          <p:cNvSpPr txBox="1"/>
          <p:nvPr/>
        </p:nvSpPr>
        <p:spPr>
          <a:xfrm>
            <a:off x="5980917" y="1731184"/>
            <a:ext cx="4484399" cy="473197"/>
          </a:xfrm>
          <a:prstGeom prst="rect">
            <a:avLst/>
          </a:prstGeom>
          <a:noFill/>
          <a:ln>
            <a:noFill/>
          </a:ln>
        </p:spPr>
        <p:txBody>
          <a:bodyPr lIns="91433" tIns="45700" rIns="91433" bIns="45700" anchor="t" anchorCtr="0">
            <a:noAutofit/>
          </a:bodyPr>
          <a:lstStyle/>
          <a:p>
            <a:pPr algn="ctr">
              <a:buClr>
                <a:srgbClr val="2838FF"/>
              </a:buClr>
              <a:buSzPct val="25000"/>
            </a:pPr>
            <a:r>
              <a:rPr lang="en" sz="2800" dirty="0">
                <a:solidFill>
                  <a:srgbClr val="2838FF"/>
                </a:solidFill>
                <a:latin typeface="Calibri"/>
                <a:ea typeface="Calibri"/>
                <a:cs typeface="Calibri"/>
                <a:sym typeface="Calibri"/>
              </a:rPr>
              <a:t>Generate description</a:t>
            </a:r>
          </a:p>
        </p:txBody>
      </p:sp>
      <p:sp>
        <p:nvSpPr>
          <p:cNvPr id="1830" name="Shape 1830"/>
          <p:cNvSpPr txBox="1"/>
          <p:nvPr/>
        </p:nvSpPr>
        <p:spPr>
          <a:xfrm>
            <a:off x="1538287" y="5541851"/>
            <a:ext cx="4254399" cy="803600"/>
          </a:xfrm>
          <a:prstGeom prst="rect">
            <a:avLst/>
          </a:prstGeom>
          <a:noFill/>
          <a:ln>
            <a:noFill/>
          </a:ln>
        </p:spPr>
        <p:txBody>
          <a:bodyPr lIns="91433" tIns="45700" rIns="91433" bIns="45700" anchor="t" anchorCtr="0">
            <a:noAutofit/>
          </a:bodyPr>
          <a:lstStyle/>
          <a:p>
            <a:pPr>
              <a:buClr>
                <a:srgbClr val="2838FF"/>
              </a:buClr>
              <a:buSzPct val="25000"/>
            </a:pPr>
            <a:r>
              <a:rPr lang="en" sz="2800" dirty="0">
                <a:solidFill>
                  <a:srgbClr val="2838FF"/>
                </a:solidFill>
                <a:latin typeface="Calibri"/>
                <a:ea typeface="Calibri"/>
                <a:cs typeface="Calibri"/>
                <a:sym typeface="Calibri"/>
              </a:rPr>
              <a:t>  Generate descriptions</a:t>
            </a:r>
          </a:p>
        </p:txBody>
      </p:sp>
      <p:sp>
        <p:nvSpPr>
          <p:cNvPr id="1831" name="Shape 1831"/>
          <p:cNvSpPr/>
          <p:nvPr/>
        </p:nvSpPr>
        <p:spPr>
          <a:xfrm>
            <a:off x="4031900" y="2595634"/>
            <a:ext cx="1610720" cy="1389681"/>
          </a:xfrm>
          <a:custGeom>
            <a:avLst/>
            <a:gdLst/>
            <a:ahLst/>
            <a:cxnLst/>
            <a:rect l="0" t="0" r="0" b="0"/>
            <a:pathLst>
              <a:path w="120000" h="120000" extrusionOk="0">
                <a:moveTo>
                  <a:pt x="0" y="0"/>
                </a:moveTo>
                <a:cubicBezTo>
                  <a:pt x="15787" y="6153"/>
                  <a:pt x="74729" y="16929"/>
                  <a:pt x="94729" y="36930"/>
                </a:cubicBezTo>
                <a:cubicBezTo>
                  <a:pt x="114729" y="56929"/>
                  <a:pt x="115787" y="106153"/>
                  <a:pt x="120000" y="120000"/>
                </a:cubicBezTo>
              </a:path>
            </a:pathLst>
          </a:custGeom>
          <a:noFill/>
          <a:ln w="28575" cap="flat" cmpd="sng">
            <a:solidFill>
              <a:srgbClr val="2838FF"/>
            </a:solidFill>
            <a:prstDash val="solid"/>
            <a:round/>
            <a:headEnd type="none" w="med" len="med"/>
            <a:tailEnd type="none" w="med" len="med"/>
          </a:ln>
        </p:spPr>
        <p:txBody>
          <a:bodyPr lIns="121900" tIns="121900" rIns="121900" bIns="121900" anchor="ctr" anchorCtr="0">
            <a:noAutofit/>
          </a:bodyPr>
          <a:lstStyle/>
          <a:p>
            <a:pPr>
              <a:buClr>
                <a:srgbClr val="000000"/>
              </a:buClr>
            </a:pPr>
            <a:endParaRPr sz="1867" dirty="0">
              <a:solidFill>
                <a:srgbClr val="000000"/>
              </a:solidFill>
              <a:latin typeface="Arial"/>
              <a:ea typeface="Arial"/>
              <a:cs typeface="Arial"/>
              <a:sym typeface="Arial"/>
            </a:endParaRPr>
          </a:p>
        </p:txBody>
      </p:sp>
      <p:graphicFrame>
        <p:nvGraphicFramePr>
          <p:cNvPr id="1832" name="Shape 1832"/>
          <p:cNvGraphicFramePr/>
          <p:nvPr/>
        </p:nvGraphicFramePr>
        <p:xfrm>
          <a:off x="5272300" y="4065247"/>
          <a:ext cx="4749667" cy="2032000"/>
        </p:xfrm>
        <a:graphic>
          <a:graphicData uri="http://schemas.openxmlformats.org/drawingml/2006/table">
            <a:tbl>
              <a:tblPr>
                <a:noFill/>
              </a:tblPr>
              <a:tblGrid>
                <a:gridCol w="820200">
                  <a:extLst>
                    <a:ext uri="{9D8B030D-6E8A-4147-A177-3AD203B41FA5}">
                      <a16:colId xmlns:a16="http://schemas.microsoft.com/office/drawing/2014/main" val="20000"/>
                    </a:ext>
                  </a:extLst>
                </a:gridCol>
                <a:gridCol w="810800">
                  <a:extLst>
                    <a:ext uri="{9D8B030D-6E8A-4147-A177-3AD203B41FA5}">
                      <a16:colId xmlns:a16="http://schemas.microsoft.com/office/drawing/2014/main" val="20001"/>
                    </a:ext>
                  </a:extLst>
                </a:gridCol>
                <a:gridCol w="686400">
                  <a:extLst>
                    <a:ext uri="{9D8B030D-6E8A-4147-A177-3AD203B41FA5}">
                      <a16:colId xmlns:a16="http://schemas.microsoft.com/office/drawing/2014/main" val="20002"/>
                    </a:ext>
                  </a:extLst>
                </a:gridCol>
                <a:gridCol w="810667">
                  <a:extLst>
                    <a:ext uri="{9D8B030D-6E8A-4147-A177-3AD203B41FA5}">
                      <a16:colId xmlns:a16="http://schemas.microsoft.com/office/drawing/2014/main" val="20003"/>
                    </a:ext>
                  </a:extLst>
                </a:gridCol>
                <a:gridCol w="849367">
                  <a:extLst>
                    <a:ext uri="{9D8B030D-6E8A-4147-A177-3AD203B41FA5}">
                      <a16:colId xmlns:a16="http://schemas.microsoft.com/office/drawing/2014/main" val="20004"/>
                    </a:ext>
                  </a:extLst>
                </a:gridCol>
                <a:gridCol w="772233">
                  <a:extLst>
                    <a:ext uri="{9D8B030D-6E8A-4147-A177-3AD203B41FA5}">
                      <a16:colId xmlns:a16="http://schemas.microsoft.com/office/drawing/2014/main" val="20005"/>
                    </a:ext>
                  </a:extLst>
                </a:gridCol>
              </a:tblGrid>
              <a:tr h="508000">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dirty="0"/>
                        <a:t>Subject</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Gender</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Age</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Height</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Nose W</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Top</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508000">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123456</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M</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25</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172</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2.3</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Shirt</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508000">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123457</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F</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36</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156</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2.2</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Blouse</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508000">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123458</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M</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58</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dirty="0"/>
                        <a:t>182</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dirty="0"/>
                        <a:t>1.2</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dirty="0"/>
                        <a:t>T shirt</a:t>
                      </a:r>
                    </a:p>
                  </a:txBody>
                  <a:tcPr marL="121900" marR="121900" marT="121900" marB="121900">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833" name="Shape 1833"/>
          <p:cNvGraphicFramePr/>
          <p:nvPr/>
        </p:nvGraphicFramePr>
        <p:xfrm>
          <a:off x="5692200" y="2362480"/>
          <a:ext cx="4749667" cy="1016000"/>
        </p:xfrm>
        <a:graphic>
          <a:graphicData uri="http://schemas.openxmlformats.org/drawingml/2006/table">
            <a:tbl>
              <a:tblPr>
                <a:noFill/>
              </a:tblPr>
              <a:tblGrid>
                <a:gridCol w="820200">
                  <a:extLst>
                    <a:ext uri="{9D8B030D-6E8A-4147-A177-3AD203B41FA5}">
                      <a16:colId xmlns:a16="http://schemas.microsoft.com/office/drawing/2014/main" val="20000"/>
                    </a:ext>
                  </a:extLst>
                </a:gridCol>
                <a:gridCol w="810800">
                  <a:extLst>
                    <a:ext uri="{9D8B030D-6E8A-4147-A177-3AD203B41FA5}">
                      <a16:colId xmlns:a16="http://schemas.microsoft.com/office/drawing/2014/main" val="20001"/>
                    </a:ext>
                  </a:extLst>
                </a:gridCol>
                <a:gridCol w="686400">
                  <a:extLst>
                    <a:ext uri="{9D8B030D-6E8A-4147-A177-3AD203B41FA5}">
                      <a16:colId xmlns:a16="http://schemas.microsoft.com/office/drawing/2014/main" val="20002"/>
                    </a:ext>
                  </a:extLst>
                </a:gridCol>
                <a:gridCol w="810667">
                  <a:extLst>
                    <a:ext uri="{9D8B030D-6E8A-4147-A177-3AD203B41FA5}">
                      <a16:colId xmlns:a16="http://schemas.microsoft.com/office/drawing/2014/main" val="20003"/>
                    </a:ext>
                  </a:extLst>
                </a:gridCol>
                <a:gridCol w="849367">
                  <a:extLst>
                    <a:ext uri="{9D8B030D-6E8A-4147-A177-3AD203B41FA5}">
                      <a16:colId xmlns:a16="http://schemas.microsoft.com/office/drawing/2014/main" val="20004"/>
                    </a:ext>
                  </a:extLst>
                </a:gridCol>
                <a:gridCol w="772233">
                  <a:extLst>
                    <a:ext uri="{9D8B030D-6E8A-4147-A177-3AD203B41FA5}">
                      <a16:colId xmlns:a16="http://schemas.microsoft.com/office/drawing/2014/main" val="20005"/>
                    </a:ext>
                  </a:extLst>
                </a:gridCol>
              </a:tblGrid>
              <a:tr h="508000">
                <a:tc>
                  <a:txBody>
                    <a:bodyPr/>
                    <a:lstStyle/>
                    <a:p>
                      <a:pPr marL="0" marR="0" lvl="0" indent="0" algn="l" rtl="0">
                        <a:lnSpc>
                          <a:spcPct val="100000"/>
                        </a:lnSpc>
                        <a:spcBef>
                          <a:spcPts val="0"/>
                        </a:spcBef>
                        <a:spcAft>
                          <a:spcPts val="0"/>
                        </a:spcAft>
                        <a:buClr>
                          <a:srgbClr val="000000"/>
                        </a:buClr>
                        <a:buSzPct val="25000"/>
                        <a:buFont typeface="Arial"/>
                        <a:buNone/>
                      </a:pPr>
                      <a:r>
                        <a:rPr lang="en" sz="1300" u="none" strike="noStrike" cap="none"/>
                        <a:t>Subject</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Gender</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Age</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Height</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Nose W</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Top</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r h="508000">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M</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24</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171</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2.4</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n" sz="1300" u="none" strike="noStrike" cap="none"/>
                        <a:t>Shirt</a:t>
                      </a:r>
                    </a:p>
                  </a:txBody>
                  <a:tcPr marL="121900" marR="121900" marT="121900" marB="121900">
                    <a:lnL w="19050" cap="flat" cmpd="sng">
                      <a:solidFill>
                        <a:srgbClr val="999999"/>
                      </a:solidFill>
                      <a:prstDash val="solid"/>
                      <a:round/>
                      <a:headEnd type="none" w="med" len="med"/>
                      <a:tailEnd type="none" w="med" len="med"/>
                    </a:lnL>
                    <a:lnR w="19050" cap="flat" cmpd="sng">
                      <a:solidFill>
                        <a:srgbClr val="999999"/>
                      </a:solidFill>
                      <a:prstDash val="solid"/>
                      <a:round/>
                      <a:headEnd type="none" w="med" len="med"/>
                      <a:tailEnd type="none" w="med" len="med"/>
                    </a:lnR>
                    <a:lnT w="19050" cap="flat" cmpd="sng">
                      <a:solidFill>
                        <a:srgbClr val="999999"/>
                      </a:solidFill>
                      <a:prstDash val="solid"/>
                      <a:round/>
                      <a:headEnd type="none" w="med" len="med"/>
                      <a:tailEnd type="none" w="med" len="med"/>
                    </a:lnT>
                    <a:lnB w="19050" cap="flat" cmpd="sng">
                      <a:solidFill>
                        <a:srgbClr val="999999"/>
                      </a:solidFill>
                      <a:prstDash val="solid"/>
                      <a:round/>
                      <a:headEnd type="none" w="med" len="med"/>
                      <a:tailEnd type="none" w="med" len="med"/>
                    </a:lnB>
                    <a:solidFill>
                      <a:schemeClr val="lt1"/>
                    </a:solidFill>
                  </a:tcPr>
                </a:tc>
                <a:extLst>
                  <a:ext uri="{0D108BD9-81ED-4DB2-BD59-A6C34878D82A}">
                    <a16:rowId xmlns:a16="http://schemas.microsoft.com/office/drawing/2014/main" val="10001"/>
                  </a:ext>
                </a:extLst>
              </a:tr>
            </a:tbl>
          </a:graphicData>
        </a:graphic>
      </p:graphicFrame>
      <p:sp>
        <p:nvSpPr>
          <p:cNvPr id="1834" name="Shape 1834"/>
          <p:cNvSpPr txBox="1"/>
          <p:nvPr/>
        </p:nvSpPr>
        <p:spPr>
          <a:xfrm>
            <a:off x="1075167" y="185667"/>
            <a:ext cx="9592800" cy="1143200"/>
          </a:xfrm>
          <a:prstGeom prst="rect">
            <a:avLst/>
          </a:prstGeom>
          <a:noFill/>
          <a:ln>
            <a:noFill/>
          </a:ln>
        </p:spPr>
        <p:txBody>
          <a:bodyPr lIns="91433" tIns="45700" rIns="91433" bIns="45700" anchor="ctr" anchorCtr="0">
            <a:noAutofit/>
          </a:bodyPr>
          <a:lstStyle/>
          <a:p>
            <a:pPr>
              <a:lnSpc>
                <a:spcPct val="90000"/>
              </a:lnSpc>
              <a:buClr>
                <a:schemeClr val="dk1"/>
              </a:buClr>
              <a:buSzPct val="25000"/>
            </a:pPr>
            <a:r>
              <a:rPr lang="en" sz="3600" dirty="0">
                <a:solidFill>
                  <a:schemeClr val="dk1"/>
                </a:solidFill>
                <a:latin typeface="Calibri"/>
                <a:ea typeface="Calibri"/>
                <a:cs typeface="Calibri"/>
                <a:sym typeface="Calibri"/>
              </a:rPr>
              <a:t>Combining Computer and Human Vision</a:t>
            </a:r>
          </a:p>
        </p:txBody>
      </p:sp>
      <p:cxnSp>
        <p:nvCxnSpPr>
          <p:cNvPr id="1835" name="Shape 1835"/>
          <p:cNvCxnSpPr/>
          <p:nvPr/>
        </p:nvCxnSpPr>
        <p:spPr>
          <a:xfrm>
            <a:off x="390522" y="1040308"/>
            <a:ext cx="11410799" cy="0"/>
          </a:xfrm>
          <a:prstGeom prst="straightConnector1">
            <a:avLst/>
          </a:prstGeom>
          <a:noFill/>
          <a:ln w="9525" cap="flat" cmpd="sng">
            <a:solidFill>
              <a:schemeClr val="dk1"/>
            </a:solidFill>
            <a:prstDash val="solid"/>
            <a:miter/>
            <a:headEnd type="none" w="med" len="med"/>
            <a:tailEnd type="none" w="med" len="med"/>
          </a:ln>
        </p:spPr>
      </p:cxnSp>
      <p:sp>
        <p:nvSpPr>
          <p:cNvPr id="2" name="TextBox 1"/>
          <p:cNvSpPr txBox="1"/>
          <p:nvPr/>
        </p:nvSpPr>
        <p:spPr>
          <a:xfrm>
            <a:off x="416521" y="2870480"/>
            <a:ext cx="4103097" cy="954107"/>
          </a:xfrm>
          <a:prstGeom prst="rect">
            <a:avLst/>
          </a:prstGeom>
          <a:noFill/>
        </p:spPr>
        <p:txBody>
          <a:bodyPr wrap="square" rtlCol="0">
            <a:spAutoFit/>
          </a:bodyPr>
          <a:lstStyle/>
          <a:p>
            <a:pPr algn="ctr"/>
            <a:r>
              <a:rPr lang="en-GB" sz="2800" dirty="0">
                <a:solidFill>
                  <a:srgbClr val="FF0000"/>
                </a:solidFill>
              </a:rPr>
              <a:t>Human vision with notions of psychology</a:t>
            </a:r>
          </a:p>
        </p:txBody>
      </p:sp>
      <p:sp>
        <p:nvSpPr>
          <p:cNvPr id="21" name="TextBox 20"/>
          <p:cNvSpPr txBox="1"/>
          <p:nvPr/>
        </p:nvSpPr>
        <p:spPr>
          <a:xfrm>
            <a:off x="0" y="6014696"/>
            <a:ext cx="3076575" cy="954107"/>
          </a:xfrm>
          <a:prstGeom prst="rect">
            <a:avLst/>
          </a:prstGeom>
          <a:noFill/>
        </p:spPr>
        <p:txBody>
          <a:bodyPr wrap="square" rtlCol="0">
            <a:spAutoFit/>
          </a:bodyPr>
          <a:lstStyle/>
          <a:p>
            <a:pPr algn="ctr"/>
            <a:r>
              <a:rPr lang="en-GB" sz="2800" dirty="0">
                <a:solidFill>
                  <a:srgbClr val="FF0000"/>
                </a:solidFill>
              </a:rPr>
              <a:t>Computer vision by human vision</a:t>
            </a:r>
          </a:p>
        </p:txBody>
      </p:sp>
      <p:sp>
        <p:nvSpPr>
          <p:cNvPr id="22" name="TextBox 21"/>
          <p:cNvSpPr txBox="1"/>
          <p:nvPr/>
        </p:nvSpPr>
        <p:spPr>
          <a:xfrm>
            <a:off x="5799592" y="952460"/>
            <a:ext cx="3076575" cy="954107"/>
          </a:xfrm>
          <a:prstGeom prst="rect">
            <a:avLst/>
          </a:prstGeom>
          <a:noFill/>
        </p:spPr>
        <p:txBody>
          <a:bodyPr wrap="square" rtlCol="0">
            <a:spAutoFit/>
          </a:bodyPr>
          <a:lstStyle/>
          <a:p>
            <a:pPr algn="ctr"/>
            <a:r>
              <a:rPr lang="en-GB" sz="2800" dirty="0">
                <a:solidFill>
                  <a:srgbClr val="FF0000"/>
                </a:solidFill>
              </a:rPr>
              <a:t>Computer vision by human vision</a:t>
            </a:r>
          </a:p>
        </p:txBody>
      </p:sp>
      <p:sp>
        <p:nvSpPr>
          <p:cNvPr id="3" name="Freeform 2"/>
          <p:cNvSpPr/>
          <p:nvPr/>
        </p:nvSpPr>
        <p:spPr>
          <a:xfrm>
            <a:off x="3953200" y="3039965"/>
            <a:ext cx="1171575" cy="477316"/>
          </a:xfrm>
          <a:custGeom>
            <a:avLst/>
            <a:gdLst>
              <a:gd name="connsiteX0" fmla="*/ 0 w 1171575"/>
              <a:gd name="connsiteY0" fmla="*/ 428625 h 477316"/>
              <a:gd name="connsiteX1" fmla="*/ 895350 w 1171575"/>
              <a:gd name="connsiteY1" fmla="*/ 438150 h 477316"/>
              <a:gd name="connsiteX2" fmla="*/ 1171575 w 1171575"/>
              <a:gd name="connsiteY2" fmla="*/ 0 h 477316"/>
            </a:gdLst>
            <a:ahLst/>
            <a:cxnLst>
              <a:cxn ang="0">
                <a:pos x="connsiteX0" y="connsiteY0"/>
              </a:cxn>
              <a:cxn ang="0">
                <a:pos x="connsiteX1" y="connsiteY1"/>
              </a:cxn>
              <a:cxn ang="0">
                <a:pos x="connsiteX2" y="connsiteY2"/>
              </a:cxn>
            </a:cxnLst>
            <a:rect l="l" t="t" r="r" b="b"/>
            <a:pathLst>
              <a:path w="1171575" h="477316">
                <a:moveTo>
                  <a:pt x="0" y="428625"/>
                </a:moveTo>
                <a:cubicBezTo>
                  <a:pt x="350044" y="469106"/>
                  <a:pt x="700088" y="509587"/>
                  <a:pt x="895350" y="438150"/>
                </a:cubicBezTo>
                <a:cubicBezTo>
                  <a:pt x="1090612" y="366713"/>
                  <a:pt x="1131093" y="183356"/>
                  <a:pt x="1171575" y="0"/>
                </a:cubicBezTo>
              </a:path>
            </a:pathLst>
          </a:custGeom>
          <a:noFill/>
          <a:ln w="4127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23"/>
          <p:cNvSpPr/>
          <p:nvPr/>
        </p:nvSpPr>
        <p:spPr>
          <a:xfrm rot="21329368">
            <a:off x="2793792" y="6188385"/>
            <a:ext cx="1171575" cy="477316"/>
          </a:xfrm>
          <a:custGeom>
            <a:avLst/>
            <a:gdLst>
              <a:gd name="connsiteX0" fmla="*/ 0 w 1171575"/>
              <a:gd name="connsiteY0" fmla="*/ 428625 h 477316"/>
              <a:gd name="connsiteX1" fmla="*/ 895350 w 1171575"/>
              <a:gd name="connsiteY1" fmla="*/ 438150 h 477316"/>
              <a:gd name="connsiteX2" fmla="*/ 1171575 w 1171575"/>
              <a:gd name="connsiteY2" fmla="*/ 0 h 477316"/>
            </a:gdLst>
            <a:ahLst/>
            <a:cxnLst>
              <a:cxn ang="0">
                <a:pos x="connsiteX0" y="connsiteY0"/>
              </a:cxn>
              <a:cxn ang="0">
                <a:pos x="connsiteX1" y="connsiteY1"/>
              </a:cxn>
              <a:cxn ang="0">
                <a:pos x="connsiteX2" y="connsiteY2"/>
              </a:cxn>
            </a:cxnLst>
            <a:rect l="l" t="t" r="r" b="b"/>
            <a:pathLst>
              <a:path w="1171575" h="477316">
                <a:moveTo>
                  <a:pt x="0" y="428625"/>
                </a:moveTo>
                <a:cubicBezTo>
                  <a:pt x="350044" y="469106"/>
                  <a:pt x="700088" y="509587"/>
                  <a:pt x="895350" y="438150"/>
                </a:cubicBezTo>
                <a:cubicBezTo>
                  <a:pt x="1090612" y="366713"/>
                  <a:pt x="1131093" y="183356"/>
                  <a:pt x="1171575" y="0"/>
                </a:cubicBezTo>
              </a:path>
            </a:pathLst>
          </a:custGeom>
          <a:noFill/>
          <a:ln w="4127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24"/>
          <p:cNvSpPr/>
          <p:nvPr/>
        </p:nvSpPr>
        <p:spPr>
          <a:xfrm rot="1018897">
            <a:off x="8429740" y="1566355"/>
            <a:ext cx="711057" cy="256477"/>
          </a:xfrm>
          <a:custGeom>
            <a:avLst/>
            <a:gdLst>
              <a:gd name="connsiteX0" fmla="*/ 0 w 1171575"/>
              <a:gd name="connsiteY0" fmla="*/ 428625 h 477316"/>
              <a:gd name="connsiteX1" fmla="*/ 895350 w 1171575"/>
              <a:gd name="connsiteY1" fmla="*/ 438150 h 477316"/>
              <a:gd name="connsiteX2" fmla="*/ 1171575 w 1171575"/>
              <a:gd name="connsiteY2" fmla="*/ 0 h 477316"/>
              <a:gd name="connsiteX0" fmla="*/ 0 w 997590"/>
              <a:gd name="connsiteY0" fmla="*/ 17845 h 501680"/>
              <a:gd name="connsiteX1" fmla="*/ 895350 w 997590"/>
              <a:gd name="connsiteY1" fmla="*/ 27370 h 501680"/>
              <a:gd name="connsiteX2" fmla="*/ 997590 w 997590"/>
              <a:gd name="connsiteY2" fmla="*/ 464243 h 501680"/>
              <a:gd name="connsiteX0" fmla="*/ 0 w 859788"/>
              <a:gd name="connsiteY0" fmla="*/ 1108 h 509044"/>
              <a:gd name="connsiteX1" fmla="*/ 757548 w 859788"/>
              <a:gd name="connsiteY1" fmla="*/ 34525 h 509044"/>
              <a:gd name="connsiteX2" fmla="*/ 859788 w 859788"/>
              <a:gd name="connsiteY2" fmla="*/ 471398 h 509044"/>
              <a:gd name="connsiteX0" fmla="*/ 0 w 692864"/>
              <a:gd name="connsiteY0" fmla="*/ 0 h 509669"/>
              <a:gd name="connsiteX1" fmla="*/ 590624 w 692864"/>
              <a:gd name="connsiteY1" fmla="*/ 35135 h 509669"/>
              <a:gd name="connsiteX2" fmla="*/ 692864 w 692864"/>
              <a:gd name="connsiteY2" fmla="*/ 472008 h 509669"/>
            </a:gdLst>
            <a:ahLst/>
            <a:cxnLst>
              <a:cxn ang="0">
                <a:pos x="connsiteX0" y="connsiteY0"/>
              </a:cxn>
              <a:cxn ang="0">
                <a:pos x="connsiteX1" y="connsiteY1"/>
              </a:cxn>
              <a:cxn ang="0">
                <a:pos x="connsiteX2" y="connsiteY2"/>
              </a:cxn>
            </a:cxnLst>
            <a:rect l="l" t="t" r="r" b="b"/>
            <a:pathLst>
              <a:path w="692864" h="509669">
                <a:moveTo>
                  <a:pt x="0" y="0"/>
                </a:moveTo>
                <a:cubicBezTo>
                  <a:pt x="350044" y="40481"/>
                  <a:pt x="475147" y="-43533"/>
                  <a:pt x="590624" y="35135"/>
                </a:cubicBezTo>
                <a:cubicBezTo>
                  <a:pt x="706101" y="113803"/>
                  <a:pt x="652382" y="655364"/>
                  <a:pt x="692864" y="472008"/>
                </a:cubicBezTo>
              </a:path>
            </a:pathLst>
          </a:custGeom>
          <a:noFill/>
          <a:ln w="4127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hape 2690"/>
          <p:cNvSpPr txBox="1"/>
          <p:nvPr/>
        </p:nvSpPr>
        <p:spPr>
          <a:xfrm>
            <a:off x="8980227" y="6214002"/>
            <a:ext cx="3008489" cy="643997"/>
          </a:xfrm>
          <a:prstGeom prst="rect">
            <a:avLst/>
          </a:prstGeom>
          <a:solidFill>
            <a:srgbClr val="0070C0"/>
          </a:solidFill>
          <a:ln w="9525" cap="flat" cmpd="sng">
            <a:solidFill>
              <a:schemeClr val="dk1"/>
            </a:solidFill>
            <a:prstDash val="solid"/>
            <a:miter/>
            <a:headEnd type="none" w="med" len="med"/>
            <a:tailEnd type="none" w="med" len="med"/>
          </a:ln>
        </p:spPr>
        <p:txBody>
          <a:bodyPr lIns="68575" tIns="34275" rIns="68575" bIns="34275" anchor="t" anchorCtr="0">
            <a:noAutofit/>
          </a:bodyPr>
          <a:lstStyle/>
          <a:p>
            <a:pPr marL="0" marR="0" lvl="0" indent="0" algn="ctr" rtl="0">
              <a:lnSpc>
                <a:spcPct val="100000"/>
              </a:lnSpc>
              <a:spcBef>
                <a:spcPts val="0"/>
              </a:spcBef>
              <a:spcAft>
                <a:spcPts val="0"/>
              </a:spcAft>
              <a:buClr>
                <a:srgbClr val="FFFFFF"/>
              </a:buClr>
              <a:buSzPct val="25000"/>
              <a:buFont typeface="Times New Roman"/>
              <a:buNone/>
            </a:pPr>
            <a:r>
              <a:rPr lang="en" b="0" i="0" u="none" strike="noStrike" cap="none" dirty="0">
                <a:solidFill>
                  <a:srgbClr val="FFFFFF"/>
                </a:solidFill>
                <a:latin typeface="+mn-lt"/>
                <a:ea typeface="Times New Roman"/>
                <a:cs typeface="Times New Roman"/>
                <a:sym typeface="Times New Roman"/>
              </a:rPr>
              <a:t>Martinho-Corbishley, Nixon and Carter</a:t>
            </a:r>
            <a:r>
              <a:rPr lang="en" b="0" i="0" u="none" strike="noStrike" cap="none" dirty="0">
                <a:solidFill>
                  <a:srgbClr val="FFFFFF"/>
                </a:solidFill>
                <a:latin typeface="+mn-lt"/>
                <a:ea typeface="Arial Narrow"/>
                <a:cs typeface="Arial Narrow"/>
                <a:sym typeface="Arial Narrow"/>
              </a:rPr>
              <a:t>, </a:t>
            </a:r>
            <a:r>
              <a:rPr lang="en" b="0" i="1" u="none" strike="noStrike" cap="none" dirty="0">
                <a:solidFill>
                  <a:srgbClr val="FFFFFF"/>
                </a:solidFill>
                <a:latin typeface="+mn-lt"/>
                <a:ea typeface="Arial Narrow"/>
                <a:cs typeface="Arial Narrow"/>
                <a:sym typeface="Arial Narrow"/>
              </a:rPr>
              <a:t>IEEE </a:t>
            </a:r>
            <a:r>
              <a:rPr lang="en" b="0" i="1" u="none" strike="noStrike" cap="none">
                <a:solidFill>
                  <a:srgbClr val="FFFFFF"/>
                </a:solidFill>
                <a:latin typeface="+mn-lt"/>
                <a:ea typeface="Arial Narrow"/>
                <a:cs typeface="Arial Narrow"/>
                <a:sym typeface="Arial Narrow"/>
              </a:rPr>
              <a:t>TPAMI </a:t>
            </a:r>
            <a:r>
              <a:rPr lang="en" b="0" u="none" strike="noStrike" cap="none">
                <a:solidFill>
                  <a:srgbClr val="FFFFFF"/>
                </a:solidFill>
                <a:latin typeface="+mn-lt"/>
                <a:ea typeface="Arial Narrow"/>
                <a:cs typeface="Arial Narrow"/>
                <a:sym typeface="Arial Narrow"/>
              </a:rPr>
              <a:t>2019</a:t>
            </a:r>
            <a:endParaRPr lang="en" b="0" u="none" strike="noStrike" cap="none" dirty="0">
              <a:solidFill>
                <a:srgbClr val="FFFFFF"/>
              </a:solidFill>
              <a:latin typeface="+mn-lt"/>
              <a:ea typeface="Arial Narrow"/>
              <a:cs typeface="Arial Narrow"/>
              <a:sym typeface="Arial Narrow"/>
            </a:endParaRPr>
          </a:p>
        </p:txBody>
      </p:sp>
    </p:spTree>
    <p:extLst>
      <p:ext uri="{BB962C8B-B14F-4D97-AF65-F5344CB8AC3E}">
        <p14:creationId xmlns:p14="http://schemas.microsoft.com/office/powerpoint/2010/main" val="38041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3" grpId="0" animBg="1"/>
      <p:bldP spid="24"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Takeaway time </a:t>
            </a:r>
            <a:r>
              <a:rPr lang="en-GB" dirty="0" smtClean="0"/>
              <a:t>–main </a:t>
            </a:r>
            <a:r>
              <a:rPr lang="en-GB" dirty="0"/>
              <a:t>points</a:t>
            </a:r>
          </a:p>
        </p:txBody>
      </p:sp>
      <p:sp>
        <p:nvSpPr>
          <p:cNvPr id="9" name="TextBox 8">
            <a:extLst>
              <a:ext uri="{FF2B5EF4-FFF2-40B4-BE49-F238E27FC236}">
                <a16:creationId xmlns:a16="http://schemas.microsoft.com/office/drawing/2014/main" id="{E8B6E867-6D2C-48AD-A2AA-C4350F896F0C}"/>
              </a:ext>
            </a:extLst>
          </p:cNvPr>
          <p:cNvSpPr txBox="1"/>
          <p:nvPr/>
        </p:nvSpPr>
        <p:spPr>
          <a:xfrm>
            <a:off x="856288" y="1690688"/>
            <a:ext cx="6295826" cy="3416320"/>
          </a:xfrm>
          <a:prstGeom prst="rect">
            <a:avLst/>
          </a:prstGeom>
          <a:noFill/>
        </p:spPr>
        <p:txBody>
          <a:bodyPr wrap="none" rtlCol="0">
            <a:spAutoFit/>
          </a:bodyPr>
          <a:lstStyle/>
          <a:p>
            <a:r>
              <a:rPr lang="en-GB" sz="2400" dirty="0"/>
              <a:t>1 – human eye can be modelled in </a:t>
            </a:r>
            <a:r>
              <a:rPr lang="en-GB" sz="2400" dirty="0">
                <a:solidFill>
                  <a:srgbClr val="6666FF"/>
                </a:solidFill>
              </a:rPr>
              <a:t>three</a:t>
            </a:r>
            <a:r>
              <a:rPr lang="en-GB" sz="2400" dirty="0"/>
              <a:t> sections</a:t>
            </a:r>
          </a:p>
          <a:p>
            <a:endParaRPr lang="en-GB" sz="2400" dirty="0"/>
          </a:p>
          <a:p>
            <a:r>
              <a:rPr lang="en-GB" sz="2400" dirty="0"/>
              <a:t>2 – it </a:t>
            </a:r>
            <a:r>
              <a:rPr lang="en-GB" sz="2400" dirty="0">
                <a:solidFill>
                  <a:srgbClr val="6666FF"/>
                </a:solidFill>
              </a:rPr>
              <a:t>works</a:t>
            </a:r>
            <a:r>
              <a:rPr lang="en-GB" sz="2400" dirty="0"/>
              <a:t> very well</a:t>
            </a:r>
          </a:p>
          <a:p>
            <a:endParaRPr lang="en-GB" sz="2400" dirty="0"/>
          </a:p>
          <a:p>
            <a:r>
              <a:rPr lang="en-GB" sz="2400" dirty="0"/>
              <a:t>3 – …… but it can be </a:t>
            </a:r>
            <a:r>
              <a:rPr lang="en-GB" sz="2400" dirty="0">
                <a:solidFill>
                  <a:srgbClr val="6666FF"/>
                </a:solidFill>
              </a:rPr>
              <a:t>deceived</a:t>
            </a:r>
          </a:p>
          <a:p>
            <a:endParaRPr lang="en-GB" sz="2400" dirty="0"/>
          </a:p>
          <a:p>
            <a:r>
              <a:rPr lang="en-GB" sz="2400" dirty="0"/>
              <a:t>4 – is it a </a:t>
            </a:r>
            <a:r>
              <a:rPr lang="en-GB" sz="2400" dirty="0">
                <a:solidFill>
                  <a:srgbClr val="6666FF"/>
                </a:solidFill>
              </a:rPr>
              <a:t>good</a:t>
            </a:r>
            <a:r>
              <a:rPr lang="en-GB" sz="2400" dirty="0"/>
              <a:t> model for computer vision</a:t>
            </a:r>
            <a:r>
              <a:rPr lang="en-GB" sz="2400" dirty="0">
                <a:solidFill>
                  <a:srgbClr val="6666FF"/>
                </a:solidFill>
              </a:rPr>
              <a:t>?</a:t>
            </a:r>
          </a:p>
          <a:p>
            <a:endParaRPr lang="en-GB" sz="2400" dirty="0"/>
          </a:p>
          <a:p>
            <a:r>
              <a:rPr lang="en-GB" sz="2400" dirty="0"/>
              <a:t>Next up, how images are formed</a:t>
            </a:r>
          </a:p>
        </p:txBody>
      </p:sp>
      <p:pic>
        <p:nvPicPr>
          <p:cNvPr id="3" name="Picture 2">
            <a:extLst>
              <a:ext uri="{FF2B5EF4-FFF2-40B4-BE49-F238E27FC236}">
                <a16:creationId xmlns:a16="http://schemas.microsoft.com/office/drawing/2014/main" id="{255DECE7-0E7B-4C35-B067-A621252F2D9C}"/>
              </a:ext>
            </a:extLst>
          </p:cNvPr>
          <p:cNvPicPr>
            <a:picLocks noChangeAspect="1"/>
          </p:cNvPicPr>
          <p:nvPr/>
        </p:nvPicPr>
        <p:blipFill>
          <a:blip r:embed="rId3"/>
          <a:stretch>
            <a:fillRect/>
          </a:stretch>
        </p:blipFill>
        <p:spPr>
          <a:xfrm rot="757748">
            <a:off x="7572105" y="2131956"/>
            <a:ext cx="3610140" cy="3111455"/>
          </a:xfrm>
          <a:prstGeom prst="rect">
            <a:avLst/>
          </a:prstGeom>
          <a:ln>
            <a:solidFill>
              <a:schemeClr val="tx1"/>
            </a:solidFill>
          </a:ln>
        </p:spPr>
      </p:pic>
      <p:pic>
        <p:nvPicPr>
          <p:cNvPr id="7" name="Content Placeholder 3">
            <a:extLst>
              <a:ext uri="{FF2B5EF4-FFF2-40B4-BE49-F238E27FC236}">
                <a16:creationId xmlns:a16="http://schemas.microsoft.com/office/drawing/2014/main" id="{6ED9509B-931B-47F5-8A7C-CF014392B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768" y="5854197"/>
            <a:ext cx="675030" cy="918041"/>
          </a:xfrm>
          <a:prstGeom prst="rect">
            <a:avLst/>
          </a:prstGeom>
        </p:spPr>
      </p:pic>
      <p:pic>
        <p:nvPicPr>
          <p:cNvPr id="8" name="Picture 7">
            <a:extLst>
              <a:ext uri="{FF2B5EF4-FFF2-40B4-BE49-F238E27FC236}">
                <a16:creationId xmlns:a16="http://schemas.microsoft.com/office/drawing/2014/main" id="{939B7509-4D78-4CE5-B204-ABCD97E1694E}"/>
              </a:ext>
            </a:extLst>
          </p:cNvPr>
          <p:cNvPicPr>
            <a:picLocks noChangeAspect="1"/>
          </p:cNvPicPr>
          <p:nvPr/>
        </p:nvPicPr>
        <p:blipFill>
          <a:blip r:embed="rId5"/>
          <a:stretch>
            <a:fillRect/>
          </a:stretch>
        </p:blipFill>
        <p:spPr>
          <a:xfrm>
            <a:off x="126017" y="5816434"/>
            <a:ext cx="804605" cy="993566"/>
          </a:xfrm>
          <a:prstGeom prst="rect">
            <a:avLst/>
          </a:prstGeom>
        </p:spPr>
      </p:pic>
    </p:spTree>
    <p:extLst>
      <p:ext uri="{BB962C8B-B14F-4D97-AF65-F5344CB8AC3E}">
        <p14:creationId xmlns:p14="http://schemas.microsoft.com/office/powerpoint/2010/main" val="3288263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65BB-A6D4-478B-AF75-C613801B29A9}"/>
              </a:ext>
            </a:extLst>
          </p:cNvPr>
          <p:cNvSpPr>
            <a:spLocks noGrp="1"/>
          </p:cNvSpPr>
          <p:nvPr>
            <p:ph type="title"/>
          </p:nvPr>
        </p:nvSpPr>
        <p:spPr>
          <a:xfrm>
            <a:off x="495300" y="277018"/>
            <a:ext cx="10515600" cy="1325563"/>
          </a:xfrm>
        </p:spPr>
        <p:txBody>
          <a:bodyPr/>
          <a:lstStyle/>
          <a:p>
            <a:r>
              <a:rPr lang="en-GB" dirty="0"/>
              <a:t>Modelling the eye in three parts</a:t>
            </a:r>
          </a:p>
        </p:txBody>
      </p:sp>
      <p:sp>
        <p:nvSpPr>
          <p:cNvPr id="3" name="Content Placeholder 2">
            <a:extLst>
              <a:ext uri="{FF2B5EF4-FFF2-40B4-BE49-F238E27FC236}">
                <a16:creationId xmlns:a16="http://schemas.microsoft.com/office/drawing/2014/main" id="{0B61BBE9-88A7-4C07-8FFE-0CC6E05A76C2}"/>
              </a:ext>
            </a:extLst>
          </p:cNvPr>
          <p:cNvSpPr>
            <a:spLocks noGrp="1"/>
          </p:cNvSpPr>
          <p:nvPr>
            <p:ph idx="1"/>
          </p:nvPr>
        </p:nvSpPr>
        <p:spPr>
          <a:xfrm>
            <a:off x="495300" y="5478001"/>
            <a:ext cx="10515600" cy="698962"/>
          </a:xfrm>
        </p:spPr>
        <p:txBody>
          <a:bodyPr/>
          <a:lstStyle/>
          <a:p>
            <a:pPr marL="0" indent="0">
              <a:buNone/>
            </a:pPr>
            <a:r>
              <a:rPr lang="en-GB" dirty="0"/>
              <a:t>Each is not fully understood, especially the brain ……</a:t>
            </a:r>
          </a:p>
        </p:txBody>
      </p:sp>
      <p:sp>
        <p:nvSpPr>
          <p:cNvPr id="4" name="Rectangle 3">
            <a:extLst>
              <a:ext uri="{FF2B5EF4-FFF2-40B4-BE49-F238E27FC236}">
                <a16:creationId xmlns:a16="http://schemas.microsoft.com/office/drawing/2014/main" id="{DE333856-A617-4600-8F58-E7C8BC7D872E}"/>
              </a:ext>
            </a:extLst>
          </p:cNvPr>
          <p:cNvSpPr/>
          <p:nvPr/>
        </p:nvSpPr>
        <p:spPr>
          <a:xfrm>
            <a:off x="4891630" y="2675731"/>
            <a:ext cx="2200275" cy="177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Experimental model </a:t>
            </a:r>
          </a:p>
          <a:p>
            <a:pPr algn="ctr"/>
            <a:r>
              <a:rPr lang="en-GB" sz="2800" dirty="0"/>
              <a:t>(the signals)</a:t>
            </a:r>
          </a:p>
        </p:txBody>
      </p:sp>
      <p:sp>
        <p:nvSpPr>
          <p:cNvPr id="5" name="Rectangle 4">
            <a:extLst>
              <a:ext uri="{FF2B5EF4-FFF2-40B4-BE49-F238E27FC236}">
                <a16:creationId xmlns:a16="http://schemas.microsoft.com/office/drawing/2014/main" id="{12DEE5C1-5032-449A-8E49-AC6F044211DF}"/>
              </a:ext>
            </a:extLst>
          </p:cNvPr>
          <p:cNvSpPr/>
          <p:nvPr/>
        </p:nvSpPr>
        <p:spPr>
          <a:xfrm>
            <a:off x="2110330" y="2675731"/>
            <a:ext cx="2200275" cy="177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Physical model </a:t>
            </a:r>
          </a:p>
          <a:p>
            <a:pPr algn="ctr"/>
            <a:r>
              <a:rPr lang="en-GB" sz="2800" dirty="0"/>
              <a:t>(the eye)</a:t>
            </a:r>
          </a:p>
        </p:txBody>
      </p:sp>
      <p:sp>
        <p:nvSpPr>
          <p:cNvPr id="7" name="Rectangle 6">
            <a:extLst>
              <a:ext uri="{FF2B5EF4-FFF2-40B4-BE49-F238E27FC236}">
                <a16:creationId xmlns:a16="http://schemas.microsoft.com/office/drawing/2014/main" id="{B4488501-2D55-4137-99D1-511A91BDFFED}"/>
              </a:ext>
            </a:extLst>
          </p:cNvPr>
          <p:cNvSpPr/>
          <p:nvPr/>
        </p:nvSpPr>
        <p:spPr>
          <a:xfrm>
            <a:off x="7672930" y="2675731"/>
            <a:ext cx="2200275" cy="177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Psychological  model </a:t>
            </a:r>
          </a:p>
          <a:p>
            <a:pPr algn="ctr"/>
            <a:r>
              <a:rPr lang="en-GB" sz="2800" dirty="0"/>
              <a:t>(the brain)</a:t>
            </a:r>
          </a:p>
        </p:txBody>
      </p:sp>
      <p:cxnSp>
        <p:nvCxnSpPr>
          <p:cNvPr id="9" name="Straight Arrow Connector 8">
            <a:extLst>
              <a:ext uri="{FF2B5EF4-FFF2-40B4-BE49-F238E27FC236}">
                <a16:creationId xmlns:a16="http://schemas.microsoft.com/office/drawing/2014/main" id="{B4D35449-7DDC-49F2-84E9-19504E08C156}"/>
              </a:ext>
            </a:extLst>
          </p:cNvPr>
          <p:cNvCxnSpPr>
            <a:endCxn id="4" idx="1"/>
          </p:cNvCxnSpPr>
          <p:nvPr/>
        </p:nvCxnSpPr>
        <p:spPr>
          <a:xfrm>
            <a:off x="4358230" y="3560762"/>
            <a:ext cx="533400" cy="79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8FFAE4B-AE7D-40AE-B76C-B16C608AD044}"/>
              </a:ext>
            </a:extLst>
          </p:cNvPr>
          <p:cNvCxnSpPr>
            <a:cxnSpLocks/>
            <a:endCxn id="7" idx="1"/>
          </p:cNvCxnSpPr>
          <p:nvPr/>
        </p:nvCxnSpPr>
        <p:spPr>
          <a:xfrm>
            <a:off x="7115718" y="3560762"/>
            <a:ext cx="557212" cy="79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74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Human eye</a:t>
            </a:r>
          </a:p>
        </p:txBody>
      </p:sp>
      <p:pic>
        <p:nvPicPr>
          <p:cNvPr id="3" name="Picture 2"/>
          <p:cNvPicPr>
            <a:picLocks noChangeAspect="1"/>
          </p:cNvPicPr>
          <p:nvPr/>
        </p:nvPicPr>
        <p:blipFill>
          <a:blip r:embed="rId3"/>
          <a:stretch>
            <a:fillRect/>
          </a:stretch>
        </p:blipFill>
        <p:spPr>
          <a:xfrm>
            <a:off x="6667216" y="1610148"/>
            <a:ext cx="5524784" cy="4782291"/>
          </a:xfrm>
          <a:prstGeom prst="rect">
            <a:avLst/>
          </a:prstGeom>
        </p:spPr>
      </p:pic>
      <p:sp>
        <p:nvSpPr>
          <p:cNvPr id="6" name="Content Placeholder 5"/>
          <p:cNvSpPr>
            <a:spLocks noGrp="1"/>
          </p:cNvSpPr>
          <p:nvPr>
            <p:ph idx="1"/>
          </p:nvPr>
        </p:nvSpPr>
        <p:spPr>
          <a:xfrm>
            <a:off x="838199" y="1825625"/>
            <a:ext cx="6257925" cy="4351338"/>
          </a:xfrm>
        </p:spPr>
        <p:txBody>
          <a:bodyPr/>
          <a:lstStyle/>
          <a:p>
            <a:pPr marL="361950" indent="-361950">
              <a:buNone/>
            </a:pPr>
            <a:r>
              <a:rPr lang="en-GB" dirty="0"/>
              <a:t>Evolved for </a:t>
            </a:r>
            <a:r>
              <a:rPr lang="en-GB" dirty="0">
                <a:solidFill>
                  <a:srgbClr val="FF0000"/>
                </a:solidFill>
              </a:rPr>
              <a:t>survival</a:t>
            </a:r>
          </a:p>
          <a:p>
            <a:pPr marL="361950" indent="-361950">
              <a:buNone/>
            </a:pPr>
            <a:r>
              <a:rPr lang="en-GB" dirty="0"/>
              <a:t>Function of the eye is to form an image on the </a:t>
            </a:r>
            <a:r>
              <a:rPr lang="en-GB" dirty="0">
                <a:solidFill>
                  <a:srgbClr val="6666FF"/>
                </a:solidFill>
              </a:rPr>
              <a:t>retina</a:t>
            </a:r>
            <a:r>
              <a:rPr lang="en-GB" dirty="0"/>
              <a:t> (on </a:t>
            </a:r>
            <a:r>
              <a:rPr lang="en-GB" dirty="0">
                <a:solidFill>
                  <a:srgbClr val="6666FF"/>
                </a:solidFill>
              </a:rPr>
              <a:t>fovea</a:t>
            </a:r>
            <a:r>
              <a:rPr lang="en-GB" dirty="0"/>
              <a:t>)</a:t>
            </a:r>
          </a:p>
          <a:p>
            <a:pPr marL="0" indent="0">
              <a:buNone/>
            </a:pPr>
            <a:r>
              <a:rPr lang="en-GB" dirty="0"/>
              <a:t>The lens is </a:t>
            </a:r>
            <a:r>
              <a:rPr lang="en-GB" dirty="0">
                <a:solidFill>
                  <a:srgbClr val="FF0000"/>
                </a:solidFill>
              </a:rPr>
              <a:t>shaped</a:t>
            </a:r>
            <a:r>
              <a:rPr lang="en-GB" dirty="0"/>
              <a:t>, rather than </a:t>
            </a:r>
            <a:r>
              <a:rPr lang="en-GB" dirty="0">
                <a:solidFill>
                  <a:srgbClr val="FF0000"/>
                </a:solidFill>
              </a:rPr>
              <a:t>moved</a:t>
            </a:r>
          </a:p>
          <a:p>
            <a:pPr marL="0" indent="0">
              <a:buNone/>
            </a:pPr>
            <a:r>
              <a:rPr lang="en-GB" dirty="0"/>
              <a:t>Image is transmitted via </a:t>
            </a:r>
            <a:r>
              <a:rPr lang="en-GB" dirty="0">
                <a:solidFill>
                  <a:srgbClr val="6666FF"/>
                </a:solidFill>
              </a:rPr>
              <a:t>optic nerve</a:t>
            </a:r>
          </a:p>
          <a:p>
            <a:pPr marL="0" indent="0">
              <a:buNone/>
            </a:pPr>
            <a:endParaRPr lang="en-GB" dirty="0"/>
          </a:p>
        </p:txBody>
      </p:sp>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768" y="5854197"/>
            <a:ext cx="675030" cy="918041"/>
          </a:xfrm>
          <a:prstGeom prst="rect">
            <a:avLst/>
          </a:prstGeom>
        </p:spPr>
      </p:pic>
      <p:pic>
        <p:nvPicPr>
          <p:cNvPr id="8" name="Picture 7"/>
          <p:cNvPicPr>
            <a:picLocks noChangeAspect="1"/>
          </p:cNvPicPr>
          <p:nvPr/>
        </p:nvPicPr>
        <p:blipFill>
          <a:blip r:embed="rId5"/>
          <a:stretch>
            <a:fillRect/>
          </a:stretch>
        </p:blipFill>
        <p:spPr>
          <a:xfrm>
            <a:off x="126017" y="5816434"/>
            <a:ext cx="804605" cy="993566"/>
          </a:xfrm>
          <a:prstGeom prst="rect">
            <a:avLst/>
          </a:prstGeom>
        </p:spPr>
      </p:pic>
      <p:sp>
        <p:nvSpPr>
          <p:cNvPr id="9" name="Arrow: Down 8">
            <a:extLst>
              <a:ext uri="{FF2B5EF4-FFF2-40B4-BE49-F238E27FC236}">
                <a16:creationId xmlns:a16="http://schemas.microsoft.com/office/drawing/2014/main" id="{0D206389-BE07-4B45-8AE6-45029522CB79}"/>
              </a:ext>
            </a:extLst>
          </p:cNvPr>
          <p:cNvSpPr/>
          <p:nvPr/>
        </p:nvSpPr>
        <p:spPr>
          <a:xfrm>
            <a:off x="874918" y="4309858"/>
            <a:ext cx="1046729" cy="125006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127669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Optics</a:t>
            </a:r>
          </a:p>
        </p:txBody>
      </p:sp>
      <p:sp>
        <p:nvSpPr>
          <p:cNvPr id="3" name="Content Placeholder 2"/>
          <p:cNvSpPr>
            <a:spLocks noGrp="1"/>
          </p:cNvSpPr>
          <p:nvPr>
            <p:ph idx="1"/>
          </p:nvPr>
        </p:nvSpPr>
        <p:spPr/>
        <p:txBody>
          <a:bodyPr/>
          <a:lstStyle/>
          <a:p>
            <a:endParaRPr lang="en-GB" dirty="0"/>
          </a:p>
        </p:txBody>
      </p:sp>
      <p:pic>
        <p:nvPicPr>
          <p:cNvPr id="17410" name="Picture 2" descr="http://hyperphysics.phy-astr.gsu.edu/hbase/vision/imgvis/camey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018" y="1606380"/>
            <a:ext cx="7159337" cy="51983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0" y="6421087"/>
            <a:ext cx="6053067" cy="369332"/>
          </a:xfrm>
          <a:prstGeom prst="rect">
            <a:avLst/>
          </a:prstGeom>
        </p:spPr>
        <p:txBody>
          <a:bodyPr wrap="none">
            <a:spAutoFit/>
          </a:bodyPr>
          <a:lstStyle/>
          <a:p>
            <a:r>
              <a:rPr lang="en-GB" dirty="0">
                <a:hlinkClick r:id="rId4"/>
              </a:rPr>
              <a:t>http://hyperphysics.phy-astr.gsu.edu/hbase/vision/rfreye.html</a:t>
            </a:r>
            <a:r>
              <a:rPr lang="en-GB" dirty="0"/>
              <a:t> </a:t>
            </a:r>
          </a:p>
        </p:txBody>
      </p:sp>
      <p:pic>
        <p:nvPicPr>
          <p:cNvPr id="6"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418" y="5806572"/>
            <a:ext cx="675030" cy="918041"/>
          </a:xfrm>
          <a:prstGeom prst="rect">
            <a:avLst/>
          </a:prstGeom>
        </p:spPr>
      </p:pic>
      <p:sp>
        <p:nvSpPr>
          <p:cNvPr id="5" name="TextBox 4">
            <a:extLst>
              <a:ext uri="{FF2B5EF4-FFF2-40B4-BE49-F238E27FC236}">
                <a16:creationId xmlns:a16="http://schemas.microsoft.com/office/drawing/2014/main" id="{3334BD55-3A0E-4478-A18F-00FF89F9338E}"/>
              </a:ext>
            </a:extLst>
          </p:cNvPr>
          <p:cNvSpPr txBox="1"/>
          <p:nvPr/>
        </p:nvSpPr>
        <p:spPr>
          <a:xfrm>
            <a:off x="3467100" y="1238250"/>
            <a:ext cx="5276850" cy="461665"/>
          </a:xfrm>
          <a:prstGeom prst="rect">
            <a:avLst/>
          </a:prstGeom>
          <a:noFill/>
        </p:spPr>
        <p:txBody>
          <a:bodyPr wrap="square" rtlCol="0">
            <a:spAutoFit/>
          </a:bodyPr>
          <a:lstStyle/>
          <a:p>
            <a:r>
              <a:rPr lang="en-GB" sz="2400" dirty="0"/>
              <a:t>Your brain must </a:t>
            </a:r>
            <a:r>
              <a:rPr lang="en-GB" sz="2400" dirty="0">
                <a:solidFill>
                  <a:srgbClr val="FF0000"/>
                </a:solidFill>
              </a:rPr>
              <a:t>invert</a:t>
            </a:r>
            <a:r>
              <a:rPr lang="en-GB" sz="2400" dirty="0"/>
              <a:t> the image</a:t>
            </a:r>
          </a:p>
        </p:txBody>
      </p:sp>
    </p:spTree>
    <p:extLst>
      <p:ext uri="{BB962C8B-B14F-4D97-AF65-F5344CB8AC3E}">
        <p14:creationId xmlns:p14="http://schemas.microsoft.com/office/powerpoint/2010/main" val="3014142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FD8C-4D3A-470B-B675-66983ECDD434}"/>
              </a:ext>
            </a:extLst>
          </p:cNvPr>
          <p:cNvSpPr>
            <a:spLocks noGrp="1"/>
          </p:cNvSpPr>
          <p:nvPr>
            <p:ph type="title"/>
          </p:nvPr>
        </p:nvSpPr>
        <p:spPr/>
        <p:txBody>
          <a:bodyPr/>
          <a:lstStyle/>
          <a:p>
            <a:r>
              <a:rPr lang="en-GB" dirty="0"/>
              <a:t>Sensors </a:t>
            </a:r>
          </a:p>
        </p:txBody>
      </p:sp>
      <p:sp>
        <p:nvSpPr>
          <p:cNvPr id="3" name="Content Placeholder 2">
            <a:extLst>
              <a:ext uri="{FF2B5EF4-FFF2-40B4-BE49-F238E27FC236}">
                <a16:creationId xmlns:a16="http://schemas.microsoft.com/office/drawing/2014/main" id="{A7DD69B2-6A60-4266-8488-982C3109F967}"/>
              </a:ext>
            </a:extLst>
          </p:cNvPr>
          <p:cNvSpPr>
            <a:spLocks noGrp="1"/>
          </p:cNvSpPr>
          <p:nvPr>
            <p:ph idx="1"/>
          </p:nvPr>
        </p:nvSpPr>
        <p:spPr>
          <a:xfrm>
            <a:off x="838200" y="1825625"/>
            <a:ext cx="6294112" cy="4351338"/>
          </a:xfrm>
        </p:spPr>
        <p:txBody>
          <a:bodyPr>
            <a:normAutofit lnSpcReduction="10000"/>
          </a:bodyPr>
          <a:lstStyle/>
          <a:p>
            <a:pPr marL="0" indent="0">
              <a:buNone/>
            </a:pPr>
            <a:r>
              <a:rPr lang="en-GB" dirty="0"/>
              <a:t>There must be a lot!</a:t>
            </a:r>
          </a:p>
          <a:p>
            <a:pPr marL="0" indent="0">
              <a:buNone/>
            </a:pPr>
            <a:r>
              <a:rPr lang="en-GB" dirty="0">
                <a:solidFill>
                  <a:srgbClr val="6666FF"/>
                </a:solidFill>
              </a:rPr>
              <a:t>Cones</a:t>
            </a:r>
            <a:r>
              <a:rPr lang="en-GB" dirty="0"/>
              <a:t> (10</a:t>
            </a:r>
            <a:r>
              <a:rPr lang="en-GB" baseline="30000" dirty="0"/>
              <a:t>7</a:t>
            </a:r>
            <a:r>
              <a:rPr lang="en-GB" dirty="0"/>
              <a:t>) and </a:t>
            </a:r>
            <a:r>
              <a:rPr lang="en-GB" dirty="0">
                <a:solidFill>
                  <a:srgbClr val="6666FF"/>
                </a:solidFill>
              </a:rPr>
              <a:t>rods</a:t>
            </a:r>
            <a:r>
              <a:rPr lang="en-GB" dirty="0"/>
              <a:t> (10</a:t>
            </a:r>
            <a:r>
              <a:rPr lang="en-GB" baseline="30000" dirty="0"/>
              <a:t>8</a:t>
            </a:r>
            <a:r>
              <a:rPr lang="en-GB" dirty="0"/>
              <a:t>)</a:t>
            </a:r>
          </a:p>
          <a:p>
            <a:pPr marL="0" indent="0">
              <a:buNone/>
            </a:pPr>
            <a:r>
              <a:rPr lang="en-GB" dirty="0"/>
              <a:t>Cones – colour; rods – </a:t>
            </a:r>
            <a:r>
              <a:rPr lang="en-GB" dirty="0" err="1"/>
              <a:t>greylevel</a:t>
            </a:r>
            <a:endParaRPr lang="en-GB" dirty="0"/>
          </a:p>
          <a:p>
            <a:pPr marL="0" indent="0">
              <a:buNone/>
            </a:pPr>
            <a:r>
              <a:rPr lang="en-GB" dirty="0"/>
              <a:t>             </a:t>
            </a:r>
            <a:r>
              <a:rPr lang="en-GB" dirty="0">
                <a:solidFill>
                  <a:srgbClr val="6666FF"/>
                </a:solidFill>
              </a:rPr>
              <a:t>photopic</a:t>
            </a:r>
            <a:r>
              <a:rPr lang="en-GB" dirty="0"/>
              <a:t>            </a:t>
            </a:r>
            <a:r>
              <a:rPr lang="en-GB" dirty="0">
                <a:solidFill>
                  <a:srgbClr val="6666FF"/>
                </a:solidFill>
              </a:rPr>
              <a:t>scotopic</a:t>
            </a:r>
          </a:p>
          <a:p>
            <a:pPr marL="0" indent="0">
              <a:buNone/>
            </a:pPr>
            <a:r>
              <a:rPr lang="en-GB" dirty="0"/>
              <a:t>Cones come in three types</a:t>
            </a:r>
          </a:p>
          <a:p>
            <a:pPr marL="971550" lvl="1" indent="-514350">
              <a:buFont typeface="+mj-lt"/>
              <a:buAutoNum type="arabicPeriod"/>
            </a:pPr>
            <a:r>
              <a:rPr lang="en-GB" dirty="0">
                <a:solidFill>
                  <a:srgbClr val="6666FF"/>
                </a:solidFill>
              </a:rPr>
              <a:t>S</a:t>
            </a:r>
            <a:r>
              <a:rPr lang="en-GB" dirty="0"/>
              <a:t> – short wavelength (blue)</a:t>
            </a:r>
          </a:p>
          <a:p>
            <a:pPr marL="971550" lvl="1" indent="-514350">
              <a:buFont typeface="+mj-lt"/>
              <a:buAutoNum type="arabicPeriod"/>
            </a:pPr>
            <a:r>
              <a:rPr lang="en-GB" dirty="0">
                <a:solidFill>
                  <a:srgbClr val="6666FF"/>
                </a:solidFill>
              </a:rPr>
              <a:t>M</a:t>
            </a:r>
            <a:r>
              <a:rPr lang="en-GB" dirty="0"/>
              <a:t> – medium wavelength (green)</a:t>
            </a:r>
          </a:p>
          <a:p>
            <a:pPr marL="971550" lvl="1" indent="-514350">
              <a:buFont typeface="+mj-lt"/>
              <a:buAutoNum type="arabicPeriod"/>
            </a:pPr>
            <a:r>
              <a:rPr lang="en-GB" dirty="0">
                <a:solidFill>
                  <a:srgbClr val="6666FF"/>
                </a:solidFill>
              </a:rPr>
              <a:t>L</a:t>
            </a:r>
            <a:r>
              <a:rPr lang="en-GB" dirty="0"/>
              <a:t> – long wavelength (red)</a:t>
            </a:r>
          </a:p>
          <a:p>
            <a:pPr marL="0" indent="0">
              <a:buNone/>
            </a:pPr>
            <a:r>
              <a:rPr lang="en-GB" dirty="0"/>
              <a:t>Insufficient bandwidth of </a:t>
            </a:r>
            <a:r>
              <a:rPr lang="en-GB" dirty="0">
                <a:solidFill>
                  <a:srgbClr val="6666FF"/>
                </a:solidFill>
              </a:rPr>
              <a:t>optic nerve </a:t>
            </a:r>
            <a:r>
              <a:rPr lang="en-GB" dirty="0"/>
              <a:t>		implies </a:t>
            </a:r>
            <a:r>
              <a:rPr lang="en-GB" dirty="0">
                <a:solidFill>
                  <a:srgbClr val="6666FF"/>
                </a:solidFill>
              </a:rPr>
              <a:t>coding</a:t>
            </a:r>
          </a:p>
        </p:txBody>
      </p:sp>
      <p:pic>
        <p:nvPicPr>
          <p:cNvPr id="5" name="Picture 4">
            <a:extLst>
              <a:ext uri="{FF2B5EF4-FFF2-40B4-BE49-F238E27FC236}">
                <a16:creationId xmlns:a16="http://schemas.microsoft.com/office/drawing/2014/main" id="{CABDF2DE-B5D4-4E7D-BF65-5C31D04F09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2312" y="1934565"/>
            <a:ext cx="4135764" cy="4133457"/>
          </a:xfrm>
          <a:prstGeom prst="rect">
            <a:avLst/>
          </a:prstGeom>
        </p:spPr>
      </p:pic>
      <p:pic>
        <p:nvPicPr>
          <p:cNvPr id="7" name="Content Placeholder 3">
            <a:extLst>
              <a:ext uri="{FF2B5EF4-FFF2-40B4-BE49-F238E27FC236}">
                <a16:creationId xmlns:a16="http://schemas.microsoft.com/office/drawing/2014/main" id="{31E49726-0B23-4E9D-B166-F8DBE2C34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68" y="5854197"/>
            <a:ext cx="675030" cy="918041"/>
          </a:xfrm>
          <a:prstGeom prst="rect">
            <a:avLst/>
          </a:prstGeom>
        </p:spPr>
      </p:pic>
      <p:pic>
        <p:nvPicPr>
          <p:cNvPr id="8" name="Picture 7">
            <a:extLst>
              <a:ext uri="{FF2B5EF4-FFF2-40B4-BE49-F238E27FC236}">
                <a16:creationId xmlns:a16="http://schemas.microsoft.com/office/drawing/2014/main" id="{1F2B65A2-054F-4982-996B-90DB67C23FD5}"/>
              </a:ext>
            </a:extLst>
          </p:cNvPr>
          <p:cNvPicPr>
            <a:picLocks noChangeAspect="1"/>
          </p:cNvPicPr>
          <p:nvPr/>
        </p:nvPicPr>
        <p:blipFill>
          <a:blip r:embed="rId4"/>
          <a:stretch>
            <a:fillRect/>
          </a:stretch>
        </p:blipFill>
        <p:spPr>
          <a:xfrm>
            <a:off x="126017" y="5816434"/>
            <a:ext cx="804605" cy="993566"/>
          </a:xfrm>
          <a:prstGeom prst="rect">
            <a:avLst/>
          </a:prstGeom>
        </p:spPr>
      </p:pic>
    </p:spTree>
    <p:extLst>
      <p:ext uri="{BB962C8B-B14F-4D97-AF65-F5344CB8AC3E}">
        <p14:creationId xmlns:p14="http://schemas.microsoft.com/office/powerpoint/2010/main" val="18223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Rod and cone densities</a:t>
            </a:r>
          </a:p>
        </p:txBody>
      </p:sp>
      <p:sp>
        <p:nvSpPr>
          <p:cNvPr id="3" name="Rectangle 2"/>
          <p:cNvSpPr/>
          <p:nvPr/>
        </p:nvSpPr>
        <p:spPr>
          <a:xfrm>
            <a:off x="6755575" y="6341031"/>
            <a:ext cx="5436425" cy="369332"/>
          </a:xfrm>
          <a:prstGeom prst="rect">
            <a:avLst/>
          </a:prstGeom>
        </p:spPr>
        <p:txBody>
          <a:bodyPr wrap="none">
            <a:spAutoFit/>
          </a:bodyPr>
          <a:lstStyle/>
          <a:p>
            <a:r>
              <a:rPr lang="en-GB" dirty="0">
                <a:hlinkClick r:id="rId3"/>
              </a:rPr>
              <a:t>http://webvision.med.utah.edu/imageswv/Ostergr.jpeg</a:t>
            </a:r>
            <a:r>
              <a:rPr lang="en-GB" dirty="0"/>
              <a:t> </a:t>
            </a:r>
          </a:p>
        </p:txBody>
      </p:sp>
      <p:pic>
        <p:nvPicPr>
          <p:cNvPr id="4" name="Picture 3"/>
          <p:cNvPicPr>
            <a:picLocks noChangeAspect="1"/>
          </p:cNvPicPr>
          <p:nvPr/>
        </p:nvPicPr>
        <p:blipFill>
          <a:blip r:embed="rId4"/>
          <a:stretch>
            <a:fillRect/>
          </a:stretch>
        </p:blipFill>
        <p:spPr>
          <a:xfrm>
            <a:off x="838200" y="1308560"/>
            <a:ext cx="7166966" cy="4870546"/>
          </a:xfrm>
          <a:prstGeom prst="rect">
            <a:avLst/>
          </a:prstGeom>
        </p:spPr>
      </p:pic>
      <p:sp>
        <p:nvSpPr>
          <p:cNvPr id="5" name="TextBox 4">
            <a:extLst>
              <a:ext uri="{FF2B5EF4-FFF2-40B4-BE49-F238E27FC236}">
                <a16:creationId xmlns:a16="http://schemas.microsoft.com/office/drawing/2014/main" id="{840554F6-F13E-49FF-9B18-500F18A0B6CE}"/>
              </a:ext>
            </a:extLst>
          </p:cNvPr>
          <p:cNvSpPr txBox="1"/>
          <p:nvPr/>
        </p:nvSpPr>
        <p:spPr>
          <a:xfrm>
            <a:off x="8505825" y="3103899"/>
            <a:ext cx="5276850" cy="1200329"/>
          </a:xfrm>
          <a:prstGeom prst="rect">
            <a:avLst/>
          </a:prstGeom>
          <a:noFill/>
        </p:spPr>
        <p:txBody>
          <a:bodyPr wrap="square" rtlCol="0">
            <a:spAutoFit/>
          </a:bodyPr>
          <a:lstStyle/>
          <a:p>
            <a:r>
              <a:rPr lang="en-GB" sz="2400" dirty="0">
                <a:solidFill>
                  <a:srgbClr val="FF0000"/>
                </a:solidFill>
              </a:rPr>
              <a:t>No</a:t>
            </a:r>
            <a:r>
              <a:rPr lang="en-GB" sz="2400" dirty="0"/>
              <a:t> sensors on blind spot</a:t>
            </a:r>
          </a:p>
          <a:p>
            <a:r>
              <a:rPr lang="en-GB" sz="2400" dirty="0"/>
              <a:t>Most </a:t>
            </a:r>
            <a:r>
              <a:rPr lang="en-GB" sz="2400" dirty="0">
                <a:solidFill>
                  <a:srgbClr val="FF0000"/>
                </a:solidFill>
              </a:rPr>
              <a:t>cones</a:t>
            </a:r>
            <a:r>
              <a:rPr lang="en-GB" sz="2400" dirty="0"/>
              <a:t> on fovea</a:t>
            </a:r>
          </a:p>
          <a:p>
            <a:r>
              <a:rPr lang="en-GB" sz="2400" dirty="0">
                <a:solidFill>
                  <a:srgbClr val="FF0000"/>
                </a:solidFill>
              </a:rPr>
              <a:t>Rods</a:t>
            </a:r>
            <a:r>
              <a:rPr lang="en-GB" sz="2400" dirty="0"/>
              <a:t> elsewhere</a:t>
            </a:r>
          </a:p>
        </p:txBody>
      </p:sp>
    </p:spTree>
    <p:extLst>
      <p:ext uri="{BB962C8B-B14F-4D97-AF65-F5344CB8AC3E}">
        <p14:creationId xmlns:p14="http://schemas.microsoft.com/office/powerpoint/2010/main" val="58570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4338" name="Picture 2" descr="http://webvision.med.utah.edu/wp-content/uploads/2011/03/Spectru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532" y="-141060"/>
            <a:ext cx="6604454" cy="65762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717971" y="6093963"/>
            <a:ext cx="6096000" cy="646331"/>
          </a:xfrm>
          <a:prstGeom prst="rect">
            <a:avLst/>
          </a:prstGeom>
        </p:spPr>
        <p:txBody>
          <a:bodyPr>
            <a:spAutoFit/>
          </a:bodyPr>
          <a:lstStyle/>
          <a:p>
            <a:r>
              <a:rPr lang="en-GB" dirty="0">
                <a:hlinkClick r:id="rId4"/>
              </a:rPr>
              <a:t>http://webvision.med.utah.edu/wp-content/uploads/2011/03/Spectrum.jpeg</a:t>
            </a:r>
            <a:r>
              <a:rPr lang="en-GB" dirty="0"/>
              <a:t> </a:t>
            </a:r>
          </a:p>
        </p:txBody>
      </p:sp>
    </p:spTree>
    <p:extLst>
      <p:ext uri="{BB962C8B-B14F-4D97-AF65-F5344CB8AC3E}">
        <p14:creationId xmlns:p14="http://schemas.microsoft.com/office/powerpoint/2010/main" val="1697367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Spectral responses</a:t>
            </a:r>
          </a:p>
        </p:txBody>
      </p:sp>
      <p:pic>
        <p:nvPicPr>
          <p:cNvPr id="6" name="Picture 5"/>
          <p:cNvPicPr>
            <a:picLocks noChangeAspect="1"/>
          </p:cNvPicPr>
          <p:nvPr/>
        </p:nvPicPr>
        <p:blipFill>
          <a:blip r:embed="rId3"/>
          <a:stretch>
            <a:fillRect/>
          </a:stretch>
        </p:blipFill>
        <p:spPr>
          <a:xfrm>
            <a:off x="1864023" y="1524607"/>
            <a:ext cx="7117246" cy="5127365"/>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18" y="5806572"/>
            <a:ext cx="675030" cy="918041"/>
          </a:xfrm>
          <a:prstGeom prst="rect">
            <a:avLst/>
          </a:prstGeom>
        </p:spPr>
      </p:pic>
      <p:sp>
        <p:nvSpPr>
          <p:cNvPr id="5" name="Freeform: Shape 4">
            <a:extLst>
              <a:ext uri="{FF2B5EF4-FFF2-40B4-BE49-F238E27FC236}">
                <a16:creationId xmlns:a16="http://schemas.microsoft.com/office/drawing/2014/main" id="{D77FE603-BB61-4713-BEEA-DE520AE579AE}"/>
              </a:ext>
            </a:extLst>
          </p:cNvPr>
          <p:cNvSpPr/>
          <p:nvPr/>
        </p:nvSpPr>
        <p:spPr>
          <a:xfrm>
            <a:off x="2284188" y="4953965"/>
            <a:ext cx="6862086" cy="886441"/>
          </a:xfrm>
          <a:custGeom>
            <a:avLst/>
            <a:gdLst>
              <a:gd name="connsiteX0" fmla="*/ 0 w 6229350"/>
              <a:gd name="connsiteY0" fmla="*/ 992962 h 1023918"/>
              <a:gd name="connsiteX1" fmla="*/ 657225 w 6229350"/>
              <a:gd name="connsiteY1" fmla="*/ 30937 h 1023918"/>
              <a:gd name="connsiteX2" fmla="*/ 1419225 w 6229350"/>
              <a:gd name="connsiteY2" fmla="*/ 297637 h 1023918"/>
              <a:gd name="connsiteX3" fmla="*/ 2124075 w 6229350"/>
              <a:gd name="connsiteY3" fmla="*/ 907237 h 1023918"/>
              <a:gd name="connsiteX4" fmla="*/ 2838450 w 6229350"/>
              <a:gd name="connsiteY4" fmla="*/ 1002487 h 1023918"/>
              <a:gd name="connsiteX5" fmla="*/ 6229350 w 6229350"/>
              <a:gd name="connsiteY5" fmla="*/ 1021537 h 1023918"/>
              <a:gd name="connsiteX0" fmla="*/ 0 w 6229350"/>
              <a:gd name="connsiteY0" fmla="*/ 967650 h 998606"/>
              <a:gd name="connsiteX1" fmla="*/ 657225 w 6229350"/>
              <a:gd name="connsiteY1" fmla="*/ 5625 h 998606"/>
              <a:gd name="connsiteX2" fmla="*/ 1349777 w 6229350"/>
              <a:gd name="connsiteY2" fmla="*/ 584842 h 998606"/>
              <a:gd name="connsiteX3" fmla="*/ 2124075 w 6229350"/>
              <a:gd name="connsiteY3" fmla="*/ 881925 h 998606"/>
              <a:gd name="connsiteX4" fmla="*/ 2838450 w 6229350"/>
              <a:gd name="connsiteY4" fmla="*/ 977175 h 998606"/>
              <a:gd name="connsiteX5" fmla="*/ 6229350 w 6229350"/>
              <a:gd name="connsiteY5" fmla="*/ 996225 h 998606"/>
              <a:gd name="connsiteX0" fmla="*/ 0 w 6229350"/>
              <a:gd name="connsiteY0" fmla="*/ 967728 h 997885"/>
              <a:gd name="connsiteX1" fmla="*/ 657225 w 6229350"/>
              <a:gd name="connsiteY1" fmla="*/ 5703 h 997885"/>
              <a:gd name="connsiteX2" fmla="*/ 1349777 w 6229350"/>
              <a:gd name="connsiteY2" fmla="*/ 584920 h 997885"/>
              <a:gd name="connsiteX3" fmla="*/ 1881007 w 6229350"/>
              <a:gd name="connsiteY3" fmla="*/ 928302 h 997885"/>
              <a:gd name="connsiteX4" fmla="*/ 2838450 w 6229350"/>
              <a:gd name="connsiteY4" fmla="*/ 977253 h 997885"/>
              <a:gd name="connsiteX5" fmla="*/ 6229350 w 6229350"/>
              <a:gd name="connsiteY5" fmla="*/ 996303 h 99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9350" h="997885">
                <a:moveTo>
                  <a:pt x="0" y="967728"/>
                </a:moveTo>
                <a:cubicBezTo>
                  <a:pt x="210344" y="544659"/>
                  <a:pt x="432262" y="69504"/>
                  <a:pt x="657225" y="5703"/>
                </a:cubicBezTo>
                <a:cubicBezTo>
                  <a:pt x="882188" y="-58098"/>
                  <a:pt x="1145813" y="431154"/>
                  <a:pt x="1349777" y="584920"/>
                </a:cubicBezTo>
                <a:cubicBezTo>
                  <a:pt x="1553741" y="738687"/>
                  <a:pt x="1632895" y="862913"/>
                  <a:pt x="1881007" y="928302"/>
                </a:cubicBezTo>
                <a:cubicBezTo>
                  <a:pt x="2129119" y="993691"/>
                  <a:pt x="2113726" y="965920"/>
                  <a:pt x="2838450" y="977253"/>
                </a:cubicBezTo>
                <a:cubicBezTo>
                  <a:pt x="3563174" y="988586"/>
                  <a:pt x="5668963" y="1002653"/>
                  <a:pt x="6229350" y="996303"/>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25005CD-E735-4149-B536-82EA9CE2BC4E}"/>
              </a:ext>
            </a:extLst>
          </p:cNvPr>
          <p:cNvSpPr txBox="1"/>
          <p:nvPr/>
        </p:nvSpPr>
        <p:spPr>
          <a:xfrm>
            <a:off x="6940091" y="1945402"/>
            <a:ext cx="5315193" cy="461665"/>
          </a:xfrm>
          <a:prstGeom prst="rect">
            <a:avLst/>
          </a:prstGeom>
          <a:noFill/>
        </p:spPr>
        <p:txBody>
          <a:bodyPr wrap="square" rtlCol="0">
            <a:spAutoFit/>
          </a:bodyPr>
          <a:lstStyle/>
          <a:p>
            <a:r>
              <a:rPr lang="en-GB" sz="2400" dirty="0">
                <a:solidFill>
                  <a:srgbClr val="00B0F0"/>
                </a:solidFill>
              </a:rPr>
              <a:t>Blue response (S sensors) is poor</a:t>
            </a:r>
          </a:p>
        </p:txBody>
      </p:sp>
    </p:spTree>
    <p:extLst>
      <p:ext uri="{BB962C8B-B14F-4D97-AF65-F5344CB8AC3E}">
        <p14:creationId xmlns:p14="http://schemas.microsoft.com/office/powerpoint/2010/main" val="917005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10972</TotalTime>
  <Words>641</Words>
  <Application>Microsoft Office PowerPoint</Application>
  <PresentationFormat>Widescreen</PresentationFormat>
  <Paragraphs>159</Paragraphs>
  <Slides>26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Narrow</vt:lpstr>
      <vt:lpstr>Calibri</vt:lpstr>
      <vt:lpstr>Calibri Light</vt:lpstr>
      <vt:lpstr>Times New Roman</vt:lpstr>
      <vt:lpstr>Office Theme</vt:lpstr>
      <vt:lpstr>Lecture 1 Eye and Human Vision</vt:lpstr>
      <vt:lpstr>Content</vt:lpstr>
      <vt:lpstr>Modelling the eye in three parts</vt:lpstr>
      <vt:lpstr>Human eye</vt:lpstr>
      <vt:lpstr>Optics</vt:lpstr>
      <vt:lpstr>Sensors </vt:lpstr>
      <vt:lpstr>Rod and cone densities</vt:lpstr>
      <vt:lpstr>PowerPoint Presentation</vt:lpstr>
      <vt:lpstr>Spectral responses</vt:lpstr>
      <vt:lpstr>Spectral responses</vt:lpstr>
      <vt:lpstr>Spectral responses</vt:lpstr>
      <vt:lpstr>Spectral responses</vt:lpstr>
      <vt:lpstr>Mach bands</vt:lpstr>
      <vt:lpstr>PowerPoint Presentation</vt:lpstr>
      <vt:lpstr>Cortices</vt:lpstr>
      <vt:lpstr>Neural processing</vt:lpstr>
      <vt:lpstr>Where are we?</vt:lpstr>
      <vt:lpstr>How human vision uses edges</vt:lpstr>
      <vt:lpstr>Static illusions</vt:lpstr>
      <vt:lpstr> </vt:lpstr>
      <vt:lpstr>PowerPoint Presentation</vt:lpstr>
      <vt:lpstr>Animations</vt:lpstr>
      <vt:lpstr>PowerPoint Presentation</vt:lpstr>
      <vt:lpstr>Benham’s disk</vt:lpstr>
      <vt:lpstr>PowerPoint Presentation</vt:lpstr>
      <vt:lpstr>Takeaway time –main points</vt:lpstr>
    </vt:vector>
  </TitlesOfParts>
  <Company>SCCM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Mark S Nixon</dc:creator>
  <cp:lastModifiedBy>User</cp:lastModifiedBy>
  <cp:revision>55</cp:revision>
  <dcterms:created xsi:type="dcterms:W3CDTF">2015-09-30T14:03:40Z</dcterms:created>
  <dcterms:modified xsi:type="dcterms:W3CDTF">2020-10-09T10:52:25Z</dcterms:modified>
</cp:coreProperties>
</file>