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6091B-8ECE-4EBB-A273-4F026F194AA8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0E5EE-5EFC-4AB9-A941-746D31C17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9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53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69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38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60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39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2177-C070-4DFD-84BE-9E7C91D856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0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2177-C070-4DFD-84BE-9E7C91D8568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8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39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6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24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1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2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5257CC-89CF-8B42-B35F-1821834E5E2E}"/>
              </a:ext>
            </a:extLst>
          </p:cNvPr>
          <p:cNvSpPr/>
          <p:nvPr userDrawn="1"/>
        </p:nvSpPr>
        <p:spPr>
          <a:xfrm>
            <a:off x="0" y="18572"/>
            <a:ext cx="12192000" cy="6839427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13DEB97-CA98-F64B-94A4-A309B88C1F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40D8D-6172-2A4B-8BAF-FBC8AD247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 dirty="0"/>
              <a:t>Session Title goes here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3C604D-DE78-654D-AE05-9880A68AB70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rgbClr val="E6E6E6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1145B4D-CDDC-A141-962C-D3A6C5DAAF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Pronouns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DD311C-2B1E-7E4F-984B-5CE909C5D7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Job 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42615F9-6222-F34E-8DAC-4784780DE9B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Organization/business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AEB0EF-D625-4D45-829D-8BAAC26342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42" y="476514"/>
            <a:ext cx="3529985" cy="1110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D1B286-D253-774E-B8AF-7718373030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C912B43-8153-9E48-B12F-3ADCA4099F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7436" y="334535"/>
            <a:ext cx="4768237" cy="63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bi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74CC3F-A43F-7247-8851-E564DEF82E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1C7A70-1A27-8C46-B788-29D87A2F4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41" y="451274"/>
            <a:ext cx="6137623" cy="71188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FirstName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227045-61B0-9544-AEC3-12180B09CB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542" y="2560817"/>
            <a:ext cx="6035252" cy="64778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rgbClr val="F2F2F2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7B7-700C-C149-8536-47AB7A78B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2439" y="378547"/>
            <a:ext cx="1685405" cy="1685405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A01EAC-4EF5-AE4F-970E-2C5157FA52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58416" y="4673325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rgbClr val="E6E6E6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B3DAF8-2F81-FC4D-8CB0-8C0CB1AA4D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8416" y="5244387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rgbClr val="E6E6E6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B937D2-7E45-D541-81A8-ABE79A9EE49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8416" y="5815450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rgbClr val="E6E6E6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0AA7F0-2E50-214E-9056-0901887064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4542" y="3219579"/>
            <a:ext cx="6035252" cy="64778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3600" b="0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Organization/business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FA89709-76ED-224C-B4CF-D07271807F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702439" y="2560817"/>
            <a:ext cx="5065019" cy="3085857"/>
          </a:xfrm>
        </p:spPr>
        <p:txBody>
          <a:bodyPr anchor="t">
            <a:normAutofit/>
          </a:bodyPr>
          <a:lstStyle>
            <a:lvl1pPr marL="342900" indent="-342900">
              <a:lnSpc>
                <a:spcPct val="114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 b="0" i="0">
                <a:solidFill>
                  <a:srgbClr val="E6E6E6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About you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85A32D5-82BC-8243-A21F-A7FEE33FAE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4541" y="1933620"/>
            <a:ext cx="6035251" cy="40481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Pronouns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2292A1-4831-8743-BC26-539A0B8200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541" y="1168024"/>
            <a:ext cx="6137624" cy="711882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60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pPr lvl="0"/>
            <a:r>
              <a:rPr lang="en-US" dirty="0" err="1"/>
              <a:t>SecondName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1241A6-6E09-2241-89A2-765B6577E8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with cu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DB589BE-A367-2047-95EA-84FEE887D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D6B17-7F4B-2A48-907F-6DA54CEF10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145392" y="6362070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b="0" i="0" dirty="0">
                <a:latin typeface="IBM Plex Sans" panose="020B0503050203000203" pitchFamily="34" charset="77"/>
              </a:rPr>
              <a:t>#</a:t>
            </a:r>
            <a:r>
              <a:rPr lang="en-GB" sz="1100" b="0" i="0" dirty="0" err="1">
                <a:latin typeface="IBM Plex Sans" panose="020B0503050203000203" pitchFamily="34" charset="77"/>
              </a:rPr>
              <a:t>PASSDataCommunitySummit</a:t>
            </a:r>
            <a:endParaRPr lang="en-US" sz="11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C8A19-1FB7-1C42-8E4E-03FB1EF940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69047" y="1825625"/>
            <a:ext cx="81653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B51CA4F-FDD7-FD40-A833-669B9D88A6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dirty="0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792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 userDrawn="1"/>
        </p:nvSpPr>
        <p:spPr>
          <a:xfrm>
            <a:off x="424542" y="537285"/>
            <a:ext cx="615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 dirty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6216E-29A2-A247-99CE-007D6791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9383009" cy="1935532"/>
          </a:xfrm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AEEB18-91E1-3F42-8D9D-5E0430A0A8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7DC7BE-7B26-414F-BD9B-3EC87D60A02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E4D425-6254-6148-803B-C779BD3C6F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6E52DF-C0F3-FF4F-92BC-DEBBB26F99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9787C4E-E72C-4349-9E85-A44A9A570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386178-A690-AE48-B4A4-254A99486F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0885" y="5226519"/>
            <a:ext cx="3756001" cy="11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7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2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A09F-4768-4085-810D-E70DAC0E21A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0DEF-F386-4114-8FE0-038CAF069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logic-apps/logic-apps-overview#:~:text=A%20logic%20app%20is%20the%20Azure%20resource%20you,app%20resource%20types%20that%20run%20in%20different%20environments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11" Type="http://schemas.openxmlformats.org/officeDocument/2006/relationships/image" Target="../media/image21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linkedin.com/in/alpabuddhabhatti/" TargetMode="External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svg"/><Relationship Id="rId74" Type="http://schemas.openxmlformats.org/officeDocument/2006/relationships/image" Target="../media/image12.png"/><Relationship Id="rId10" Type="http://schemas.openxmlformats.org/officeDocument/2006/relationships/image" Target="../media/image17.png"/><Relationship Id="rId73" Type="http://schemas.openxmlformats.org/officeDocument/2006/relationships/image" Target="../media/image103.svg"/><Relationship Id="rId4" Type="http://schemas.openxmlformats.org/officeDocument/2006/relationships/image" Target="../media/image14.png"/><Relationship Id="rId9" Type="http://schemas.openxmlformats.org/officeDocument/2006/relationships/image" Target="../media/image6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linkedin.com/in/alpabuddhabhatti/" TargetMode="External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svg"/><Relationship Id="rId74" Type="http://schemas.openxmlformats.org/officeDocument/2006/relationships/image" Target="../media/image12.png"/><Relationship Id="rId10" Type="http://schemas.openxmlformats.org/officeDocument/2006/relationships/image" Target="../media/image17.png"/><Relationship Id="rId73" Type="http://schemas.openxmlformats.org/officeDocument/2006/relationships/image" Target="../media/image103.svg"/><Relationship Id="rId4" Type="http://schemas.openxmlformats.org/officeDocument/2006/relationships/image" Target="../media/image14.png"/><Relationship Id="rId9" Type="http://schemas.openxmlformats.org/officeDocument/2006/relationships/image" Target="../media/image6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73" Type="http://schemas.openxmlformats.org/officeDocument/2006/relationships/image" Target="../media/image103.svg"/><Relationship Id="rId4" Type="http://schemas.openxmlformats.org/officeDocument/2006/relationships/hyperlink" Target="https://www.linkedin.com/in/alpabuddhabhatti/" TargetMode="External"/><Relationship Id="rId9" Type="http://schemas.openxmlformats.org/officeDocument/2006/relationships/image" Target="../media/image6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zure.microsoft.com/en-gb/services/functions/?OCID=AID2200274_SEM_4a8b107ba0341ad6ead8711b6c701c38:G:s&amp;ef_id=4a8b107ba0341ad6ead8711b6c701c38:G:s&amp;msclkid=4a8b107ba0341ad6ead8711b6c701c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A6AA-8A25-FD41-8ED7-4C81EF63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8" y="40008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Case Study - Data Driven Workflow using Azure Data </a:t>
            </a:r>
            <a:r>
              <a:rPr lang="en-US" b="1" dirty="0" smtClean="0"/>
              <a:t>Factory, Azure Functions &amp; Logic </a:t>
            </a:r>
            <a:r>
              <a:rPr lang="en-US" b="1" dirty="0"/>
              <a:t>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48" y="2592422"/>
            <a:ext cx="1119303" cy="813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6638" y="2596038"/>
            <a:ext cx="46519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+</a:t>
            </a:r>
            <a:endParaRPr lang="en-GB" sz="44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65" y="2500047"/>
            <a:ext cx="1146053" cy="865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1553" y="2596037"/>
            <a:ext cx="46519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+</a:t>
            </a:r>
            <a:endParaRPr lang="en-GB" sz="4400" b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669" y="2500047"/>
            <a:ext cx="861065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143" y="315795"/>
            <a:ext cx="5665509" cy="17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92" y="171402"/>
            <a:ext cx="11592448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How Azure Function integrate with ADF?</a:t>
            </a:r>
            <a:endParaRPr lang="en-GB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10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419037-BD03-4AF0-9212-2637303FFAC4}"/>
              </a:ext>
            </a:extLst>
          </p:cNvPr>
          <p:cNvSpPr txBox="1">
            <a:spLocks/>
          </p:cNvSpPr>
          <p:nvPr/>
        </p:nvSpPr>
        <p:spPr>
          <a:xfrm>
            <a:off x="838200" y="704941"/>
            <a:ext cx="10515600" cy="593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032C1-CA0F-4255-932B-F4236B63D5D6}"/>
              </a:ext>
            </a:extLst>
          </p:cNvPr>
          <p:cNvSpPr txBox="1">
            <a:spLocks/>
          </p:cNvSpPr>
          <p:nvPr/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smtClean="0"/>
              <a:t>                   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85514" y="2150541"/>
            <a:ext cx="5345723" cy="3310744"/>
            <a:chOff x="1088362" y="2263924"/>
            <a:chExt cx="5345723" cy="3310744"/>
          </a:xfrm>
        </p:grpSpPr>
        <p:grpSp>
          <p:nvGrpSpPr>
            <p:cNvPr id="3" name="Group 2"/>
            <p:cNvGrpSpPr/>
            <p:nvPr/>
          </p:nvGrpSpPr>
          <p:grpSpPr>
            <a:xfrm>
              <a:off x="2197379" y="3398811"/>
              <a:ext cx="2367784" cy="1640881"/>
              <a:chOff x="1428161" y="3386705"/>
              <a:chExt cx="2367784" cy="16408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28161" y="3386705"/>
                <a:ext cx="2367784" cy="1640881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38971" y="3622514"/>
                <a:ext cx="1992210" cy="118408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6554" y="3740524"/>
                <a:ext cx="1417043" cy="61902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5157" y="4389116"/>
                <a:ext cx="619835" cy="259787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3423" y="4379182"/>
                <a:ext cx="619835" cy="259787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0023" y="2263924"/>
              <a:ext cx="1272792" cy="110531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088362" y="5113003"/>
              <a:ext cx="534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Azure Data Factory Pipelines</a:t>
              </a:r>
              <a:endPara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847219" y="3947137"/>
            <a:ext cx="1759409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52636" y="3472935"/>
            <a:ext cx="461109" cy="332623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GB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4636" y="4269994"/>
            <a:ext cx="1810353" cy="791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52636" y="4391237"/>
            <a:ext cx="461109" cy="332623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GB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06628" y="2079804"/>
            <a:ext cx="3140110" cy="3437526"/>
            <a:chOff x="6646146" y="2150505"/>
            <a:chExt cx="3140110" cy="343752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643" y="2150505"/>
              <a:ext cx="1037820" cy="85208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46146" y="5126366"/>
              <a:ext cx="3140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Azure Functions</a:t>
              </a:r>
              <a:endPara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58467" y="3161912"/>
              <a:ext cx="1693147" cy="196445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83455" y="4508386"/>
              <a:ext cx="1305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  <a:endParaRPr lang="en-GB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591" y="3695344"/>
              <a:ext cx="923925" cy="799035"/>
            </a:xfrm>
            <a:prstGeom prst="rect">
              <a:avLst/>
            </a:prstGeom>
          </p:spPr>
        </p:pic>
      </p:grp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22618" y="3769965"/>
            <a:ext cx="597217" cy="485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1875" y="1882275"/>
            <a:ext cx="2509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1. Function URL</a:t>
            </a:r>
          </a:p>
          <a:p>
            <a:pPr algn="l"/>
            <a:r>
              <a:rPr lang="en-US" b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2. Function Key</a:t>
            </a:r>
          </a:p>
          <a:p>
            <a:pPr algn="l"/>
            <a:r>
              <a:rPr lang="en-US" b="0" i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3. Function Name</a:t>
            </a:r>
          </a:p>
          <a:p>
            <a:pPr algn="l"/>
            <a:r>
              <a:rPr lang="en-US" b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4. Method</a:t>
            </a:r>
          </a:p>
          <a:p>
            <a:r>
              <a:rPr lang="en-US" b="0" i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5</a:t>
            </a:r>
            <a:r>
              <a:rPr lang="en-US" b="0" dirty="0">
                <a:latin typeface="IBM Plex Sans" panose="020B0503050203000203" pitchFamily="34" charset="77"/>
                <a:ea typeface="Roboto" panose="02000000000000000000" pitchFamily="2" charset="0"/>
              </a:rPr>
              <a:t>. </a:t>
            </a:r>
            <a:r>
              <a:rPr lang="en-US" b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Message </a:t>
            </a:r>
            <a:r>
              <a:rPr lang="en-US" b="0" i="0" dirty="0" smtClean="0">
                <a:latin typeface="IBM Plex Sans" panose="020B0503050203000203" pitchFamily="34" charset="77"/>
                <a:ea typeface="Roboto" panose="02000000000000000000" pitchFamily="2" charset="0"/>
              </a:rPr>
              <a:t>Body</a:t>
            </a:r>
            <a:endParaRPr lang="en-GB" b="0" i="0" dirty="0" err="1" smtClean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120" y="-11430"/>
            <a:ext cx="944880" cy="7434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909686" y="1080236"/>
            <a:ext cx="816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3. Azure Logic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28" y="2027704"/>
            <a:ext cx="1221275" cy="1138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0024" y="1692529"/>
            <a:ext cx="10515600" cy="4351338"/>
          </a:xfrm>
          <a:ln>
            <a:noFill/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 cloud-based integration service for creating and running automated workflows that integrate your apps, data, services, and </a:t>
            </a:r>
            <a:r>
              <a:rPr lang="en-US" sz="8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systems.</a:t>
            </a:r>
          </a:p>
          <a:p>
            <a:pPr marL="0" indent="0">
              <a:buNone/>
            </a:pPr>
            <a:endParaRPr lang="en-US" sz="8600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r>
              <a:rPr lang="en-GB" sz="59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  <a:hlinkClick r:id="rId2"/>
              </a:rPr>
              <a:t>Overview </a:t>
            </a:r>
            <a:r>
              <a:rPr lang="en-GB" sz="5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  <a:hlinkClick r:id="rId2"/>
              </a:rPr>
              <a:t>for Azure Logic Apps - Azure Logic Apps | Microsoft Docs</a:t>
            </a:r>
            <a:r>
              <a:rPr lang="en-US" sz="5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          </a:t>
            </a:r>
          </a:p>
          <a:p>
            <a:pPr marL="0" lv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47" y="98607"/>
            <a:ext cx="11632453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What is Azure Logic Apps?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89" y="3165280"/>
            <a:ext cx="1221275" cy="1236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660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67" y="148365"/>
            <a:ext cx="11192398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How Azure Logic Apps integrate with ADF?</a:t>
            </a:r>
            <a:endParaRPr lang="en-GB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13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419037-BD03-4AF0-9212-2637303FFAC4}"/>
              </a:ext>
            </a:extLst>
          </p:cNvPr>
          <p:cNvSpPr txBox="1">
            <a:spLocks/>
          </p:cNvSpPr>
          <p:nvPr/>
        </p:nvSpPr>
        <p:spPr>
          <a:xfrm>
            <a:off x="838200" y="704941"/>
            <a:ext cx="10515600" cy="593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032C1-CA0F-4255-932B-F4236B63D5D6}"/>
              </a:ext>
            </a:extLst>
          </p:cNvPr>
          <p:cNvSpPr txBox="1">
            <a:spLocks/>
          </p:cNvSpPr>
          <p:nvPr/>
        </p:nvSpPr>
        <p:spPr>
          <a:xfrm>
            <a:off x="838200" y="14635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smtClean="0"/>
              <a:t>                   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88044" y="1717124"/>
            <a:ext cx="5345723" cy="3310744"/>
            <a:chOff x="1088362" y="2263924"/>
            <a:chExt cx="5345723" cy="3310744"/>
          </a:xfrm>
        </p:grpSpPr>
        <p:grpSp>
          <p:nvGrpSpPr>
            <p:cNvPr id="3" name="Group 2"/>
            <p:cNvGrpSpPr/>
            <p:nvPr/>
          </p:nvGrpSpPr>
          <p:grpSpPr>
            <a:xfrm>
              <a:off x="2197379" y="3398811"/>
              <a:ext cx="2367784" cy="1640881"/>
              <a:chOff x="1428161" y="3386705"/>
              <a:chExt cx="2367784" cy="16408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28161" y="3386705"/>
                <a:ext cx="2367784" cy="1640881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38971" y="3622514"/>
                <a:ext cx="1992210" cy="118408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554" y="3740524"/>
                <a:ext cx="1417043" cy="61902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5157" y="4389116"/>
                <a:ext cx="619835" cy="259787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3423" y="4379182"/>
                <a:ext cx="619835" cy="259787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0023" y="2263924"/>
              <a:ext cx="1272792" cy="110531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088362" y="5113003"/>
              <a:ext cx="534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Azure Data Factory Pipelines</a:t>
              </a:r>
              <a:endPara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774636" y="3456236"/>
            <a:ext cx="1759409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23785" y="2968270"/>
            <a:ext cx="461109" cy="332623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GB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4636" y="3808280"/>
            <a:ext cx="1810353" cy="79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52613" y="3925466"/>
            <a:ext cx="461109" cy="332623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GB" b="1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3862653" y="3574212"/>
          <a:ext cx="506413" cy="23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5" imgW="506880" imgH="221040" progId="Paint.Picture">
                  <p:embed/>
                </p:oleObj>
              </mc:Choice>
              <mc:Fallback>
                <p:oleObj name="Bitmap Image" r:id="rId5" imgW="506880" imgH="221040" progId="Paint.Picture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2653" y="3574212"/>
                        <a:ext cx="506413" cy="23406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00982" y="1717124"/>
            <a:ext cx="3189379" cy="3318378"/>
            <a:chOff x="6575185" y="2247646"/>
            <a:chExt cx="3189379" cy="3318378"/>
          </a:xfrm>
        </p:grpSpPr>
        <p:grpSp>
          <p:nvGrpSpPr>
            <p:cNvPr id="8" name="Group 7"/>
            <p:cNvGrpSpPr/>
            <p:nvPr/>
          </p:nvGrpSpPr>
          <p:grpSpPr>
            <a:xfrm>
              <a:off x="6575185" y="2247646"/>
              <a:ext cx="3189379" cy="3318378"/>
              <a:chOff x="6606627" y="2198952"/>
              <a:chExt cx="3189379" cy="331837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606627" y="3091211"/>
                <a:ext cx="3189379" cy="2426119"/>
                <a:chOff x="6646146" y="3161912"/>
                <a:chExt cx="3140110" cy="2426119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46146" y="5126366"/>
                  <a:ext cx="31401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Azure Logic Apps</a:t>
                  </a:r>
                  <a:endParaRPr lang="en-GB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058467" y="3161912"/>
                  <a:ext cx="1693147" cy="1964454"/>
                </a:xfrm>
                <a:prstGeom prst="round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1298" y="2198952"/>
                <a:ext cx="1221275" cy="711555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6533" y="3740523"/>
              <a:ext cx="1221275" cy="711555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14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905" y="3636367"/>
            <a:ext cx="1119303" cy="8133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68295" y="3639983"/>
            <a:ext cx="46519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+</a:t>
            </a:r>
            <a:endParaRPr lang="en-GB" sz="4400" b="1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22" y="3543992"/>
            <a:ext cx="1146053" cy="8652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3210" y="3639982"/>
            <a:ext cx="46519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+</a:t>
            </a:r>
            <a:endParaRPr lang="en-GB" sz="44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326" y="3543992"/>
            <a:ext cx="861065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2662" y="2012622"/>
            <a:ext cx="2386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7632" y="14427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Existing on-premise system, have following features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Data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Movement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and Data transformation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Image resizing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Manifest file creation with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Etag, Record Count and File name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Customized Email Functionality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New Data Integration system on Azure Cloud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Data Movement and Data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transformation(Azure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Data Factory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Image resizing (Azure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Functions)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Manifest file creation with Etag, Record Count and File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name(Azure Functions)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Customized Email Functionality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(Azure Logic Apps)</a:t>
            </a:r>
          </a:p>
          <a:p>
            <a:pPr lvl="2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47" y="492942"/>
            <a:ext cx="11529583" cy="74721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Problem statements</a:t>
            </a:r>
            <a:endParaRPr lang="en-US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759111" y="987015"/>
            <a:ext cx="10515600" cy="545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Solution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: 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ADF +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Function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+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Logic Apps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562226" y="54835"/>
            <a:ext cx="9418359" cy="90368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High Level Design – DEMO 1</a:t>
            </a:r>
            <a:endParaRPr lang="en-GB" sz="4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5E7E628-D0F2-412B-928C-3ECD2CF169E8}" type="slidenum">
              <a:rPr lang="en-GB" smtClean="0"/>
              <a:t>16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08070" y="3163092"/>
            <a:ext cx="3126675" cy="181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58686" y="5067198"/>
            <a:ext cx="1687216" cy="1277739"/>
            <a:chOff x="4028247" y="4096794"/>
            <a:chExt cx="1687216" cy="127773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1814" y="4096794"/>
              <a:ext cx="979123" cy="56436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028247" y="4666647"/>
              <a:ext cx="1687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Key vault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34745" y="3743269"/>
            <a:ext cx="1132793" cy="260951"/>
            <a:chOff x="6523675" y="3012576"/>
            <a:chExt cx="1132793" cy="260951"/>
          </a:xfrm>
          <a:solidFill>
            <a:schemeClr val="tx2"/>
          </a:solidFill>
        </p:grpSpPr>
        <p:cxnSp>
          <p:nvCxnSpPr>
            <p:cNvPr id="9" name="Straight Arrow Connector 8"/>
            <p:cNvCxnSpPr/>
            <p:nvPr/>
          </p:nvCxnSpPr>
          <p:spPr>
            <a:xfrm>
              <a:off x="6523675" y="3273527"/>
              <a:ext cx="1132793" cy="0"/>
            </a:xfrm>
            <a:prstGeom prst="straightConnector1">
              <a:avLst/>
            </a:prstGeom>
            <a:grpFill/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861471" y="3012576"/>
              <a:ext cx="228600" cy="212978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8722" y="2706504"/>
            <a:ext cx="2167268" cy="2233746"/>
            <a:chOff x="642924" y="1936177"/>
            <a:chExt cx="2167268" cy="2233746"/>
          </a:xfrm>
        </p:grpSpPr>
        <p:sp>
          <p:nvSpPr>
            <p:cNvPr id="17" name="TextBox 16"/>
            <p:cNvSpPr txBox="1"/>
            <p:nvPr/>
          </p:nvSpPr>
          <p:spPr>
            <a:xfrm>
              <a:off x="860088" y="3769813"/>
              <a:ext cx="1950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*.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csv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088" y="2718131"/>
              <a:ext cx="1359855" cy="10315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642924" y="1936177"/>
              <a:ext cx="21672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Blob </a:t>
              </a:r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Storage(file-in</a:t>
              </a:r>
              <a:r>
                <a:rPr lang="en-US" sz="2000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)</a:t>
              </a:r>
              <a:endParaRPr lang="en-GB" sz="20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29867" y="2706504"/>
            <a:ext cx="2167268" cy="2203525"/>
            <a:chOff x="7500954" y="1936177"/>
            <a:chExt cx="2167268" cy="22035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3702" y="2407351"/>
              <a:ext cx="1534650" cy="173235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500954" y="1936177"/>
              <a:ext cx="21672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SQL Server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(table)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99801" y="4271847"/>
            <a:ext cx="3106649" cy="794309"/>
            <a:chOff x="3371047" y="3224223"/>
            <a:chExt cx="3106649" cy="794309"/>
          </a:xfrm>
        </p:grpSpPr>
        <p:sp>
          <p:nvSpPr>
            <p:cNvPr id="8" name="TextBox 7"/>
            <p:cNvSpPr txBox="1"/>
            <p:nvPr/>
          </p:nvSpPr>
          <p:spPr>
            <a:xfrm>
              <a:off x="3371047" y="3224223"/>
              <a:ext cx="3106649" cy="7078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Data Integration Platform - ADF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3962" y="3541939"/>
              <a:ext cx="603734" cy="47659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554463" y="3715452"/>
            <a:ext cx="1068100" cy="288768"/>
            <a:chOff x="2194601" y="2984758"/>
            <a:chExt cx="1068100" cy="288768"/>
          </a:xfrm>
          <a:solidFill>
            <a:schemeClr val="tx2"/>
          </a:solidFill>
        </p:grpSpPr>
        <p:cxnSp>
          <p:nvCxnSpPr>
            <p:cNvPr id="44" name="Straight Arrow Connector 43"/>
            <p:cNvCxnSpPr/>
            <p:nvPr/>
          </p:nvCxnSpPr>
          <p:spPr>
            <a:xfrm>
              <a:off x="2194601" y="3273526"/>
              <a:ext cx="1068100" cy="0"/>
            </a:xfrm>
            <a:prstGeom prst="straightConnector1">
              <a:avLst/>
            </a:prstGeom>
            <a:grpFill/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522817" y="2984758"/>
              <a:ext cx="251580" cy="212978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99515" y="3283943"/>
            <a:ext cx="2129444" cy="918652"/>
            <a:chOff x="4112356" y="4396477"/>
            <a:chExt cx="2129444" cy="91865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2356" y="4396477"/>
              <a:ext cx="1915278" cy="61902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69567" y="5055342"/>
              <a:ext cx="837770" cy="25978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4520" y="5057418"/>
              <a:ext cx="450465" cy="25563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1335" y="5039598"/>
              <a:ext cx="450465" cy="255634"/>
            </a:xfrm>
            <a:prstGeom prst="rect">
              <a:avLst/>
            </a:prstGeom>
          </p:spPr>
        </p:pic>
      </p:grpSp>
      <p:cxnSp>
        <p:nvCxnSpPr>
          <p:cNvPr id="46" name="Straight Arrow Connector 45"/>
          <p:cNvCxnSpPr/>
          <p:nvPr/>
        </p:nvCxnSpPr>
        <p:spPr>
          <a:xfrm flipV="1">
            <a:off x="4622900" y="2250289"/>
            <a:ext cx="2151" cy="69435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284566" y="2520146"/>
            <a:ext cx="249378" cy="271205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3</a:t>
            </a:r>
            <a:endParaRPr lang="en-GB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0133" y="3015732"/>
            <a:ext cx="309836" cy="29472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 rot="10800000" flipV="1">
            <a:off x="5840233" y="2558135"/>
            <a:ext cx="238260" cy="252519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rPr>
              <a:t>5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/>
          </p:nvPr>
        </p:nvGraphicFramePr>
        <p:xfrm>
          <a:off x="5973433" y="3031073"/>
          <a:ext cx="506413" cy="23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10" imgW="506880" imgH="221040" progId="Paint.Picture">
                  <p:embed/>
                </p:oleObj>
              </mc:Choice>
              <mc:Fallback>
                <p:oleObj name="Bitmap Image" r:id="rId10" imgW="506880" imgH="221040" progId="Paint.Picture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73433" y="3031073"/>
                        <a:ext cx="506413" cy="23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/>
          <p:nvPr/>
        </p:nvCxnSpPr>
        <p:spPr>
          <a:xfrm flipV="1">
            <a:off x="6156355" y="2278766"/>
            <a:ext cx="2151" cy="69435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622157" y="1616191"/>
            <a:ext cx="2890586" cy="641741"/>
            <a:chOff x="2744849" y="1611973"/>
            <a:chExt cx="2421797" cy="64174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16149" y="1611973"/>
              <a:ext cx="950497" cy="6417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44849" y="1757419"/>
              <a:ext cx="19123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Azure</a:t>
              </a:r>
              <a:r>
                <a:rPr lang="en-US" sz="2000" b="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 </a:t>
              </a:r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Function</a:t>
              </a:r>
              <a:endParaRPr lang="en-GB" sz="20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69774" y="1601099"/>
            <a:ext cx="3121915" cy="711555"/>
            <a:chOff x="5669774" y="1601099"/>
            <a:chExt cx="3121915" cy="7115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69774" y="1601099"/>
              <a:ext cx="977465" cy="711555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633406" y="1809501"/>
              <a:ext cx="215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Azure Logic Apps</a:t>
              </a:r>
              <a:endParaRPr lang="en-GB" sz="20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4792705" y="2349230"/>
            <a:ext cx="9795" cy="68184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35061" y="2337181"/>
            <a:ext cx="9795" cy="68184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988847" y="1946444"/>
            <a:ext cx="646972" cy="732584"/>
            <a:chOff x="1988847" y="1946444"/>
            <a:chExt cx="646972" cy="732584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1988847" y="1995334"/>
              <a:ext cx="646972" cy="683694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 rot="10800000" flipV="1">
              <a:off x="2004113" y="1946444"/>
              <a:ext cx="238260" cy="252519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 rot="19001132">
            <a:off x="1253452" y="1768302"/>
            <a:ext cx="1262050" cy="258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chk</a:t>
            </a:r>
            <a:endParaRPr lang="en-GB" sz="2400" dirty="0" err="1" smtClean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 animBg="1"/>
      <p:bldP spid="5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756658" y="1494114"/>
            <a:ext cx="10515600" cy="491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Solution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: 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ADF +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Function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+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Logic Apps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626145" y="298133"/>
            <a:ext cx="9418359" cy="72225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High Level Design –DEMO 2</a:t>
            </a:r>
            <a:endParaRPr lang="en-GB" sz="4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5E7E628-D0F2-412B-928C-3ECD2CF169E8}" type="slidenum">
              <a:rPr lang="en-GB" smtClean="0"/>
              <a:t>17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873120" y="4781730"/>
            <a:ext cx="1687216" cy="1277739"/>
            <a:chOff x="4028247" y="4096794"/>
            <a:chExt cx="1687216" cy="127773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1814" y="4096794"/>
              <a:ext cx="979123" cy="56436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028247" y="4666647"/>
              <a:ext cx="1687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Key vault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4174" y="1967781"/>
            <a:ext cx="2316471" cy="1739305"/>
            <a:chOff x="709785" y="2053169"/>
            <a:chExt cx="2237696" cy="2236817"/>
          </a:xfrm>
        </p:grpSpPr>
        <p:sp>
          <p:nvSpPr>
            <p:cNvPr id="17" name="TextBox 16"/>
            <p:cNvSpPr txBox="1"/>
            <p:nvPr/>
          </p:nvSpPr>
          <p:spPr>
            <a:xfrm>
              <a:off x="861195" y="3775428"/>
              <a:ext cx="1950104" cy="51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*.Jpg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474" y="3051390"/>
              <a:ext cx="1065063" cy="8000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709785" y="2053169"/>
              <a:ext cx="2237696" cy="1306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Blob Storage(input)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76173" y="4136946"/>
            <a:ext cx="1439506" cy="1704876"/>
            <a:chOff x="7500954" y="1936177"/>
            <a:chExt cx="2167268" cy="22035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3702" y="2891933"/>
              <a:ext cx="1534650" cy="124776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500954" y="1936177"/>
              <a:ext cx="2167268" cy="1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SQL Server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(table)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4463" y="3715452"/>
            <a:ext cx="1068100" cy="288768"/>
            <a:chOff x="2194601" y="2984758"/>
            <a:chExt cx="1068100" cy="288768"/>
          </a:xfrm>
          <a:solidFill>
            <a:schemeClr val="tx2"/>
          </a:solidFill>
        </p:grpSpPr>
        <p:cxnSp>
          <p:nvCxnSpPr>
            <p:cNvPr id="44" name="Straight Arrow Connector 43"/>
            <p:cNvCxnSpPr/>
            <p:nvPr/>
          </p:nvCxnSpPr>
          <p:spPr>
            <a:xfrm>
              <a:off x="2194601" y="3273526"/>
              <a:ext cx="1068100" cy="0"/>
            </a:xfrm>
            <a:prstGeom prst="straightConnector1">
              <a:avLst/>
            </a:prstGeom>
            <a:grpFill/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522817" y="2984758"/>
              <a:ext cx="251580" cy="212978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31749" y="2387857"/>
            <a:ext cx="3052898" cy="970136"/>
            <a:chOff x="2744849" y="1611973"/>
            <a:chExt cx="2421797" cy="64174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6149" y="1611973"/>
              <a:ext cx="950497" cy="64174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744849" y="1757419"/>
              <a:ext cx="1647836" cy="26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Azure Function</a:t>
              </a:r>
              <a:endParaRPr lang="en-GB" sz="20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54402" y="4065680"/>
            <a:ext cx="1659942" cy="714630"/>
            <a:chOff x="5354402" y="4065680"/>
            <a:chExt cx="1659942" cy="714630"/>
          </a:xfrm>
        </p:grpSpPr>
        <p:grpSp>
          <p:nvGrpSpPr>
            <p:cNvPr id="16" name="Group 15"/>
            <p:cNvGrpSpPr/>
            <p:nvPr/>
          </p:nvGrpSpPr>
          <p:grpSpPr>
            <a:xfrm rot="1266071">
              <a:off x="5547468" y="4065680"/>
              <a:ext cx="1132793" cy="268762"/>
              <a:chOff x="6523675" y="3004765"/>
              <a:chExt cx="1132793" cy="268762"/>
            </a:xfrm>
            <a:solidFill>
              <a:schemeClr val="tx2"/>
            </a:solidFill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6523675" y="3273527"/>
                <a:ext cx="1132793" cy="0"/>
              </a:xfrm>
              <a:prstGeom prst="straightConnector1">
                <a:avLst/>
              </a:prstGeom>
              <a:grpFill/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 rot="17557833">
                <a:off x="6861471" y="3012576"/>
                <a:ext cx="228600" cy="212978"/>
              </a:xfrm>
              <a:prstGeom prst="ellipse">
                <a:avLst/>
              </a:prstGeom>
              <a:grp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IBM Plex Sans" panose="020B0604020202020204" charset="0"/>
                    <a:cs typeface="Segoe UI" panose="020B0502040204020203" pitchFamily="34" charset="0"/>
                  </a:rPr>
                  <a:t>2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 rot="1387940">
              <a:off x="5354402" y="4380200"/>
              <a:ext cx="16599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.</a:t>
              </a:r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csv as table </a:t>
              </a:r>
              <a:endParaRPr lang="en-GB" sz="2000" b="0" dirty="0">
                <a:solidFill>
                  <a:schemeClr val="tx2"/>
                </a:solidFill>
                <a:latin typeface="IBM Plex Sans" panose="020B060402020202020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40268" y="2839231"/>
            <a:ext cx="1568851" cy="2541522"/>
            <a:chOff x="606378" y="1936177"/>
            <a:chExt cx="2167268" cy="2541522"/>
          </a:xfrm>
        </p:grpSpPr>
        <p:sp>
          <p:nvSpPr>
            <p:cNvPr id="51" name="TextBox 50"/>
            <p:cNvSpPr txBox="1"/>
            <p:nvPr/>
          </p:nvSpPr>
          <p:spPr>
            <a:xfrm>
              <a:off x="823543" y="3769813"/>
              <a:ext cx="1950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*.csv + *.Jpg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202" y="2861916"/>
              <a:ext cx="1359856" cy="7439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606378" y="1936177"/>
              <a:ext cx="21672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Blob Storage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(</a:t>
              </a:r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file-in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)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0375" y="3116945"/>
            <a:ext cx="2094898" cy="471385"/>
            <a:chOff x="5500687" y="3119548"/>
            <a:chExt cx="2094898" cy="471385"/>
          </a:xfrm>
        </p:grpSpPr>
        <p:grpSp>
          <p:nvGrpSpPr>
            <p:cNvPr id="67" name="Group 66"/>
            <p:cNvGrpSpPr/>
            <p:nvPr/>
          </p:nvGrpSpPr>
          <p:grpSpPr>
            <a:xfrm rot="20269175">
              <a:off x="5500687" y="3119548"/>
              <a:ext cx="1132793" cy="260951"/>
              <a:chOff x="6523675" y="3012576"/>
              <a:chExt cx="1132793" cy="260951"/>
            </a:xfrm>
            <a:solidFill>
              <a:schemeClr val="accent1">
                <a:lumMod val="75000"/>
              </a:schemeClr>
            </a:solidFill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6523675" y="3273527"/>
                <a:ext cx="1132793" cy="0"/>
              </a:xfrm>
              <a:prstGeom prst="straightConnector1">
                <a:avLst/>
              </a:prstGeom>
              <a:grpFill/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861471" y="3012576"/>
                <a:ext cx="228600" cy="212978"/>
              </a:xfrm>
              <a:prstGeom prst="ellipse">
                <a:avLst/>
              </a:prstGeom>
              <a:solidFill>
                <a:schemeClr val="tx2"/>
              </a:solidFill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IBM Plex Sans" panose="020B0604020202020204" charset="0"/>
                    <a:cs typeface="Segoe UI" panose="020B0502040204020203" pitchFamily="34" charset="0"/>
                  </a:rPr>
                  <a:t>2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 rot="20229734">
              <a:off x="5645481" y="3190823"/>
              <a:ext cx="1950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*.Jpg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10065565" y="3469928"/>
            <a:ext cx="2624" cy="67938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31749" y="3009331"/>
            <a:ext cx="1950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rPr>
              <a:t>Blob Trigger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846415" y="3026770"/>
            <a:ext cx="1584750" cy="337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708070" y="3163092"/>
            <a:ext cx="1645669" cy="1418112"/>
            <a:chOff x="3708070" y="3163092"/>
            <a:chExt cx="1645669" cy="1418112"/>
          </a:xfrm>
        </p:grpSpPr>
        <p:sp>
          <p:nvSpPr>
            <p:cNvPr id="7" name="Rectangle 6"/>
            <p:cNvSpPr/>
            <p:nvPr/>
          </p:nvSpPr>
          <p:spPr>
            <a:xfrm>
              <a:off x="3708070" y="3163092"/>
              <a:ext cx="1627255" cy="1341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873120" y="3440408"/>
              <a:ext cx="1015323" cy="628484"/>
              <a:chOff x="4112356" y="4396477"/>
              <a:chExt cx="2129444" cy="918652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2356" y="4396477"/>
                <a:ext cx="1915278" cy="61902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9567" y="5055342"/>
                <a:ext cx="837770" cy="25978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4520" y="5057418"/>
                <a:ext cx="450465" cy="25563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1335" y="5039598"/>
                <a:ext cx="450465" cy="255634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2252" y="4194313"/>
              <a:ext cx="501487" cy="386891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8704763" y="4149310"/>
            <a:ext cx="3257974" cy="1763838"/>
            <a:chOff x="709780" y="1356695"/>
            <a:chExt cx="2167268" cy="2268367"/>
          </a:xfrm>
        </p:grpSpPr>
        <p:sp>
          <p:nvSpPr>
            <p:cNvPr id="78" name="TextBox 77"/>
            <p:cNvSpPr txBox="1"/>
            <p:nvPr/>
          </p:nvSpPr>
          <p:spPr>
            <a:xfrm>
              <a:off x="779081" y="3110504"/>
              <a:ext cx="1950104" cy="51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*.Jpg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356" y="2188517"/>
              <a:ext cx="622010" cy="8000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0" name="TextBox 79"/>
            <p:cNvSpPr txBox="1"/>
            <p:nvPr/>
          </p:nvSpPr>
          <p:spPr>
            <a:xfrm>
              <a:off x="709780" y="1356695"/>
              <a:ext cx="2167268" cy="9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Azure Blob Storage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(</a:t>
              </a:r>
              <a:r>
                <a:rPr lang="en-US" sz="2000" b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" panose="020B0604020202020204" charset="0"/>
                  <a:cs typeface="Segoe UI" panose="020B0502040204020203" pitchFamily="34" charset="0"/>
                </a:rPr>
                <a:t>output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IBM Plex Sans" panose="020B0604020202020204" charset="0"/>
                  <a:cs typeface="Segoe UI" panose="020B0502040204020203" pitchFamily="34" charset="0"/>
                </a:rPr>
                <a:t>) 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BM Plex Sans" panose="020B060402020202020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17" y="131262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Moving Data, Resizing Images, Creating Manifest Files, Sending an Email storing result to SQL Server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67" y="264343"/>
            <a:ext cx="10695193" cy="821508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Resources</a:t>
            </a:r>
            <a:endParaRPr lang="en-GB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18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018914" y="2348865"/>
            <a:ext cx="6686550" cy="400685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Resource group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Data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Factory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Blob Storage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SQL 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Key Vault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Azure Functions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Logic Apps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022" y="110038"/>
            <a:ext cx="9418359" cy="661488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Conclusion</a:t>
            </a:r>
            <a:endParaRPr lang="en-GB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19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48000" y="-1803841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sz="1000" dirty="0">
                <a:solidFill>
                  <a:srgbClr val="7030A0"/>
                </a:solidFill>
              </a:rPr>
              <a:t>Azure Data Factory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Cloud based data integration tools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No code Low  code solution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PaaS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Serverless</a:t>
            </a:r>
          </a:p>
          <a:p>
            <a:r>
              <a:rPr lang="en-US" sz="1000" dirty="0">
                <a:solidFill>
                  <a:srgbClr val="7030A0"/>
                </a:solidFill>
              </a:rPr>
              <a:t>2. Azure 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A small peace of code in cloud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Integration solution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Event driven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000" dirty="0">
                <a:solidFill>
                  <a:srgbClr val="7030A0"/>
                </a:solidFill>
              </a:rPr>
              <a:t>Serverless compute service </a:t>
            </a:r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3. Azure Logic Apps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Event driven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No code Low code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Integration solution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rgbClr val="7030A0"/>
                </a:solidFill>
              </a:rPr>
              <a:t>Serverless</a:t>
            </a:r>
          </a:p>
          <a:p>
            <a:pPr lvl="1"/>
            <a:r>
              <a:rPr lang="en-US" sz="1000" dirty="0"/>
              <a:t>                                   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0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000" dirty="0"/>
          </a:p>
          <a:p>
            <a:pPr lvl="1"/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       </a:t>
            </a:r>
            <a:endParaRPr lang="en-US" sz="1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1837" y="1185959"/>
            <a:ext cx="5546083" cy="2588895"/>
          </a:xfrm>
          <a:prstGeom prst="roundRect">
            <a:avLst/>
          </a:prstGeom>
          <a:noFill/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1.  Azure Data Factory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Cloud based data </a:t>
            </a: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Platform as a Service (PaaS) &amp; </a:t>
            </a: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Serverless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No code Low or code </a:t>
            </a: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solution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01654" y="3858790"/>
            <a:ext cx="5722331" cy="2705006"/>
          </a:xfrm>
          <a:prstGeom prst="roundRect">
            <a:avLst/>
          </a:prstGeom>
          <a:noFill/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2.  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 small peace of code in cloud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Integration 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Event driven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Serverless</a:t>
            </a:r>
            <a:r>
              <a:rPr lang="en-GB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compute service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43650" y="1185960"/>
            <a:ext cx="5252085" cy="2588894"/>
          </a:xfrm>
          <a:prstGeom prst="roundRect">
            <a:avLst/>
          </a:prstGeom>
          <a:noFill/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3. Azure 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Logic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Event driven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No code or Low code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Integration solution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Serverless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session, I will provide basic overview of using Azure Data Factory ,Azure Function and Logic Apps . Later I will show demo using Azure Data Factory, Azure Key </a:t>
            </a:r>
            <a:r>
              <a:rPr lang="en-GB" dirty="0" smtClean="0"/>
              <a:t>Vault, </a:t>
            </a:r>
            <a:r>
              <a:rPr lang="en-GB" dirty="0"/>
              <a:t>Azure Blob Storage and Azure Data Lake .A Case study for moving data from Azure SQL Server to Azure Blob Storage. Also it </a:t>
            </a:r>
            <a:r>
              <a:rPr lang="en-GB" dirty="0" smtClean="0"/>
              <a:t>shows </a:t>
            </a:r>
            <a:r>
              <a:rPr lang="en-GB" dirty="0"/>
              <a:t>a customized notification using Azure Logic Apps 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At the end of </a:t>
            </a:r>
            <a:r>
              <a:rPr lang="en-GB" dirty="0" smtClean="0"/>
              <a:t>session, </a:t>
            </a:r>
            <a:r>
              <a:rPr lang="en-GB" dirty="0"/>
              <a:t>you will get basic ideas about following Azure services.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1. Azure Data Factory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2. Azure Function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3. Azure Logic Apps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4. Azure Key Vault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5. Azure Storage Account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6. Azure SQL </a:t>
            </a:r>
            <a:r>
              <a:rPr lang="en-GB" dirty="0" smtClean="0"/>
              <a:t>Server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81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42CBC0-B7F5-7640-B95A-C8228AED1A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0260" y="1987765"/>
            <a:ext cx="5600700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@AlpaB7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3635C4D-5EAB-354D-9225-BC04B576C0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0260" y="2407486"/>
            <a:ext cx="5600700" cy="55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hlinkClick r:id="rId3"/>
              </a:rPr>
              <a:t>Alpa Buddhabhatti | LinkedIn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1F9E485-670C-8F44-8C45-B464164BEA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9440" y="3418724"/>
            <a:ext cx="8570913" cy="552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github.com/alpaBuddhabhatti/</a:t>
            </a:r>
            <a:r>
              <a:rPr lang="en-US" dirty="0" smtClean="0">
                <a:latin typeface="IBM Plex Sans" panose="020B0604020202020204" charset="0"/>
              </a:rPr>
              <a:t>AUGSWEDEN2022</a:t>
            </a:r>
            <a:endParaRPr lang="en-US" dirty="0"/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8619409C-887A-B848-A295-B00F174B38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00" y="3472992"/>
            <a:ext cx="368937" cy="368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747AC-8AB1-AE40-9A6A-7B3246642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6" y="2058333"/>
            <a:ext cx="356952" cy="291306"/>
          </a:xfrm>
          <a:prstGeom prst="rect">
            <a:avLst/>
          </a:prstGeom>
        </p:spPr>
      </p:pic>
      <p:pic>
        <p:nvPicPr>
          <p:cNvPr id="15" name="Graphic 15">
            <a:extLst>
              <a:ext uri="{FF2B5EF4-FFF2-40B4-BE49-F238E27FC236}">
                <a16:creationId xmlns:a16="http://schemas.microsoft.com/office/drawing/2014/main" id="{5F7B0E04-5A03-AD4C-91C3-E83005AE9D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596" y="2526704"/>
            <a:ext cx="356952" cy="3569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9440" y="2939341"/>
            <a:ext cx="4535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IBM Plex Sans" panose="020B0604020202020204" charset="0"/>
              </a:rPr>
              <a:t>https://medium.com/@meetalpa</a:t>
            </a:r>
          </a:p>
        </p:txBody>
      </p:sp>
      <p:pic>
        <p:nvPicPr>
          <p:cNvPr id="17" name="Graphic 79">
            <a:extLst>
              <a:ext uri="{FF2B5EF4-FFF2-40B4-BE49-F238E27FC236}">
                <a16:creationId xmlns:a16="http://schemas.microsoft.com/office/drawing/2014/main" id="{799F4951-FFE3-8649-9BB5-BC617EBF13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368200" y="2961524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6126" y="6054201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en-GB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42CBC0-B7F5-7640-B95A-C8228AED1A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0260" y="1987765"/>
            <a:ext cx="5600700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@AlpaB7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3635C4D-5EAB-354D-9225-BC04B576C0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0260" y="2407486"/>
            <a:ext cx="5600700" cy="554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hlinkClick r:id="rId3"/>
              </a:rPr>
              <a:t>Alpa Buddhabhatti | LinkedIn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1F9E485-670C-8F44-8C45-B464164BEA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9440" y="3418724"/>
            <a:ext cx="8570913" cy="552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github.com/alpaBuddhabhatti/</a:t>
            </a:r>
            <a:r>
              <a:rPr lang="en-US" dirty="0" smtClean="0">
                <a:latin typeface="IBM Plex Sans" panose="020B0604020202020204" charset="0"/>
              </a:rPr>
              <a:t>AUGSWEDEN2022</a:t>
            </a:r>
            <a:endParaRPr lang="en-US" dirty="0"/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8619409C-887A-B848-A295-B00F174B38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200" y="3472992"/>
            <a:ext cx="368937" cy="368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747AC-8AB1-AE40-9A6A-7B3246642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6" y="2058333"/>
            <a:ext cx="356952" cy="291306"/>
          </a:xfrm>
          <a:prstGeom prst="rect">
            <a:avLst/>
          </a:prstGeom>
        </p:spPr>
      </p:pic>
      <p:pic>
        <p:nvPicPr>
          <p:cNvPr id="15" name="Graphic 15">
            <a:extLst>
              <a:ext uri="{FF2B5EF4-FFF2-40B4-BE49-F238E27FC236}">
                <a16:creationId xmlns:a16="http://schemas.microsoft.com/office/drawing/2014/main" id="{5F7B0E04-5A03-AD4C-91C3-E83005AE9D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596" y="2526704"/>
            <a:ext cx="356952" cy="3569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9440" y="2939341"/>
            <a:ext cx="4535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IBM Plex Sans" panose="020B0604020202020204" charset="0"/>
              </a:rPr>
              <a:t>https://medium.com/@meetalpa</a:t>
            </a:r>
          </a:p>
        </p:txBody>
      </p:sp>
      <p:pic>
        <p:nvPicPr>
          <p:cNvPr id="17" name="Graphic 79">
            <a:extLst>
              <a:ext uri="{FF2B5EF4-FFF2-40B4-BE49-F238E27FC236}">
                <a16:creationId xmlns:a16="http://schemas.microsoft.com/office/drawing/2014/main" id="{799F4951-FFE3-8649-9BB5-BC617EBF13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368200" y="2961524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6126" y="6054201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F984-5EE3-D946-985F-107BD24A32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4913" y="2847325"/>
            <a:ext cx="6035675" cy="647700"/>
          </a:xfrm>
        </p:spPr>
        <p:txBody>
          <a:bodyPr/>
          <a:lstStyle/>
          <a:p>
            <a:r>
              <a:rPr lang="en-US" dirty="0" smtClean="0"/>
              <a:t>Azure Consultant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204E9F5-6050-4C42-ADC3-B865CB84284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88" y="837407"/>
            <a:ext cx="1685925" cy="15938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42CBC0-B7F5-7640-B95A-C8228AED1A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0282" y="4495773"/>
            <a:ext cx="5600700" cy="5524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BM Plex Sans" panose="020B0604020202020204" charset="0"/>
              </a:rPr>
              <a:t>@AlpaB7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35C4D-5EAB-354D-9225-BC04B576C0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4381" y="5017461"/>
            <a:ext cx="5600700" cy="554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IBM Plex Sans" panose="020B0604020202020204" charset="0"/>
                <a:hlinkClick r:id="rId4"/>
              </a:rPr>
              <a:t>Alpa Buddhabhatti | LinkedIn</a:t>
            </a:r>
            <a:endParaRPr lang="en-US" dirty="0">
              <a:solidFill>
                <a:schemeClr val="bg1"/>
              </a:solidFill>
              <a:latin typeface="IBM Plex Sans" panose="020B060402020202020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F9E485-670C-8F44-8C45-B464164BEA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5529" y="5959759"/>
            <a:ext cx="8570913" cy="5540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IBM Plex Sans" panose="020B0604020202020204" charset="0"/>
              </a:rPr>
              <a:t>https://</a:t>
            </a:r>
            <a:r>
              <a:rPr lang="en-US" dirty="0" smtClean="0">
                <a:latin typeface="IBM Plex Sans" panose="020B0604020202020204" charset="0"/>
              </a:rPr>
              <a:t>github.com/alpaBuddhabhatti/AUGSWEDEN2022</a:t>
            </a:r>
            <a:endParaRPr lang="en-US" dirty="0">
              <a:latin typeface="IBM Plex Sans" panose="020B060402020202020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77444F-EC04-6443-BB89-E14460A223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4913" y="3506137"/>
            <a:ext cx="6035675" cy="647700"/>
          </a:xfrm>
        </p:spPr>
        <p:txBody>
          <a:bodyPr/>
          <a:lstStyle/>
          <a:p>
            <a:r>
              <a:rPr lang="en-US" dirty="0" smtClean="0"/>
              <a:t>Cluster Reply UK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AB2DBF1-DB5F-D242-B438-4B5B729AAD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26288" y="2560638"/>
            <a:ext cx="5065712" cy="3086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I am Certified Azure Data Engineer, Azure Data Scientist, Azure Developer &amp; Microsoft Azure Trainer.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Currently I'm working at </a:t>
            </a:r>
            <a:r>
              <a:rPr lang="en-GB" dirty="0" smtClean="0"/>
              <a:t>Cluster Reply UK, A </a:t>
            </a:r>
            <a:r>
              <a:rPr lang="en-US" dirty="0" smtClean="0"/>
              <a:t>Microsoft </a:t>
            </a:r>
            <a:r>
              <a:rPr lang="en-US" dirty="0"/>
              <a:t>Azure and Microsoft Integration Technology Experts</a:t>
            </a:r>
            <a:r>
              <a:rPr lang="en-GB" dirty="0" smtClean="0"/>
              <a:t>in in London, </a:t>
            </a:r>
            <a:r>
              <a:rPr lang="en-GB" dirty="0"/>
              <a:t>UK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70677-7761-B14E-83B4-073DA9F603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4913" y="2218702"/>
            <a:ext cx="6035675" cy="4048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She/Her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C2EFE8-9608-7346-9A4F-49484BC20A9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4913" y="1458240"/>
            <a:ext cx="7555584" cy="711200"/>
          </a:xfrm>
        </p:spPr>
        <p:txBody>
          <a:bodyPr/>
          <a:lstStyle/>
          <a:p>
            <a:r>
              <a:rPr lang="en-US" dirty="0" smtClean="0"/>
              <a:t>Alpa Buddhabhatti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619409C-887A-B848-A295-B00F174B38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81" y="5999721"/>
            <a:ext cx="368937" cy="368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7747AC-8AB1-AE40-9A6A-7B3246642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577" y="4585062"/>
            <a:ext cx="356952" cy="29130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F7B0E04-5A03-AD4C-91C3-E83005AE9D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577" y="5053433"/>
            <a:ext cx="356952" cy="356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4381" y="5494819"/>
            <a:ext cx="4535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IBM Plex Sans" panose="020B0604020202020204" charset="0"/>
              </a:rPr>
              <a:t>https://medium.com/@meetalpa</a:t>
            </a:r>
          </a:p>
        </p:txBody>
      </p:sp>
      <p:pic>
        <p:nvPicPr>
          <p:cNvPr id="17" name="Graphic 79">
            <a:extLst>
              <a:ext uri="{FF2B5EF4-FFF2-40B4-BE49-F238E27FC236}">
                <a16:creationId xmlns:a16="http://schemas.microsoft.com/office/drawing/2014/main" id="{799F4951-FFE3-8649-9BB5-BC617EBF13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467181" y="5488253"/>
            <a:ext cx="457200" cy="45720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60621" y="-321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9047" y="140843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Data Factory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</a:t>
            </a:r>
            <a:r>
              <a:rPr lang="en-US" dirty="0" smtClean="0"/>
              <a:t>Functions </a:t>
            </a:r>
            <a:r>
              <a:rPr lang="en-US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Logic Apps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 </a:t>
            </a:r>
          </a:p>
          <a:p>
            <a:pPr marL="0" indent="0">
              <a:buNone/>
            </a:pPr>
            <a:r>
              <a:rPr lang="en-US" dirty="0"/>
              <a:t>         Case Study – using Azure Data Factory Azure </a:t>
            </a:r>
            <a:r>
              <a:rPr lang="en-US" dirty="0" smtClean="0"/>
              <a:t>Functions </a:t>
            </a:r>
            <a:r>
              <a:rPr lang="en-US" dirty="0"/>
              <a:t>and Logic Apps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9047" y="150043"/>
            <a:ext cx="11489578" cy="798648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Agenda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2711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1974916" y="1940891"/>
            <a:ext cx="81661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Azure Data Factory overview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24" y="2256492"/>
            <a:ext cx="57150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17637" y="1356995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</a:t>
            </a:r>
            <a:r>
              <a:rPr lang="en-GB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cloud-based </a:t>
            </a: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data integration service that </a:t>
            </a:r>
            <a:r>
              <a:rPr lang="en-GB" sz="9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orchestrates</a:t>
            </a:r>
            <a:r>
              <a:rPr lang="en-GB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</a:t>
            </a: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and </a:t>
            </a:r>
            <a:r>
              <a:rPr lang="en-GB" sz="9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automates</a:t>
            </a:r>
            <a:r>
              <a:rPr lang="en-GB" sz="9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</a:t>
            </a: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the </a:t>
            </a:r>
            <a:r>
              <a:rPr lang="en-GB" sz="9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movement</a:t>
            </a: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and </a:t>
            </a:r>
            <a:r>
              <a:rPr lang="en-GB" sz="9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transformation</a:t>
            </a: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 of </a:t>
            </a:r>
            <a:r>
              <a:rPr lang="en-GB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data</a:t>
            </a:r>
          </a:p>
          <a:p>
            <a:pPr marL="0" indent="0">
              <a:buNone/>
            </a:pPr>
            <a:endParaRPr lang="en-GB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Platform as a Service (PaaS)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It is Serverless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Only pay for what you have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Low-code and no-code Solutions</a:t>
            </a:r>
          </a:p>
          <a:p>
            <a:pPr marL="0" indent="0">
              <a:buNone/>
            </a:pPr>
            <a:endParaRPr lang="en-GB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https://azure.microsoft.com/en-gb/services/data-factory/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06232" y="127182"/>
            <a:ext cx="9418359" cy="838653"/>
          </a:xfrm>
          <a:noFill/>
        </p:spPr>
        <p:txBody>
          <a:bodyPr>
            <a:normAutofit/>
          </a:bodyPr>
          <a:lstStyle/>
          <a:p>
            <a:pPr marL="971550" lvl="1" indent="-514350"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What is Azure Data Factory(ADF)?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6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-34222"/>
            <a:ext cx="5715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0"/>
            <a:ext cx="12192000" cy="791941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What are Key Components of ADF?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737"/>
            <a:ext cx="11367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</a:t>
            </a:r>
            <a:endParaRPr lang="en-GB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61925" y="1451737"/>
            <a:ext cx="546755" cy="48076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 rot="10800000" flipV="1">
            <a:off x="1261926" y="2123225"/>
            <a:ext cx="546755" cy="5608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10800000" flipV="1">
            <a:off x="1261926" y="2774498"/>
            <a:ext cx="546755" cy="5608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10800000" flipV="1">
            <a:off x="1261926" y="3503872"/>
            <a:ext cx="546755" cy="5608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10800000" flipV="1">
            <a:off x="1294919" y="4180729"/>
            <a:ext cx="546755" cy="5608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3527" y="1492204"/>
            <a:ext cx="27809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Linked services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58871" y="2213021"/>
            <a:ext cx="27809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Datasets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3527" y="2864556"/>
            <a:ext cx="27809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Pipelines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870" y="3522642"/>
            <a:ext cx="27809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Activities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8872" y="4180729"/>
            <a:ext cx="27809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Triggers</a:t>
            </a:r>
            <a:endParaRPr lang="en-GB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7</a:t>
            </a:fld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-5942"/>
            <a:ext cx="571500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9288" y="2075435"/>
            <a:ext cx="78533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561B64"/>
                </a:solidFill>
                <a:latin typeface="Calibri Light" panose="020F0302020204030204"/>
              </a:rPr>
              <a:t>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61B64"/>
                </a:solidFill>
                <a:latin typeface="Calibri Light" panose="020F0302020204030204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561B64"/>
                </a:solidFill>
                <a:latin typeface="Calibri Light" panose="020F0302020204030204"/>
                <a:cs typeface="Segoe UI" panose="020B0502040204020203" pitchFamily="34" charset="0"/>
              </a:rPr>
              <a:t>                 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2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. Azure Functions 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0" y="1558439"/>
            <a:ext cx="1296144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3325" y="1662585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Azure functions is a solution for easily running small pieces of code in the cloud  or "functions," in the cloud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Event driven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Serverless and PaaS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Scalable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Lightweight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  <a:hlinkClick r:id="rId2"/>
              </a:rPr>
              <a:t>Azure Functions </a:t>
            </a:r>
            <a:r>
              <a:rPr lang="en-GB" sz="24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  <a:hlinkClick r:id="rId2"/>
              </a:rPr>
              <a:t>serverless</a:t>
            </a:r>
            <a:r>
              <a:rPr lang="en-GB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  <a:hlinkClick r:id="rId2"/>
              </a:rPr>
              <a:t> compute | Microsoft Azure</a:t>
            </a:r>
            <a:endParaRPr lang="en-US" sz="2400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en-GB" sz="24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  <a:hlinkClick r:id="rId2"/>
            </a:endParaRPr>
          </a:p>
          <a:p>
            <a:pPr marL="0" lvl="0" indent="0">
              <a:buNone/>
            </a:pPr>
            <a:endParaRPr lang="en-GB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82" y="260322"/>
            <a:ext cx="9418359" cy="1323381"/>
          </a:xfrm>
          <a:noFill/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Segoe UI" panose="020B0502040204020203" pitchFamily="34" charset="0"/>
              </a:rPr>
              <a:t>What is Azure Function?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02" y="2003063"/>
            <a:ext cx="1296144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3668" y="3888626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GB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20" y="-11430"/>
            <a:ext cx="944880" cy="743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1565"/>
            <a:ext cx="1073084" cy="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847</Words>
  <Application>Microsoft Office PowerPoint</Application>
  <PresentationFormat>Widescreen</PresentationFormat>
  <Paragraphs>216</Paragraphs>
  <Slides>21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IBM Plex Sans</vt:lpstr>
      <vt:lpstr>IBM Plex Sans Medium</vt:lpstr>
      <vt:lpstr>IBM Plex Sans SemiBold</vt:lpstr>
      <vt:lpstr>Roboto</vt:lpstr>
      <vt:lpstr>Segoe UI</vt:lpstr>
      <vt:lpstr>Wingdings</vt:lpstr>
      <vt:lpstr>Office Theme</vt:lpstr>
      <vt:lpstr>Bitmap Image</vt:lpstr>
      <vt:lpstr>A Case Study - Data Driven Workflow using Azure Data Factory, Azure Functions &amp; Logic Apps</vt:lpstr>
      <vt:lpstr>Abstract</vt:lpstr>
      <vt:lpstr>About Me</vt:lpstr>
      <vt:lpstr>Agenda</vt:lpstr>
      <vt:lpstr>PowerPoint Presentation</vt:lpstr>
      <vt:lpstr>What is Azure Data Factory(ADF)?</vt:lpstr>
      <vt:lpstr>What are Key Components of ADF?</vt:lpstr>
      <vt:lpstr>PowerPoint Presentation</vt:lpstr>
      <vt:lpstr>What is Azure Function?</vt:lpstr>
      <vt:lpstr>How Azure Function integrate with ADF?</vt:lpstr>
      <vt:lpstr>PowerPoint Presentation</vt:lpstr>
      <vt:lpstr>What is Azure Logic Apps?</vt:lpstr>
      <vt:lpstr>How Azure Logic Apps integrate with ADF?</vt:lpstr>
      <vt:lpstr>PowerPoint Presentation</vt:lpstr>
      <vt:lpstr>Problem statements</vt:lpstr>
      <vt:lpstr>High Level Design – DEMO 1</vt:lpstr>
      <vt:lpstr>High Level Design –DEMO 2</vt:lpstr>
      <vt:lpstr>Resources</vt:lpstr>
      <vt:lpstr>Conclusion</vt:lpstr>
      <vt:lpstr>Thank you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- Using Azure Data Factory, Azure Functions &amp; Logic Apps</dc:title>
  <dc:creator>Alpa Buddhabhatti</dc:creator>
  <cp:lastModifiedBy>Alpa Buddhabhatti</cp:lastModifiedBy>
  <cp:revision>10</cp:revision>
  <dcterms:created xsi:type="dcterms:W3CDTF">2022-11-25T20:32:23Z</dcterms:created>
  <dcterms:modified xsi:type="dcterms:W3CDTF">2022-11-25T22:31:51Z</dcterms:modified>
</cp:coreProperties>
</file>