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8" r:id="rId2"/>
    <p:sldId id="323" r:id="rId3"/>
    <p:sldId id="256" r:id="rId4"/>
    <p:sldId id="257" r:id="rId5"/>
    <p:sldId id="259" r:id="rId6"/>
    <p:sldId id="260" r:id="rId7"/>
    <p:sldId id="324" r:id="rId8"/>
    <p:sldId id="326" r:id="rId9"/>
    <p:sldId id="340" r:id="rId10"/>
    <p:sldId id="325" r:id="rId11"/>
    <p:sldId id="261" r:id="rId12"/>
    <p:sldId id="342" r:id="rId13"/>
    <p:sldId id="331" r:id="rId14"/>
    <p:sldId id="338" r:id="rId15"/>
    <p:sldId id="339" r:id="rId16"/>
    <p:sldId id="337" r:id="rId17"/>
    <p:sldId id="336" r:id="rId18"/>
    <p:sldId id="322"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6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0616A3-A481-4CD7-B3E4-F868EFC79350}" type="datetimeFigureOut">
              <a:rPr lang="en-GB" smtClean="0"/>
              <a:t>26/06/2024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79C16A-BCFB-4FE8-9328-9724B3CB6557}" type="slidenum">
              <a:rPr lang="en-GB" smtClean="0"/>
              <a:t>‹#›</a:t>
            </a:fld>
            <a:endParaRPr lang="en-GB"/>
          </a:p>
        </p:txBody>
      </p:sp>
    </p:spTree>
    <p:extLst>
      <p:ext uri="{BB962C8B-B14F-4D97-AF65-F5344CB8AC3E}">
        <p14:creationId xmlns:p14="http://schemas.microsoft.com/office/powerpoint/2010/main" val="4119499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04E746-F76F-4DB3-A606-7C0A6C25F27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247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79C16A-BCFB-4FE8-9328-9724B3CB6557}" type="slidenum">
              <a:rPr lang="en-GB" smtClean="0"/>
              <a:t>3</a:t>
            </a:fld>
            <a:endParaRPr lang="en-GB"/>
          </a:p>
        </p:txBody>
      </p:sp>
    </p:spTree>
    <p:extLst>
      <p:ext uri="{BB962C8B-B14F-4D97-AF65-F5344CB8AC3E}">
        <p14:creationId xmlns:p14="http://schemas.microsoft.com/office/powerpoint/2010/main" val="1342689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04E746-F76F-4DB3-A606-7C0A6C25F27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2559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6842-FFB8-D21C-7E8C-3A33B562DF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F26A9D6-776F-776B-5034-58C882165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21A6A1A-BB71-AB3B-C7AE-2E2B39AD7C80}"/>
              </a:ext>
            </a:extLst>
          </p:cNvPr>
          <p:cNvSpPr>
            <a:spLocks noGrp="1"/>
          </p:cNvSpPr>
          <p:nvPr>
            <p:ph type="dt" sz="half" idx="10"/>
          </p:nvPr>
        </p:nvSpPr>
        <p:spPr/>
        <p:txBody>
          <a:bodyPr/>
          <a:lstStyle/>
          <a:p>
            <a:fld id="{02F47B83-0B85-457D-A7B7-511144B0B662}" type="datetimeFigureOut">
              <a:rPr lang="en-GB" smtClean="0"/>
              <a:t>26/06/2024</a:t>
            </a:fld>
            <a:endParaRPr lang="en-GB"/>
          </a:p>
        </p:txBody>
      </p:sp>
      <p:sp>
        <p:nvSpPr>
          <p:cNvPr id="5" name="Footer Placeholder 4">
            <a:extLst>
              <a:ext uri="{FF2B5EF4-FFF2-40B4-BE49-F238E27FC236}">
                <a16:creationId xmlns:a16="http://schemas.microsoft.com/office/drawing/2014/main" id="{738B7C2E-03AF-5090-DE36-B0B5204288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AE5F0E-2635-4F5D-C95A-8F37F8AFD4EF}"/>
              </a:ext>
            </a:extLst>
          </p:cNvPr>
          <p:cNvSpPr>
            <a:spLocks noGrp="1"/>
          </p:cNvSpPr>
          <p:nvPr>
            <p:ph type="sldNum" sz="quarter" idx="12"/>
          </p:nvPr>
        </p:nvSpPr>
        <p:spPr/>
        <p:txBody>
          <a:bodyPr/>
          <a:lstStyle/>
          <a:p>
            <a:fld id="{5F655EEA-FE52-4120-8BCF-1E849CE29785}" type="slidenum">
              <a:rPr lang="en-GB" smtClean="0"/>
              <a:t>‹#›</a:t>
            </a:fld>
            <a:endParaRPr lang="en-GB"/>
          </a:p>
        </p:txBody>
      </p:sp>
    </p:spTree>
    <p:extLst>
      <p:ext uri="{BB962C8B-B14F-4D97-AF65-F5344CB8AC3E}">
        <p14:creationId xmlns:p14="http://schemas.microsoft.com/office/powerpoint/2010/main" val="4274389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A98DB-4FBA-E33C-85E6-FBEAB1BB78E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AB08456-2F7E-1FA2-C18E-AECE162915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21F656-7820-AFC5-A9D8-5FD5B89AE4CE}"/>
              </a:ext>
            </a:extLst>
          </p:cNvPr>
          <p:cNvSpPr>
            <a:spLocks noGrp="1"/>
          </p:cNvSpPr>
          <p:nvPr>
            <p:ph type="dt" sz="half" idx="10"/>
          </p:nvPr>
        </p:nvSpPr>
        <p:spPr/>
        <p:txBody>
          <a:bodyPr/>
          <a:lstStyle/>
          <a:p>
            <a:fld id="{02F47B83-0B85-457D-A7B7-511144B0B662}" type="datetimeFigureOut">
              <a:rPr lang="en-GB" smtClean="0"/>
              <a:t>26/06/2024</a:t>
            </a:fld>
            <a:endParaRPr lang="en-GB"/>
          </a:p>
        </p:txBody>
      </p:sp>
      <p:sp>
        <p:nvSpPr>
          <p:cNvPr id="5" name="Footer Placeholder 4">
            <a:extLst>
              <a:ext uri="{FF2B5EF4-FFF2-40B4-BE49-F238E27FC236}">
                <a16:creationId xmlns:a16="http://schemas.microsoft.com/office/drawing/2014/main" id="{2E789C88-7EE2-12CE-A457-A316D9E8F5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5D3307-0E44-26E6-8772-D73520F2E4DB}"/>
              </a:ext>
            </a:extLst>
          </p:cNvPr>
          <p:cNvSpPr>
            <a:spLocks noGrp="1"/>
          </p:cNvSpPr>
          <p:nvPr>
            <p:ph type="sldNum" sz="quarter" idx="12"/>
          </p:nvPr>
        </p:nvSpPr>
        <p:spPr/>
        <p:txBody>
          <a:bodyPr/>
          <a:lstStyle/>
          <a:p>
            <a:fld id="{5F655EEA-FE52-4120-8BCF-1E849CE29785}" type="slidenum">
              <a:rPr lang="en-GB" smtClean="0"/>
              <a:t>‹#›</a:t>
            </a:fld>
            <a:endParaRPr lang="en-GB"/>
          </a:p>
        </p:txBody>
      </p:sp>
    </p:spTree>
    <p:extLst>
      <p:ext uri="{BB962C8B-B14F-4D97-AF65-F5344CB8AC3E}">
        <p14:creationId xmlns:p14="http://schemas.microsoft.com/office/powerpoint/2010/main" val="3523305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C9DB93-C7F5-0F8E-D410-C2B023D953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DE43F7E-9DD3-8E88-237F-4F5DCF4853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09D4918-692A-0DF7-CDC4-D052027047BE}"/>
              </a:ext>
            </a:extLst>
          </p:cNvPr>
          <p:cNvSpPr>
            <a:spLocks noGrp="1"/>
          </p:cNvSpPr>
          <p:nvPr>
            <p:ph type="dt" sz="half" idx="10"/>
          </p:nvPr>
        </p:nvSpPr>
        <p:spPr/>
        <p:txBody>
          <a:bodyPr/>
          <a:lstStyle/>
          <a:p>
            <a:fld id="{02F47B83-0B85-457D-A7B7-511144B0B662}" type="datetimeFigureOut">
              <a:rPr lang="en-GB" smtClean="0"/>
              <a:t>26/06/2024</a:t>
            </a:fld>
            <a:endParaRPr lang="en-GB"/>
          </a:p>
        </p:txBody>
      </p:sp>
      <p:sp>
        <p:nvSpPr>
          <p:cNvPr id="5" name="Footer Placeholder 4">
            <a:extLst>
              <a:ext uri="{FF2B5EF4-FFF2-40B4-BE49-F238E27FC236}">
                <a16:creationId xmlns:a16="http://schemas.microsoft.com/office/drawing/2014/main" id="{359DAE53-27DB-5157-9A8B-AB3F0326BD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50DBD7-C48F-2A54-D875-93C362CFF291}"/>
              </a:ext>
            </a:extLst>
          </p:cNvPr>
          <p:cNvSpPr>
            <a:spLocks noGrp="1"/>
          </p:cNvSpPr>
          <p:nvPr>
            <p:ph type="sldNum" sz="quarter" idx="12"/>
          </p:nvPr>
        </p:nvSpPr>
        <p:spPr/>
        <p:txBody>
          <a:bodyPr/>
          <a:lstStyle/>
          <a:p>
            <a:fld id="{5F655EEA-FE52-4120-8BCF-1E849CE29785}" type="slidenum">
              <a:rPr lang="en-GB" smtClean="0"/>
              <a:t>‹#›</a:t>
            </a:fld>
            <a:endParaRPr lang="en-GB"/>
          </a:p>
        </p:txBody>
      </p:sp>
    </p:spTree>
    <p:extLst>
      <p:ext uri="{BB962C8B-B14F-4D97-AF65-F5344CB8AC3E}">
        <p14:creationId xmlns:p14="http://schemas.microsoft.com/office/powerpoint/2010/main" val="131020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5887933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D5AE-1366-0617-379A-30BD6B58F84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4FAF930-5070-2E46-78CC-1F010C022E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4B3B1C-6C49-84EE-8546-5F8DA4BC52FB}"/>
              </a:ext>
            </a:extLst>
          </p:cNvPr>
          <p:cNvSpPr>
            <a:spLocks noGrp="1"/>
          </p:cNvSpPr>
          <p:nvPr>
            <p:ph type="dt" sz="half" idx="10"/>
          </p:nvPr>
        </p:nvSpPr>
        <p:spPr/>
        <p:txBody>
          <a:bodyPr/>
          <a:lstStyle/>
          <a:p>
            <a:fld id="{02F47B83-0B85-457D-A7B7-511144B0B662}" type="datetimeFigureOut">
              <a:rPr lang="en-GB" smtClean="0"/>
              <a:t>26/06/2024</a:t>
            </a:fld>
            <a:endParaRPr lang="en-GB"/>
          </a:p>
        </p:txBody>
      </p:sp>
      <p:sp>
        <p:nvSpPr>
          <p:cNvPr id="5" name="Footer Placeholder 4">
            <a:extLst>
              <a:ext uri="{FF2B5EF4-FFF2-40B4-BE49-F238E27FC236}">
                <a16:creationId xmlns:a16="http://schemas.microsoft.com/office/drawing/2014/main" id="{6E6955F9-392D-7438-0560-C3B2E6A611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54D4BAB-B96A-C2E3-0A3C-9FC66D7DFD09}"/>
              </a:ext>
            </a:extLst>
          </p:cNvPr>
          <p:cNvSpPr>
            <a:spLocks noGrp="1"/>
          </p:cNvSpPr>
          <p:nvPr>
            <p:ph type="sldNum" sz="quarter" idx="12"/>
          </p:nvPr>
        </p:nvSpPr>
        <p:spPr/>
        <p:txBody>
          <a:bodyPr/>
          <a:lstStyle/>
          <a:p>
            <a:fld id="{5F655EEA-FE52-4120-8BCF-1E849CE29785}" type="slidenum">
              <a:rPr lang="en-GB" smtClean="0"/>
              <a:t>‹#›</a:t>
            </a:fld>
            <a:endParaRPr lang="en-GB"/>
          </a:p>
        </p:txBody>
      </p:sp>
    </p:spTree>
    <p:extLst>
      <p:ext uri="{BB962C8B-B14F-4D97-AF65-F5344CB8AC3E}">
        <p14:creationId xmlns:p14="http://schemas.microsoft.com/office/powerpoint/2010/main" val="4270278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693C1-28FB-1B42-01C0-0AEE856303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5B09921-DCA2-C180-C562-8086751DE4C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0AAD54-3A1B-54EE-3297-680117780C1B}"/>
              </a:ext>
            </a:extLst>
          </p:cNvPr>
          <p:cNvSpPr>
            <a:spLocks noGrp="1"/>
          </p:cNvSpPr>
          <p:nvPr>
            <p:ph type="dt" sz="half" idx="10"/>
          </p:nvPr>
        </p:nvSpPr>
        <p:spPr/>
        <p:txBody>
          <a:bodyPr/>
          <a:lstStyle/>
          <a:p>
            <a:fld id="{02F47B83-0B85-457D-A7B7-511144B0B662}" type="datetimeFigureOut">
              <a:rPr lang="en-GB" smtClean="0"/>
              <a:t>26/06/2024</a:t>
            </a:fld>
            <a:endParaRPr lang="en-GB"/>
          </a:p>
        </p:txBody>
      </p:sp>
      <p:sp>
        <p:nvSpPr>
          <p:cNvPr id="5" name="Footer Placeholder 4">
            <a:extLst>
              <a:ext uri="{FF2B5EF4-FFF2-40B4-BE49-F238E27FC236}">
                <a16:creationId xmlns:a16="http://schemas.microsoft.com/office/drawing/2014/main" id="{2E683649-5003-4FFF-99ED-C7CF6AC210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4FB5CD-0BF6-E8FF-629E-B21807257E61}"/>
              </a:ext>
            </a:extLst>
          </p:cNvPr>
          <p:cNvSpPr>
            <a:spLocks noGrp="1"/>
          </p:cNvSpPr>
          <p:nvPr>
            <p:ph type="sldNum" sz="quarter" idx="12"/>
          </p:nvPr>
        </p:nvSpPr>
        <p:spPr/>
        <p:txBody>
          <a:bodyPr/>
          <a:lstStyle/>
          <a:p>
            <a:fld id="{5F655EEA-FE52-4120-8BCF-1E849CE29785}" type="slidenum">
              <a:rPr lang="en-GB" smtClean="0"/>
              <a:t>‹#›</a:t>
            </a:fld>
            <a:endParaRPr lang="en-GB"/>
          </a:p>
        </p:txBody>
      </p:sp>
    </p:spTree>
    <p:extLst>
      <p:ext uri="{BB962C8B-B14F-4D97-AF65-F5344CB8AC3E}">
        <p14:creationId xmlns:p14="http://schemas.microsoft.com/office/powerpoint/2010/main" val="3721309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9F36-74A7-E479-5749-3017B9F751C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5B50662-913D-47AD-33FC-36F4007982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8230607-39A5-0A29-A576-E308D098A6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4A2A915-6AE8-5A2B-8362-560C147F9AF9}"/>
              </a:ext>
            </a:extLst>
          </p:cNvPr>
          <p:cNvSpPr>
            <a:spLocks noGrp="1"/>
          </p:cNvSpPr>
          <p:nvPr>
            <p:ph type="dt" sz="half" idx="10"/>
          </p:nvPr>
        </p:nvSpPr>
        <p:spPr/>
        <p:txBody>
          <a:bodyPr/>
          <a:lstStyle/>
          <a:p>
            <a:fld id="{02F47B83-0B85-457D-A7B7-511144B0B662}" type="datetimeFigureOut">
              <a:rPr lang="en-GB" smtClean="0"/>
              <a:t>26/06/2024</a:t>
            </a:fld>
            <a:endParaRPr lang="en-GB"/>
          </a:p>
        </p:txBody>
      </p:sp>
      <p:sp>
        <p:nvSpPr>
          <p:cNvPr id="6" name="Footer Placeholder 5">
            <a:extLst>
              <a:ext uri="{FF2B5EF4-FFF2-40B4-BE49-F238E27FC236}">
                <a16:creationId xmlns:a16="http://schemas.microsoft.com/office/drawing/2014/main" id="{6F930CF8-ED7C-7971-BB2C-4CC5459ADD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C1AD5E8-17F1-98DF-32B0-7B4D0BA1CB14}"/>
              </a:ext>
            </a:extLst>
          </p:cNvPr>
          <p:cNvSpPr>
            <a:spLocks noGrp="1"/>
          </p:cNvSpPr>
          <p:nvPr>
            <p:ph type="sldNum" sz="quarter" idx="12"/>
          </p:nvPr>
        </p:nvSpPr>
        <p:spPr/>
        <p:txBody>
          <a:bodyPr/>
          <a:lstStyle/>
          <a:p>
            <a:fld id="{5F655EEA-FE52-4120-8BCF-1E849CE29785}" type="slidenum">
              <a:rPr lang="en-GB" smtClean="0"/>
              <a:t>‹#›</a:t>
            </a:fld>
            <a:endParaRPr lang="en-GB"/>
          </a:p>
        </p:txBody>
      </p:sp>
    </p:spTree>
    <p:extLst>
      <p:ext uri="{BB962C8B-B14F-4D97-AF65-F5344CB8AC3E}">
        <p14:creationId xmlns:p14="http://schemas.microsoft.com/office/powerpoint/2010/main" val="1814831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924A9-F8F0-668C-0D2B-EED163016A8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ED47F74-15D1-6A88-5ADD-2ECBF3A099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C00B57-760F-BF87-AA96-D335E0365C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A3AEB77-2166-9A30-BEF4-1B29C3C23B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C2D73E-AEDE-08CA-97E1-51575ECB8A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7E3DCC9-76C8-066E-DC9C-691C5125C04D}"/>
              </a:ext>
            </a:extLst>
          </p:cNvPr>
          <p:cNvSpPr>
            <a:spLocks noGrp="1"/>
          </p:cNvSpPr>
          <p:nvPr>
            <p:ph type="dt" sz="half" idx="10"/>
          </p:nvPr>
        </p:nvSpPr>
        <p:spPr/>
        <p:txBody>
          <a:bodyPr/>
          <a:lstStyle/>
          <a:p>
            <a:fld id="{02F47B83-0B85-457D-A7B7-511144B0B662}" type="datetimeFigureOut">
              <a:rPr lang="en-GB" smtClean="0"/>
              <a:t>26/06/2024</a:t>
            </a:fld>
            <a:endParaRPr lang="en-GB"/>
          </a:p>
        </p:txBody>
      </p:sp>
      <p:sp>
        <p:nvSpPr>
          <p:cNvPr id="8" name="Footer Placeholder 7">
            <a:extLst>
              <a:ext uri="{FF2B5EF4-FFF2-40B4-BE49-F238E27FC236}">
                <a16:creationId xmlns:a16="http://schemas.microsoft.com/office/drawing/2014/main" id="{5F659D17-A56A-A524-107A-8A90533646F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AFFAD4C-99D1-6071-A273-1DD2EBEAED45}"/>
              </a:ext>
            </a:extLst>
          </p:cNvPr>
          <p:cNvSpPr>
            <a:spLocks noGrp="1"/>
          </p:cNvSpPr>
          <p:nvPr>
            <p:ph type="sldNum" sz="quarter" idx="12"/>
          </p:nvPr>
        </p:nvSpPr>
        <p:spPr/>
        <p:txBody>
          <a:bodyPr/>
          <a:lstStyle/>
          <a:p>
            <a:fld id="{5F655EEA-FE52-4120-8BCF-1E849CE29785}" type="slidenum">
              <a:rPr lang="en-GB" smtClean="0"/>
              <a:t>‹#›</a:t>
            </a:fld>
            <a:endParaRPr lang="en-GB"/>
          </a:p>
        </p:txBody>
      </p:sp>
    </p:spTree>
    <p:extLst>
      <p:ext uri="{BB962C8B-B14F-4D97-AF65-F5344CB8AC3E}">
        <p14:creationId xmlns:p14="http://schemas.microsoft.com/office/powerpoint/2010/main" val="239584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03D5-B53B-B9A0-DD4F-5791A992240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158C740-8B4F-0D1C-AD33-803F2A322F02}"/>
              </a:ext>
            </a:extLst>
          </p:cNvPr>
          <p:cNvSpPr>
            <a:spLocks noGrp="1"/>
          </p:cNvSpPr>
          <p:nvPr>
            <p:ph type="dt" sz="half" idx="10"/>
          </p:nvPr>
        </p:nvSpPr>
        <p:spPr/>
        <p:txBody>
          <a:bodyPr/>
          <a:lstStyle/>
          <a:p>
            <a:fld id="{02F47B83-0B85-457D-A7B7-511144B0B662}" type="datetimeFigureOut">
              <a:rPr lang="en-GB" smtClean="0"/>
              <a:t>26/06/2024</a:t>
            </a:fld>
            <a:endParaRPr lang="en-GB"/>
          </a:p>
        </p:txBody>
      </p:sp>
      <p:sp>
        <p:nvSpPr>
          <p:cNvPr id="4" name="Footer Placeholder 3">
            <a:extLst>
              <a:ext uri="{FF2B5EF4-FFF2-40B4-BE49-F238E27FC236}">
                <a16:creationId xmlns:a16="http://schemas.microsoft.com/office/drawing/2014/main" id="{B8BCEA84-9D86-5951-3060-4BC8C2463DD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4636229-7B72-45E2-5AC7-956EB3351FE4}"/>
              </a:ext>
            </a:extLst>
          </p:cNvPr>
          <p:cNvSpPr>
            <a:spLocks noGrp="1"/>
          </p:cNvSpPr>
          <p:nvPr>
            <p:ph type="sldNum" sz="quarter" idx="12"/>
          </p:nvPr>
        </p:nvSpPr>
        <p:spPr/>
        <p:txBody>
          <a:bodyPr/>
          <a:lstStyle/>
          <a:p>
            <a:fld id="{5F655EEA-FE52-4120-8BCF-1E849CE29785}" type="slidenum">
              <a:rPr lang="en-GB" smtClean="0"/>
              <a:t>‹#›</a:t>
            </a:fld>
            <a:endParaRPr lang="en-GB"/>
          </a:p>
        </p:txBody>
      </p:sp>
    </p:spTree>
    <p:extLst>
      <p:ext uri="{BB962C8B-B14F-4D97-AF65-F5344CB8AC3E}">
        <p14:creationId xmlns:p14="http://schemas.microsoft.com/office/powerpoint/2010/main" val="3509648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81F1B1-6108-FEE2-DFD9-E010C9870B96}"/>
              </a:ext>
            </a:extLst>
          </p:cNvPr>
          <p:cNvSpPr>
            <a:spLocks noGrp="1"/>
          </p:cNvSpPr>
          <p:nvPr>
            <p:ph type="dt" sz="half" idx="10"/>
          </p:nvPr>
        </p:nvSpPr>
        <p:spPr/>
        <p:txBody>
          <a:bodyPr/>
          <a:lstStyle/>
          <a:p>
            <a:fld id="{02F47B83-0B85-457D-A7B7-511144B0B662}" type="datetimeFigureOut">
              <a:rPr lang="en-GB" smtClean="0"/>
              <a:t>26/06/2024</a:t>
            </a:fld>
            <a:endParaRPr lang="en-GB"/>
          </a:p>
        </p:txBody>
      </p:sp>
      <p:sp>
        <p:nvSpPr>
          <p:cNvPr id="3" name="Footer Placeholder 2">
            <a:extLst>
              <a:ext uri="{FF2B5EF4-FFF2-40B4-BE49-F238E27FC236}">
                <a16:creationId xmlns:a16="http://schemas.microsoft.com/office/drawing/2014/main" id="{6E4B2E8E-23F4-6F6B-5470-915A7F8167B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3C77A6F-5779-81E1-BA2F-FAC2BA954E04}"/>
              </a:ext>
            </a:extLst>
          </p:cNvPr>
          <p:cNvSpPr>
            <a:spLocks noGrp="1"/>
          </p:cNvSpPr>
          <p:nvPr>
            <p:ph type="sldNum" sz="quarter" idx="12"/>
          </p:nvPr>
        </p:nvSpPr>
        <p:spPr/>
        <p:txBody>
          <a:bodyPr/>
          <a:lstStyle/>
          <a:p>
            <a:fld id="{5F655EEA-FE52-4120-8BCF-1E849CE29785}" type="slidenum">
              <a:rPr lang="en-GB" smtClean="0"/>
              <a:t>‹#›</a:t>
            </a:fld>
            <a:endParaRPr lang="en-GB"/>
          </a:p>
        </p:txBody>
      </p:sp>
    </p:spTree>
    <p:extLst>
      <p:ext uri="{BB962C8B-B14F-4D97-AF65-F5344CB8AC3E}">
        <p14:creationId xmlns:p14="http://schemas.microsoft.com/office/powerpoint/2010/main" val="184864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0359B-DF2C-12C0-1374-34B0E5E7A7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4078D19-3056-B155-EF41-16B2BF6202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A0D7290-04BB-F255-F501-589C014176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B6F5A8-B1E1-A129-A8B1-068D93A7277F}"/>
              </a:ext>
            </a:extLst>
          </p:cNvPr>
          <p:cNvSpPr>
            <a:spLocks noGrp="1"/>
          </p:cNvSpPr>
          <p:nvPr>
            <p:ph type="dt" sz="half" idx="10"/>
          </p:nvPr>
        </p:nvSpPr>
        <p:spPr/>
        <p:txBody>
          <a:bodyPr/>
          <a:lstStyle/>
          <a:p>
            <a:fld id="{02F47B83-0B85-457D-A7B7-511144B0B662}" type="datetimeFigureOut">
              <a:rPr lang="en-GB" smtClean="0"/>
              <a:t>26/06/2024</a:t>
            </a:fld>
            <a:endParaRPr lang="en-GB"/>
          </a:p>
        </p:txBody>
      </p:sp>
      <p:sp>
        <p:nvSpPr>
          <p:cNvPr id="6" name="Footer Placeholder 5">
            <a:extLst>
              <a:ext uri="{FF2B5EF4-FFF2-40B4-BE49-F238E27FC236}">
                <a16:creationId xmlns:a16="http://schemas.microsoft.com/office/drawing/2014/main" id="{F4767313-8F44-162D-2F8D-42793466FF8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24D0CB-ADE8-D987-40EB-DAC6E2BD5306}"/>
              </a:ext>
            </a:extLst>
          </p:cNvPr>
          <p:cNvSpPr>
            <a:spLocks noGrp="1"/>
          </p:cNvSpPr>
          <p:nvPr>
            <p:ph type="sldNum" sz="quarter" idx="12"/>
          </p:nvPr>
        </p:nvSpPr>
        <p:spPr/>
        <p:txBody>
          <a:bodyPr/>
          <a:lstStyle/>
          <a:p>
            <a:fld id="{5F655EEA-FE52-4120-8BCF-1E849CE29785}" type="slidenum">
              <a:rPr lang="en-GB" smtClean="0"/>
              <a:t>‹#›</a:t>
            </a:fld>
            <a:endParaRPr lang="en-GB"/>
          </a:p>
        </p:txBody>
      </p:sp>
    </p:spTree>
    <p:extLst>
      <p:ext uri="{BB962C8B-B14F-4D97-AF65-F5344CB8AC3E}">
        <p14:creationId xmlns:p14="http://schemas.microsoft.com/office/powerpoint/2010/main" val="350770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B001D-9AAE-9ADC-B0F2-993718001D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4C4CCAC-8BE9-5F18-135A-25520C5B12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0C998DC-02AF-4F91-15BE-8EBB8019FD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5D2665-EC84-1542-A3A0-D0850CE2CAB9}"/>
              </a:ext>
            </a:extLst>
          </p:cNvPr>
          <p:cNvSpPr>
            <a:spLocks noGrp="1"/>
          </p:cNvSpPr>
          <p:nvPr>
            <p:ph type="dt" sz="half" idx="10"/>
          </p:nvPr>
        </p:nvSpPr>
        <p:spPr/>
        <p:txBody>
          <a:bodyPr/>
          <a:lstStyle/>
          <a:p>
            <a:fld id="{02F47B83-0B85-457D-A7B7-511144B0B662}" type="datetimeFigureOut">
              <a:rPr lang="en-GB" smtClean="0"/>
              <a:t>26/06/2024</a:t>
            </a:fld>
            <a:endParaRPr lang="en-GB"/>
          </a:p>
        </p:txBody>
      </p:sp>
      <p:sp>
        <p:nvSpPr>
          <p:cNvPr id="6" name="Footer Placeholder 5">
            <a:extLst>
              <a:ext uri="{FF2B5EF4-FFF2-40B4-BE49-F238E27FC236}">
                <a16:creationId xmlns:a16="http://schemas.microsoft.com/office/drawing/2014/main" id="{41A35F95-7839-D8E0-BB16-AA774E77F9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F8B70A-C0A6-9E7B-19C5-5C8A7B8C5E7C}"/>
              </a:ext>
            </a:extLst>
          </p:cNvPr>
          <p:cNvSpPr>
            <a:spLocks noGrp="1"/>
          </p:cNvSpPr>
          <p:nvPr>
            <p:ph type="sldNum" sz="quarter" idx="12"/>
          </p:nvPr>
        </p:nvSpPr>
        <p:spPr/>
        <p:txBody>
          <a:bodyPr/>
          <a:lstStyle/>
          <a:p>
            <a:fld id="{5F655EEA-FE52-4120-8BCF-1E849CE29785}" type="slidenum">
              <a:rPr lang="en-GB" smtClean="0"/>
              <a:t>‹#›</a:t>
            </a:fld>
            <a:endParaRPr lang="en-GB"/>
          </a:p>
        </p:txBody>
      </p:sp>
    </p:spTree>
    <p:extLst>
      <p:ext uri="{BB962C8B-B14F-4D97-AF65-F5344CB8AC3E}">
        <p14:creationId xmlns:p14="http://schemas.microsoft.com/office/powerpoint/2010/main" val="521538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3DEE93-756F-A842-6459-CEB3FEB8EB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27E223B-45E0-74AB-7788-0D60A6C56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E8FC785-EDF8-4A78-9EFE-6013F1A5AD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2F47B83-0B85-457D-A7B7-511144B0B662}" type="datetimeFigureOut">
              <a:rPr lang="en-GB" smtClean="0"/>
              <a:t>26/06/2024</a:t>
            </a:fld>
            <a:endParaRPr lang="en-GB"/>
          </a:p>
        </p:txBody>
      </p:sp>
      <p:sp>
        <p:nvSpPr>
          <p:cNvPr id="5" name="Footer Placeholder 4">
            <a:extLst>
              <a:ext uri="{FF2B5EF4-FFF2-40B4-BE49-F238E27FC236}">
                <a16:creationId xmlns:a16="http://schemas.microsoft.com/office/drawing/2014/main" id="{B53A86C8-996C-1AF1-5193-EE208258A2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EEFBA0C7-91DD-1CB1-6E71-459B3F5066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F655EEA-FE52-4120-8BCF-1E849CE29785}" type="slidenum">
              <a:rPr lang="en-GB" smtClean="0"/>
              <a:t>‹#›</a:t>
            </a:fld>
            <a:endParaRPr lang="en-GB"/>
          </a:p>
        </p:txBody>
      </p:sp>
    </p:spTree>
    <p:extLst>
      <p:ext uri="{BB962C8B-B14F-4D97-AF65-F5344CB8AC3E}">
        <p14:creationId xmlns:p14="http://schemas.microsoft.com/office/powerpoint/2010/main" val="1150138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10.png"/><Relationship Id="rId4" Type="http://schemas.openxmlformats.org/officeDocument/2006/relationships/image" Target="../media/image16.sv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16.sv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ustomervoice.microsoft.com/Pages/ResponsePage.aspx?id=v4j5cvGGr0GRqy180BHbR7en2Ais5pxKtso_Pz4b1_xUNTZBNzRKNlVQSFhZMU9aV09EVzYxWFdORCQlQCN0PWcu" TargetMode="Externa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hyperlink" Target="https://learn.microsoft.com/en-us/fabric/admin/microsoft-fabric-admin#admin-roles-related-to-microsoft-fabric" TargetMode="External"/><Relationship Id="rId2" Type="http://schemas.openxmlformats.org/officeDocument/2006/relationships/hyperlink" Target="https://app.fabric.microsoft.com/" TargetMode="Externa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7BD840-7D34-94BB-A4F6-FD0F3EEE79C3}"/>
              </a:ext>
            </a:extLst>
          </p:cNvPr>
          <p:cNvSpPr>
            <a:spLocks noGrp="1"/>
          </p:cNvSpPr>
          <p:nvPr>
            <p:ph type="title"/>
          </p:nvPr>
        </p:nvSpPr>
        <p:spPr>
          <a:xfrm>
            <a:off x="638882" y="3577456"/>
            <a:ext cx="10909640" cy="1687814"/>
          </a:xfrm>
        </p:spPr>
        <p:txBody>
          <a:bodyPr vert="horz" lIns="91440" tIns="45720" rIns="91440" bIns="45720" rtlCol="0" anchor="b">
            <a:normAutofit/>
          </a:bodyPr>
          <a:lstStyle/>
          <a:p>
            <a:pPr algn="ctr"/>
            <a:r>
              <a:rPr lang="en-US" sz="3600" kern="1200">
                <a:solidFill>
                  <a:schemeClr val="tx1"/>
                </a:solidFill>
                <a:latin typeface="+mj-lt"/>
                <a:ea typeface="+mj-ea"/>
                <a:cs typeface="+mj-cs"/>
              </a:rPr>
              <a:t>Data Quality Revolution : The Fabric-OpenAI Approach</a:t>
            </a:r>
            <a:br>
              <a:rPr lang="en-US" sz="3600" kern="1200">
                <a:solidFill>
                  <a:schemeClr val="tx1"/>
                </a:solidFill>
                <a:latin typeface="+mj-lt"/>
                <a:ea typeface="+mj-ea"/>
                <a:cs typeface="+mj-cs"/>
              </a:rPr>
            </a:br>
            <a:endParaRPr lang="en-US" sz="3600" kern="1200">
              <a:solidFill>
                <a:schemeClr val="tx1"/>
              </a:solidFill>
              <a:latin typeface="+mj-lt"/>
              <a:ea typeface="+mj-ea"/>
              <a:cs typeface="+mj-cs"/>
            </a:endParaRPr>
          </a:p>
        </p:txBody>
      </p:sp>
      <p:pic>
        <p:nvPicPr>
          <p:cNvPr id="4" name="Picture 3" descr="A close up of a logo&#10;&#10;Description automatically generated">
            <a:extLst>
              <a:ext uri="{FF2B5EF4-FFF2-40B4-BE49-F238E27FC236}">
                <a16:creationId xmlns:a16="http://schemas.microsoft.com/office/drawing/2014/main" id="{7F975748-903C-E49E-EAEF-3DE94700F3C3}"/>
              </a:ext>
            </a:extLst>
          </p:cNvPr>
          <p:cNvPicPr>
            <a:picLocks noChangeAspect="1"/>
          </p:cNvPicPr>
          <p:nvPr/>
        </p:nvPicPr>
        <p:blipFill>
          <a:blip r:embed="rId2"/>
          <a:stretch>
            <a:fillRect/>
          </a:stretch>
        </p:blipFill>
        <p:spPr>
          <a:xfrm>
            <a:off x="2873908" y="925183"/>
            <a:ext cx="6439588" cy="2074978"/>
          </a:xfrm>
          <a:prstGeom prst="rect">
            <a:avLst/>
          </a:prstGeom>
        </p:spPr>
      </p:pic>
      <p:sp>
        <p:nvSpPr>
          <p:cNvPr id="11"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1843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75B9-62D5-3C45-EA12-E323F2F567B6}"/>
              </a:ext>
            </a:extLst>
          </p:cNvPr>
          <p:cNvSpPr>
            <a:spLocks noGrp="1"/>
          </p:cNvSpPr>
          <p:nvPr>
            <p:ph type="title"/>
          </p:nvPr>
        </p:nvSpPr>
        <p:spPr>
          <a:xfrm>
            <a:off x="156911" y="-41394"/>
            <a:ext cx="10515600" cy="1325563"/>
          </a:xfrm>
        </p:spPr>
        <p:txBody>
          <a:bodyPr>
            <a:normAutofit/>
          </a:bodyPr>
          <a:lstStyle/>
          <a:p>
            <a:pPr algn="ctr"/>
            <a:r>
              <a:rPr lang="en-GB" b="1" dirty="0">
                <a:cs typeface="Calibri Light" panose="020F0302020204030204" pitchFamily="34" charset="0"/>
              </a:rPr>
              <a:t>High-Level Azure OpenAI Design</a:t>
            </a:r>
          </a:p>
        </p:txBody>
      </p:sp>
      <p:sp>
        <p:nvSpPr>
          <p:cNvPr id="5" name="Rectangle: Rounded Corners 4">
            <a:extLst>
              <a:ext uri="{FF2B5EF4-FFF2-40B4-BE49-F238E27FC236}">
                <a16:creationId xmlns:a16="http://schemas.microsoft.com/office/drawing/2014/main" id="{25271121-F2E8-2970-92C7-873EE2B8F8CB}"/>
              </a:ext>
            </a:extLst>
          </p:cNvPr>
          <p:cNvSpPr/>
          <p:nvPr/>
        </p:nvSpPr>
        <p:spPr>
          <a:xfrm>
            <a:off x="5928988" y="3972703"/>
            <a:ext cx="1989184" cy="151588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92E2EEEF-E5BF-D77C-5332-74A40496FE99}"/>
              </a:ext>
            </a:extLst>
          </p:cNvPr>
          <p:cNvPicPr>
            <a:picLocks noChangeAspect="1"/>
          </p:cNvPicPr>
          <p:nvPr/>
        </p:nvPicPr>
        <p:blipFill>
          <a:blip r:embed="rId2"/>
          <a:stretch>
            <a:fillRect/>
          </a:stretch>
        </p:blipFill>
        <p:spPr>
          <a:xfrm>
            <a:off x="6956106" y="4699451"/>
            <a:ext cx="603373" cy="457223"/>
          </a:xfrm>
          <a:prstGeom prst="rect">
            <a:avLst/>
          </a:prstGeom>
        </p:spPr>
      </p:pic>
      <p:pic>
        <p:nvPicPr>
          <p:cNvPr id="8" name="Picture 7">
            <a:extLst>
              <a:ext uri="{FF2B5EF4-FFF2-40B4-BE49-F238E27FC236}">
                <a16:creationId xmlns:a16="http://schemas.microsoft.com/office/drawing/2014/main" id="{EC96D172-DC0B-7045-19F9-A346612E4220}"/>
              </a:ext>
            </a:extLst>
          </p:cNvPr>
          <p:cNvPicPr>
            <a:picLocks noChangeAspect="1"/>
          </p:cNvPicPr>
          <p:nvPr/>
        </p:nvPicPr>
        <p:blipFill>
          <a:blip r:embed="rId3"/>
          <a:stretch>
            <a:fillRect/>
          </a:stretch>
        </p:blipFill>
        <p:spPr>
          <a:xfrm>
            <a:off x="3118379" y="3846450"/>
            <a:ext cx="481563" cy="583944"/>
          </a:xfrm>
          <a:prstGeom prst="rect">
            <a:avLst/>
          </a:prstGeom>
        </p:spPr>
      </p:pic>
      <p:pic>
        <p:nvPicPr>
          <p:cNvPr id="9" name="Picture 8">
            <a:extLst>
              <a:ext uri="{FF2B5EF4-FFF2-40B4-BE49-F238E27FC236}">
                <a16:creationId xmlns:a16="http://schemas.microsoft.com/office/drawing/2014/main" id="{BC327F56-F71F-4837-2D51-59AF44117E30}"/>
              </a:ext>
            </a:extLst>
          </p:cNvPr>
          <p:cNvPicPr>
            <a:picLocks noChangeAspect="1"/>
          </p:cNvPicPr>
          <p:nvPr/>
        </p:nvPicPr>
        <p:blipFill>
          <a:blip r:embed="rId4"/>
          <a:stretch>
            <a:fillRect/>
          </a:stretch>
        </p:blipFill>
        <p:spPr>
          <a:xfrm>
            <a:off x="3057611" y="3340330"/>
            <a:ext cx="481564" cy="494176"/>
          </a:xfrm>
          <a:prstGeom prst="rect">
            <a:avLst/>
          </a:prstGeom>
        </p:spPr>
      </p:pic>
      <p:pic>
        <p:nvPicPr>
          <p:cNvPr id="10" name="Picture 9">
            <a:extLst>
              <a:ext uri="{FF2B5EF4-FFF2-40B4-BE49-F238E27FC236}">
                <a16:creationId xmlns:a16="http://schemas.microsoft.com/office/drawing/2014/main" id="{92E8982E-CD74-008C-2D46-447D6E4FB2FF}"/>
              </a:ext>
            </a:extLst>
          </p:cNvPr>
          <p:cNvPicPr>
            <a:picLocks noChangeAspect="1"/>
          </p:cNvPicPr>
          <p:nvPr/>
        </p:nvPicPr>
        <p:blipFill>
          <a:blip r:embed="rId5"/>
          <a:stretch>
            <a:fillRect/>
          </a:stretch>
        </p:blipFill>
        <p:spPr>
          <a:xfrm>
            <a:off x="3047735" y="4474593"/>
            <a:ext cx="663052" cy="494337"/>
          </a:xfrm>
          <a:prstGeom prst="rect">
            <a:avLst/>
          </a:prstGeom>
        </p:spPr>
      </p:pic>
      <p:pic>
        <p:nvPicPr>
          <p:cNvPr id="11" name="Picture 10">
            <a:extLst>
              <a:ext uri="{FF2B5EF4-FFF2-40B4-BE49-F238E27FC236}">
                <a16:creationId xmlns:a16="http://schemas.microsoft.com/office/drawing/2014/main" id="{4BBBADE9-6418-D988-B7EB-66ADCAE31A1D}"/>
              </a:ext>
            </a:extLst>
          </p:cNvPr>
          <p:cNvPicPr>
            <a:picLocks noChangeAspect="1"/>
          </p:cNvPicPr>
          <p:nvPr/>
        </p:nvPicPr>
        <p:blipFill>
          <a:blip r:embed="rId6"/>
          <a:stretch>
            <a:fillRect/>
          </a:stretch>
        </p:blipFill>
        <p:spPr>
          <a:xfrm>
            <a:off x="6212827" y="4786953"/>
            <a:ext cx="635033" cy="328949"/>
          </a:xfrm>
          <a:prstGeom prst="rect">
            <a:avLst/>
          </a:prstGeom>
        </p:spPr>
      </p:pic>
      <p:pic>
        <p:nvPicPr>
          <p:cNvPr id="12" name="Graphic 11" descr="Web design">
            <a:extLst>
              <a:ext uri="{FF2B5EF4-FFF2-40B4-BE49-F238E27FC236}">
                <a16:creationId xmlns:a16="http://schemas.microsoft.com/office/drawing/2014/main" id="{F4151283-E90A-0CE5-A7BC-ED5CDF9DAF1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1321" y="4030850"/>
            <a:ext cx="603373" cy="706670"/>
          </a:xfrm>
          <a:prstGeom prst="rect">
            <a:avLst/>
          </a:prstGeom>
        </p:spPr>
      </p:pic>
      <p:cxnSp>
        <p:nvCxnSpPr>
          <p:cNvPr id="13" name="Straight Arrow Connector 12">
            <a:extLst>
              <a:ext uri="{FF2B5EF4-FFF2-40B4-BE49-F238E27FC236}">
                <a16:creationId xmlns:a16="http://schemas.microsoft.com/office/drawing/2014/main" id="{24C8B4FA-F12C-5E64-8B59-F8C88B8B1634}"/>
              </a:ext>
            </a:extLst>
          </p:cNvPr>
          <p:cNvCxnSpPr>
            <a:cxnSpLocks/>
          </p:cNvCxnSpPr>
          <p:nvPr/>
        </p:nvCxnSpPr>
        <p:spPr>
          <a:xfrm>
            <a:off x="3823677" y="4799191"/>
            <a:ext cx="213783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418AE94-A156-16F4-673A-5418CEC0BD71}"/>
              </a:ext>
            </a:extLst>
          </p:cNvPr>
          <p:cNvCxnSpPr>
            <a:cxnSpLocks/>
          </p:cNvCxnSpPr>
          <p:nvPr/>
        </p:nvCxnSpPr>
        <p:spPr>
          <a:xfrm flipV="1">
            <a:off x="7368226" y="3438044"/>
            <a:ext cx="0" cy="4965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DF0AE4F-4DC7-EE2E-F0C6-2546DC2F349C}"/>
              </a:ext>
            </a:extLst>
          </p:cNvPr>
          <p:cNvSpPr txBox="1"/>
          <p:nvPr/>
        </p:nvSpPr>
        <p:spPr>
          <a:xfrm>
            <a:off x="4160272" y="4406233"/>
            <a:ext cx="2073994" cy="369332"/>
          </a:xfrm>
          <a:prstGeom prst="rect">
            <a:avLst/>
          </a:prstGeom>
          <a:noFill/>
        </p:spPr>
        <p:txBody>
          <a:bodyPr wrap="square" rtlCol="0">
            <a:spAutoFit/>
          </a:bodyPr>
          <a:lstStyle/>
          <a:p>
            <a:r>
              <a:rPr lang="en-GB" dirty="0">
                <a:solidFill>
                  <a:srgbClr val="0070C0"/>
                </a:solidFill>
              </a:rPr>
              <a:t> </a:t>
            </a:r>
            <a:r>
              <a:rPr lang="en-GB" b="1" dirty="0">
                <a:solidFill>
                  <a:srgbClr val="0070C0"/>
                </a:solidFill>
              </a:rPr>
              <a:t>Knowledge</a:t>
            </a:r>
          </a:p>
        </p:txBody>
      </p:sp>
      <p:sp>
        <p:nvSpPr>
          <p:cNvPr id="16" name="TextBox 15">
            <a:extLst>
              <a:ext uri="{FF2B5EF4-FFF2-40B4-BE49-F238E27FC236}">
                <a16:creationId xmlns:a16="http://schemas.microsoft.com/office/drawing/2014/main" id="{2C8F72E7-4464-A14F-32B1-5924D2E61486}"/>
              </a:ext>
            </a:extLst>
          </p:cNvPr>
          <p:cNvSpPr txBox="1"/>
          <p:nvPr/>
        </p:nvSpPr>
        <p:spPr>
          <a:xfrm>
            <a:off x="7453059" y="3533745"/>
            <a:ext cx="2060707" cy="369332"/>
          </a:xfrm>
          <a:prstGeom prst="rect">
            <a:avLst/>
          </a:prstGeom>
          <a:noFill/>
        </p:spPr>
        <p:txBody>
          <a:bodyPr wrap="square" rtlCol="0">
            <a:spAutoFit/>
          </a:bodyPr>
          <a:lstStyle/>
          <a:p>
            <a:r>
              <a:rPr lang="en-GB" dirty="0">
                <a:solidFill>
                  <a:srgbClr val="0070C0"/>
                </a:solidFill>
              </a:rPr>
              <a:t> </a:t>
            </a:r>
            <a:r>
              <a:rPr lang="en-GB" b="1" dirty="0">
                <a:solidFill>
                  <a:srgbClr val="0070C0"/>
                </a:solidFill>
              </a:rPr>
              <a:t>Response</a:t>
            </a:r>
          </a:p>
        </p:txBody>
      </p:sp>
      <p:sp>
        <p:nvSpPr>
          <p:cNvPr id="17" name="TextBox 16">
            <a:extLst>
              <a:ext uri="{FF2B5EF4-FFF2-40B4-BE49-F238E27FC236}">
                <a16:creationId xmlns:a16="http://schemas.microsoft.com/office/drawing/2014/main" id="{3B255527-54F0-2A1F-DEF1-B8EA58B8B94A}"/>
              </a:ext>
            </a:extLst>
          </p:cNvPr>
          <p:cNvSpPr txBox="1"/>
          <p:nvPr/>
        </p:nvSpPr>
        <p:spPr>
          <a:xfrm>
            <a:off x="1462763" y="3923898"/>
            <a:ext cx="1408050" cy="369332"/>
          </a:xfrm>
          <a:prstGeom prst="rect">
            <a:avLst/>
          </a:prstGeom>
          <a:noFill/>
        </p:spPr>
        <p:txBody>
          <a:bodyPr wrap="square" rtlCol="0">
            <a:spAutoFit/>
          </a:bodyPr>
          <a:lstStyle/>
          <a:p>
            <a:r>
              <a:rPr lang="en-GB" b="1" dirty="0">
                <a:solidFill>
                  <a:srgbClr val="0070C0"/>
                </a:solidFill>
              </a:rPr>
              <a:t>Private Data</a:t>
            </a:r>
          </a:p>
        </p:txBody>
      </p:sp>
      <p:sp>
        <p:nvSpPr>
          <p:cNvPr id="18" name="Left Brace 17">
            <a:extLst>
              <a:ext uri="{FF2B5EF4-FFF2-40B4-BE49-F238E27FC236}">
                <a16:creationId xmlns:a16="http://schemas.microsoft.com/office/drawing/2014/main" id="{4D870713-AC5B-BCDB-4C2E-5F84A9A2E5AC}"/>
              </a:ext>
            </a:extLst>
          </p:cNvPr>
          <p:cNvSpPr/>
          <p:nvPr/>
        </p:nvSpPr>
        <p:spPr>
          <a:xfrm>
            <a:off x="2899261" y="3234052"/>
            <a:ext cx="209687" cy="1802976"/>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9" name="Rectangle: Rounded Corners 18">
            <a:extLst>
              <a:ext uri="{FF2B5EF4-FFF2-40B4-BE49-F238E27FC236}">
                <a16:creationId xmlns:a16="http://schemas.microsoft.com/office/drawing/2014/main" id="{BEAA3358-4C8C-C9F9-7265-18B4A36ACD55}"/>
              </a:ext>
            </a:extLst>
          </p:cNvPr>
          <p:cNvSpPr/>
          <p:nvPr/>
        </p:nvSpPr>
        <p:spPr>
          <a:xfrm>
            <a:off x="3132419" y="5358396"/>
            <a:ext cx="955847" cy="6844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OPEN DATA</a:t>
            </a:r>
          </a:p>
        </p:txBody>
      </p:sp>
      <p:sp>
        <p:nvSpPr>
          <p:cNvPr id="20" name="Left Brace 19">
            <a:extLst>
              <a:ext uri="{FF2B5EF4-FFF2-40B4-BE49-F238E27FC236}">
                <a16:creationId xmlns:a16="http://schemas.microsoft.com/office/drawing/2014/main" id="{414440FF-D643-191A-75AC-7A6CCD8BD141}"/>
              </a:ext>
            </a:extLst>
          </p:cNvPr>
          <p:cNvSpPr/>
          <p:nvPr/>
        </p:nvSpPr>
        <p:spPr>
          <a:xfrm>
            <a:off x="2928966" y="5279984"/>
            <a:ext cx="148474" cy="80820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TextBox 20">
            <a:extLst>
              <a:ext uri="{FF2B5EF4-FFF2-40B4-BE49-F238E27FC236}">
                <a16:creationId xmlns:a16="http://schemas.microsoft.com/office/drawing/2014/main" id="{45B0C950-4FC9-F8E1-AAF2-F29BF7C16CE5}"/>
              </a:ext>
            </a:extLst>
          </p:cNvPr>
          <p:cNvSpPr txBox="1"/>
          <p:nvPr/>
        </p:nvSpPr>
        <p:spPr>
          <a:xfrm>
            <a:off x="1592425" y="5358396"/>
            <a:ext cx="2550695" cy="369332"/>
          </a:xfrm>
          <a:prstGeom prst="rect">
            <a:avLst/>
          </a:prstGeom>
          <a:noFill/>
        </p:spPr>
        <p:txBody>
          <a:bodyPr wrap="square" rtlCol="0">
            <a:spAutoFit/>
          </a:bodyPr>
          <a:lstStyle/>
          <a:p>
            <a:r>
              <a:rPr lang="en-GB" b="1" dirty="0">
                <a:solidFill>
                  <a:srgbClr val="0070C0"/>
                </a:solidFill>
              </a:rPr>
              <a:t>Public Data</a:t>
            </a:r>
          </a:p>
        </p:txBody>
      </p:sp>
      <p:pic>
        <p:nvPicPr>
          <p:cNvPr id="22" name="Picture 21">
            <a:extLst>
              <a:ext uri="{FF2B5EF4-FFF2-40B4-BE49-F238E27FC236}">
                <a16:creationId xmlns:a16="http://schemas.microsoft.com/office/drawing/2014/main" id="{E3CF0DCC-31B7-EB09-67F9-042C6B3D91F2}"/>
              </a:ext>
            </a:extLst>
          </p:cNvPr>
          <p:cNvPicPr>
            <a:picLocks noChangeAspect="1"/>
          </p:cNvPicPr>
          <p:nvPr/>
        </p:nvPicPr>
        <p:blipFill>
          <a:blip r:embed="rId9"/>
          <a:stretch>
            <a:fillRect/>
          </a:stretch>
        </p:blipFill>
        <p:spPr>
          <a:xfrm>
            <a:off x="5675349" y="2385626"/>
            <a:ext cx="640836" cy="438999"/>
          </a:xfrm>
          <a:prstGeom prst="rect">
            <a:avLst/>
          </a:prstGeom>
        </p:spPr>
      </p:pic>
      <p:cxnSp>
        <p:nvCxnSpPr>
          <p:cNvPr id="23" name="Straight Arrow Connector 22">
            <a:extLst>
              <a:ext uri="{FF2B5EF4-FFF2-40B4-BE49-F238E27FC236}">
                <a16:creationId xmlns:a16="http://schemas.microsoft.com/office/drawing/2014/main" id="{D9889EE3-1D27-2C0B-FEB3-3E77D570612D}"/>
              </a:ext>
            </a:extLst>
          </p:cNvPr>
          <p:cNvCxnSpPr>
            <a:cxnSpLocks/>
            <a:stCxn id="22" idx="2"/>
          </p:cNvCxnSpPr>
          <p:nvPr/>
        </p:nvCxnSpPr>
        <p:spPr>
          <a:xfrm>
            <a:off x="5995767" y="2824625"/>
            <a:ext cx="21752" cy="592375"/>
          </a:xfrm>
          <a:prstGeom prst="straightConnector1">
            <a:avLst/>
          </a:prstGeom>
          <a:ln w="38100">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F5B9E61-6B2E-1D94-EABE-C44330811678}"/>
              </a:ext>
            </a:extLst>
          </p:cNvPr>
          <p:cNvSpPr txBox="1"/>
          <p:nvPr/>
        </p:nvSpPr>
        <p:spPr>
          <a:xfrm>
            <a:off x="5630338" y="3502455"/>
            <a:ext cx="2073994" cy="369332"/>
          </a:xfrm>
          <a:prstGeom prst="rect">
            <a:avLst/>
          </a:prstGeom>
          <a:noFill/>
        </p:spPr>
        <p:txBody>
          <a:bodyPr wrap="square" rtlCol="0">
            <a:spAutoFit/>
          </a:bodyPr>
          <a:lstStyle/>
          <a:p>
            <a:r>
              <a:rPr lang="en-GB" dirty="0">
                <a:solidFill>
                  <a:srgbClr val="0070C0"/>
                </a:solidFill>
              </a:rPr>
              <a:t>        </a:t>
            </a:r>
            <a:r>
              <a:rPr lang="en-GB" b="1" dirty="0">
                <a:solidFill>
                  <a:srgbClr val="0070C0"/>
                </a:solidFill>
              </a:rPr>
              <a:t>Query</a:t>
            </a:r>
            <a:r>
              <a:rPr lang="en-GB" dirty="0">
                <a:solidFill>
                  <a:srgbClr val="0070C0"/>
                </a:solidFill>
              </a:rPr>
              <a:t>    </a:t>
            </a:r>
          </a:p>
        </p:txBody>
      </p:sp>
      <p:sp>
        <p:nvSpPr>
          <p:cNvPr id="25" name="TextBox 24">
            <a:extLst>
              <a:ext uri="{FF2B5EF4-FFF2-40B4-BE49-F238E27FC236}">
                <a16:creationId xmlns:a16="http://schemas.microsoft.com/office/drawing/2014/main" id="{5CB5D915-8A3E-57E7-58D5-E295FFAE8D67}"/>
              </a:ext>
            </a:extLst>
          </p:cNvPr>
          <p:cNvSpPr txBox="1"/>
          <p:nvPr/>
        </p:nvSpPr>
        <p:spPr>
          <a:xfrm>
            <a:off x="6667335" y="2099703"/>
            <a:ext cx="2550695" cy="369332"/>
          </a:xfrm>
          <a:prstGeom prst="rect">
            <a:avLst/>
          </a:prstGeom>
          <a:noFill/>
        </p:spPr>
        <p:txBody>
          <a:bodyPr wrap="square" rtlCol="0">
            <a:spAutoFit/>
          </a:bodyPr>
          <a:lstStyle/>
          <a:p>
            <a:r>
              <a:rPr lang="en-GB" b="1" dirty="0">
                <a:solidFill>
                  <a:srgbClr val="0070C0"/>
                </a:solidFill>
              </a:rPr>
              <a:t>Private Data Sources </a:t>
            </a:r>
          </a:p>
        </p:txBody>
      </p:sp>
      <p:sp>
        <p:nvSpPr>
          <p:cNvPr id="26" name="TextBox 25">
            <a:extLst>
              <a:ext uri="{FF2B5EF4-FFF2-40B4-BE49-F238E27FC236}">
                <a16:creationId xmlns:a16="http://schemas.microsoft.com/office/drawing/2014/main" id="{057ACF3C-851C-2141-AC8B-5E5FB36ED156}"/>
              </a:ext>
            </a:extLst>
          </p:cNvPr>
          <p:cNvSpPr txBox="1"/>
          <p:nvPr/>
        </p:nvSpPr>
        <p:spPr>
          <a:xfrm>
            <a:off x="6386796" y="2895833"/>
            <a:ext cx="561078" cy="369332"/>
          </a:xfrm>
          <a:prstGeom prst="rect">
            <a:avLst/>
          </a:prstGeom>
          <a:noFill/>
        </p:spPr>
        <p:txBody>
          <a:bodyPr wrap="square" rtlCol="0">
            <a:spAutoFit/>
          </a:bodyPr>
          <a:lstStyle/>
          <a:p>
            <a:r>
              <a:rPr lang="en-GB" b="1" dirty="0">
                <a:solidFill>
                  <a:srgbClr val="0070C0"/>
                </a:solidFill>
              </a:rPr>
              <a:t>OR</a:t>
            </a:r>
          </a:p>
        </p:txBody>
      </p:sp>
      <p:cxnSp>
        <p:nvCxnSpPr>
          <p:cNvPr id="27" name="Straight Arrow Connector 26">
            <a:extLst>
              <a:ext uri="{FF2B5EF4-FFF2-40B4-BE49-F238E27FC236}">
                <a16:creationId xmlns:a16="http://schemas.microsoft.com/office/drawing/2014/main" id="{E70B52A4-246B-F72F-D69B-2AC24A17FB8C}"/>
              </a:ext>
            </a:extLst>
          </p:cNvPr>
          <p:cNvCxnSpPr>
            <a:cxnSpLocks/>
          </p:cNvCxnSpPr>
          <p:nvPr/>
        </p:nvCxnSpPr>
        <p:spPr>
          <a:xfrm>
            <a:off x="7971200" y="2948746"/>
            <a:ext cx="6693" cy="497486"/>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86BFE61-75B8-95FB-F732-B72042EC63B1}"/>
              </a:ext>
            </a:extLst>
          </p:cNvPr>
          <p:cNvCxnSpPr>
            <a:cxnSpLocks/>
          </p:cNvCxnSpPr>
          <p:nvPr/>
        </p:nvCxnSpPr>
        <p:spPr>
          <a:xfrm>
            <a:off x="5995767" y="3408636"/>
            <a:ext cx="1989013" cy="103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6957E26-86A1-368A-99C3-57E66938B1FF}"/>
              </a:ext>
            </a:extLst>
          </p:cNvPr>
          <p:cNvCxnSpPr>
            <a:cxnSpLocks/>
          </p:cNvCxnSpPr>
          <p:nvPr/>
        </p:nvCxnSpPr>
        <p:spPr>
          <a:xfrm>
            <a:off x="6920012" y="3438044"/>
            <a:ext cx="0" cy="5373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2BCA1AA3-DC74-D8B9-DD0F-01846F886F22}"/>
              </a:ext>
            </a:extLst>
          </p:cNvPr>
          <p:cNvPicPr>
            <a:picLocks noChangeAspect="1"/>
          </p:cNvPicPr>
          <p:nvPr/>
        </p:nvPicPr>
        <p:blipFill>
          <a:blip r:embed="rId3"/>
          <a:stretch>
            <a:fillRect/>
          </a:stretch>
        </p:blipFill>
        <p:spPr>
          <a:xfrm>
            <a:off x="7131328" y="2446154"/>
            <a:ext cx="359442" cy="338192"/>
          </a:xfrm>
          <a:prstGeom prst="rect">
            <a:avLst/>
          </a:prstGeom>
        </p:spPr>
      </p:pic>
      <p:pic>
        <p:nvPicPr>
          <p:cNvPr id="31" name="Picture 30">
            <a:extLst>
              <a:ext uri="{FF2B5EF4-FFF2-40B4-BE49-F238E27FC236}">
                <a16:creationId xmlns:a16="http://schemas.microsoft.com/office/drawing/2014/main" id="{F1F1A0D2-3B93-0422-CA51-7870EFC732B0}"/>
              </a:ext>
            </a:extLst>
          </p:cNvPr>
          <p:cNvPicPr>
            <a:picLocks noChangeAspect="1"/>
          </p:cNvPicPr>
          <p:nvPr/>
        </p:nvPicPr>
        <p:blipFill>
          <a:blip r:embed="rId4"/>
          <a:stretch>
            <a:fillRect/>
          </a:stretch>
        </p:blipFill>
        <p:spPr>
          <a:xfrm flipH="1">
            <a:off x="6775581" y="2436029"/>
            <a:ext cx="359442" cy="338192"/>
          </a:xfrm>
          <a:prstGeom prst="rect">
            <a:avLst/>
          </a:prstGeom>
        </p:spPr>
      </p:pic>
      <p:pic>
        <p:nvPicPr>
          <p:cNvPr id="32" name="Picture 31">
            <a:extLst>
              <a:ext uri="{FF2B5EF4-FFF2-40B4-BE49-F238E27FC236}">
                <a16:creationId xmlns:a16="http://schemas.microsoft.com/office/drawing/2014/main" id="{312FF27D-F659-A23D-D764-59409F471C8F}"/>
              </a:ext>
            </a:extLst>
          </p:cNvPr>
          <p:cNvPicPr>
            <a:picLocks noChangeAspect="1"/>
          </p:cNvPicPr>
          <p:nvPr/>
        </p:nvPicPr>
        <p:blipFill>
          <a:blip r:embed="rId5"/>
          <a:stretch>
            <a:fillRect/>
          </a:stretch>
        </p:blipFill>
        <p:spPr>
          <a:xfrm>
            <a:off x="7541367" y="2447335"/>
            <a:ext cx="384502" cy="360163"/>
          </a:xfrm>
          <a:prstGeom prst="rect">
            <a:avLst/>
          </a:prstGeom>
        </p:spPr>
      </p:pic>
      <p:pic>
        <p:nvPicPr>
          <p:cNvPr id="33" name="Picture 32">
            <a:extLst>
              <a:ext uri="{FF2B5EF4-FFF2-40B4-BE49-F238E27FC236}">
                <a16:creationId xmlns:a16="http://schemas.microsoft.com/office/drawing/2014/main" id="{5DF389DE-EE4D-5AD0-C57F-0688226A4310}"/>
              </a:ext>
            </a:extLst>
          </p:cNvPr>
          <p:cNvPicPr>
            <a:picLocks noChangeAspect="1"/>
          </p:cNvPicPr>
          <p:nvPr/>
        </p:nvPicPr>
        <p:blipFill>
          <a:blip r:embed="rId6"/>
          <a:stretch>
            <a:fillRect/>
          </a:stretch>
        </p:blipFill>
        <p:spPr>
          <a:xfrm>
            <a:off x="7941346" y="2421934"/>
            <a:ext cx="358714" cy="369331"/>
          </a:xfrm>
          <a:prstGeom prst="rect">
            <a:avLst/>
          </a:prstGeom>
        </p:spPr>
      </p:pic>
      <p:sp>
        <p:nvSpPr>
          <p:cNvPr id="34" name="TextBox 33">
            <a:extLst>
              <a:ext uri="{FF2B5EF4-FFF2-40B4-BE49-F238E27FC236}">
                <a16:creationId xmlns:a16="http://schemas.microsoft.com/office/drawing/2014/main" id="{27549336-D75F-C2F5-BAF6-F54E615FAD2F}"/>
              </a:ext>
            </a:extLst>
          </p:cNvPr>
          <p:cNvSpPr txBox="1"/>
          <p:nvPr/>
        </p:nvSpPr>
        <p:spPr>
          <a:xfrm>
            <a:off x="5641811" y="2061146"/>
            <a:ext cx="744986" cy="369332"/>
          </a:xfrm>
          <a:prstGeom prst="rect">
            <a:avLst/>
          </a:prstGeom>
          <a:noFill/>
        </p:spPr>
        <p:txBody>
          <a:bodyPr wrap="square" rtlCol="0">
            <a:spAutoFit/>
          </a:bodyPr>
          <a:lstStyle/>
          <a:p>
            <a:r>
              <a:rPr lang="en-GB" b="1" dirty="0">
                <a:solidFill>
                  <a:srgbClr val="0070C0"/>
                </a:solidFill>
              </a:rPr>
              <a:t>User</a:t>
            </a:r>
          </a:p>
        </p:txBody>
      </p:sp>
      <p:sp>
        <p:nvSpPr>
          <p:cNvPr id="35" name="TextBox 34">
            <a:extLst>
              <a:ext uri="{FF2B5EF4-FFF2-40B4-BE49-F238E27FC236}">
                <a16:creationId xmlns:a16="http://schemas.microsoft.com/office/drawing/2014/main" id="{FF5E9F4C-A40A-72EC-DA94-80577BD5B85C}"/>
              </a:ext>
            </a:extLst>
          </p:cNvPr>
          <p:cNvSpPr txBox="1"/>
          <p:nvPr/>
        </p:nvSpPr>
        <p:spPr>
          <a:xfrm>
            <a:off x="8258389" y="2368540"/>
            <a:ext cx="990044" cy="523220"/>
          </a:xfrm>
          <a:prstGeom prst="rect">
            <a:avLst/>
          </a:prstGeom>
          <a:noFill/>
        </p:spPr>
        <p:txBody>
          <a:bodyPr wrap="square" rtlCol="0">
            <a:spAutoFit/>
          </a:bodyPr>
          <a:lstStyle/>
          <a:p>
            <a:r>
              <a:rPr lang="en-GB" sz="2800" dirty="0">
                <a:solidFill>
                  <a:srgbClr val="0070C0"/>
                </a:solidFill>
              </a:rPr>
              <a:t>… </a:t>
            </a:r>
            <a:r>
              <a:rPr lang="en-GB" dirty="0">
                <a:solidFill>
                  <a:srgbClr val="0070C0"/>
                </a:solidFill>
              </a:rPr>
              <a:t>etc</a:t>
            </a:r>
          </a:p>
        </p:txBody>
      </p:sp>
      <p:sp>
        <p:nvSpPr>
          <p:cNvPr id="36" name="Left Brace 35">
            <a:extLst>
              <a:ext uri="{FF2B5EF4-FFF2-40B4-BE49-F238E27FC236}">
                <a16:creationId xmlns:a16="http://schemas.microsoft.com/office/drawing/2014/main" id="{7477004C-72E6-403C-6C85-46B1B7DE5F13}"/>
              </a:ext>
            </a:extLst>
          </p:cNvPr>
          <p:cNvSpPr/>
          <p:nvPr/>
        </p:nvSpPr>
        <p:spPr>
          <a:xfrm rot="16200000">
            <a:off x="7861048" y="1621050"/>
            <a:ext cx="220305" cy="2435087"/>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pic>
        <p:nvPicPr>
          <p:cNvPr id="37" name="Picture 36">
            <a:extLst>
              <a:ext uri="{FF2B5EF4-FFF2-40B4-BE49-F238E27FC236}">
                <a16:creationId xmlns:a16="http://schemas.microsoft.com/office/drawing/2014/main" id="{A9CE714D-5F3F-0FBF-A44A-07FD665B55B0}"/>
              </a:ext>
            </a:extLst>
          </p:cNvPr>
          <p:cNvPicPr>
            <a:picLocks noChangeAspect="1"/>
          </p:cNvPicPr>
          <p:nvPr/>
        </p:nvPicPr>
        <p:blipFill>
          <a:blip r:embed="rId10"/>
          <a:stretch>
            <a:fillRect/>
          </a:stretch>
        </p:blipFill>
        <p:spPr>
          <a:xfrm>
            <a:off x="6956106" y="4125213"/>
            <a:ext cx="520727" cy="508026"/>
          </a:xfrm>
          <a:prstGeom prst="rect">
            <a:avLst/>
          </a:prstGeom>
        </p:spPr>
      </p:pic>
      <p:pic>
        <p:nvPicPr>
          <p:cNvPr id="39" name="Picture 38">
            <a:extLst>
              <a:ext uri="{FF2B5EF4-FFF2-40B4-BE49-F238E27FC236}">
                <a16:creationId xmlns:a16="http://schemas.microsoft.com/office/drawing/2014/main" id="{56B6E37F-19D3-5D7F-4D36-583771D25BED}"/>
              </a:ext>
            </a:extLst>
          </p:cNvPr>
          <p:cNvPicPr>
            <a:picLocks noChangeAspect="1"/>
          </p:cNvPicPr>
          <p:nvPr/>
        </p:nvPicPr>
        <p:blipFill>
          <a:blip r:embed="rId11"/>
          <a:stretch>
            <a:fillRect/>
          </a:stretch>
        </p:blipFill>
        <p:spPr>
          <a:xfrm>
            <a:off x="9795752" y="0"/>
            <a:ext cx="2396247" cy="681037"/>
          </a:xfrm>
          <a:prstGeom prst="rect">
            <a:avLst/>
          </a:prstGeom>
        </p:spPr>
      </p:pic>
      <p:pic>
        <p:nvPicPr>
          <p:cNvPr id="40" name="Picture 39">
            <a:extLst>
              <a:ext uri="{FF2B5EF4-FFF2-40B4-BE49-F238E27FC236}">
                <a16:creationId xmlns:a16="http://schemas.microsoft.com/office/drawing/2014/main" id="{11288C58-EDAC-E4F9-AB9B-9142B1BA7007}"/>
              </a:ext>
            </a:extLst>
          </p:cNvPr>
          <p:cNvPicPr>
            <a:picLocks noChangeAspect="1"/>
          </p:cNvPicPr>
          <p:nvPr/>
        </p:nvPicPr>
        <p:blipFill>
          <a:blip r:embed="rId12"/>
          <a:stretch>
            <a:fillRect/>
          </a:stretch>
        </p:blipFill>
        <p:spPr>
          <a:xfrm>
            <a:off x="0" y="0"/>
            <a:ext cx="1001949" cy="681037"/>
          </a:xfrm>
          <a:prstGeom prst="rect">
            <a:avLst/>
          </a:prstGeom>
        </p:spPr>
      </p:pic>
    </p:spTree>
    <p:extLst>
      <p:ext uri="{BB962C8B-B14F-4D97-AF65-F5344CB8AC3E}">
        <p14:creationId xmlns:p14="http://schemas.microsoft.com/office/powerpoint/2010/main" val="2566357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9F75036-BAC7-90A5-5121-FE135A51B035}"/>
              </a:ext>
            </a:extLst>
          </p:cNvPr>
          <p:cNvSpPr>
            <a:spLocks noGrp="1"/>
          </p:cNvSpPr>
          <p:nvPr>
            <p:ph type="title"/>
          </p:nvPr>
        </p:nvSpPr>
        <p:spPr>
          <a:xfrm>
            <a:off x="390525" y="0"/>
            <a:ext cx="10515600" cy="1325563"/>
          </a:xfrm>
        </p:spPr>
        <p:txBody>
          <a:bodyPr>
            <a:normAutofit/>
          </a:bodyPr>
          <a:lstStyle/>
          <a:p>
            <a:pPr algn="ctr"/>
            <a:r>
              <a:rPr lang="en-GB" dirty="0"/>
              <a:t>DEMO</a:t>
            </a:r>
          </a:p>
        </p:txBody>
      </p:sp>
      <p:pic>
        <p:nvPicPr>
          <p:cNvPr id="13" name="Content Placeholder 1">
            <a:extLst>
              <a:ext uri="{FF2B5EF4-FFF2-40B4-BE49-F238E27FC236}">
                <a16:creationId xmlns:a16="http://schemas.microsoft.com/office/drawing/2014/main" id="{1ECF4D68-7838-9D8B-EAEB-4E979161D9A6}"/>
              </a:ext>
            </a:extLst>
          </p:cNvPr>
          <p:cNvPicPr>
            <a:picLocks noGrp="1" noChangeAspect="1"/>
          </p:cNvPicPr>
          <p:nvPr>
            <p:ph idx="1"/>
          </p:nvPr>
        </p:nvPicPr>
        <p:blipFill>
          <a:blip r:embed="rId2"/>
          <a:stretch>
            <a:fillRect/>
          </a:stretch>
        </p:blipFill>
        <p:spPr>
          <a:xfrm>
            <a:off x="3523240" y="2322372"/>
            <a:ext cx="1295125" cy="997592"/>
          </a:xfrm>
          <a:prstGeom prst="rect">
            <a:avLst/>
          </a:prstGeom>
        </p:spPr>
      </p:pic>
      <p:pic>
        <p:nvPicPr>
          <p:cNvPr id="14" name="Picture 13" descr="A green and blue logo&#10;&#10;Description automatically generated">
            <a:extLst>
              <a:ext uri="{FF2B5EF4-FFF2-40B4-BE49-F238E27FC236}">
                <a16:creationId xmlns:a16="http://schemas.microsoft.com/office/drawing/2014/main" id="{8918A2A5-8EB9-5AEF-97A9-FDBACCE477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2115" y="2322373"/>
            <a:ext cx="1295125" cy="997591"/>
          </a:xfrm>
          <a:prstGeom prst="rect">
            <a:avLst/>
          </a:prstGeom>
        </p:spPr>
      </p:pic>
      <p:sp>
        <p:nvSpPr>
          <p:cNvPr id="15" name="Plus Sign 14">
            <a:extLst>
              <a:ext uri="{FF2B5EF4-FFF2-40B4-BE49-F238E27FC236}">
                <a16:creationId xmlns:a16="http://schemas.microsoft.com/office/drawing/2014/main" id="{840D6F8F-A898-D289-19DA-B2B107053B74}"/>
              </a:ext>
            </a:extLst>
          </p:cNvPr>
          <p:cNvSpPr/>
          <p:nvPr/>
        </p:nvSpPr>
        <p:spPr>
          <a:xfrm>
            <a:off x="5337244" y="2496307"/>
            <a:ext cx="635460" cy="649722"/>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03636860-AEED-8487-36A5-4D8952EE66D7}"/>
              </a:ext>
            </a:extLst>
          </p:cNvPr>
          <p:cNvSpPr txBox="1"/>
          <p:nvPr/>
        </p:nvSpPr>
        <p:spPr>
          <a:xfrm>
            <a:off x="3339830" y="3630225"/>
            <a:ext cx="5512340" cy="2677656"/>
          </a:xfrm>
          <a:prstGeom prst="rect">
            <a:avLst/>
          </a:prstGeom>
          <a:noFill/>
        </p:spPr>
        <p:txBody>
          <a:bodyPr wrap="square">
            <a:spAutoFit/>
          </a:bodyPr>
          <a:lstStyle/>
          <a:p>
            <a:pPr marL="285750" indent="-285750">
              <a:buFont typeface="Arial" panose="020B0604020202020204" pitchFamily="34" charset="0"/>
              <a:buChar char="•"/>
            </a:pPr>
            <a:r>
              <a:rPr lang="en-GB" sz="2800" dirty="0"/>
              <a:t>Calling Azure OpenAI</a:t>
            </a:r>
          </a:p>
          <a:p>
            <a:pPr marL="742950" lvl="1" indent="-285750">
              <a:buFont typeface="Wingdings" panose="05000000000000000000" pitchFamily="2" charset="2"/>
              <a:buChar char="§"/>
            </a:pPr>
            <a:r>
              <a:rPr lang="en-GB" sz="2800" dirty="0"/>
              <a:t>Fabric ADF</a:t>
            </a:r>
          </a:p>
          <a:p>
            <a:pPr marL="742950" lvl="1" indent="-285750">
              <a:buFont typeface="Wingdings" panose="05000000000000000000" pitchFamily="2" charset="2"/>
              <a:buChar char="§"/>
            </a:pPr>
            <a:r>
              <a:rPr lang="en-GB" sz="2800" dirty="0"/>
              <a:t>Postman</a:t>
            </a:r>
          </a:p>
          <a:p>
            <a:endParaRPr lang="en-GB" sz="2800" dirty="0"/>
          </a:p>
          <a:p>
            <a:pPr marL="285750" indent="-285750">
              <a:buFont typeface="Arial" panose="020B0604020202020204" pitchFamily="34" charset="0"/>
              <a:buChar char="•"/>
            </a:pPr>
            <a:r>
              <a:rPr lang="en-GB" sz="2800" dirty="0"/>
              <a:t>Data Quality </a:t>
            </a:r>
          </a:p>
          <a:p>
            <a:pPr marL="742950" lvl="1" indent="-285750">
              <a:buFont typeface="Wingdings" panose="05000000000000000000" pitchFamily="2" charset="2"/>
              <a:buChar char="§"/>
            </a:pPr>
            <a:r>
              <a:rPr lang="en-GB" sz="2800" dirty="0"/>
              <a:t>Microsoft Fabric Notebook</a:t>
            </a:r>
          </a:p>
        </p:txBody>
      </p:sp>
      <p:pic>
        <p:nvPicPr>
          <p:cNvPr id="5" name="Picture 4">
            <a:extLst>
              <a:ext uri="{FF2B5EF4-FFF2-40B4-BE49-F238E27FC236}">
                <a16:creationId xmlns:a16="http://schemas.microsoft.com/office/drawing/2014/main" id="{49318E90-6D6D-A56E-1FF3-090E476ED5BF}"/>
              </a:ext>
            </a:extLst>
          </p:cNvPr>
          <p:cNvPicPr>
            <a:picLocks noChangeAspect="1"/>
          </p:cNvPicPr>
          <p:nvPr/>
        </p:nvPicPr>
        <p:blipFill>
          <a:blip r:embed="rId4"/>
          <a:stretch>
            <a:fillRect/>
          </a:stretch>
        </p:blipFill>
        <p:spPr>
          <a:xfrm>
            <a:off x="9795752" y="0"/>
            <a:ext cx="2396247" cy="681037"/>
          </a:xfrm>
          <a:prstGeom prst="rect">
            <a:avLst/>
          </a:prstGeom>
        </p:spPr>
      </p:pic>
    </p:spTree>
    <p:extLst>
      <p:ext uri="{BB962C8B-B14F-4D97-AF65-F5344CB8AC3E}">
        <p14:creationId xmlns:p14="http://schemas.microsoft.com/office/powerpoint/2010/main" val="2904524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75B9-62D5-3C45-EA12-E323F2F567B6}"/>
              </a:ext>
            </a:extLst>
          </p:cNvPr>
          <p:cNvSpPr>
            <a:spLocks noGrp="1"/>
          </p:cNvSpPr>
          <p:nvPr>
            <p:ph type="title"/>
          </p:nvPr>
        </p:nvSpPr>
        <p:spPr>
          <a:xfrm>
            <a:off x="249733" y="-72232"/>
            <a:ext cx="10515600" cy="1325563"/>
          </a:xfrm>
        </p:spPr>
        <p:txBody>
          <a:bodyPr>
            <a:normAutofit/>
          </a:bodyPr>
          <a:lstStyle/>
          <a:p>
            <a:pPr algn="ctr"/>
            <a:r>
              <a:rPr lang="en-GB" b="1" dirty="0">
                <a:cs typeface="Calibri Light" panose="020F0302020204030204" pitchFamily="34" charset="0"/>
              </a:rPr>
              <a:t>How to Consume Azure OpenAI</a:t>
            </a:r>
          </a:p>
        </p:txBody>
      </p:sp>
      <p:sp>
        <p:nvSpPr>
          <p:cNvPr id="3" name="Content Placeholder 2">
            <a:extLst>
              <a:ext uri="{FF2B5EF4-FFF2-40B4-BE49-F238E27FC236}">
                <a16:creationId xmlns:a16="http://schemas.microsoft.com/office/drawing/2014/main" id="{C1ABBE0F-E4A0-F3FD-53DD-457D38997094}"/>
              </a:ext>
            </a:extLst>
          </p:cNvPr>
          <p:cNvSpPr>
            <a:spLocks noGrp="1"/>
          </p:cNvSpPr>
          <p:nvPr>
            <p:ph idx="1"/>
          </p:nvPr>
        </p:nvSpPr>
        <p:spPr/>
        <p:txBody>
          <a:bodyPr>
            <a:normAutofit/>
          </a:bodyPr>
          <a:lstStyle/>
          <a:p>
            <a:r>
              <a:rPr lang="en-GB" dirty="0"/>
              <a:t>Azure OpenAI SDKs (c#, Python etc)</a:t>
            </a:r>
          </a:p>
          <a:p>
            <a:r>
              <a:rPr lang="en-GB" dirty="0"/>
              <a:t>REST API (Endpoint , Key, etc)</a:t>
            </a:r>
          </a:p>
          <a:p>
            <a:pPr marL="0" indent="0">
              <a:buNone/>
            </a:pPr>
            <a:endParaRPr lang="en-GB" dirty="0"/>
          </a:p>
          <a:p>
            <a:pPr marL="0" indent="0">
              <a:buNone/>
            </a:pPr>
            <a:r>
              <a:rPr lang="en-GB" dirty="0"/>
              <a:t>Example:</a:t>
            </a:r>
          </a:p>
          <a:p>
            <a:pPr lvl="2"/>
            <a:r>
              <a:rPr lang="en-GB" dirty="0"/>
              <a:t>curl $</a:t>
            </a:r>
            <a:r>
              <a:rPr lang="en-GB" b="1" dirty="0">
                <a:solidFill>
                  <a:srgbClr val="49C5B1"/>
                </a:solidFill>
              </a:rPr>
              <a:t>AZURE_OPENAI_ENDPOINT</a:t>
            </a:r>
            <a:r>
              <a:rPr lang="en-GB" dirty="0"/>
              <a:t>/</a:t>
            </a:r>
            <a:r>
              <a:rPr lang="en-GB" dirty="0" err="1"/>
              <a:t>openai</a:t>
            </a:r>
            <a:r>
              <a:rPr lang="en-GB" dirty="0"/>
              <a:t>/deployments/</a:t>
            </a:r>
            <a:r>
              <a:rPr lang="en-GB" b="1" dirty="0">
                <a:solidFill>
                  <a:srgbClr val="49C5B1"/>
                </a:solidFill>
              </a:rPr>
              <a:t>gpt-35-turbo-instruct</a:t>
            </a:r>
            <a:r>
              <a:rPr lang="en-GB" dirty="0"/>
              <a:t>/</a:t>
            </a:r>
            <a:r>
              <a:rPr lang="en-GB" dirty="0" err="1"/>
              <a:t>completions?api-version</a:t>
            </a:r>
            <a:r>
              <a:rPr lang="en-GB" dirty="0"/>
              <a:t>=2024-04-01 \</a:t>
            </a:r>
          </a:p>
          <a:p>
            <a:pPr lvl="2"/>
            <a:r>
              <a:rPr lang="en-GB" dirty="0"/>
              <a:t>  -H "</a:t>
            </a:r>
            <a:r>
              <a:rPr lang="en-GB" dirty="0">
                <a:highlight>
                  <a:srgbClr val="FFFF00"/>
                </a:highlight>
              </a:rPr>
              <a:t>Content-Type</a:t>
            </a:r>
            <a:r>
              <a:rPr lang="en-GB" dirty="0"/>
              <a:t>: application/</a:t>
            </a:r>
            <a:r>
              <a:rPr lang="en-GB" dirty="0" err="1"/>
              <a:t>json</a:t>
            </a:r>
            <a:r>
              <a:rPr lang="en-GB" dirty="0"/>
              <a:t>" \</a:t>
            </a:r>
          </a:p>
          <a:p>
            <a:pPr lvl="2"/>
            <a:r>
              <a:rPr lang="en-GB" dirty="0"/>
              <a:t>  -H "</a:t>
            </a:r>
            <a:r>
              <a:rPr lang="en-GB" dirty="0" err="1">
                <a:highlight>
                  <a:srgbClr val="FFFF00"/>
                </a:highlight>
              </a:rPr>
              <a:t>api</a:t>
            </a:r>
            <a:r>
              <a:rPr lang="en-GB" dirty="0">
                <a:highlight>
                  <a:srgbClr val="FFFF00"/>
                </a:highlight>
              </a:rPr>
              <a:t>-key</a:t>
            </a:r>
            <a:r>
              <a:rPr lang="en-GB" dirty="0"/>
              <a:t>: $AZURE_OPENAI_KEY" \</a:t>
            </a:r>
          </a:p>
          <a:p>
            <a:pPr lvl="2"/>
            <a:r>
              <a:rPr lang="en-GB" dirty="0"/>
              <a:t>  -d "{\"</a:t>
            </a:r>
            <a:r>
              <a:rPr lang="en-GB" dirty="0">
                <a:highlight>
                  <a:srgbClr val="FFFF00"/>
                </a:highlight>
              </a:rPr>
              <a:t>prompt</a:t>
            </a:r>
            <a:r>
              <a:rPr lang="en-GB" dirty="0"/>
              <a:t>\": \"Once upon a time\"}"</a:t>
            </a:r>
            <a:endParaRPr lang="en-US" dirty="0"/>
          </a:p>
          <a:p>
            <a:pPr marL="1389063" lvl="3" indent="0">
              <a:buNone/>
            </a:pPr>
            <a:endParaRPr lang="en-GB" b="1" dirty="0"/>
          </a:p>
          <a:p>
            <a:pPr marL="0" indent="0">
              <a:buNone/>
            </a:pPr>
            <a:endParaRPr lang="en-GB" dirty="0"/>
          </a:p>
        </p:txBody>
      </p:sp>
      <p:pic>
        <p:nvPicPr>
          <p:cNvPr id="5" name="Picture 4">
            <a:extLst>
              <a:ext uri="{FF2B5EF4-FFF2-40B4-BE49-F238E27FC236}">
                <a16:creationId xmlns:a16="http://schemas.microsoft.com/office/drawing/2014/main" id="{F707316C-DC7B-FB66-7CD5-EF9EB8499C2F}"/>
              </a:ext>
            </a:extLst>
          </p:cNvPr>
          <p:cNvPicPr>
            <a:picLocks noChangeAspect="1"/>
          </p:cNvPicPr>
          <p:nvPr/>
        </p:nvPicPr>
        <p:blipFill>
          <a:blip r:embed="rId2"/>
          <a:stretch>
            <a:fillRect/>
          </a:stretch>
        </p:blipFill>
        <p:spPr>
          <a:xfrm>
            <a:off x="9795752" y="0"/>
            <a:ext cx="2396247" cy="681037"/>
          </a:xfrm>
          <a:prstGeom prst="rect">
            <a:avLst/>
          </a:prstGeom>
        </p:spPr>
      </p:pic>
      <p:pic>
        <p:nvPicPr>
          <p:cNvPr id="6" name="Picture 5">
            <a:extLst>
              <a:ext uri="{FF2B5EF4-FFF2-40B4-BE49-F238E27FC236}">
                <a16:creationId xmlns:a16="http://schemas.microsoft.com/office/drawing/2014/main" id="{6066A27C-237C-675F-D7C5-718F0C95FCCB}"/>
              </a:ext>
            </a:extLst>
          </p:cNvPr>
          <p:cNvPicPr>
            <a:picLocks noChangeAspect="1"/>
          </p:cNvPicPr>
          <p:nvPr/>
        </p:nvPicPr>
        <p:blipFill>
          <a:blip r:embed="rId3"/>
          <a:stretch>
            <a:fillRect/>
          </a:stretch>
        </p:blipFill>
        <p:spPr>
          <a:xfrm>
            <a:off x="0" y="0"/>
            <a:ext cx="1001949" cy="681037"/>
          </a:xfrm>
          <a:prstGeom prst="rect">
            <a:avLst/>
          </a:prstGeom>
        </p:spPr>
      </p:pic>
    </p:spTree>
    <p:extLst>
      <p:ext uri="{BB962C8B-B14F-4D97-AF65-F5344CB8AC3E}">
        <p14:creationId xmlns:p14="http://schemas.microsoft.com/office/powerpoint/2010/main" val="2611448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767F53-19E3-1926-4104-F982E6629D7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7B48C60-EAFF-4B6C-F540-1C71D5ECEE24}"/>
              </a:ext>
            </a:extLst>
          </p:cNvPr>
          <p:cNvSpPr>
            <a:spLocks noGrp="1"/>
          </p:cNvSpPr>
          <p:nvPr>
            <p:ph type="title"/>
          </p:nvPr>
        </p:nvSpPr>
        <p:spPr>
          <a:xfrm>
            <a:off x="437518" y="208248"/>
            <a:ext cx="10515600" cy="1325563"/>
          </a:xfrm>
        </p:spPr>
        <p:txBody>
          <a:bodyPr>
            <a:normAutofit/>
          </a:bodyPr>
          <a:lstStyle/>
          <a:p>
            <a:pPr algn="ctr"/>
            <a:r>
              <a:rPr lang="en-GB" b="1" dirty="0"/>
              <a:t>How to integrate Azure OpenAI with </a:t>
            </a:r>
            <a:r>
              <a:rPr kumimoji="0" lang="en-GB" b="1" i="0" u="none" strike="noStrike" kern="1200" cap="none" spc="0" normalizeH="0" baseline="0" noProof="0" dirty="0">
                <a:ln>
                  <a:noFill/>
                </a:ln>
                <a:effectLst/>
                <a:uLnTx/>
                <a:uFillTx/>
                <a:ea typeface="+mj-ea"/>
                <a:cs typeface="+mj-cs"/>
              </a:rPr>
              <a:t>Microsoft Fabric – ADF</a:t>
            </a:r>
            <a:endParaRPr lang="en-GB" dirty="0"/>
          </a:p>
        </p:txBody>
      </p:sp>
      <p:sp>
        <p:nvSpPr>
          <p:cNvPr id="5" name="Rectangle: Rounded Corners 4">
            <a:extLst>
              <a:ext uri="{FF2B5EF4-FFF2-40B4-BE49-F238E27FC236}">
                <a16:creationId xmlns:a16="http://schemas.microsoft.com/office/drawing/2014/main" id="{A37AD6DF-1C29-D23C-1FCF-0111D0B7747D}"/>
              </a:ext>
            </a:extLst>
          </p:cNvPr>
          <p:cNvSpPr/>
          <p:nvPr/>
        </p:nvSpPr>
        <p:spPr>
          <a:xfrm>
            <a:off x="5681660" y="4128216"/>
            <a:ext cx="1989184" cy="151588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7" name="Straight Arrow Connector 6">
            <a:extLst>
              <a:ext uri="{FF2B5EF4-FFF2-40B4-BE49-F238E27FC236}">
                <a16:creationId xmlns:a16="http://schemas.microsoft.com/office/drawing/2014/main" id="{FAD09676-33DA-0A78-9F11-FEFE63930CDD}"/>
              </a:ext>
            </a:extLst>
          </p:cNvPr>
          <p:cNvCxnSpPr>
            <a:cxnSpLocks/>
          </p:cNvCxnSpPr>
          <p:nvPr/>
        </p:nvCxnSpPr>
        <p:spPr>
          <a:xfrm flipV="1">
            <a:off x="6807087" y="2817620"/>
            <a:ext cx="0" cy="11974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880BD83-76BC-3A8C-4AFF-35279C5D0D59}"/>
              </a:ext>
            </a:extLst>
          </p:cNvPr>
          <p:cNvSpPr txBox="1"/>
          <p:nvPr/>
        </p:nvSpPr>
        <p:spPr>
          <a:xfrm>
            <a:off x="4083642" y="4456474"/>
            <a:ext cx="2073994" cy="369332"/>
          </a:xfrm>
          <a:prstGeom prst="rect">
            <a:avLst/>
          </a:prstGeom>
          <a:noFill/>
        </p:spPr>
        <p:txBody>
          <a:bodyPr wrap="square" rtlCol="0">
            <a:spAutoFit/>
          </a:bodyPr>
          <a:lstStyle/>
          <a:p>
            <a:r>
              <a:rPr lang="en-GB" dirty="0">
                <a:solidFill>
                  <a:srgbClr val="0070C0"/>
                </a:solidFill>
              </a:rPr>
              <a:t> </a:t>
            </a:r>
            <a:r>
              <a:rPr lang="en-GB" b="1" dirty="0">
                <a:solidFill>
                  <a:srgbClr val="0070C0"/>
                </a:solidFill>
              </a:rPr>
              <a:t>Knowledge</a:t>
            </a:r>
          </a:p>
        </p:txBody>
      </p:sp>
      <p:sp>
        <p:nvSpPr>
          <p:cNvPr id="10" name="TextBox 9">
            <a:extLst>
              <a:ext uri="{FF2B5EF4-FFF2-40B4-BE49-F238E27FC236}">
                <a16:creationId xmlns:a16="http://schemas.microsoft.com/office/drawing/2014/main" id="{357153A8-DEED-208B-DBAE-83E5DDA17517}"/>
              </a:ext>
            </a:extLst>
          </p:cNvPr>
          <p:cNvSpPr txBox="1"/>
          <p:nvPr/>
        </p:nvSpPr>
        <p:spPr>
          <a:xfrm>
            <a:off x="6886912" y="3089613"/>
            <a:ext cx="1563405" cy="369332"/>
          </a:xfrm>
          <a:prstGeom prst="rect">
            <a:avLst/>
          </a:prstGeom>
          <a:noFill/>
        </p:spPr>
        <p:txBody>
          <a:bodyPr wrap="square" rtlCol="0">
            <a:spAutoFit/>
          </a:bodyPr>
          <a:lstStyle/>
          <a:p>
            <a:r>
              <a:rPr lang="en-GB" dirty="0">
                <a:solidFill>
                  <a:srgbClr val="0070C0"/>
                </a:solidFill>
              </a:rPr>
              <a:t> </a:t>
            </a:r>
            <a:endParaRPr lang="en-GB" b="1" dirty="0">
              <a:solidFill>
                <a:srgbClr val="0070C0"/>
              </a:solidFill>
            </a:endParaRPr>
          </a:p>
        </p:txBody>
      </p:sp>
      <p:sp>
        <p:nvSpPr>
          <p:cNvPr id="11" name="Rectangle: Rounded Corners 10">
            <a:extLst>
              <a:ext uri="{FF2B5EF4-FFF2-40B4-BE49-F238E27FC236}">
                <a16:creationId xmlns:a16="http://schemas.microsoft.com/office/drawing/2014/main" id="{5A02B7F4-0407-460E-FDC5-47B61D835561}"/>
              </a:ext>
            </a:extLst>
          </p:cNvPr>
          <p:cNvSpPr/>
          <p:nvPr/>
        </p:nvSpPr>
        <p:spPr>
          <a:xfrm>
            <a:off x="3123808" y="4425272"/>
            <a:ext cx="955847" cy="6844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Open</a:t>
            </a:r>
          </a:p>
          <a:p>
            <a:pPr algn="ctr"/>
            <a:r>
              <a:rPr lang="en-GB" b="1" dirty="0"/>
              <a:t>Data</a:t>
            </a:r>
          </a:p>
        </p:txBody>
      </p:sp>
      <p:sp>
        <p:nvSpPr>
          <p:cNvPr id="12" name="TextBox 11">
            <a:extLst>
              <a:ext uri="{FF2B5EF4-FFF2-40B4-BE49-F238E27FC236}">
                <a16:creationId xmlns:a16="http://schemas.microsoft.com/office/drawing/2014/main" id="{15CA193E-1B13-E8A1-5767-583D91A7265A}"/>
              </a:ext>
            </a:extLst>
          </p:cNvPr>
          <p:cNvSpPr txBox="1"/>
          <p:nvPr/>
        </p:nvSpPr>
        <p:spPr>
          <a:xfrm>
            <a:off x="2797162" y="5194026"/>
            <a:ext cx="2550695" cy="646331"/>
          </a:xfrm>
          <a:prstGeom prst="rect">
            <a:avLst/>
          </a:prstGeom>
          <a:noFill/>
        </p:spPr>
        <p:txBody>
          <a:bodyPr wrap="square" rtlCol="0">
            <a:spAutoFit/>
          </a:bodyPr>
          <a:lstStyle/>
          <a:p>
            <a:r>
              <a:rPr lang="en-GB" b="1" dirty="0">
                <a:solidFill>
                  <a:srgbClr val="0070C0"/>
                </a:solidFill>
              </a:rPr>
              <a:t>Public Data</a:t>
            </a:r>
          </a:p>
          <a:p>
            <a:r>
              <a:rPr lang="en-GB" b="1" dirty="0">
                <a:solidFill>
                  <a:srgbClr val="0070C0"/>
                </a:solidFill>
              </a:rPr>
              <a:t>(Data over internet )</a:t>
            </a:r>
          </a:p>
        </p:txBody>
      </p:sp>
      <p:cxnSp>
        <p:nvCxnSpPr>
          <p:cNvPr id="13" name="Straight Arrow Connector 12">
            <a:extLst>
              <a:ext uri="{FF2B5EF4-FFF2-40B4-BE49-F238E27FC236}">
                <a16:creationId xmlns:a16="http://schemas.microsoft.com/office/drawing/2014/main" id="{D0F244A0-E93F-DD96-0343-F1299DEF774E}"/>
              </a:ext>
            </a:extLst>
          </p:cNvPr>
          <p:cNvCxnSpPr>
            <a:cxnSpLocks/>
          </p:cNvCxnSpPr>
          <p:nvPr/>
        </p:nvCxnSpPr>
        <p:spPr>
          <a:xfrm>
            <a:off x="6472364" y="2902844"/>
            <a:ext cx="0" cy="1112202"/>
          </a:xfrm>
          <a:prstGeom prst="straightConnector1">
            <a:avLst/>
          </a:prstGeom>
          <a:ln w="38100">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429A39D-064C-5726-0C3B-8FF4B7915630}"/>
              </a:ext>
            </a:extLst>
          </p:cNvPr>
          <p:cNvSpPr txBox="1"/>
          <p:nvPr/>
        </p:nvSpPr>
        <p:spPr>
          <a:xfrm>
            <a:off x="4567175" y="3374757"/>
            <a:ext cx="2228969" cy="369332"/>
          </a:xfrm>
          <a:prstGeom prst="rect">
            <a:avLst/>
          </a:prstGeom>
          <a:noFill/>
        </p:spPr>
        <p:txBody>
          <a:bodyPr wrap="square" rtlCol="0">
            <a:spAutoFit/>
          </a:bodyPr>
          <a:lstStyle/>
          <a:p>
            <a:r>
              <a:rPr lang="en-GB" dirty="0">
                <a:solidFill>
                  <a:srgbClr val="0070C0"/>
                </a:solidFill>
              </a:rPr>
              <a:t>        </a:t>
            </a:r>
            <a:r>
              <a:rPr lang="en-GB" b="1" dirty="0">
                <a:solidFill>
                  <a:srgbClr val="0070C0"/>
                </a:solidFill>
              </a:rPr>
              <a:t>Query:</a:t>
            </a:r>
            <a:r>
              <a:rPr lang="en-GB" dirty="0">
                <a:solidFill>
                  <a:srgbClr val="0070C0"/>
                </a:solidFill>
              </a:rPr>
              <a:t> </a:t>
            </a:r>
            <a:r>
              <a:rPr lang="en-GB" b="1" dirty="0">
                <a:solidFill>
                  <a:srgbClr val="0070C0"/>
                </a:solidFill>
              </a:rPr>
              <a:t>2+2=</a:t>
            </a:r>
            <a:r>
              <a:rPr lang="en-GB" b="1" dirty="0">
                <a:solidFill>
                  <a:srgbClr val="FF0000"/>
                </a:solidFill>
              </a:rPr>
              <a:t>?</a:t>
            </a:r>
            <a:r>
              <a:rPr lang="en-GB" b="1" dirty="0">
                <a:solidFill>
                  <a:srgbClr val="0070C0"/>
                </a:solidFill>
              </a:rPr>
              <a:t> </a:t>
            </a:r>
          </a:p>
        </p:txBody>
      </p:sp>
      <p:sp>
        <p:nvSpPr>
          <p:cNvPr id="15" name="TextBox 14">
            <a:extLst>
              <a:ext uri="{FF2B5EF4-FFF2-40B4-BE49-F238E27FC236}">
                <a16:creationId xmlns:a16="http://schemas.microsoft.com/office/drawing/2014/main" id="{86F8E7F1-BC5D-B773-AC6C-52CC7C64E5D0}"/>
              </a:ext>
            </a:extLst>
          </p:cNvPr>
          <p:cNvSpPr txBox="1"/>
          <p:nvPr/>
        </p:nvSpPr>
        <p:spPr>
          <a:xfrm>
            <a:off x="6818031" y="3412254"/>
            <a:ext cx="2780345" cy="369332"/>
          </a:xfrm>
          <a:prstGeom prst="rect">
            <a:avLst/>
          </a:prstGeom>
          <a:noFill/>
        </p:spPr>
        <p:txBody>
          <a:bodyPr wrap="square" rtlCol="0">
            <a:spAutoFit/>
          </a:bodyPr>
          <a:lstStyle/>
          <a:p>
            <a:r>
              <a:rPr lang="en-GB" b="1" dirty="0">
                <a:solidFill>
                  <a:srgbClr val="0070C0"/>
                </a:solidFill>
              </a:rPr>
              <a:t>Response : 2+2 = </a:t>
            </a:r>
            <a:r>
              <a:rPr lang="en-GB" b="1" dirty="0">
                <a:solidFill>
                  <a:schemeClr val="accent6"/>
                </a:solidFill>
              </a:rPr>
              <a:t>4</a:t>
            </a:r>
            <a:r>
              <a:rPr lang="en-GB" b="1" dirty="0">
                <a:solidFill>
                  <a:srgbClr val="0070C0"/>
                </a:solidFill>
              </a:rPr>
              <a:t> </a:t>
            </a:r>
          </a:p>
        </p:txBody>
      </p:sp>
      <p:cxnSp>
        <p:nvCxnSpPr>
          <p:cNvPr id="16" name="Straight Arrow Connector 15">
            <a:extLst>
              <a:ext uri="{FF2B5EF4-FFF2-40B4-BE49-F238E27FC236}">
                <a16:creationId xmlns:a16="http://schemas.microsoft.com/office/drawing/2014/main" id="{1F85C681-BF0D-5347-8EB7-05AE8D724A40}"/>
              </a:ext>
            </a:extLst>
          </p:cNvPr>
          <p:cNvCxnSpPr>
            <a:cxnSpLocks/>
          </p:cNvCxnSpPr>
          <p:nvPr/>
        </p:nvCxnSpPr>
        <p:spPr>
          <a:xfrm>
            <a:off x="4238293" y="4826916"/>
            <a:ext cx="120878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C3F52A0C-46BF-FDAA-91F0-488B8EEFBFE8}"/>
              </a:ext>
            </a:extLst>
          </p:cNvPr>
          <p:cNvPicPr>
            <a:picLocks noChangeAspect="1"/>
          </p:cNvPicPr>
          <p:nvPr/>
        </p:nvPicPr>
        <p:blipFill>
          <a:blip r:embed="rId2"/>
          <a:stretch>
            <a:fillRect/>
          </a:stretch>
        </p:blipFill>
        <p:spPr>
          <a:xfrm>
            <a:off x="6148532" y="2092348"/>
            <a:ext cx="900922" cy="682660"/>
          </a:xfrm>
          <a:prstGeom prst="rect">
            <a:avLst/>
          </a:prstGeom>
        </p:spPr>
      </p:pic>
      <p:sp>
        <p:nvSpPr>
          <p:cNvPr id="18" name="TextBox 17">
            <a:extLst>
              <a:ext uri="{FF2B5EF4-FFF2-40B4-BE49-F238E27FC236}">
                <a16:creationId xmlns:a16="http://schemas.microsoft.com/office/drawing/2014/main" id="{104E4E84-AE33-A912-EE5E-AC36AB35A3BE}"/>
              </a:ext>
            </a:extLst>
          </p:cNvPr>
          <p:cNvSpPr txBox="1"/>
          <p:nvPr/>
        </p:nvSpPr>
        <p:spPr>
          <a:xfrm>
            <a:off x="167699" y="1559101"/>
            <a:ext cx="5103117" cy="2246769"/>
          </a:xfrm>
          <a:prstGeom prst="rect">
            <a:avLst/>
          </a:prstGeom>
          <a:noFill/>
        </p:spPr>
        <p:txBody>
          <a:bodyPr wrap="square" rtlCol="0">
            <a:spAutoFit/>
          </a:bodyPr>
          <a:lstStyle/>
          <a:p>
            <a:r>
              <a:rPr lang="en-GB" sz="2800" dirty="0"/>
              <a:t>1. Azure OpenAI Rest URL+API API Version</a:t>
            </a:r>
          </a:p>
          <a:p>
            <a:r>
              <a:rPr lang="en-GB" sz="2800" dirty="0"/>
              <a:t>2. Method : POST</a:t>
            </a:r>
          </a:p>
          <a:p>
            <a:r>
              <a:rPr lang="en-GB" sz="2800" dirty="0"/>
              <a:t>3. Header : Content-Type +Key</a:t>
            </a:r>
          </a:p>
          <a:p>
            <a:r>
              <a:rPr lang="en-GB" sz="2800" dirty="0"/>
              <a:t>4. Message : Prompt </a:t>
            </a:r>
          </a:p>
        </p:txBody>
      </p:sp>
      <p:pic>
        <p:nvPicPr>
          <p:cNvPr id="19" name="Picture 18" descr="Microsoft Fabric logo">
            <a:extLst>
              <a:ext uri="{FF2B5EF4-FFF2-40B4-BE49-F238E27FC236}">
                <a16:creationId xmlns:a16="http://schemas.microsoft.com/office/drawing/2014/main" id="{A8152852-24DD-9A26-925A-579F3210FABF}"/>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5540" y="1729401"/>
            <a:ext cx="854597" cy="854593"/>
          </a:xfrm>
          <a:prstGeom prst="rect">
            <a:avLst/>
          </a:prstGeom>
          <a:effectLst/>
        </p:spPr>
      </p:pic>
      <p:pic>
        <p:nvPicPr>
          <p:cNvPr id="2" name="Picture 1" descr="Microsoft Fabric logo">
            <a:extLst>
              <a:ext uri="{FF2B5EF4-FFF2-40B4-BE49-F238E27FC236}">
                <a16:creationId xmlns:a16="http://schemas.microsoft.com/office/drawing/2014/main" id="{199AE615-58AB-FA4C-D69A-FB1224079B37}"/>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7403" y="6003407"/>
            <a:ext cx="854597" cy="854593"/>
          </a:xfrm>
          <a:prstGeom prst="rect">
            <a:avLst/>
          </a:prstGeom>
          <a:effectLst/>
        </p:spPr>
      </p:pic>
      <p:pic>
        <p:nvPicPr>
          <p:cNvPr id="8" name="Picture 7">
            <a:extLst>
              <a:ext uri="{FF2B5EF4-FFF2-40B4-BE49-F238E27FC236}">
                <a16:creationId xmlns:a16="http://schemas.microsoft.com/office/drawing/2014/main" id="{47801B26-8038-54E1-9720-17F5CF32AB89}"/>
              </a:ext>
            </a:extLst>
          </p:cNvPr>
          <p:cNvPicPr>
            <a:picLocks noChangeAspect="1"/>
          </p:cNvPicPr>
          <p:nvPr/>
        </p:nvPicPr>
        <p:blipFill>
          <a:blip r:embed="rId4"/>
          <a:stretch>
            <a:fillRect/>
          </a:stretch>
        </p:blipFill>
        <p:spPr>
          <a:xfrm>
            <a:off x="6248954" y="4277574"/>
            <a:ext cx="854596" cy="854593"/>
          </a:xfrm>
          <a:prstGeom prst="rect">
            <a:avLst/>
          </a:prstGeom>
        </p:spPr>
      </p:pic>
      <p:pic>
        <p:nvPicPr>
          <p:cNvPr id="6" name="Picture 5">
            <a:extLst>
              <a:ext uri="{FF2B5EF4-FFF2-40B4-BE49-F238E27FC236}">
                <a16:creationId xmlns:a16="http://schemas.microsoft.com/office/drawing/2014/main" id="{BCAC0E00-FC91-B2E9-B30B-46C1994F4F67}"/>
              </a:ext>
            </a:extLst>
          </p:cNvPr>
          <p:cNvPicPr>
            <a:picLocks noChangeAspect="1"/>
          </p:cNvPicPr>
          <p:nvPr/>
        </p:nvPicPr>
        <p:blipFill>
          <a:blip r:embed="rId5"/>
          <a:stretch>
            <a:fillRect/>
          </a:stretch>
        </p:blipFill>
        <p:spPr>
          <a:xfrm>
            <a:off x="9889435" y="0"/>
            <a:ext cx="2302565" cy="681037"/>
          </a:xfrm>
          <a:prstGeom prst="rect">
            <a:avLst/>
          </a:prstGeom>
        </p:spPr>
      </p:pic>
      <p:pic>
        <p:nvPicPr>
          <p:cNvPr id="20" name="Picture 19">
            <a:extLst>
              <a:ext uri="{FF2B5EF4-FFF2-40B4-BE49-F238E27FC236}">
                <a16:creationId xmlns:a16="http://schemas.microsoft.com/office/drawing/2014/main" id="{A20011EA-320B-2632-0684-76FCCCC4DBD4}"/>
              </a:ext>
            </a:extLst>
          </p:cNvPr>
          <p:cNvPicPr>
            <a:picLocks noChangeAspect="1"/>
          </p:cNvPicPr>
          <p:nvPr/>
        </p:nvPicPr>
        <p:blipFill>
          <a:blip r:embed="rId6"/>
          <a:stretch>
            <a:fillRect/>
          </a:stretch>
        </p:blipFill>
        <p:spPr>
          <a:xfrm>
            <a:off x="0" y="0"/>
            <a:ext cx="1001949" cy="681037"/>
          </a:xfrm>
          <a:prstGeom prst="rect">
            <a:avLst/>
          </a:prstGeom>
        </p:spPr>
      </p:pic>
    </p:spTree>
    <p:extLst>
      <p:ext uri="{BB962C8B-B14F-4D97-AF65-F5344CB8AC3E}">
        <p14:creationId xmlns:p14="http://schemas.microsoft.com/office/powerpoint/2010/main" val="17283319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5"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897DB-5A39-8597-B792-5F730238C16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0DD8FD4-7825-552D-C3A6-A11B1CEB3E79}"/>
              </a:ext>
            </a:extLst>
          </p:cNvPr>
          <p:cNvSpPr>
            <a:spLocks noGrp="1"/>
          </p:cNvSpPr>
          <p:nvPr>
            <p:ph type="title"/>
          </p:nvPr>
        </p:nvSpPr>
        <p:spPr>
          <a:xfrm>
            <a:off x="446443" y="63759"/>
            <a:ext cx="10515600" cy="1325563"/>
          </a:xfrm>
        </p:spPr>
        <p:txBody>
          <a:bodyPr>
            <a:normAutofit/>
          </a:bodyPr>
          <a:lstStyle/>
          <a:p>
            <a:pPr algn="ctr"/>
            <a:r>
              <a:rPr lang="en-GB" b="1" dirty="0"/>
              <a:t>Description for Zip code on your </a:t>
            </a:r>
            <a:br>
              <a:rPr lang="en-GB" b="1" dirty="0"/>
            </a:br>
            <a:r>
              <a:rPr lang="en-GB" b="1" dirty="0"/>
              <a:t>own data</a:t>
            </a:r>
            <a:endParaRPr lang="en-GB" dirty="0"/>
          </a:p>
        </p:txBody>
      </p:sp>
      <p:sp>
        <p:nvSpPr>
          <p:cNvPr id="5" name="Rectangle: Rounded Corners 4">
            <a:extLst>
              <a:ext uri="{FF2B5EF4-FFF2-40B4-BE49-F238E27FC236}">
                <a16:creationId xmlns:a16="http://schemas.microsoft.com/office/drawing/2014/main" id="{233413E2-ABD2-E6E1-2F72-929E25A3370C}"/>
              </a:ext>
            </a:extLst>
          </p:cNvPr>
          <p:cNvSpPr/>
          <p:nvPr/>
        </p:nvSpPr>
        <p:spPr>
          <a:xfrm>
            <a:off x="5704243" y="4001890"/>
            <a:ext cx="1989184" cy="151588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7" name="Straight Arrow Connector 6">
            <a:extLst>
              <a:ext uri="{FF2B5EF4-FFF2-40B4-BE49-F238E27FC236}">
                <a16:creationId xmlns:a16="http://schemas.microsoft.com/office/drawing/2014/main" id="{572BE992-950D-94F4-25FF-ECCC39A15DFD}"/>
              </a:ext>
            </a:extLst>
          </p:cNvPr>
          <p:cNvCxnSpPr>
            <a:cxnSpLocks/>
          </p:cNvCxnSpPr>
          <p:nvPr/>
        </p:nvCxnSpPr>
        <p:spPr>
          <a:xfrm flipV="1">
            <a:off x="6807087" y="2817620"/>
            <a:ext cx="0" cy="11974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A0890E6-D408-5B72-DDD0-F44EC5A4E904}"/>
              </a:ext>
            </a:extLst>
          </p:cNvPr>
          <p:cNvSpPr txBox="1"/>
          <p:nvPr/>
        </p:nvSpPr>
        <p:spPr>
          <a:xfrm>
            <a:off x="4022006" y="4303380"/>
            <a:ext cx="2073994" cy="369332"/>
          </a:xfrm>
          <a:prstGeom prst="rect">
            <a:avLst/>
          </a:prstGeom>
          <a:noFill/>
        </p:spPr>
        <p:txBody>
          <a:bodyPr wrap="square" rtlCol="0">
            <a:spAutoFit/>
          </a:bodyPr>
          <a:lstStyle/>
          <a:p>
            <a:r>
              <a:rPr lang="en-GB" dirty="0">
                <a:solidFill>
                  <a:srgbClr val="0070C0"/>
                </a:solidFill>
              </a:rPr>
              <a:t> </a:t>
            </a:r>
            <a:r>
              <a:rPr lang="en-GB" b="1" dirty="0">
                <a:solidFill>
                  <a:srgbClr val="0070C0"/>
                </a:solidFill>
              </a:rPr>
              <a:t>Knowledge</a:t>
            </a:r>
          </a:p>
        </p:txBody>
      </p:sp>
      <p:sp>
        <p:nvSpPr>
          <p:cNvPr id="11" name="Rectangle: Rounded Corners 10">
            <a:extLst>
              <a:ext uri="{FF2B5EF4-FFF2-40B4-BE49-F238E27FC236}">
                <a16:creationId xmlns:a16="http://schemas.microsoft.com/office/drawing/2014/main" id="{8B595749-8A69-2CBB-9F60-22E2941E2D8D}"/>
              </a:ext>
            </a:extLst>
          </p:cNvPr>
          <p:cNvSpPr/>
          <p:nvPr/>
        </p:nvSpPr>
        <p:spPr>
          <a:xfrm>
            <a:off x="1427163" y="4475670"/>
            <a:ext cx="2484891" cy="6844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Private Data</a:t>
            </a:r>
          </a:p>
        </p:txBody>
      </p:sp>
      <p:cxnSp>
        <p:nvCxnSpPr>
          <p:cNvPr id="13" name="Straight Arrow Connector 12">
            <a:extLst>
              <a:ext uri="{FF2B5EF4-FFF2-40B4-BE49-F238E27FC236}">
                <a16:creationId xmlns:a16="http://schemas.microsoft.com/office/drawing/2014/main" id="{DB455DF0-BF5A-6391-17F3-2D3052F5E26E}"/>
              </a:ext>
            </a:extLst>
          </p:cNvPr>
          <p:cNvCxnSpPr>
            <a:cxnSpLocks/>
          </p:cNvCxnSpPr>
          <p:nvPr/>
        </p:nvCxnSpPr>
        <p:spPr>
          <a:xfrm>
            <a:off x="6472364" y="2902844"/>
            <a:ext cx="0" cy="1112202"/>
          </a:xfrm>
          <a:prstGeom prst="straightConnector1">
            <a:avLst/>
          </a:prstGeom>
          <a:ln w="38100">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C8148569-5B6A-BE6A-4627-F5BDA8EBE7E3}"/>
              </a:ext>
            </a:extLst>
          </p:cNvPr>
          <p:cNvGrpSpPr/>
          <p:nvPr/>
        </p:nvGrpSpPr>
        <p:grpSpPr>
          <a:xfrm>
            <a:off x="8121124" y="2902844"/>
            <a:ext cx="3299347" cy="1106669"/>
            <a:chOff x="8121124" y="2902844"/>
            <a:chExt cx="3299347" cy="1106669"/>
          </a:xfrm>
        </p:grpSpPr>
        <p:sp>
          <p:nvSpPr>
            <p:cNvPr id="10" name="TextBox 9">
              <a:extLst>
                <a:ext uri="{FF2B5EF4-FFF2-40B4-BE49-F238E27FC236}">
                  <a16:creationId xmlns:a16="http://schemas.microsoft.com/office/drawing/2014/main" id="{AEDADA6B-A73A-D071-EA4C-621642CCDC90}"/>
                </a:ext>
              </a:extLst>
            </p:cNvPr>
            <p:cNvSpPr txBox="1"/>
            <p:nvPr/>
          </p:nvSpPr>
          <p:spPr>
            <a:xfrm>
              <a:off x="8426708" y="2902844"/>
              <a:ext cx="1343684" cy="369332"/>
            </a:xfrm>
            <a:prstGeom prst="rect">
              <a:avLst/>
            </a:prstGeom>
            <a:noFill/>
          </p:spPr>
          <p:txBody>
            <a:bodyPr wrap="square" rtlCol="0">
              <a:spAutoFit/>
            </a:bodyPr>
            <a:lstStyle/>
            <a:p>
              <a:r>
                <a:rPr lang="en-GB" dirty="0">
                  <a:solidFill>
                    <a:srgbClr val="0070C0"/>
                  </a:solidFill>
                </a:rPr>
                <a:t> </a:t>
              </a:r>
              <a:r>
                <a:rPr lang="en-GB" b="1" dirty="0">
                  <a:solidFill>
                    <a:srgbClr val="06C4B0"/>
                  </a:solidFill>
                </a:rPr>
                <a:t>Response</a:t>
              </a:r>
            </a:p>
          </p:txBody>
        </p:sp>
        <p:sp>
          <p:nvSpPr>
            <p:cNvPr id="15" name="TextBox 14">
              <a:extLst>
                <a:ext uri="{FF2B5EF4-FFF2-40B4-BE49-F238E27FC236}">
                  <a16:creationId xmlns:a16="http://schemas.microsoft.com/office/drawing/2014/main" id="{968E38DC-CC62-174D-BF75-E783AF174BBD}"/>
                </a:ext>
              </a:extLst>
            </p:cNvPr>
            <p:cNvSpPr txBox="1"/>
            <p:nvPr/>
          </p:nvSpPr>
          <p:spPr>
            <a:xfrm>
              <a:off x="8121124" y="3363182"/>
              <a:ext cx="3299347" cy="646331"/>
            </a:xfrm>
            <a:prstGeom prst="rect">
              <a:avLst/>
            </a:prstGeom>
            <a:noFill/>
          </p:spPr>
          <p:txBody>
            <a:bodyPr wrap="square" rtlCol="0">
              <a:spAutoFit/>
            </a:bodyPr>
            <a:lstStyle/>
            <a:p>
              <a:r>
                <a:rPr lang="en-GB" b="0" i="0" dirty="0">
                  <a:solidFill>
                    <a:srgbClr val="06C4B0"/>
                  </a:solidFill>
                  <a:effectLst/>
                  <a:latin typeface="Arial" panose="020B0604020202020204" pitchFamily="34" charset="0"/>
                  <a:cs typeface="Arial" panose="020B0604020202020204" pitchFamily="34" charset="0"/>
                </a:rPr>
                <a:t>Zip code 90210 corresponds to the city of Beverly Hills…..</a:t>
              </a:r>
              <a:endParaRPr lang="en-GB" b="1" dirty="0">
                <a:solidFill>
                  <a:srgbClr val="06C4B0"/>
                </a:solidFill>
                <a:latin typeface="Arial" panose="020B0604020202020204" pitchFamily="34" charset="0"/>
                <a:cs typeface="Arial" panose="020B0604020202020204" pitchFamily="34" charset="0"/>
              </a:endParaRPr>
            </a:p>
          </p:txBody>
        </p:sp>
      </p:grpSp>
      <p:cxnSp>
        <p:nvCxnSpPr>
          <p:cNvPr id="16" name="Straight Arrow Connector 15">
            <a:extLst>
              <a:ext uri="{FF2B5EF4-FFF2-40B4-BE49-F238E27FC236}">
                <a16:creationId xmlns:a16="http://schemas.microsoft.com/office/drawing/2014/main" id="{1EFBCE4E-239E-BBB4-4B14-6DFB785CBE1C}"/>
              </a:ext>
            </a:extLst>
          </p:cNvPr>
          <p:cNvCxnSpPr>
            <a:cxnSpLocks/>
          </p:cNvCxnSpPr>
          <p:nvPr/>
        </p:nvCxnSpPr>
        <p:spPr>
          <a:xfrm>
            <a:off x="4095750" y="4817884"/>
            <a:ext cx="142932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9" name="Picture 18" descr="Microsoft Fabric logo">
            <a:extLst>
              <a:ext uri="{FF2B5EF4-FFF2-40B4-BE49-F238E27FC236}">
                <a16:creationId xmlns:a16="http://schemas.microsoft.com/office/drawing/2014/main" id="{7874BDBA-46C2-19B4-4867-584F31AE76B4}"/>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9855" y="1994869"/>
            <a:ext cx="854597" cy="854593"/>
          </a:xfrm>
          <a:prstGeom prst="rect">
            <a:avLst/>
          </a:prstGeom>
          <a:effectLst/>
        </p:spPr>
      </p:pic>
      <p:pic>
        <p:nvPicPr>
          <p:cNvPr id="2" name="Picture 1" descr="Microsoft Fabric logo">
            <a:extLst>
              <a:ext uri="{FF2B5EF4-FFF2-40B4-BE49-F238E27FC236}">
                <a16:creationId xmlns:a16="http://schemas.microsoft.com/office/drawing/2014/main" id="{40CD3CD1-4E72-1E1B-F75F-F88520655476}"/>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7403" y="5986116"/>
            <a:ext cx="854597" cy="854593"/>
          </a:xfrm>
          <a:prstGeom prst="rect">
            <a:avLst/>
          </a:prstGeom>
          <a:effectLst/>
        </p:spPr>
      </p:pic>
      <p:sp>
        <p:nvSpPr>
          <p:cNvPr id="20" name="TextBox 19">
            <a:extLst>
              <a:ext uri="{FF2B5EF4-FFF2-40B4-BE49-F238E27FC236}">
                <a16:creationId xmlns:a16="http://schemas.microsoft.com/office/drawing/2014/main" id="{BC88F9CE-E0EC-729C-73D4-4835AE098E58}"/>
              </a:ext>
            </a:extLst>
          </p:cNvPr>
          <p:cNvSpPr txBox="1"/>
          <p:nvPr/>
        </p:nvSpPr>
        <p:spPr>
          <a:xfrm>
            <a:off x="893076" y="3000131"/>
            <a:ext cx="4755823" cy="646331"/>
          </a:xfrm>
          <a:prstGeom prst="rect">
            <a:avLst/>
          </a:prstGeom>
          <a:noFill/>
        </p:spPr>
        <p:txBody>
          <a:bodyPr wrap="square">
            <a:spAutoFit/>
          </a:bodyPr>
          <a:lstStyle/>
          <a:p>
            <a:r>
              <a:rPr lang="en-GB" b="0" dirty="0">
                <a:solidFill>
                  <a:srgbClr val="000000"/>
                </a:solidFill>
                <a:effectLst/>
                <a:latin typeface="Consolas" panose="020B0609020204030204" pitchFamily="49" charset="0"/>
              </a:rPr>
              <a:t> zip_codes</a:t>
            </a:r>
            <a:r>
              <a:rPr lang="en-GB" dirty="0">
                <a:solidFill>
                  <a:srgbClr val="000000"/>
                </a:solidFill>
                <a:latin typeface="Consolas" panose="020B0609020204030204" pitchFamily="49" charset="0"/>
              </a:rPr>
              <a:t>:</a:t>
            </a:r>
          </a:p>
          <a:p>
            <a:r>
              <a:rPr lang="en-GB" b="0" dirty="0">
                <a:solidFill>
                  <a:srgbClr val="000000"/>
                </a:solidFill>
                <a:effectLst/>
                <a:latin typeface="Consolas" panose="020B0609020204030204" pitchFamily="49" charset="0"/>
              </a:rPr>
              <a:t>[</a:t>
            </a:r>
            <a:r>
              <a:rPr lang="en-GB" b="0" dirty="0">
                <a:solidFill>
                  <a:srgbClr val="A31515"/>
                </a:solidFill>
                <a:effectLst/>
                <a:latin typeface="Consolas" panose="020B0609020204030204" pitchFamily="49" charset="0"/>
              </a:rPr>
              <a:t>"98052"</a:t>
            </a:r>
            <a:r>
              <a:rPr lang="en-GB" b="0" dirty="0">
                <a:solidFill>
                  <a:srgbClr val="000000"/>
                </a:solidFill>
                <a:effectLst/>
                <a:latin typeface="Consolas" panose="020B0609020204030204" pitchFamily="49" charset="0"/>
              </a:rPr>
              <a:t>, </a:t>
            </a:r>
            <a:r>
              <a:rPr lang="en-GB" b="0" dirty="0">
                <a:solidFill>
                  <a:srgbClr val="A31515"/>
                </a:solidFill>
                <a:effectLst/>
                <a:latin typeface="Consolas" panose="020B0609020204030204" pitchFamily="49" charset="0"/>
              </a:rPr>
              <a:t>"10001"</a:t>
            </a:r>
            <a:r>
              <a:rPr lang="en-GB" b="0" dirty="0">
                <a:solidFill>
                  <a:srgbClr val="000000"/>
                </a:solidFill>
                <a:effectLst/>
                <a:latin typeface="Consolas" panose="020B0609020204030204" pitchFamily="49" charset="0"/>
              </a:rPr>
              <a:t>, </a:t>
            </a:r>
            <a:r>
              <a:rPr lang="en-GB" b="0" dirty="0">
                <a:solidFill>
                  <a:srgbClr val="A31515"/>
                </a:solidFill>
                <a:effectLst/>
                <a:latin typeface="Consolas" panose="020B0609020204030204" pitchFamily="49" charset="0"/>
              </a:rPr>
              <a:t>"60601"</a:t>
            </a:r>
            <a:r>
              <a:rPr lang="en-GB" b="0" dirty="0">
                <a:solidFill>
                  <a:srgbClr val="000000"/>
                </a:solidFill>
                <a:effectLst/>
                <a:latin typeface="Consolas" panose="020B0609020204030204" pitchFamily="49" charset="0"/>
              </a:rPr>
              <a:t>, </a:t>
            </a:r>
            <a:r>
              <a:rPr lang="en-GB" b="0" dirty="0">
                <a:solidFill>
                  <a:srgbClr val="A31515"/>
                </a:solidFill>
                <a:effectLst/>
                <a:latin typeface="Consolas" panose="020B0609020204030204" pitchFamily="49" charset="0"/>
              </a:rPr>
              <a:t>"90210"</a:t>
            </a:r>
            <a:r>
              <a:rPr lang="en-GB" b="0" dirty="0">
                <a:solidFill>
                  <a:srgbClr val="000000"/>
                </a:solidFill>
                <a:effectLst/>
                <a:latin typeface="Consolas" panose="020B0609020204030204" pitchFamily="49" charset="0"/>
              </a:rPr>
              <a:t>]</a:t>
            </a:r>
          </a:p>
        </p:txBody>
      </p:sp>
      <p:sp>
        <p:nvSpPr>
          <p:cNvPr id="22" name="TextBox 21">
            <a:extLst>
              <a:ext uri="{FF2B5EF4-FFF2-40B4-BE49-F238E27FC236}">
                <a16:creationId xmlns:a16="http://schemas.microsoft.com/office/drawing/2014/main" id="{D12403D9-B45F-6A1B-E37C-4243EB520116}"/>
              </a:ext>
            </a:extLst>
          </p:cNvPr>
          <p:cNvSpPr txBox="1"/>
          <p:nvPr/>
        </p:nvSpPr>
        <p:spPr>
          <a:xfrm>
            <a:off x="652119" y="5609819"/>
            <a:ext cx="6097314" cy="369332"/>
          </a:xfrm>
          <a:prstGeom prst="rect">
            <a:avLst/>
          </a:prstGeom>
          <a:noFill/>
        </p:spPr>
        <p:txBody>
          <a:bodyPr wrap="square">
            <a:spAutoFit/>
          </a:bodyPr>
          <a:lstStyle/>
          <a:p>
            <a:r>
              <a:rPr lang="en-GB" b="0" dirty="0">
                <a:solidFill>
                  <a:srgbClr val="A31515"/>
                </a:solidFill>
                <a:effectLst/>
                <a:latin typeface="Consolas" panose="020B0609020204030204" pitchFamily="49" charset="0"/>
              </a:rPr>
              <a:t>Tell me about zip code </a:t>
            </a:r>
            <a:r>
              <a:rPr lang="en-GB" b="0" dirty="0">
                <a:solidFill>
                  <a:srgbClr val="0000FF"/>
                </a:solidFill>
                <a:effectLst/>
                <a:latin typeface="Consolas" panose="020B0609020204030204" pitchFamily="49" charset="0"/>
              </a:rPr>
              <a:t>{</a:t>
            </a:r>
            <a:r>
              <a:rPr lang="en-GB" b="0" dirty="0" err="1">
                <a:solidFill>
                  <a:srgbClr val="000000"/>
                </a:solidFill>
                <a:effectLst/>
                <a:latin typeface="Consolas" panose="020B0609020204030204" pitchFamily="49" charset="0"/>
              </a:rPr>
              <a:t>zip_code</a:t>
            </a:r>
            <a:r>
              <a:rPr lang="en-GB" b="0" dirty="0">
                <a:solidFill>
                  <a:srgbClr val="0000FF"/>
                </a:solidFill>
                <a:effectLst/>
                <a:latin typeface="Consolas" panose="020B0609020204030204" pitchFamily="49" charset="0"/>
              </a:rPr>
              <a:t>}</a:t>
            </a:r>
            <a:endParaRPr lang="en-GB" b="0" dirty="0">
              <a:solidFill>
                <a:srgbClr val="000000"/>
              </a:solidFill>
              <a:effectLst/>
              <a:latin typeface="Consolas" panose="020B0609020204030204" pitchFamily="49" charset="0"/>
            </a:endParaRPr>
          </a:p>
        </p:txBody>
      </p:sp>
      <p:sp>
        <p:nvSpPr>
          <p:cNvPr id="24" name="TextBox 23">
            <a:extLst>
              <a:ext uri="{FF2B5EF4-FFF2-40B4-BE49-F238E27FC236}">
                <a16:creationId xmlns:a16="http://schemas.microsoft.com/office/drawing/2014/main" id="{0E7C6B8C-6D60-067C-14FC-2EC6777927C9}"/>
              </a:ext>
            </a:extLst>
          </p:cNvPr>
          <p:cNvSpPr txBox="1"/>
          <p:nvPr/>
        </p:nvSpPr>
        <p:spPr>
          <a:xfrm>
            <a:off x="3912054" y="4984607"/>
            <a:ext cx="2560310" cy="369332"/>
          </a:xfrm>
          <a:prstGeom prst="rect">
            <a:avLst/>
          </a:prstGeom>
          <a:noFill/>
        </p:spPr>
        <p:txBody>
          <a:bodyPr wrap="square">
            <a:spAutoFit/>
          </a:bodyPr>
          <a:lstStyle/>
          <a:p>
            <a:r>
              <a:rPr lang="en-GB" b="1" dirty="0">
                <a:solidFill>
                  <a:srgbClr val="0070C0"/>
                </a:solidFill>
              </a:rPr>
              <a:t>Prompt /Query</a:t>
            </a:r>
            <a:endParaRPr lang="en-GB" dirty="0"/>
          </a:p>
        </p:txBody>
      </p:sp>
      <p:pic>
        <p:nvPicPr>
          <p:cNvPr id="25" name="Graphic 24" descr="Web design">
            <a:extLst>
              <a:ext uri="{FF2B5EF4-FFF2-40B4-BE49-F238E27FC236}">
                <a16:creationId xmlns:a16="http://schemas.microsoft.com/office/drawing/2014/main" id="{27716562-E430-45FB-43A3-B8AFCE8F84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74565" y="4009513"/>
            <a:ext cx="603373" cy="706670"/>
          </a:xfrm>
          <a:prstGeom prst="rect">
            <a:avLst/>
          </a:prstGeom>
        </p:spPr>
      </p:pic>
      <p:pic>
        <p:nvPicPr>
          <p:cNvPr id="8" name="Picture 7">
            <a:extLst>
              <a:ext uri="{FF2B5EF4-FFF2-40B4-BE49-F238E27FC236}">
                <a16:creationId xmlns:a16="http://schemas.microsoft.com/office/drawing/2014/main" id="{2923FED2-B564-7FD2-4882-C2A705EA3D27}"/>
              </a:ext>
            </a:extLst>
          </p:cNvPr>
          <p:cNvPicPr>
            <a:picLocks noChangeAspect="1"/>
          </p:cNvPicPr>
          <p:nvPr/>
        </p:nvPicPr>
        <p:blipFill>
          <a:blip r:embed="rId5"/>
          <a:stretch>
            <a:fillRect/>
          </a:stretch>
        </p:blipFill>
        <p:spPr>
          <a:xfrm>
            <a:off x="6271537" y="4663185"/>
            <a:ext cx="854596" cy="854593"/>
          </a:xfrm>
          <a:prstGeom prst="rect">
            <a:avLst/>
          </a:prstGeom>
        </p:spPr>
      </p:pic>
      <p:pic>
        <p:nvPicPr>
          <p:cNvPr id="14" name="Picture 13">
            <a:extLst>
              <a:ext uri="{FF2B5EF4-FFF2-40B4-BE49-F238E27FC236}">
                <a16:creationId xmlns:a16="http://schemas.microsoft.com/office/drawing/2014/main" id="{7A49302E-2CFB-5AC8-0648-8D48913CCBBD}"/>
              </a:ext>
            </a:extLst>
          </p:cNvPr>
          <p:cNvPicPr>
            <a:picLocks noChangeAspect="1"/>
          </p:cNvPicPr>
          <p:nvPr/>
        </p:nvPicPr>
        <p:blipFill>
          <a:blip r:embed="rId6"/>
          <a:stretch>
            <a:fillRect/>
          </a:stretch>
        </p:blipFill>
        <p:spPr>
          <a:xfrm>
            <a:off x="9795752" y="0"/>
            <a:ext cx="2396247" cy="681037"/>
          </a:xfrm>
          <a:prstGeom prst="rect">
            <a:avLst/>
          </a:prstGeom>
        </p:spPr>
      </p:pic>
      <p:pic>
        <p:nvPicPr>
          <p:cNvPr id="18" name="Picture 17">
            <a:extLst>
              <a:ext uri="{FF2B5EF4-FFF2-40B4-BE49-F238E27FC236}">
                <a16:creationId xmlns:a16="http://schemas.microsoft.com/office/drawing/2014/main" id="{DE2C4CE3-144A-F75F-E1CC-FC0E0BFA4F5D}"/>
              </a:ext>
            </a:extLst>
          </p:cNvPr>
          <p:cNvPicPr>
            <a:picLocks noChangeAspect="1"/>
          </p:cNvPicPr>
          <p:nvPr/>
        </p:nvPicPr>
        <p:blipFill>
          <a:blip r:embed="rId7"/>
          <a:stretch>
            <a:fillRect/>
          </a:stretch>
        </p:blipFill>
        <p:spPr>
          <a:xfrm>
            <a:off x="0" y="0"/>
            <a:ext cx="1001949" cy="681037"/>
          </a:xfrm>
          <a:prstGeom prst="rect">
            <a:avLst/>
          </a:prstGeom>
        </p:spPr>
      </p:pic>
    </p:spTree>
    <p:extLst>
      <p:ext uri="{BB962C8B-B14F-4D97-AF65-F5344CB8AC3E}">
        <p14:creationId xmlns:p14="http://schemas.microsoft.com/office/powerpoint/2010/main" val="994925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0" grpId="0"/>
      <p:bldP spid="22"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C51E35-338C-5254-C8FA-9AF877428EA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F168C0A-D793-427E-C0F8-3E86AFDE10A6}"/>
              </a:ext>
            </a:extLst>
          </p:cNvPr>
          <p:cNvSpPr>
            <a:spLocks noGrp="1"/>
          </p:cNvSpPr>
          <p:nvPr>
            <p:ph type="title"/>
          </p:nvPr>
        </p:nvSpPr>
        <p:spPr>
          <a:xfrm>
            <a:off x="437518" y="208248"/>
            <a:ext cx="10515600" cy="1325563"/>
          </a:xfrm>
        </p:spPr>
        <p:txBody>
          <a:bodyPr>
            <a:normAutofit/>
          </a:bodyPr>
          <a:lstStyle/>
          <a:p>
            <a:pPr algn="ctr"/>
            <a:r>
              <a:rPr lang="en-GB" b="1" dirty="0"/>
              <a:t>Missing Data on your own data</a:t>
            </a:r>
            <a:endParaRPr lang="en-GB" dirty="0"/>
          </a:p>
        </p:txBody>
      </p:sp>
      <p:sp>
        <p:nvSpPr>
          <p:cNvPr id="5" name="Rectangle: Rounded Corners 4">
            <a:extLst>
              <a:ext uri="{FF2B5EF4-FFF2-40B4-BE49-F238E27FC236}">
                <a16:creationId xmlns:a16="http://schemas.microsoft.com/office/drawing/2014/main" id="{D30ABACA-9841-5733-49C4-94DCF316E882}"/>
              </a:ext>
            </a:extLst>
          </p:cNvPr>
          <p:cNvSpPr/>
          <p:nvPr/>
        </p:nvSpPr>
        <p:spPr>
          <a:xfrm>
            <a:off x="5659936" y="4015046"/>
            <a:ext cx="1989184" cy="151588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Picture 5">
            <a:extLst>
              <a:ext uri="{FF2B5EF4-FFF2-40B4-BE49-F238E27FC236}">
                <a16:creationId xmlns:a16="http://schemas.microsoft.com/office/drawing/2014/main" id="{7DA28197-A7F5-D386-2D67-E92B65451330}"/>
              </a:ext>
            </a:extLst>
          </p:cNvPr>
          <p:cNvPicPr>
            <a:picLocks noChangeAspect="1"/>
          </p:cNvPicPr>
          <p:nvPr/>
        </p:nvPicPr>
        <p:blipFill>
          <a:blip r:embed="rId2"/>
          <a:stretch>
            <a:fillRect/>
          </a:stretch>
        </p:blipFill>
        <p:spPr>
          <a:xfrm>
            <a:off x="6417133" y="4837797"/>
            <a:ext cx="664600" cy="457223"/>
          </a:xfrm>
          <a:prstGeom prst="rect">
            <a:avLst/>
          </a:prstGeom>
        </p:spPr>
      </p:pic>
      <p:cxnSp>
        <p:nvCxnSpPr>
          <p:cNvPr id="7" name="Straight Arrow Connector 6">
            <a:extLst>
              <a:ext uri="{FF2B5EF4-FFF2-40B4-BE49-F238E27FC236}">
                <a16:creationId xmlns:a16="http://schemas.microsoft.com/office/drawing/2014/main" id="{DBB24CCF-7B63-C661-10E4-E65327C17783}"/>
              </a:ext>
            </a:extLst>
          </p:cNvPr>
          <p:cNvCxnSpPr>
            <a:cxnSpLocks/>
          </p:cNvCxnSpPr>
          <p:nvPr/>
        </p:nvCxnSpPr>
        <p:spPr>
          <a:xfrm flipV="1">
            <a:off x="6807087" y="2817620"/>
            <a:ext cx="0" cy="11974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3BF6E27-EC03-BBA0-67A6-A966D2529255}"/>
              </a:ext>
            </a:extLst>
          </p:cNvPr>
          <p:cNvSpPr txBox="1"/>
          <p:nvPr/>
        </p:nvSpPr>
        <p:spPr>
          <a:xfrm>
            <a:off x="4185766" y="4332695"/>
            <a:ext cx="2073994" cy="369332"/>
          </a:xfrm>
          <a:prstGeom prst="rect">
            <a:avLst/>
          </a:prstGeom>
          <a:noFill/>
        </p:spPr>
        <p:txBody>
          <a:bodyPr wrap="square" rtlCol="0">
            <a:spAutoFit/>
          </a:bodyPr>
          <a:lstStyle/>
          <a:p>
            <a:r>
              <a:rPr lang="en-GB" dirty="0">
                <a:solidFill>
                  <a:srgbClr val="0070C0"/>
                </a:solidFill>
              </a:rPr>
              <a:t> </a:t>
            </a:r>
            <a:r>
              <a:rPr lang="en-GB" b="1" dirty="0">
                <a:solidFill>
                  <a:srgbClr val="0070C0"/>
                </a:solidFill>
              </a:rPr>
              <a:t>Knowledge</a:t>
            </a:r>
          </a:p>
        </p:txBody>
      </p:sp>
      <p:sp>
        <p:nvSpPr>
          <p:cNvPr id="11" name="Rectangle: Rounded Corners 10">
            <a:extLst>
              <a:ext uri="{FF2B5EF4-FFF2-40B4-BE49-F238E27FC236}">
                <a16:creationId xmlns:a16="http://schemas.microsoft.com/office/drawing/2014/main" id="{AE996987-B993-F1AA-AB27-F9FBEBF8ED88}"/>
              </a:ext>
            </a:extLst>
          </p:cNvPr>
          <p:cNvSpPr/>
          <p:nvPr/>
        </p:nvSpPr>
        <p:spPr>
          <a:xfrm>
            <a:off x="2127458" y="4588352"/>
            <a:ext cx="2058308" cy="643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Private Data</a:t>
            </a:r>
          </a:p>
        </p:txBody>
      </p:sp>
      <p:cxnSp>
        <p:nvCxnSpPr>
          <p:cNvPr id="13" name="Straight Arrow Connector 12">
            <a:extLst>
              <a:ext uri="{FF2B5EF4-FFF2-40B4-BE49-F238E27FC236}">
                <a16:creationId xmlns:a16="http://schemas.microsoft.com/office/drawing/2014/main" id="{1B87269D-5642-A3BA-67D5-87B00542160E}"/>
              </a:ext>
            </a:extLst>
          </p:cNvPr>
          <p:cNvCxnSpPr>
            <a:cxnSpLocks/>
          </p:cNvCxnSpPr>
          <p:nvPr/>
        </p:nvCxnSpPr>
        <p:spPr>
          <a:xfrm>
            <a:off x="6472364" y="2902844"/>
            <a:ext cx="0" cy="1112202"/>
          </a:xfrm>
          <a:prstGeom prst="straightConnector1">
            <a:avLst/>
          </a:prstGeom>
          <a:ln w="38100">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A7920E8-F25C-7088-7618-17CB1B553318}"/>
              </a:ext>
            </a:extLst>
          </p:cNvPr>
          <p:cNvCxnSpPr>
            <a:cxnSpLocks/>
          </p:cNvCxnSpPr>
          <p:nvPr/>
        </p:nvCxnSpPr>
        <p:spPr>
          <a:xfrm>
            <a:off x="4294480" y="4905179"/>
            <a:ext cx="120878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9" name="Picture 18" descr="Microsoft Fabric logo">
            <a:extLst>
              <a:ext uri="{FF2B5EF4-FFF2-40B4-BE49-F238E27FC236}">
                <a16:creationId xmlns:a16="http://schemas.microsoft.com/office/drawing/2014/main" id="{536D4616-4CBF-06FD-4258-E823BC8069F9}"/>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855" y="1994869"/>
            <a:ext cx="854597" cy="854593"/>
          </a:xfrm>
          <a:prstGeom prst="rect">
            <a:avLst/>
          </a:prstGeom>
          <a:effectLst/>
        </p:spPr>
      </p:pic>
      <p:pic>
        <p:nvPicPr>
          <p:cNvPr id="2" name="Picture 1" descr="Microsoft Fabric logo">
            <a:extLst>
              <a:ext uri="{FF2B5EF4-FFF2-40B4-BE49-F238E27FC236}">
                <a16:creationId xmlns:a16="http://schemas.microsoft.com/office/drawing/2014/main" id="{EEEA6153-504D-CB97-1EEB-A9C327D1F1DB}"/>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7403" y="6003407"/>
            <a:ext cx="854597" cy="854593"/>
          </a:xfrm>
          <a:prstGeom prst="rect">
            <a:avLst/>
          </a:prstGeom>
          <a:effectLst/>
        </p:spPr>
      </p:pic>
      <p:sp>
        <p:nvSpPr>
          <p:cNvPr id="24" name="TextBox 23">
            <a:extLst>
              <a:ext uri="{FF2B5EF4-FFF2-40B4-BE49-F238E27FC236}">
                <a16:creationId xmlns:a16="http://schemas.microsoft.com/office/drawing/2014/main" id="{5E279449-9068-3ADF-1838-299835BCE164}"/>
              </a:ext>
            </a:extLst>
          </p:cNvPr>
          <p:cNvSpPr txBox="1"/>
          <p:nvPr/>
        </p:nvSpPr>
        <p:spPr>
          <a:xfrm>
            <a:off x="4371939" y="4948336"/>
            <a:ext cx="955847" cy="369332"/>
          </a:xfrm>
          <a:prstGeom prst="rect">
            <a:avLst/>
          </a:prstGeom>
          <a:noFill/>
        </p:spPr>
        <p:txBody>
          <a:bodyPr wrap="square">
            <a:spAutoFit/>
          </a:bodyPr>
          <a:lstStyle/>
          <a:p>
            <a:r>
              <a:rPr lang="en-GB" b="1" dirty="0">
                <a:solidFill>
                  <a:srgbClr val="0070C0"/>
                </a:solidFill>
              </a:rPr>
              <a:t>Query</a:t>
            </a:r>
            <a:endParaRPr lang="en-GB" dirty="0"/>
          </a:p>
        </p:txBody>
      </p:sp>
      <p:pic>
        <p:nvPicPr>
          <p:cNvPr id="8" name="Graphic 7" descr="Web design">
            <a:extLst>
              <a:ext uri="{FF2B5EF4-FFF2-40B4-BE49-F238E27FC236}">
                <a16:creationId xmlns:a16="http://schemas.microsoft.com/office/drawing/2014/main" id="{7490C8AD-28A9-9569-C5C4-267E514014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74565" y="4009513"/>
            <a:ext cx="603373" cy="706670"/>
          </a:xfrm>
          <a:prstGeom prst="rect">
            <a:avLst/>
          </a:prstGeom>
        </p:spPr>
      </p:pic>
      <p:sp>
        <p:nvSpPr>
          <p:cNvPr id="14" name="TextBox 13">
            <a:extLst>
              <a:ext uri="{FF2B5EF4-FFF2-40B4-BE49-F238E27FC236}">
                <a16:creationId xmlns:a16="http://schemas.microsoft.com/office/drawing/2014/main" id="{620FAB71-A464-6DAA-78B2-2E889A9CD92E}"/>
              </a:ext>
            </a:extLst>
          </p:cNvPr>
          <p:cNvSpPr txBox="1"/>
          <p:nvPr/>
        </p:nvSpPr>
        <p:spPr>
          <a:xfrm>
            <a:off x="652119" y="5574090"/>
            <a:ext cx="6097314" cy="923330"/>
          </a:xfrm>
          <a:prstGeom prst="rect">
            <a:avLst/>
          </a:prstGeom>
          <a:noFill/>
        </p:spPr>
        <p:txBody>
          <a:bodyPr wrap="square">
            <a:spAutoFit/>
          </a:bodyPr>
          <a:lstStyle/>
          <a:p>
            <a:r>
              <a:rPr lang="en-GB" b="0" dirty="0">
                <a:solidFill>
                  <a:srgbClr val="A31515"/>
                </a:solidFill>
                <a:effectLst/>
                <a:latin typeface="Consolas" panose="020B0609020204030204" pitchFamily="49" charset="0"/>
              </a:rPr>
              <a:t>Assess the completeness of the dataset:</a:t>
            </a:r>
            <a:endParaRPr lang="en-GB" b="0" dirty="0">
              <a:solidFill>
                <a:srgbClr val="000000"/>
              </a:solidFill>
              <a:effectLst/>
              <a:latin typeface="Consolas" panose="020B0609020204030204" pitchFamily="49" charset="0"/>
            </a:endParaRPr>
          </a:p>
          <a:p>
            <a:r>
              <a:rPr lang="en-GB" b="0" dirty="0">
                <a:solidFill>
                  <a:srgbClr val="A31515"/>
                </a:solidFill>
                <a:effectLst/>
                <a:latin typeface="Consolas" panose="020B0609020204030204" pitchFamily="49" charset="0"/>
              </a:rPr>
              <a:t>1. Are there any missing values in the dataset?</a:t>
            </a:r>
            <a:endParaRPr lang="en-GB" b="0" dirty="0">
              <a:solidFill>
                <a:srgbClr val="000000"/>
              </a:solidFill>
              <a:effectLst/>
              <a:latin typeface="Consolas" panose="020B0609020204030204" pitchFamily="49" charset="0"/>
            </a:endParaRPr>
          </a:p>
          <a:p>
            <a:r>
              <a:rPr lang="en-GB" b="0" dirty="0">
                <a:solidFill>
                  <a:srgbClr val="A31515"/>
                </a:solidFill>
                <a:effectLst/>
                <a:latin typeface="Consolas" panose="020B0609020204030204" pitchFamily="49" charset="0"/>
              </a:rPr>
              <a:t>2. Which columns contain missing values?</a:t>
            </a:r>
            <a:endParaRPr lang="en-GB" b="0" dirty="0">
              <a:solidFill>
                <a:srgbClr val="000000"/>
              </a:solidFill>
              <a:effectLst/>
              <a:latin typeface="Consolas" panose="020B0609020204030204" pitchFamily="49" charset="0"/>
            </a:endParaRPr>
          </a:p>
        </p:txBody>
      </p:sp>
      <p:grpSp>
        <p:nvGrpSpPr>
          <p:cNvPr id="12" name="Group 11">
            <a:extLst>
              <a:ext uri="{FF2B5EF4-FFF2-40B4-BE49-F238E27FC236}">
                <a16:creationId xmlns:a16="http://schemas.microsoft.com/office/drawing/2014/main" id="{0E4A1F0F-F16C-65E1-19B1-2CE66061F81F}"/>
              </a:ext>
            </a:extLst>
          </p:cNvPr>
          <p:cNvGrpSpPr/>
          <p:nvPr/>
        </p:nvGrpSpPr>
        <p:grpSpPr>
          <a:xfrm>
            <a:off x="7649120" y="1853923"/>
            <a:ext cx="4553352" cy="3463745"/>
            <a:chOff x="8021370" y="2941133"/>
            <a:chExt cx="4553352" cy="3463745"/>
          </a:xfrm>
        </p:grpSpPr>
        <p:sp>
          <p:nvSpPr>
            <p:cNvPr id="10" name="TextBox 9">
              <a:extLst>
                <a:ext uri="{FF2B5EF4-FFF2-40B4-BE49-F238E27FC236}">
                  <a16:creationId xmlns:a16="http://schemas.microsoft.com/office/drawing/2014/main" id="{4E419BAC-C4E0-A61C-426B-7CBF4F47D5FC}"/>
                </a:ext>
              </a:extLst>
            </p:cNvPr>
            <p:cNvSpPr txBox="1"/>
            <p:nvPr/>
          </p:nvSpPr>
          <p:spPr>
            <a:xfrm>
              <a:off x="8021370" y="2941133"/>
              <a:ext cx="1450405" cy="369332"/>
            </a:xfrm>
            <a:prstGeom prst="rect">
              <a:avLst/>
            </a:prstGeom>
            <a:noFill/>
          </p:spPr>
          <p:txBody>
            <a:bodyPr wrap="square" rtlCol="0">
              <a:spAutoFit/>
            </a:bodyPr>
            <a:lstStyle/>
            <a:p>
              <a:r>
                <a:rPr lang="en-GB" dirty="0">
                  <a:solidFill>
                    <a:srgbClr val="0070C0"/>
                  </a:solidFill>
                </a:rPr>
                <a:t> </a:t>
              </a:r>
              <a:r>
                <a:rPr lang="en-GB" b="1" dirty="0">
                  <a:solidFill>
                    <a:srgbClr val="06C4B0"/>
                  </a:solidFill>
                </a:rPr>
                <a:t>Response</a:t>
              </a:r>
            </a:p>
          </p:txBody>
        </p:sp>
        <p:sp>
          <p:nvSpPr>
            <p:cNvPr id="17" name="Rectangle 2">
              <a:extLst>
                <a:ext uri="{FF2B5EF4-FFF2-40B4-BE49-F238E27FC236}">
                  <a16:creationId xmlns:a16="http://schemas.microsoft.com/office/drawing/2014/main" id="{AC7C8638-EFFB-3212-75EA-F853EE88995E}"/>
                </a:ext>
              </a:extLst>
            </p:cNvPr>
            <p:cNvSpPr>
              <a:spLocks noChangeArrowheads="1"/>
            </p:cNvSpPr>
            <p:nvPr/>
          </p:nvSpPr>
          <p:spPr bwMode="auto">
            <a:xfrm>
              <a:off x="8329130" y="3357890"/>
              <a:ext cx="424559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6C4B0"/>
                  </a:solidFill>
                  <a:effectLst/>
                  <a:cs typeface="Arial" panose="020B0604020202020204" pitchFamily="34" charset="0"/>
                </a:rPr>
                <a:t>Completeness Assessment: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6C4B0"/>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6C4B0"/>
                  </a:solidFill>
                  <a:effectLst/>
                  <a:cs typeface="Arial" panose="020B0604020202020204" pitchFamily="34" charset="0"/>
                </a:rPr>
                <a:t>Based on the provided dataset, the assessment of completeness is as follows: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6C4B0"/>
                  </a:solidFill>
                  <a:effectLst/>
                  <a:cs typeface="Arial" panose="020B0604020202020204" pitchFamily="34" charset="0"/>
                </a:rPr>
                <a:t>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rgbClr val="06C4B0"/>
                  </a:solidFill>
                  <a:effectLst/>
                  <a:cs typeface="Arial" panose="020B0604020202020204" pitchFamily="34" charset="0"/>
                </a:rPr>
                <a:t>Yes, there are missing values in the dataset.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rgbClr val="06C4B0"/>
                  </a:solidFill>
                  <a:effectLst/>
                  <a:cs typeface="Arial" panose="020B0604020202020204" pitchFamily="34" charset="0"/>
                </a:rPr>
                <a:t>2. The "Age", "Purchase Amount", and "Address" columns contain missing values.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rgbClr val="323130"/>
                  </a:solidFill>
                  <a:effectLst/>
                  <a:cs typeface="Arial" panose="020B0604020202020204" pitchFamily="34" charset="0"/>
                </a:rPr>
              </a:br>
              <a:endParaRPr kumimoji="0" lang="en-US" altLang="en-US" sz="1600" b="0" i="0" u="none" strike="noStrike" cap="none" normalizeH="0" baseline="0" dirty="0">
                <a:ln>
                  <a:noFill/>
                </a:ln>
                <a:solidFill>
                  <a:schemeClr val="tx1"/>
                </a:solidFill>
                <a:effectLst/>
                <a:cs typeface="Arial" panose="020B0604020202020204" pitchFamily="34" charset="0"/>
              </a:endParaRPr>
            </a:p>
          </p:txBody>
        </p:sp>
      </p:grpSp>
      <p:sp>
        <p:nvSpPr>
          <p:cNvPr id="21" name="TextBox 20">
            <a:extLst>
              <a:ext uri="{FF2B5EF4-FFF2-40B4-BE49-F238E27FC236}">
                <a16:creationId xmlns:a16="http://schemas.microsoft.com/office/drawing/2014/main" id="{8AE230C3-B037-2ABB-FA63-3009A3EAB057}"/>
              </a:ext>
            </a:extLst>
          </p:cNvPr>
          <p:cNvSpPr txBox="1"/>
          <p:nvPr/>
        </p:nvSpPr>
        <p:spPr>
          <a:xfrm>
            <a:off x="315353" y="1663609"/>
            <a:ext cx="5439737" cy="2031325"/>
          </a:xfrm>
          <a:prstGeom prst="rect">
            <a:avLst/>
          </a:prstGeom>
          <a:noFill/>
        </p:spPr>
        <p:txBody>
          <a:bodyPr wrap="square">
            <a:spAutoFit/>
          </a:bodyPr>
          <a:lstStyle/>
          <a:p>
            <a:r>
              <a:rPr lang="en-GB" b="0" dirty="0">
                <a:solidFill>
                  <a:srgbClr val="A31515"/>
                </a:solidFill>
                <a:effectLst/>
                <a:latin typeface="Consolas" panose="020B0609020204030204" pitchFamily="49" charset="0"/>
              </a:rPr>
              <a:t>Customer ID,Name,Age,Gender,Occupation,Purchase Amount,Email,Address</a:t>
            </a:r>
            <a:endParaRPr lang="en-GB" b="0" dirty="0">
              <a:solidFill>
                <a:srgbClr val="000000"/>
              </a:solidFill>
              <a:effectLst/>
              <a:latin typeface="Consolas" panose="020B0609020204030204" pitchFamily="49" charset="0"/>
            </a:endParaRPr>
          </a:p>
          <a:p>
            <a:r>
              <a:rPr lang="en-GB" b="0" dirty="0">
                <a:solidFill>
                  <a:srgbClr val="A31515"/>
                </a:solidFill>
                <a:effectLst/>
                <a:latin typeface="Consolas" panose="020B0609020204030204" pitchFamily="49" charset="0"/>
              </a:rPr>
              <a:t>9,James</a:t>
            </a:r>
            <a:r>
              <a:rPr lang="en-GB" b="0" dirty="0">
                <a:solidFill>
                  <a:srgbClr val="A31515"/>
                </a:solidFill>
                <a:effectLst/>
                <a:highlight>
                  <a:srgbClr val="FFFF00"/>
                </a:highlight>
                <a:latin typeface="Consolas" panose="020B0609020204030204" pitchFamily="49" charset="0"/>
              </a:rPr>
              <a:t>,,</a:t>
            </a:r>
            <a:r>
              <a:rPr lang="en-GB" b="0" dirty="0">
                <a:solidFill>
                  <a:srgbClr val="A31515"/>
                </a:solidFill>
                <a:effectLst/>
                <a:latin typeface="Consolas" panose="020B0609020204030204" pitchFamily="49" charset="0"/>
              </a:rPr>
              <a:t>Male,Product Manager</a:t>
            </a:r>
            <a:r>
              <a:rPr lang="en-GB" b="0" dirty="0">
                <a:solidFill>
                  <a:srgbClr val="A31515"/>
                </a:solidFill>
                <a:effectLst/>
                <a:highlight>
                  <a:srgbClr val="FFFF00"/>
                </a:highlight>
                <a:latin typeface="Consolas" panose="020B0609020204030204" pitchFamily="49" charset="0"/>
              </a:rPr>
              <a:t>,,</a:t>
            </a:r>
            <a:r>
              <a:rPr lang="en-GB" b="0" dirty="0">
                <a:solidFill>
                  <a:srgbClr val="A31515"/>
                </a:solidFill>
                <a:effectLst/>
                <a:latin typeface="Consolas" panose="020B0609020204030204" pitchFamily="49" charset="0"/>
              </a:rPr>
              <a:t>james@example.com,890 Pine St</a:t>
            </a:r>
            <a:endParaRPr lang="en-GB" b="0" dirty="0">
              <a:solidFill>
                <a:srgbClr val="000000"/>
              </a:solidFill>
              <a:effectLst/>
              <a:latin typeface="Consolas" panose="020B0609020204030204" pitchFamily="49" charset="0"/>
            </a:endParaRPr>
          </a:p>
          <a:p>
            <a:r>
              <a:rPr lang="en-GB" b="0" dirty="0">
                <a:solidFill>
                  <a:srgbClr val="A31515"/>
                </a:solidFill>
                <a:effectLst/>
                <a:latin typeface="Consolas" panose="020B0609020204030204" pitchFamily="49" charset="0"/>
              </a:rPr>
              <a:t>10,Sarah,32,Female,Software Engineer,1900,sarah@example.com,</a:t>
            </a:r>
            <a:r>
              <a:rPr lang="en-GB" b="0" dirty="0">
                <a:solidFill>
                  <a:srgbClr val="A31515"/>
                </a:solidFill>
                <a:effectLst/>
                <a:highlight>
                  <a:srgbClr val="FFFF00"/>
                </a:highlight>
                <a:latin typeface="Consolas" panose="020B0609020204030204" pitchFamily="49" charset="0"/>
              </a:rPr>
              <a:t> </a:t>
            </a:r>
            <a:endParaRPr lang="en-GB" b="0" dirty="0">
              <a:solidFill>
                <a:srgbClr val="000000"/>
              </a:solidFill>
              <a:effectLst/>
              <a:highlight>
                <a:srgbClr val="FFFF00"/>
              </a:highlight>
              <a:latin typeface="Consolas" panose="020B0609020204030204" pitchFamily="49" charset="0"/>
            </a:endParaRPr>
          </a:p>
        </p:txBody>
      </p:sp>
      <p:pic>
        <p:nvPicPr>
          <p:cNvPr id="15" name="Picture 14">
            <a:extLst>
              <a:ext uri="{FF2B5EF4-FFF2-40B4-BE49-F238E27FC236}">
                <a16:creationId xmlns:a16="http://schemas.microsoft.com/office/drawing/2014/main" id="{DF65EA1B-1BFD-C2DB-09C2-C3D783A52B37}"/>
              </a:ext>
            </a:extLst>
          </p:cNvPr>
          <p:cNvPicPr>
            <a:picLocks noChangeAspect="1"/>
          </p:cNvPicPr>
          <p:nvPr/>
        </p:nvPicPr>
        <p:blipFill>
          <a:blip r:embed="rId6"/>
          <a:stretch>
            <a:fillRect/>
          </a:stretch>
        </p:blipFill>
        <p:spPr>
          <a:xfrm>
            <a:off x="9754994" y="0"/>
            <a:ext cx="2396247" cy="681037"/>
          </a:xfrm>
          <a:prstGeom prst="rect">
            <a:avLst/>
          </a:prstGeom>
        </p:spPr>
      </p:pic>
      <p:pic>
        <p:nvPicPr>
          <p:cNvPr id="18" name="Picture 17">
            <a:extLst>
              <a:ext uri="{FF2B5EF4-FFF2-40B4-BE49-F238E27FC236}">
                <a16:creationId xmlns:a16="http://schemas.microsoft.com/office/drawing/2014/main" id="{AE420D3F-4F0D-17CD-137F-F44791E1E60E}"/>
              </a:ext>
            </a:extLst>
          </p:cNvPr>
          <p:cNvPicPr>
            <a:picLocks noChangeAspect="1"/>
          </p:cNvPicPr>
          <p:nvPr/>
        </p:nvPicPr>
        <p:blipFill>
          <a:blip r:embed="rId7"/>
          <a:stretch>
            <a:fillRect/>
          </a:stretch>
        </p:blipFill>
        <p:spPr>
          <a:xfrm>
            <a:off x="0" y="0"/>
            <a:ext cx="1001949" cy="681037"/>
          </a:xfrm>
          <a:prstGeom prst="rect">
            <a:avLst/>
          </a:prstGeom>
        </p:spPr>
      </p:pic>
    </p:spTree>
    <p:extLst>
      <p:ext uri="{BB962C8B-B14F-4D97-AF65-F5344CB8AC3E}">
        <p14:creationId xmlns:p14="http://schemas.microsoft.com/office/powerpoint/2010/main" val="31075803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4" grpId="0"/>
      <p:bldP spid="14"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DF663-7E5B-4B8F-AF95-56AB14A8DE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694FA6-B503-A303-E543-F742C85D987C}"/>
              </a:ext>
            </a:extLst>
          </p:cNvPr>
          <p:cNvSpPr>
            <a:spLocks noGrp="1"/>
          </p:cNvSpPr>
          <p:nvPr>
            <p:ph type="title"/>
          </p:nvPr>
        </p:nvSpPr>
        <p:spPr/>
        <p:txBody>
          <a:bodyPr/>
          <a:lstStyle/>
          <a:p>
            <a:r>
              <a:rPr lang="en-GB" sz="4400" b="1" dirty="0">
                <a:solidFill>
                  <a:srgbClr val="009999"/>
                </a:solidFill>
                <a:latin typeface="Arial Black" panose="020B0A04020102020204"/>
              </a:rPr>
              <a:t>Prerequisites – Azure OpenAI</a:t>
            </a:r>
            <a:endParaRPr lang="en-GB" dirty="0"/>
          </a:p>
        </p:txBody>
      </p:sp>
      <p:sp>
        <p:nvSpPr>
          <p:cNvPr id="4" name="TextBox 3">
            <a:extLst>
              <a:ext uri="{FF2B5EF4-FFF2-40B4-BE49-F238E27FC236}">
                <a16:creationId xmlns:a16="http://schemas.microsoft.com/office/drawing/2014/main" id="{27BD5D04-F700-0879-7D8E-BB9B882CEB88}"/>
              </a:ext>
            </a:extLst>
          </p:cNvPr>
          <p:cNvSpPr txBox="1"/>
          <p:nvPr/>
        </p:nvSpPr>
        <p:spPr>
          <a:xfrm>
            <a:off x="1030671" y="1595121"/>
            <a:ext cx="10515600" cy="4154984"/>
          </a:xfrm>
          <a:prstGeom prst="rect">
            <a:avLst/>
          </a:prstGeom>
          <a:noFill/>
        </p:spPr>
        <p:txBody>
          <a:bodyPr wrap="square">
            <a:spAutoFit/>
          </a:bodyPr>
          <a:lstStyle/>
          <a:p>
            <a:pPr marL="514350" indent="-514350">
              <a:buFont typeface="+mj-lt"/>
              <a:buAutoNum type="arabicPeriod"/>
            </a:pPr>
            <a:r>
              <a:rPr lang="en-GB" sz="2400" dirty="0">
                <a:latin typeface="Arial" panose="020B0604020202020204" pitchFamily="34" charset="0"/>
                <a:cs typeface="Arial" panose="020B0604020202020204" pitchFamily="34" charset="0"/>
              </a:rPr>
              <a:t>Azure account. </a:t>
            </a:r>
          </a:p>
          <a:p>
            <a:pPr marL="514350" indent="-514350">
              <a:buFont typeface="+mj-lt"/>
              <a:buAutoNum type="arabicPeriod"/>
            </a:pPr>
            <a:r>
              <a:rPr lang="en-GB" sz="2400" dirty="0">
                <a:latin typeface="Arial" panose="020B0604020202020204" pitchFamily="34" charset="0"/>
                <a:cs typeface="Arial" panose="020B0604020202020204" pitchFamily="34" charset="0"/>
              </a:rPr>
              <a:t>Azure subscription with access enabled for the Azure OpenAI service. </a:t>
            </a:r>
          </a:p>
          <a:p>
            <a:pPr marL="0" indent="0">
              <a:buNone/>
            </a:pPr>
            <a:r>
              <a:rPr lang="en-GB" sz="2400" dirty="0">
                <a:latin typeface="Arial" panose="020B0604020202020204" pitchFamily="34" charset="0"/>
                <a:cs typeface="Arial" panose="020B0604020202020204" pitchFamily="34" charset="0"/>
              </a:rPr>
              <a:t>You can request access with this form- </a:t>
            </a:r>
            <a:r>
              <a:rPr lang="en-GB" sz="24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Request Access to Azure OpenAI Service (microsoft.com)</a:t>
            </a:r>
            <a:endParaRPr lang="en-GB" sz="2400" dirty="0">
              <a:latin typeface="Arial" panose="020B0604020202020204" pitchFamily="34" charset="0"/>
              <a:cs typeface="Arial" panose="020B0604020202020204" pitchFamily="34" charset="0"/>
            </a:endParaRPr>
          </a:p>
          <a:p>
            <a:pPr marL="0" indent="0">
              <a:buNone/>
            </a:pPr>
            <a:r>
              <a:rPr lang="en-GB" sz="2400" dirty="0">
                <a:latin typeface="Arial" panose="020B0604020202020204" pitchFamily="34" charset="0"/>
                <a:cs typeface="Arial" panose="020B0604020202020204" pitchFamily="34" charset="0"/>
              </a:rPr>
              <a:t>3. Azure account permissions(subscription-level permissions  OR RG level):</a:t>
            </a:r>
          </a:p>
          <a:p>
            <a:pPr lvl="1"/>
            <a:r>
              <a:rPr lang="en-GB" sz="2400" dirty="0">
                <a:latin typeface="Arial" panose="020B0604020202020204" pitchFamily="34" charset="0"/>
                <a:cs typeface="Arial" panose="020B0604020202020204" pitchFamily="34" charset="0"/>
              </a:rPr>
              <a:t> </a:t>
            </a:r>
            <a:r>
              <a:rPr lang="en-GB" sz="2400" b="1" dirty="0" err="1">
                <a:latin typeface="Arial" panose="020B0604020202020204" pitchFamily="34" charset="0"/>
                <a:cs typeface="Arial" panose="020B0604020202020204" pitchFamily="34" charset="0"/>
              </a:rPr>
              <a:t>Microsoft.Authorization</a:t>
            </a:r>
            <a:r>
              <a:rPr lang="en-GB" sz="2400" b="1" dirty="0">
                <a:latin typeface="Arial" panose="020B0604020202020204" pitchFamily="34" charset="0"/>
                <a:cs typeface="Arial" panose="020B0604020202020204" pitchFamily="34" charset="0"/>
              </a:rPr>
              <a:t>/</a:t>
            </a:r>
            <a:r>
              <a:rPr lang="en-GB" sz="2400" b="1" dirty="0" err="1">
                <a:latin typeface="Arial" panose="020B0604020202020204" pitchFamily="34" charset="0"/>
                <a:cs typeface="Arial" panose="020B0604020202020204" pitchFamily="34" charset="0"/>
              </a:rPr>
              <a:t>roleAssignments</a:t>
            </a:r>
            <a:r>
              <a:rPr lang="en-GB" sz="2400" b="1" dirty="0">
                <a:latin typeface="Arial" panose="020B0604020202020204" pitchFamily="34" charset="0"/>
                <a:cs typeface="Arial" panose="020B0604020202020204" pitchFamily="34" charset="0"/>
              </a:rPr>
              <a:t>/write </a:t>
            </a:r>
            <a:r>
              <a:rPr lang="en-GB" sz="2400" dirty="0">
                <a:latin typeface="Arial" panose="020B0604020202020204" pitchFamily="34" charset="0"/>
                <a:cs typeface="Arial" panose="020B0604020202020204" pitchFamily="34" charset="0"/>
              </a:rPr>
              <a:t>permissions (such as Role Based Access Control Administrator, User Access Administrator, or Owner.) </a:t>
            </a:r>
          </a:p>
          <a:p>
            <a:pPr lvl="1"/>
            <a:r>
              <a:rPr lang="en-GB" sz="2400" dirty="0">
                <a:latin typeface="Arial" panose="020B0604020202020204" pitchFamily="34" charset="0"/>
                <a:cs typeface="Arial" panose="020B0604020202020204" pitchFamily="34" charset="0"/>
              </a:rPr>
              <a:t> </a:t>
            </a:r>
            <a:r>
              <a:rPr lang="en-GB" sz="2400" b="1" dirty="0" err="1">
                <a:latin typeface="Arial" panose="020B0604020202020204" pitchFamily="34" charset="0"/>
                <a:cs typeface="Arial" panose="020B0604020202020204" pitchFamily="34" charset="0"/>
              </a:rPr>
              <a:t>Microsoft.Resources</a:t>
            </a:r>
            <a:r>
              <a:rPr lang="en-GB" sz="2400" b="1" dirty="0">
                <a:latin typeface="Arial" panose="020B0604020202020204" pitchFamily="34" charset="0"/>
                <a:cs typeface="Arial" panose="020B0604020202020204" pitchFamily="34" charset="0"/>
              </a:rPr>
              <a:t>/deployments/write </a:t>
            </a:r>
            <a:r>
              <a:rPr lang="en-GB" sz="2400" dirty="0">
                <a:latin typeface="Arial" panose="020B0604020202020204" pitchFamily="34" charset="0"/>
                <a:cs typeface="Arial" panose="020B0604020202020204" pitchFamily="34" charset="0"/>
              </a:rPr>
              <a:t>permissions on the subscription level.</a:t>
            </a:r>
          </a:p>
          <a:p>
            <a:pPr lvl="1"/>
            <a:r>
              <a:rPr lang="en-GB" sz="2400" dirty="0">
                <a:latin typeface="Arial" panose="020B0604020202020204" pitchFamily="34" charset="0"/>
                <a:cs typeface="Arial" panose="020B0604020202020204" pitchFamily="34" charset="0"/>
              </a:rPr>
              <a:t>You need App Registration (Client Id)</a:t>
            </a:r>
          </a:p>
        </p:txBody>
      </p:sp>
      <p:pic>
        <p:nvPicPr>
          <p:cNvPr id="3" name="Picture 2">
            <a:extLst>
              <a:ext uri="{FF2B5EF4-FFF2-40B4-BE49-F238E27FC236}">
                <a16:creationId xmlns:a16="http://schemas.microsoft.com/office/drawing/2014/main" id="{46343447-042C-DF29-0CAA-D6E41BD01815}"/>
              </a:ext>
            </a:extLst>
          </p:cNvPr>
          <p:cNvPicPr>
            <a:picLocks noChangeAspect="1"/>
          </p:cNvPicPr>
          <p:nvPr/>
        </p:nvPicPr>
        <p:blipFill>
          <a:blip r:embed="rId3"/>
          <a:stretch>
            <a:fillRect/>
          </a:stretch>
        </p:blipFill>
        <p:spPr>
          <a:xfrm>
            <a:off x="9795752" y="0"/>
            <a:ext cx="2396247" cy="681037"/>
          </a:xfrm>
          <a:prstGeom prst="rect">
            <a:avLst/>
          </a:prstGeom>
        </p:spPr>
      </p:pic>
      <p:pic>
        <p:nvPicPr>
          <p:cNvPr id="6" name="Picture 5">
            <a:extLst>
              <a:ext uri="{FF2B5EF4-FFF2-40B4-BE49-F238E27FC236}">
                <a16:creationId xmlns:a16="http://schemas.microsoft.com/office/drawing/2014/main" id="{DAFF8CE3-F3D2-E642-C63C-D9DF3D5DDEDC}"/>
              </a:ext>
            </a:extLst>
          </p:cNvPr>
          <p:cNvPicPr>
            <a:picLocks noChangeAspect="1"/>
          </p:cNvPicPr>
          <p:nvPr/>
        </p:nvPicPr>
        <p:blipFill>
          <a:blip r:embed="rId4"/>
          <a:stretch>
            <a:fillRect/>
          </a:stretch>
        </p:blipFill>
        <p:spPr>
          <a:xfrm>
            <a:off x="0" y="0"/>
            <a:ext cx="1001949" cy="681037"/>
          </a:xfrm>
          <a:prstGeom prst="rect">
            <a:avLst/>
          </a:prstGeom>
        </p:spPr>
      </p:pic>
    </p:spTree>
    <p:extLst>
      <p:ext uri="{BB962C8B-B14F-4D97-AF65-F5344CB8AC3E}">
        <p14:creationId xmlns:p14="http://schemas.microsoft.com/office/powerpoint/2010/main" val="13014054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3D32-462F-19B1-9D2E-A4A1F2C62D10}"/>
              </a:ext>
            </a:extLst>
          </p:cNvPr>
          <p:cNvSpPr>
            <a:spLocks noGrp="1"/>
          </p:cNvSpPr>
          <p:nvPr>
            <p:ph type="title"/>
          </p:nvPr>
        </p:nvSpPr>
        <p:spPr/>
        <p:txBody>
          <a:bodyPr/>
          <a:lstStyle/>
          <a:p>
            <a:r>
              <a:rPr lang="en-GB" sz="4400" b="1" dirty="0">
                <a:solidFill>
                  <a:srgbClr val="009999"/>
                </a:solidFill>
                <a:latin typeface="Arial Black" panose="020B0A04020102020204"/>
              </a:rPr>
              <a:t>Prerequisites – Microsoft Fabric </a:t>
            </a:r>
            <a:endParaRPr lang="en-GB" dirty="0"/>
          </a:p>
        </p:txBody>
      </p:sp>
      <p:sp>
        <p:nvSpPr>
          <p:cNvPr id="8" name="TextBox 7">
            <a:extLst>
              <a:ext uri="{FF2B5EF4-FFF2-40B4-BE49-F238E27FC236}">
                <a16:creationId xmlns:a16="http://schemas.microsoft.com/office/drawing/2014/main" id="{78508948-5245-D97F-9E0D-D13E8752CFC9}"/>
              </a:ext>
            </a:extLst>
          </p:cNvPr>
          <p:cNvSpPr txBox="1"/>
          <p:nvPr/>
        </p:nvSpPr>
        <p:spPr>
          <a:xfrm>
            <a:off x="1007023" y="2258989"/>
            <a:ext cx="8168508" cy="830997"/>
          </a:xfrm>
          <a:prstGeom prst="rect">
            <a:avLst/>
          </a:prstGeom>
          <a:noFill/>
        </p:spPr>
        <p:txBody>
          <a:bodyPr wrap="square">
            <a:spAutoFit/>
          </a:bodyPr>
          <a:lstStyle/>
          <a:p>
            <a:pPr marL="0" indent="0">
              <a:buNone/>
            </a:pPr>
            <a:r>
              <a:rPr lang="en-GB" sz="2400" b="1" i="0" dirty="0">
                <a:solidFill>
                  <a:srgbClr val="242424"/>
                </a:solidFill>
                <a:effectLst/>
                <a:latin typeface="source-serif-pro"/>
              </a:rPr>
              <a:t>Free Trial: </a:t>
            </a:r>
            <a:r>
              <a:rPr lang="pl-PL" sz="2400" b="0" i="0" dirty="0">
                <a:solidFill>
                  <a:srgbClr val="242424"/>
                </a:solidFill>
                <a:effectLst/>
                <a:latin typeface="Arial" panose="020B0604020202020204" pitchFamily="34" charset="0"/>
                <a:cs typeface="Arial" panose="020B0604020202020204" pitchFamily="34" charset="0"/>
              </a:rPr>
              <a:t>Go to </a:t>
            </a:r>
            <a:r>
              <a:rPr lang="pl-PL" sz="2400" b="0" i="0" u="sng" dirty="0">
                <a:solidFill>
                  <a:srgbClr val="242424"/>
                </a:solidFill>
                <a:effectLst/>
                <a:latin typeface="Arial" panose="020B0604020202020204" pitchFamily="34" charset="0"/>
                <a:cs typeface="Arial" panose="020B0604020202020204" pitchFamily="34" charset="0"/>
                <a:hlinkClick r:id="rId2"/>
              </a:rPr>
              <a:t>https://app.fabric.microsoft.com</a:t>
            </a:r>
            <a:endParaRPr lang="en-GB" sz="2400" b="0" i="0" u="sng" dirty="0">
              <a:solidFill>
                <a:srgbClr val="242424"/>
              </a:solidFill>
              <a:effectLst/>
              <a:latin typeface="Arial" panose="020B0604020202020204" pitchFamily="34" charset="0"/>
              <a:cs typeface="Arial" panose="020B0604020202020204" pitchFamily="34" charset="0"/>
            </a:endParaRPr>
          </a:p>
          <a:p>
            <a:pPr marL="0" indent="0">
              <a:buNone/>
            </a:pPr>
            <a:endParaRPr lang="pl-PL" sz="2400" b="0" i="0" dirty="0">
              <a:solidFill>
                <a:srgbClr val="242424"/>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EF65BAB-5C58-7293-FF23-559D29CF1C5D}"/>
              </a:ext>
            </a:extLst>
          </p:cNvPr>
          <p:cNvSpPr txBox="1"/>
          <p:nvPr/>
        </p:nvSpPr>
        <p:spPr>
          <a:xfrm>
            <a:off x="1007022" y="2752352"/>
            <a:ext cx="10690991" cy="2308324"/>
          </a:xfrm>
          <a:prstGeom prst="rect">
            <a:avLst/>
          </a:prstGeom>
          <a:noFill/>
        </p:spPr>
        <p:txBody>
          <a:bodyPr wrap="square">
            <a:spAutoFit/>
          </a:bodyPr>
          <a:lstStyle/>
          <a:p>
            <a:pPr algn="l"/>
            <a:endParaRPr lang="en-GB" sz="2400" b="0" i="0" dirty="0">
              <a:solidFill>
                <a:srgbClr val="242424"/>
              </a:solidFill>
              <a:effectLst/>
              <a:latin typeface="Arial" panose="020B0604020202020204" pitchFamily="34" charset="0"/>
              <a:cs typeface="Arial" panose="020B0604020202020204" pitchFamily="34" charset="0"/>
            </a:endParaRPr>
          </a:p>
          <a:p>
            <a:pPr algn="l"/>
            <a:r>
              <a:rPr lang="en-GB" sz="2400" b="0" i="0" dirty="0">
                <a:solidFill>
                  <a:srgbClr val="242424"/>
                </a:solidFill>
                <a:effectLst/>
                <a:latin typeface="Arial" panose="020B0604020202020204" pitchFamily="34" charset="0"/>
                <a:cs typeface="Arial" panose="020B0604020202020204" pitchFamily="34" charset="0"/>
              </a:rPr>
              <a:t>To enable Fabric for your organization. The permissions required to enable Fabric are either:</a:t>
            </a:r>
          </a:p>
          <a:p>
            <a:pPr lvl="2">
              <a:buFont typeface="Arial" panose="020B0604020202020204" pitchFamily="34" charset="0"/>
              <a:buChar char="•"/>
            </a:pPr>
            <a:r>
              <a:rPr lang="en-GB" sz="2400" b="0" i="1" dirty="0">
                <a:solidFill>
                  <a:srgbClr val="242424"/>
                </a:solidFill>
                <a:effectLst/>
                <a:latin typeface="Arial" panose="020B0604020202020204" pitchFamily="34" charset="0"/>
                <a:cs typeface="Arial" panose="020B0604020202020204" pitchFamily="34" charset="0"/>
              </a:rPr>
              <a:t>Fabric admin (</a:t>
            </a:r>
            <a:r>
              <a:rPr lang="en-GB" sz="2400" b="0" i="0" u="sng" dirty="0">
                <a:solidFill>
                  <a:srgbClr val="242424"/>
                </a:solidFill>
                <a:effectLst/>
                <a:latin typeface="Arial" panose="020B0604020202020204" pitchFamily="34" charset="0"/>
                <a:cs typeface="Arial" panose="020B0604020202020204" pitchFamily="34" charset="0"/>
                <a:hlinkClick r:id="rId3"/>
              </a:rPr>
              <a:t>Fabric Admin roles explained</a:t>
            </a:r>
            <a:r>
              <a:rPr lang="en-GB" sz="2400" b="0" i="0" dirty="0">
                <a:solidFill>
                  <a:srgbClr val="242424"/>
                </a:solidFill>
                <a:effectLst/>
                <a:latin typeface="Arial" panose="020B0604020202020204" pitchFamily="34" charset="0"/>
                <a:cs typeface="Arial" panose="020B0604020202020204" pitchFamily="34" charset="0"/>
              </a:rPr>
              <a:t>)</a:t>
            </a:r>
          </a:p>
          <a:p>
            <a:pPr lvl="2">
              <a:buFont typeface="Arial" panose="020B0604020202020204" pitchFamily="34" charset="0"/>
              <a:buChar char="•"/>
            </a:pPr>
            <a:r>
              <a:rPr lang="en-GB" sz="2400" b="0" i="1" dirty="0">
                <a:solidFill>
                  <a:srgbClr val="242424"/>
                </a:solidFill>
                <a:effectLst/>
                <a:latin typeface="Arial" panose="020B0604020202020204" pitchFamily="34" charset="0"/>
                <a:cs typeface="Arial" panose="020B0604020202020204" pitchFamily="34" charset="0"/>
              </a:rPr>
              <a:t>Power Platform admin</a:t>
            </a:r>
            <a:endParaRPr lang="en-GB" sz="2400" b="0" i="0" dirty="0">
              <a:solidFill>
                <a:srgbClr val="242424"/>
              </a:solidFill>
              <a:effectLst/>
              <a:latin typeface="Arial" panose="020B0604020202020204" pitchFamily="34" charset="0"/>
              <a:cs typeface="Arial" panose="020B0604020202020204" pitchFamily="34" charset="0"/>
            </a:endParaRPr>
          </a:p>
          <a:p>
            <a:pPr lvl="2">
              <a:buFont typeface="Arial" panose="020B0604020202020204" pitchFamily="34" charset="0"/>
              <a:buChar char="•"/>
            </a:pPr>
            <a:r>
              <a:rPr lang="en-GB" sz="2400" b="0" i="1" dirty="0">
                <a:solidFill>
                  <a:srgbClr val="242424"/>
                </a:solidFill>
                <a:effectLst/>
                <a:latin typeface="Arial" panose="020B0604020202020204" pitchFamily="34" charset="0"/>
                <a:cs typeface="Arial" panose="020B0604020202020204" pitchFamily="34" charset="0"/>
              </a:rPr>
              <a:t>Microsoft 365 admin</a:t>
            </a:r>
            <a:endParaRPr lang="en-GB" sz="2400" b="0" i="0" dirty="0">
              <a:solidFill>
                <a:srgbClr val="242424"/>
              </a:solidFill>
              <a:effectLst/>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6C257BE7-7DE5-40BA-50F7-B3EC846F401F}"/>
              </a:ext>
            </a:extLst>
          </p:cNvPr>
          <p:cNvPicPr>
            <a:picLocks noChangeAspect="1"/>
          </p:cNvPicPr>
          <p:nvPr/>
        </p:nvPicPr>
        <p:blipFill>
          <a:blip r:embed="rId4"/>
          <a:stretch>
            <a:fillRect/>
          </a:stretch>
        </p:blipFill>
        <p:spPr>
          <a:xfrm>
            <a:off x="9795752" y="0"/>
            <a:ext cx="2396247" cy="681037"/>
          </a:xfrm>
          <a:prstGeom prst="rect">
            <a:avLst/>
          </a:prstGeom>
        </p:spPr>
      </p:pic>
      <p:pic>
        <p:nvPicPr>
          <p:cNvPr id="4" name="Picture 3" descr="Microsoft Fabric logo">
            <a:extLst>
              <a:ext uri="{FF2B5EF4-FFF2-40B4-BE49-F238E27FC236}">
                <a16:creationId xmlns:a16="http://schemas.microsoft.com/office/drawing/2014/main" id="{6EC602FA-0FCC-D1DA-2C7E-E72E6A13EA24}"/>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37403" y="6003407"/>
            <a:ext cx="854597" cy="854593"/>
          </a:xfrm>
          <a:prstGeom prst="rect">
            <a:avLst/>
          </a:prstGeom>
          <a:effectLst/>
        </p:spPr>
      </p:pic>
    </p:spTree>
    <p:extLst>
      <p:ext uri="{BB962C8B-B14F-4D97-AF65-F5344CB8AC3E}">
        <p14:creationId xmlns:p14="http://schemas.microsoft.com/office/powerpoint/2010/main" val="276653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A1F25F-EB2A-3085-AF36-5CC96814A09B}"/>
              </a:ext>
            </a:extLst>
          </p:cNvPr>
          <p:cNvSpPr>
            <a:spLocks noGrp="1"/>
          </p:cNvSpPr>
          <p:nvPr>
            <p:ph type="dt" sz="half" idx="10"/>
          </p:nvPr>
        </p:nvSpPr>
        <p:spPr>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09E04749-5B2C-4ED9-90DD-7A3A31587318}" type="datetime1">
              <a:rPr kumimoji="0" lang="en-GB" sz="1200" b="0" i="0" u="none" strike="noStrike" kern="1200" cap="none" spc="0" normalizeH="0" baseline="0" noProof="0" smtClean="0">
                <a:ln>
                  <a:noFill/>
                </a:ln>
                <a:solidFill>
                  <a:schemeClr val="accent5">
                    <a:lumMod val="50000"/>
                  </a:schemeClr>
                </a:solidFill>
                <a:effectLst/>
                <a:uLnTx/>
                <a:uFillTx/>
                <a:latin typeface="Calibri" panose="020F0502020204030204"/>
                <a:ea typeface="+mn-ea"/>
                <a:cs typeface="+mn-cs"/>
              </a:rPr>
              <a:t>26/06/2024</a:t>
            </a:fld>
            <a:endParaRPr kumimoji="0" lang="en-US" sz="12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2FEB7474-29D3-6789-7DCC-B3E2FAB29E8D}"/>
              </a:ext>
            </a:extLst>
          </p:cNvPr>
          <p:cNvSpPr>
            <a:spLocks noGrp="1"/>
          </p:cNvSpPr>
          <p:nvPr>
            <p:ph type="title" idx="4294967295"/>
          </p:nvPr>
        </p:nvSpPr>
        <p:spPr>
          <a:xfrm>
            <a:off x="429996" y="1210297"/>
            <a:ext cx="6138863" cy="712788"/>
          </a:xfrm>
        </p:spPr>
        <p:txBody>
          <a:bodyPr/>
          <a:lstStyle/>
          <a:p>
            <a:r>
              <a:rPr lang="en-US" b="1" dirty="0">
                <a:solidFill>
                  <a:schemeClr val="accent5">
                    <a:lumMod val="50000"/>
                  </a:schemeClr>
                </a:solidFill>
              </a:rPr>
              <a:t>Alpa Buddhabhatti</a:t>
            </a:r>
          </a:p>
        </p:txBody>
      </p:sp>
      <p:sp>
        <p:nvSpPr>
          <p:cNvPr id="7" name="Content Placeholder 2">
            <a:extLst>
              <a:ext uri="{FF2B5EF4-FFF2-40B4-BE49-F238E27FC236}">
                <a16:creationId xmlns:a16="http://schemas.microsoft.com/office/drawing/2014/main" id="{25D1504E-68C3-2F01-F25D-5DB94F3E97D8}"/>
              </a:ext>
            </a:extLst>
          </p:cNvPr>
          <p:cNvSpPr>
            <a:spLocks noGrp="1"/>
          </p:cNvSpPr>
          <p:nvPr>
            <p:ph idx="4294967295"/>
          </p:nvPr>
        </p:nvSpPr>
        <p:spPr>
          <a:xfrm>
            <a:off x="429996" y="2294523"/>
            <a:ext cx="6035675" cy="1270000"/>
          </a:xfrm>
        </p:spPr>
        <p:txBody>
          <a:bodyPr/>
          <a:lstStyle/>
          <a:p>
            <a:pPr marL="0" indent="0">
              <a:buNone/>
            </a:pPr>
            <a:r>
              <a:rPr lang="en-US" dirty="0">
                <a:solidFill>
                  <a:schemeClr val="accent5">
                    <a:lumMod val="50000"/>
                  </a:schemeClr>
                </a:solidFill>
              </a:rPr>
              <a:t>Azure Data Engineer/Trainer</a:t>
            </a:r>
          </a:p>
          <a:p>
            <a:pPr marL="0" indent="0">
              <a:buNone/>
            </a:pPr>
            <a:endParaRPr lang="en-US" dirty="0">
              <a:solidFill>
                <a:schemeClr val="accent5">
                  <a:lumMod val="50000"/>
                </a:schemeClr>
              </a:solidFill>
            </a:endParaRPr>
          </a:p>
        </p:txBody>
      </p:sp>
      <p:sp>
        <p:nvSpPr>
          <p:cNvPr id="13" name="Content Placeholder 9">
            <a:extLst>
              <a:ext uri="{FF2B5EF4-FFF2-40B4-BE49-F238E27FC236}">
                <a16:creationId xmlns:a16="http://schemas.microsoft.com/office/drawing/2014/main" id="{BC2F7397-A974-130A-2CA2-8860BE668CDD}"/>
              </a:ext>
            </a:extLst>
          </p:cNvPr>
          <p:cNvSpPr txBox="1">
            <a:spLocks/>
          </p:cNvSpPr>
          <p:nvPr/>
        </p:nvSpPr>
        <p:spPr>
          <a:xfrm>
            <a:off x="417593" y="1909600"/>
            <a:ext cx="6035251" cy="404813"/>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She/Her</a:t>
            </a:r>
          </a:p>
        </p:txBody>
      </p:sp>
      <p:sp>
        <p:nvSpPr>
          <p:cNvPr id="12" name="Content Placeholder 4">
            <a:extLst>
              <a:ext uri="{FF2B5EF4-FFF2-40B4-BE49-F238E27FC236}">
                <a16:creationId xmlns:a16="http://schemas.microsoft.com/office/drawing/2014/main" id="{A26039F3-0C6B-66DF-5EC3-B01796F838CD}"/>
              </a:ext>
            </a:extLst>
          </p:cNvPr>
          <p:cNvSpPr txBox="1">
            <a:spLocks/>
          </p:cNvSpPr>
          <p:nvPr/>
        </p:nvSpPr>
        <p:spPr>
          <a:xfrm>
            <a:off x="930385" y="3472095"/>
            <a:ext cx="1612978" cy="64778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@AlpaB7</a:t>
            </a:r>
          </a:p>
        </p:txBody>
      </p:sp>
      <p:sp>
        <p:nvSpPr>
          <p:cNvPr id="14" name="Content Placeholder 5">
            <a:extLst>
              <a:ext uri="{FF2B5EF4-FFF2-40B4-BE49-F238E27FC236}">
                <a16:creationId xmlns:a16="http://schemas.microsoft.com/office/drawing/2014/main" id="{286DA136-B1C6-B3D0-D1D3-91B9B4EABEE9}"/>
              </a:ext>
            </a:extLst>
          </p:cNvPr>
          <p:cNvSpPr txBox="1">
            <a:spLocks/>
          </p:cNvSpPr>
          <p:nvPr/>
        </p:nvSpPr>
        <p:spPr>
          <a:xfrm>
            <a:off x="417593" y="4715298"/>
            <a:ext cx="6178806" cy="5532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       @meetalpa</a:t>
            </a:r>
          </a:p>
        </p:txBody>
      </p:sp>
      <p:sp>
        <p:nvSpPr>
          <p:cNvPr id="15" name="Content Placeholder 6">
            <a:extLst>
              <a:ext uri="{FF2B5EF4-FFF2-40B4-BE49-F238E27FC236}">
                <a16:creationId xmlns:a16="http://schemas.microsoft.com/office/drawing/2014/main" id="{1CDBBF1A-0E8D-DE90-481C-0AD066BECA89}"/>
              </a:ext>
            </a:extLst>
          </p:cNvPr>
          <p:cNvSpPr txBox="1">
            <a:spLocks/>
          </p:cNvSpPr>
          <p:nvPr/>
        </p:nvSpPr>
        <p:spPr>
          <a:xfrm>
            <a:off x="1001531" y="2955519"/>
            <a:ext cx="3125488" cy="5532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alpabuddhabhatti</a:t>
            </a:r>
          </a:p>
        </p:txBody>
      </p:sp>
      <p:pic>
        <p:nvPicPr>
          <p:cNvPr id="16" name="Picture 6" descr="Twitter Icon | Twitter icon, Twitter logo, Twitter followers">
            <a:extLst>
              <a:ext uri="{FF2B5EF4-FFF2-40B4-BE49-F238E27FC236}">
                <a16:creationId xmlns:a16="http://schemas.microsoft.com/office/drawing/2014/main" id="{7FF39CFB-F0F5-3247-61E8-A6293E350B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996" y="3549197"/>
            <a:ext cx="541095" cy="49358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2" descr="High quality linkedin media social social media square icon - Social Media  Square Flat | Free icons">
            <a:extLst>
              <a:ext uri="{FF2B5EF4-FFF2-40B4-BE49-F238E27FC236}">
                <a16:creationId xmlns:a16="http://schemas.microsoft.com/office/drawing/2014/main" id="{7F1A84DC-FD40-D397-E533-B71EA224A67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689" y="3025706"/>
            <a:ext cx="460222" cy="412833"/>
          </a:xfrm>
          <a:prstGeom prst="rect">
            <a:avLst/>
          </a:prstGeom>
          <a:noFill/>
          <a:extLst>
            <a:ext uri="{909E8E84-426E-40DD-AFC4-6F175D3DCCD1}">
              <a14:hiddenFill xmlns:a14="http://schemas.microsoft.com/office/drawing/2010/main">
                <a:solidFill>
                  <a:srgbClr val="FFFFFF"/>
                </a:solidFill>
              </a14:hiddenFill>
            </a:ext>
          </a:extLst>
        </p:spPr>
      </p:pic>
      <p:sp>
        <p:nvSpPr>
          <p:cNvPr id="21" name="Content Placeholder 6">
            <a:extLst>
              <a:ext uri="{FF2B5EF4-FFF2-40B4-BE49-F238E27FC236}">
                <a16:creationId xmlns:a16="http://schemas.microsoft.com/office/drawing/2014/main" id="{DAB17784-4018-FA68-A893-C518D5BB5177}"/>
              </a:ext>
            </a:extLst>
          </p:cNvPr>
          <p:cNvSpPr txBox="1">
            <a:spLocks/>
          </p:cNvSpPr>
          <p:nvPr/>
        </p:nvSpPr>
        <p:spPr>
          <a:xfrm>
            <a:off x="994855" y="4149887"/>
            <a:ext cx="6659392" cy="5532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alpaBuddhabhatti/AzureOpenAI</a:t>
            </a:r>
          </a:p>
        </p:txBody>
      </p:sp>
      <p:sp>
        <p:nvSpPr>
          <p:cNvPr id="22" name="TextBox 21">
            <a:extLst>
              <a:ext uri="{FF2B5EF4-FFF2-40B4-BE49-F238E27FC236}">
                <a16:creationId xmlns:a16="http://schemas.microsoft.com/office/drawing/2014/main" id="{20C34742-71F6-C325-020E-E3A48C0BA5A8}"/>
              </a:ext>
            </a:extLst>
          </p:cNvPr>
          <p:cNvSpPr txBox="1"/>
          <p:nvPr/>
        </p:nvSpPr>
        <p:spPr>
          <a:xfrm>
            <a:off x="930385" y="5185490"/>
            <a:ext cx="743335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@alpabuddhabhatti</a:t>
            </a:r>
          </a:p>
        </p:txBody>
      </p:sp>
      <p:pic>
        <p:nvPicPr>
          <p:cNvPr id="24" name="Picture 23">
            <a:extLst>
              <a:ext uri="{FF2B5EF4-FFF2-40B4-BE49-F238E27FC236}">
                <a16:creationId xmlns:a16="http://schemas.microsoft.com/office/drawing/2014/main" id="{45422B73-3DB6-7A56-0C33-33A3D26D6778}"/>
              </a:ext>
            </a:extLst>
          </p:cNvPr>
          <p:cNvPicPr>
            <a:picLocks noChangeAspect="1"/>
          </p:cNvPicPr>
          <p:nvPr/>
        </p:nvPicPr>
        <p:blipFill>
          <a:blip r:embed="rId5"/>
          <a:stretch>
            <a:fillRect/>
          </a:stretch>
        </p:blipFill>
        <p:spPr>
          <a:xfrm>
            <a:off x="456181" y="4745286"/>
            <a:ext cx="502507" cy="385176"/>
          </a:xfrm>
          <a:prstGeom prst="rect">
            <a:avLst/>
          </a:prstGeom>
        </p:spPr>
      </p:pic>
      <p:pic>
        <p:nvPicPr>
          <p:cNvPr id="25" name="Picture 24">
            <a:extLst>
              <a:ext uri="{FF2B5EF4-FFF2-40B4-BE49-F238E27FC236}">
                <a16:creationId xmlns:a16="http://schemas.microsoft.com/office/drawing/2014/main" id="{459D582A-DB15-DA78-F9D6-77D6BD5F0F76}"/>
              </a:ext>
            </a:extLst>
          </p:cNvPr>
          <p:cNvPicPr>
            <a:picLocks noChangeAspect="1"/>
          </p:cNvPicPr>
          <p:nvPr/>
        </p:nvPicPr>
        <p:blipFill>
          <a:blip r:embed="rId6"/>
          <a:stretch>
            <a:fillRect/>
          </a:stretch>
        </p:blipFill>
        <p:spPr>
          <a:xfrm>
            <a:off x="440689" y="4124378"/>
            <a:ext cx="502507" cy="474252"/>
          </a:xfrm>
          <a:prstGeom prst="rect">
            <a:avLst/>
          </a:prstGeom>
        </p:spPr>
      </p:pic>
      <p:pic>
        <p:nvPicPr>
          <p:cNvPr id="26" name="Picture 25">
            <a:extLst>
              <a:ext uri="{FF2B5EF4-FFF2-40B4-BE49-F238E27FC236}">
                <a16:creationId xmlns:a16="http://schemas.microsoft.com/office/drawing/2014/main" id="{A6E7F204-3CF3-5F8E-0C26-D6A1C5B7235E}"/>
              </a:ext>
            </a:extLst>
          </p:cNvPr>
          <p:cNvPicPr>
            <a:picLocks noChangeAspect="1"/>
          </p:cNvPicPr>
          <p:nvPr/>
        </p:nvPicPr>
        <p:blipFill>
          <a:blip r:embed="rId7"/>
          <a:stretch>
            <a:fillRect/>
          </a:stretch>
        </p:blipFill>
        <p:spPr>
          <a:xfrm>
            <a:off x="444634" y="5268506"/>
            <a:ext cx="519310" cy="456563"/>
          </a:xfrm>
          <a:prstGeom prst="rect">
            <a:avLst/>
          </a:prstGeom>
        </p:spPr>
      </p:pic>
      <p:sp>
        <p:nvSpPr>
          <p:cNvPr id="29" name="Content Placeholder 2">
            <a:extLst>
              <a:ext uri="{FF2B5EF4-FFF2-40B4-BE49-F238E27FC236}">
                <a16:creationId xmlns:a16="http://schemas.microsoft.com/office/drawing/2014/main" id="{2CE7E662-8579-F08D-9984-FB1C5975261E}"/>
              </a:ext>
            </a:extLst>
          </p:cNvPr>
          <p:cNvSpPr txBox="1">
            <a:spLocks/>
          </p:cNvSpPr>
          <p:nvPr/>
        </p:nvSpPr>
        <p:spPr>
          <a:xfrm>
            <a:off x="7309387" y="2536008"/>
            <a:ext cx="6035252" cy="273249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Microsoft MVP</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Microsoft Certified Trainer(MCT)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Azure Developer(AZ-204)</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Azure Data Engineer(DP-203)</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Azure Data Scientist(DP-100)</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Azure Administrator(AZ-104)</a:t>
            </a:r>
          </a:p>
        </p:txBody>
      </p:sp>
      <p:pic>
        <p:nvPicPr>
          <p:cNvPr id="4" name="Picture 3">
            <a:extLst>
              <a:ext uri="{FF2B5EF4-FFF2-40B4-BE49-F238E27FC236}">
                <a16:creationId xmlns:a16="http://schemas.microsoft.com/office/drawing/2014/main" id="{D976EE89-EC28-7BEB-9073-1CD889DA405C}"/>
              </a:ext>
            </a:extLst>
          </p:cNvPr>
          <p:cNvPicPr>
            <a:picLocks noChangeAspect="1"/>
          </p:cNvPicPr>
          <p:nvPr/>
        </p:nvPicPr>
        <p:blipFill>
          <a:blip r:embed="rId8"/>
          <a:stretch>
            <a:fillRect/>
          </a:stretch>
        </p:blipFill>
        <p:spPr>
          <a:xfrm>
            <a:off x="8363737" y="708917"/>
            <a:ext cx="1787130" cy="1802018"/>
          </a:xfrm>
          <a:prstGeom prst="rect">
            <a:avLst/>
          </a:prstGeom>
        </p:spPr>
      </p:pic>
      <p:sp>
        <p:nvSpPr>
          <p:cNvPr id="3" name="TextBox 2">
            <a:extLst>
              <a:ext uri="{FF2B5EF4-FFF2-40B4-BE49-F238E27FC236}">
                <a16:creationId xmlns:a16="http://schemas.microsoft.com/office/drawing/2014/main" id="{FAF1E03C-67C9-DBAC-E125-149FEC3FE4E9}"/>
              </a:ext>
            </a:extLst>
          </p:cNvPr>
          <p:cNvSpPr txBox="1"/>
          <p:nvPr/>
        </p:nvSpPr>
        <p:spPr>
          <a:xfrm>
            <a:off x="3581400" y="53415"/>
            <a:ext cx="5342164" cy="1107996"/>
          </a:xfrm>
          <a:prstGeom prst="rect">
            <a:avLst/>
          </a:prstGeom>
          <a:noFill/>
        </p:spPr>
        <p:txBody>
          <a:bodyPr wrap="square" rtlCol="0">
            <a:spAutoFit/>
          </a:bodyPr>
          <a:lstStyle/>
          <a:p>
            <a:r>
              <a:rPr lang="en-GB" sz="6600" dirty="0">
                <a:solidFill>
                  <a:srgbClr val="0070C0"/>
                </a:solidFill>
              </a:rPr>
              <a:t>Thank you!!</a:t>
            </a:r>
          </a:p>
        </p:txBody>
      </p:sp>
      <p:sp>
        <p:nvSpPr>
          <p:cNvPr id="10" name="Slide Number Placeholder 9">
            <a:extLst>
              <a:ext uri="{FF2B5EF4-FFF2-40B4-BE49-F238E27FC236}">
                <a16:creationId xmlns:a16="http://schemas.microsoft.com/office/drawing/2014/main" id="{4023386F-994B-7652-1414-FA912F3E9AEF}"/>
              </a:ext>
            </a:extLst>
          </p:cNvPr>
          <p:cNvSpPr>
            <a:spLocks noGrp="1"/>
          </p:cNvSpPr>
          <p:nvPr>
            <p:ph type="sldNum" sz="quarter" idx="12"/>
          </p:nvPr>
        </p:nvSpPr>
        <p:spPr/>
        <p:txBody>
          <a:bodyPr/>
          <a:lstStyle/>
          <a:p>
            <a:fld id="{1822C2C9-E126-44D7-ABC8-7CE5B314A4C3}" type="slidenum">
              <a:rPr lang="en-GB" smtClean="0"/>
              <a:t>18</a:t>
            </a:fld>
            <a:endParaRPr lang="en-GB"/>
          </a:p>
        </p:txBody>
      </p:sp>
      <p:pic>
        <p:nvPicPr>
          <p:cNvPr id="8" name="Picture 7">
            <a:extLst>
              <a:ext uri="{FF2B5EF4-FFF2-40B4-BE49-F238E27FC236}">
                <a16:creationId xmlns:a16="http://schemas.microsoft.com/office/drawing/2014/main" id="{D4B1D7BA-FBE3-A1AA-C2CE-E778EB073FC7}"/>
              </a:ext>
            </a:extLst>
          </p:cNvPr>
          <p:cNvPicPr>
            <a:picLocks noChangeAspect="1"/>
          </p:cNvPicPr>
          <p:nvPr/>
        </p:nvPicPr>
        <p:blipFill>
          <a:blip r:embed="rId9"/>
          <a:stretch>
            <a:fillRect/>
          </a:stretch>
        </p:blipFill>
        <p:spPr>
          <a:xfrm>
            <a:off x="9620250" y="0"/>
            <a:ext cx="2571750" cy="765455"/>
          </a:xfrm>
          <a:prstGeom prst="rect">
            <a:avLst/>
          </a:prstGeom>
        </p:spPr>
      </p:pic>
    </p:spTree>
    <p:extLst>
      <p:ext uri="{BB962C8B-B14F-4D97-AF65-F5344CB8AC3E}">
        <p14:creationId xmlns:p14="http://schemas.microsoft.com/office/powerpoint/2010/main" val="2789252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qr code on a white background&#10;&#10;Description automatically generated">
            <a:extLst>
              <a:ext uri="{FF2B5EF4-FFF2-40B4-BE49-F238E27FC236}">
                <a16:creationId xmlns:a16="http://schemas.microsoft.com/office/drawing/2014/main" id="{901CA98B-78D8-A8F3-45F5-B81D7C2A6D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5448" y="1373072"/>
            <a:ext cx="3929250" cy="4351338"/>
          </a:xfrm>
        </p:spPr>
      </p:pic>
      <p:pic>
        <p:nvPicPr>
          <p:cNvPr id="4" name="Picture 3">
            <a:extLst>
              <a:ext uri="{FF2B5EF4-FFF2-40B4-BE49-F238E27FC236}">
                <a16:creationId xmlns:a16="http://schemas.microsoft.com/office/drawing/2014/main" id="{0ABDC379-B88A-575C-A1B6-F22903014A93}"/>
              </a:ext>
            </a:extLst>
          </p:cNvPr>
          <p:cNvPicPr>
            <a:picLocks noChangeAspect="1"/>
          </p:cNvPicPr>
          <p:nvPr/>
        </p:nvPicPr>
        <p:blipFill>
          <a:blip r:embed="rId3"/>
          <a:stretch>
            <a:fillRect/>
          </a:stretch>
        </p:blipFill>
        <p:spPr>
          <a:xfrm>
            <a:off x="9620250" y="0"/>
            <a:ext cx="2571750" cy="828675"/>
          </a:xfrm>
          <a:prstGeom prst="rect">
            <a:avLst/>
          </a:prstGeom>
        </p:spPr>
      </p:pic>
      <p:sp>
        <p:nvSpPr>
          <p:cNvPr id="6" name="Title 5">
            <a:extLst>
              <a:ext uri="{FF2B5EF4-FFF2-40B4-BE49-F238E27FC236}">
                <a16:creationId xmlns:a16="http://schemas.microsoft.com/office/drawing/2014/main" id="{09F75036-BAC7-90A5-5121-FE135A51B035}"/>
              </a:ext>
            </a:extLst>
          </p:cNvPr>
          <p:cNvSpPr>
            <a:spLocks noGrp="1"/>
          </p:cNvSpPr>
          <p:nvPr>
            <p:ph type="title"/>
          </p:nvPr>
        </p:nvSpPr>
        <p:spPr>
          <a:xfrm>
            <a:off x="87922" y="75956"/>
            <a:ext cx="10515600" cy="1325563"/>
          </a:xfrm>
        </p:spPr>
        <p:txBody>
          <a:bodyPr>
            <a:normAutofit/>
          </a:bodyPr>
          <a:lstStyle/>
          <a:p>
            <a:pPr algn="ctr"/>
            <a:r>
              <a:rPr lang="en-GB" dirty="0"/>
              <a:t>Session Feedback</a:t>
            </a:r>
          </a:p>
        </p:txBody>
      </p:sp>
      <p:sp>
        <p:nvSpPr>
          <p:cNvPr id="9" name="TextBox 8">
            <a:extLst>
              <a:ext uri="{FF2B5EF4-FFF2-40B4-BE49-F238E27FC236}">
                <a16:creationId xmlns:a16="http://schemas.microsoft.com/office/drawing/2014/main" id="{78A10198-AD7E-5B34-0475-F0DAC0B32EAB}"/>
              </a:ext>
            </a:extLst>
          </p:cNvPr>
          <p:cNvSpPr txBox="1"/>
          <p:nvPr/>
        </p:nvSpPr>
        <p:spPr>
          <a:xfrm>
            <a:off x="8903327" y="3436117"/>
            <a:ext cx="1700195" cy="707886"/>
          </a:xfrm>
          <a:prstGeom prst="rect">
            <a:avLst/>
          </a:prstGeom>
          <a:noFill/>
        </p:spPr>
        <p:txBody>
          <a:bodyPr wrap="square">
            <a:spAutoFit/>
          </a:bodyPr>
          <a:lstStyle/>
          <a:p>
            <a:r>
              <a:rPr lang="en-GB" sz="4000" dirty="0"/>
              <a:t>Q&amp;A</a:t>
            </a:r>
          </a:p>
        </p:txBody>
      </p:sp>
    </p:spTree>
    <p:extLst>
      <p:ext uri="{BB962C8B-B14F-4D97-AF65-F5344CB8AC3E}">
        <p14:creationId xmlns:p14="http://schemas.microsoft.com/office/powerpoint/2010/main" val="936875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A1F25F-EB2A-3085-AF36-5CC96814A09B}"/>
              </a:ext>
            </a:extLst>
          </p:cNvPr>
          <p:cNvSpPr>
            <a:spLocks noGrp="1"/>
          </p:cNvSpPr>
          <p:nvPr>
            <p:ph type="dt" sz="half" idx="10"/>
          </p:nvPr>
        </p:nvSpPr>
        <p:spPr>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09E04749-5B2C-4ED9-90DD-7A3A31587318}" type="datetime1">
              <a:rPr kumimoji="0" lang="en-GB" sz="1200" b="0" i="0" u="none" strike="noStrike" kern="1200" cap="none" spc="0" normalizeH="0" baseline="0" noProof="0" smtClean="0">
                <a:ln>
                  <a:noFill/>
                </a:ln>
                <a:solidFill>
                  <a:schemeClr val="accent5">
                    <a:lumMod val="50000"/>
                  </a:schemeClr>
                </a:solidFill>
                <a:effectLst/>
                <a:uLnTx/>
                <a:uFillTx/>
                <a:latin typeface="Calibri" panose="020F0502020204030204"/>
                <a:ea typeface="+mn-ea"/>
                <a:cs typeface="+mn-cs"/>
              </a:rPr>
              <a:t>26/06/2024</a:t>
            </a:fld>
            <a:endParaRPr kumimoji="0" lang="en-US" sz="12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2FEB7474-29D3-6789-7DCC-B3E2FAB29E8D}"/>
              </a:ext>
            </a:extLst>
          </p:cNvPr>
          <p:cNvSpPr>
            <a:spLocks noGrp="1"/>
          </p:cNvSpPr>
          <p:nvPr>
            <p:ph type="title" idx="4294967295"/>
          </p:nvPr>
        </p:nvSpPr>
        <p:spPr>
          <a:xfrm>
            <a:off x="429996" y="1210297"/>
            <a:ext cx="6138863" cy="712788"/>
          </a:xfrm>
        </p:spPr>
        <p:txBody>
          <a:bodyPr/>
          <a:lstStyle/>
          <a:p>
            <a:r>
              <a:rPr lang="en-US" b="1" dirty="0">
                <a:solidFill>
                  <a:schemeClr val="accent5">
                    <a:lumMod val="50000"/>
                  </a:schemeClr>
                </a:solidFill>
              </a:rPr>
              <a:t>Alpa Buddhabhatti</a:t>
            </a:r>
          </a:p>
        </p:txBody>
      </p:sp>
      <p:sp>
        <p:nvSpPr>
          <p:cNvPr id="7" name="Content Placeholder 2">
            <a:extLst>
              <a:ext uri="{FF2B5EF4-FFF2-40B4-BE49-F238E27FC236}">
                <a16:creationId xmlns:a16="http://schemas.microsoft.com/office/drawing/2014/main" id="{25D1504E-68C3-2F01-F25D-5DB94F3E97D8}"/>
              </a:ext>
            </a:extLst>
          </p:cNvPr>
          <p:cNvSpPr>
            <a:spLocks noGrp="1"/>
          </p:cNvSpPr>
          <p:nvPr>
            <p:ph idx="4294967295"/>
          </p:nvPr>
        </p:nvSpPr>
        <p:spPr>
          <a:xfrm>
            <a:off x="429996" y="2294523"/>
            <a:ext cx="6035675" cy="1270000"/>
          </a:xfrm>
        </p:spPr>
        <p:txBody>
          <a:bodyPr/>
          <a:lstStyle/>
          <a:p>
            <a:pPr marL="0" indent="0">
              <a:buNone/>
            </a:pPr>
            <a:r>
              <a:rPr lang="en-US" dirty="0">
                <a:solidFill>
                  <a:schemeClr val="accent5">
                    <a:lumMod val="50000"/>
                  </a:schemeClr>
                </a:solidFill>
              </a:rPr>
              <a:t>Azure Data Engineer/Trainer</a:t>
            </a:r>
          </a:p>
          <a:p>
            <a:pPr marL="0" indent="0">
              <a:buNone/>
            </a:pPr>
            <a:endParaRPr lang="en-US" dirty="0">
              <a:solidFill>
                <a:schemeClr val="accent5">
                  <a:lumMod val="50000"/>
                </a:schemeClr>
              </a:solidFill>
            </a:endParaRPr>
          </a:p>
        </p:txBody>
      </p:sp>
      <p:sp>
        <p:nvSpPr>
          <p:cNvPr id="13" name="Content Placeholder 9">
            <a:extLst>
              <a:ext uri="{FF2B5EF4-FFF2-40B4-BE49-F238E27FC236}">
                <a16:creationId xmlns:a16="http://schemas.microsoft.com/office/drawing/2014/main" id="{BC2F7397-A974-130A-2CA2-8860BE668CDD}"/>
              </a:ext>
            </a:extLst>
          </p:cNvPr>
          <p:cNvSpPr txBox="1">
            <a:spLocks/>
          </p:cNvSpPr>
          <p:nvPr/>
        </p:nvSpPr>
        <p:spPr>
          <a:xfrm>
            <a:off x="417593" y="1909600"/>
            <a:ext cx="6035251" cy="404813"/>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She/Her</a:t>
            </a:r>
          </a:p>
        </p:txBody>
      </p:sp>
      <p:sp>
        <p:nvSpPr>
          <p:cNvPr id="12" name="Content Placeholder 4">
            <a:extLst>
              <a:ext uri="{FF2B5EF4-FFF2-40B4-BE49-F238E27FC236}">
                <a16:creationId xmlns:a16="http://schemas.microsoft.com/office/drawing/2014/main" id="{A26039F3-0C6B-66DF-5EC3-B01796F838CD}"/>
              </a:ext>
            </a:extLst>
          </p:cNvPr>
          <p:cNvSpPr txBox="1">
            <a:spLocks/>
          </p:cNvSpPr>
          <p:nvPr/>
        </p:nvSpPr>
        <p:spPr>
          <a:xfrm>
            <a:off x="930385" y="3472095"/>
            <a:ext cx="1612978" cy="64778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@AlpaB7</a:t>
            </a:r>
          </a:p>
        </p:txBody>
      </p:sp>
      <p:sp>
        <p:nvSpPr>
          <p:cNvPr id="14" name="Content Placeholder 5">
            <a:extLst>
              <a:ext uri="{FF2B5EF4-FFF2-40B4-BE49-F238E27FC236}">
                <a16:creationId xmlns:a16="http://schemas.microsoft.com/office/drawing/2014/main" id="{286DA136-B1C6-B3D0-D1D3-91B9B4EABEE9}"/>
              </a:ext>
            </a:extLst>
          </p:cNvPr>
          <p:cNvSpPr txBox="1">
            <a:spLocks/>
          </p:cNvSpPr>
          <p:nvPr/>
        </p:nvSpPr>
        <p:spPr>
          <a:xfrm>
            <a:off x="417593" y="4715298"/>
            <a:ext cx="6178806" cy="5532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       @meetalpa</a:t>
            </a:r>
          </a:p>
        </p:txBody>
      </p:sp>
      <p:sp>
        <p:nvSpPr>
          <p:cNvPr id="15" name="Content Placeholder 6">
            <a:extLst>
              <a:ext uri="{FF2B5EF4-FFF2-40B4-BE49-F238E27FC236}">
                <a16:creationId xmlns:a16="http://schemas.microsoft.com/office/drawing/2014/main" id="{1CDBBF1A-0E8D-DE90-481C-0AD066BECA89}"/>
              </a:ext>
            </a:extLst>
          </p:cNvPr>
          <p:cNvSpPr txBox="1">
            <a:spLocks/>
          </p:cNvSpPr>
          <p:nvPr/>
        </p:nvSpPr>
        <p:spPr>
          <a:xfrm>
            <a:off x="1001531" y="2955519"/>
            <a:ext cx="3125488" cy="5532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alpabuddhabhatti</a:t>
            </a:r>
          </a:p>
        </p:txBody>
      </p:sp>
      <p:pic>
        <p:nvPicPr>
          <p:cNvPr id="16" name="Picture 6" descr="Twitter Icon | Twitter icon, Twitter logo, Twitter followers">
            <a:extLst>
              <a:ext uri="{FF2B5EF4-FFF2-40B4-BE49-F238E27FC236}">
                <a16:creationId xmlns:a16="http://schemas.microsoft.com/office/drawing/2014/main" id="{7FF39CFB-F0F5-3247-61E8-A6293E350B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996" y="3549197"/>
            <a:ext cx="541095" cy="49358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2" descr="High quality linkedin media social social media square icon - Social Media  Square Flat | Free icons">
            <a:extLst>
              <a:ext uri="{FF2B5EF4-FFF2-40B4-BE49-F238E27FC236}">
                <a16:creationId xmlns:a16="http://schemas.microsoft.com/office/drawing/2014/main" id="{7F1A84DC-FD40-D397-E533-B71EA224A67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689" y="3025706"/>
            <a:ext cx="460222" cy="412833"/>
          </a:xfrm>
          <a:prstGeom prst="rect">
            <a:avLst/>
          </a:prstGeom>
          <a:noFill/>
          <a:extLst>
            <a:ext uri="{909E8E84-426E-40DD-AFC4-6F175D3DCCD1}">
              <a14:hiddenFill xmlns:a14="http://schemas.microsoft.com/office/drawing/2010/main">
                <a:solidFill>
                  <a:srgbClr val="FFFFFF"/>
                </a:solidFill>
              </a14:hiddenFill>
            </a:ext>
          </a:extLst>
        </p:spPr>
      </p:pic>
      <p:sp>
        <p:nvSpPr>
          <p:cNvPr id="21" name="Content Placeholder 6">
            <a:extLst>
              <a:ext uri="{FF2B5EF4-FFF2-40B4-BE49-F238E27FC236}">
                <a16:creationId xmlns:a16="http://schemas.microsoft.com/office/drawing/2014/main" id="{DAB17784-4018-FA68-A893-C518D5BB5177}"/>
              </a:ext>
            </a:extLst>
          </p:cNvPr>
          <p:cNvSpPr txBox="1">
            <a:spLocks/>
          </p:cNvSpPr>
          <p:nvPr/>
        </p:nvSpPr>
        <p:spPr>
          <a:xfrm>
            <a:off x="994855" y="4149887"/>
            <a:ext cx="6659392" cy="5532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alpaBuddhabhatti/AzureOpenAI</a:t>
            </a:r>
          </a:p>
        </p:txBody>
      </p:sp>
      <p:sp>
        <p:nvSpPr>
          <p:cNvPr id="22" name="TextBox 21">
            <a:extLst>
              <a:ext uri="{FF2B5EF4-FFF2-40B4-BE49-F238E27FC236}">
                <a16:creationId xmlns:a16="http://schemas.microsoft.com/office/drawing/2014/main" id="{20C34742-71F6-C325-020E-E3A48C0BA5A8}"/>
              </a:ext>
            </a:extLst>
          </p:cNvPr>
          <p:cNvSpPr txBox="1"/>
          <p:nvPr/>
        </p:nvSpPr>
        <p:spPr>
          <a:xfrm>
            <a:off x="930385" y="5185490"/>
            <a:ext cx="743335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@alpabuddhabhatti</a:t>
            </a:r>
          </a:p>
        </p:txBody>
      </p:sp>
      <p:pic>
        <p:nvPicPr>
          <p:cNvPr id="24" name="Picture 23">
            <a:extLst>
              <a:ext uri="{FF2B5EF4-FFF2-40B4-BE49-F238E27FC236}">
                <a16:creationId xmlns:a16="http://schemas.microsoft.com/office/drawing/2014/main" id="{45422B73-3DB6-7A56-0C33-33A3D26D6778}"/>
              </a:ext>
            </a:extLst>
          </p:cNvPr>
          <p:cNvPicPr>
            <a:picLocks noChangeAspect="1"/>
          </p:cNvPicPr>
          <p:nvPr/>
        </p:nvPicPr>
        <p:blipFill>
          <a:blip r:embed="rId5"/>
          <a:stretch>
            <a:fillRect/>
          </a:stretch>
        </p:blipFill>
        <p:spPr>
          <a:xfrm>
            <a:off x="456181" y="4745286"/>
            <a:ext cx="502507" cy="385176"/>
          </a:xfrm>
          <a:prstGeom prst="rect">
            <a:avLst/>
          </a:prstGeom>
        </p:spPr>
      </p:pic>
      <p:pic>
        <p:nvPicPr>
          <p:cNvPr id="25" name="Picture 24">
            <a:extLst>
              <a:ext uri="{FF2B5EF4-FFF2-40B4-BE49-F238E27FC236}">
                <a16:creationId xmlns:a16="http://schemas.microsoft.com/office/drawing/2014/main" id="{459D582A-DB15-DA78-F9D6-77D6BD5F0F76}"/>
              </a:ext>
            </a:extLst>
          </p:cNvPr>
          <p:cNvPicPr>
            <a:picLocks noChangeAspect="1"/>
          </p:cNvPicPr>
          <p:nvPr/>
        </p:nvPicPr>
        <p:blipFill>
          <a:blip r:embed="rId6"/>
          <a:stretch>
            <a:fillRect/>
          </a:stretch>
        </p:blipFill>
        <p:spPr>
          <a:xfrm>
            <a:off x="440689" y="4124378"/>
            <a:ext cx="502507" cy="474252"/>
          </a:xfrm>
          <a:prstGeom prst="rect">
            <a:avLst/>
          </a:prstGeom>
        </p:spPr>
      </p:pic>
      <p:pic>
        <p:nvPicPr>
          <p:cNvPr id="26" name="Picture 25">
            <a:extLst>
              <a:ext uri="{FF2B5EF4-FFF2-40B4-BE49-F238E27FC236}">
                <a16:creationId xmlns:a16="http://schemas.microsoft.com/office/drawing/2014/main" id="{A6E7F204-3CF3-5F8E-0C26-D6A1C5B7235E}"/>
              </a:ext>
            </a:extLst>
          </p:cNvPr>
          <p:cNvPicPr>
            <a:picLocks noChangeAspect="1"/>
          </p:cNvPicPr>
          <p:nvPr/>
        </p:nvPicPr>
        <p:blipFill>
          <a:blip r:embed="rId7"/>
          <a:stretch>
            <a:fillRect/>
          </a:stretch>
        </p:blipFill>
        <p:spPr>
          <a:xfrm>
            <a:off x="444634" y="5268506"/>
            <a:ext cx="519310" cy="456563"/>
          </a:xfrm>
          <a:prstGeom prst="rect">
            <a:avLst/>
          </a:prstGeom>
        </p:spPr>
      </p:pic>
      <p:sp>
        <p:nvSpPr>
          <p:cNvPr id="29" name="Content Placeholder 2">
            <a:extLst>
              <a:ext uri="{FF2B5EF4-FFF2-40B4-BE49-F238E27FC236}">
                <a16:creationId xmlns:a16="http://schemas.microsoft.com/office/drawing/2014/main" id="{2CE7E662-8579-F08D-9984-FB1C5975261E}"/>
              </a:ext>
            </a:extLst>
          </p:cNvPr>
          <p:cNvSpPr txBox="1">
            <a:spLocks/>
          </p:cNvSpPr>
          <p:nvPr/>
        </p:nvSpPr>
        <p:spPr>
          <a:xfrm>
            <a:off x="7309387" y="2536008"/>
            <a:ext cx="6035252" cy="273249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Microsoft MVP</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Microsoft Certified Trainer(MCT)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Azure Developer(AZ-204)</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Azure Data Engineer(DP-203)</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Azure Data Scientist(DP-100)</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Azure Administrator(AZ-104)</a:t>
            </a:r>
          </a:p>
        </p:txBody>
      </p:sp>
      <p:pic>
        <p:nvPicPr>
          <p:cNvPr id="4" name="Picture 3">
            <a:extLst>
              <a:ext uri="{FF2B5EF4-FFF2-40B4-BE49-F238E27FC236}">
                <a16:creationId xmlns:a16="http://schemas.microsoft.com/office/drawing/2014/main" id="{D976EE89-EC28-7BEB-9073-1CD889DA405C}"/>
              </a:ext>
            </a:extLst>
          </p:cNvPr>
          <p:cNvPicPr>
            <a:picLocks noChangeAspect="1"/>
          </p:cNvPicPr>
          <p:nvPr/>
        </p:nvPicPr>
        <p:blipFill>
          <a:blip r:embed="rId8"/>
          <a:stretch>
            <a:fillRect/>
          </a:stretch>
        </p:blipFill>
        <p:spPr>
          <a:xfrm>
            <a:off x="8363737" y="708917"/>
            <a:ext cx="1787130" cy="1802018"/>
          </a:xfrm>
          <a:prstGeom prst="rect">
            <a:avLst/>
          </a:prstGeom>
        </p:spPr>
      </p:pic>
      <p:sp>
        <p:nvSpPr>
          <p:cNvPr id="3" name="TextBox 2">
            <a:extLst>
              <a:ext uri="{FF2B5EF4-FFF2-40B4-BE49-F238E27FC236}">
                <a16:creationId xmlns:a16="http://schemas.microsoft.com/office/drawing/2014/main" id="{FAF1E03C-67C9-DBAC-E125-149FEC3FE4E9}"/>
              </a:ext>
            </a:extLst>
          </p:cNvPr>
          <p:cNvSpPr txBox="1"/>
          <p:nvPr/>
        </p:nvSpPr>
        <p:spPr>
          <a:xfrm>
            <a:off x="3581400" y="53415"/>
            <a:ext cx="5342164" cy="1107996"/>
          </a:xfrm>
          <a:prstGeom prst="rect">
            <a:avLst/>
          </a:prstGeom>
          <a:noFill/>
        </p:spPr>
        <p:txBody>
          <a:bodyPr wrap="square" rtlCol="0">
            <a:spAutoFit/>
          </a:bodyPr>
          <a:lstStyle/>
          <a:p>
            <a:r>
              <a:rPr lang="en-GB" sz="6600" dirty="0"/>
              <a:t>About Me</a:t>
            </a:r>
          </a:p>
        </p:txBody>
      </p:sp>
      <p:sp>
        <p:nvSpPr>
          <p:cNvPr id="10" name="Slide Number Placeholder 9">
            <a:extLst>
              <a:ext uri="{FF2B5EF4-FFF2-40B4-BE49-F238E27FC236}">
                <a16:creationId xmlns:a16="http://schemas.microsoft.com/office/drawing/2014/main" id="{4023386F-994B-7652-1414-FA912F3E9AEF}"/>
              </a:ext>
            </a:extLst>
          </p:cNvPr>
          <p:cNvSpPr>
            <a:spLocks noGrp="1"/>
          </p:cNvSpPr>
          <p:nvPr>
            <p:ph type="sldNum" sz="quarter" idx="12"/>
          </p:nvPr>
        </p:nvSpPr>
        <p:spPr/>
        <p:txBody>
          <a:bodyPr/>
          <a:lstStyle/>
          <a:p>
            <a:fld id="{1822C2C9-E126-44D7-ABC8-7CE5B314A4C3}" type="slidenum">
              <a:rPr lang="en-GB" smtClean="0"/>
              <a:t>2</a:t>
            </a:fld>
            <a:endParaRPr lang="en-GB"/>
          </a:p>
        </p:txBody>
      </p:sp>
      <p:pic>
        <p:nvPicPr>
          <p:cNvPr id="8" name="Picture 7">
            <a:extLst>
              <a:ext uri="{FF2B5EF4-FFF2-40B4-BE49-F238E27FC236}">
                <a16:creationId xmlns:a16="http://schemas.microsoft.com/office/drawing/2014/main" id="{D4B1D7BA-FBE3-A1AA-C2CE-E778EB073FC7}"/>
              </a:ext>
            </a:extLst>
          </p:cNvPr>
          <p:cNvPicPr>
            <a:picLocks noChangeAspect="1"/>
          </p:cNvPicPr>
          <p:nvPr/>
        </p:nvPicPr>
        <p:blipFill>
          <a:blip r:embed="rId9"/>
          <a:stretch>
            <a:fillRect/>
          </a:stretch>
        </p:blipFill>
        <p:spPr>
          <a:xfrm>
            <a:off x="10150866" y="0"/>
            <a:ext cx="2041133" cy="708917"/>
          </a:xfrm>
          <a:prstGeom prst="rect">
            <a:avLst/>
          </a:prstGeom>
        </p:spPr>
      </p:pic>
    </p:spTree>
    <p:extLst>
      <p:ext uri="{BB962C8B-B14F-4D97-AF65-F5344CB8AC3E}">
        <p14:creationId xmlns:p14="http://schemas.microsoft.com/office/powerpoint/2010/main" val="3379457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5805F-5BC2-7234-167E-81227490EEE2}"/>
              </a:ext>
            </a:extLst>
          </p:cNvPr>
          <p:cNvSpPr>
            <a:spLocks noGrp="1"/>
          </p:cNvSpPr>
          <p:nvPr>
            <p:ph type="ctrTitle"/>
          </p:nvPr>
        </p:nvSpPr>
        <p:spPr>
          <a:xfrm>
            <a:off x="2571750" y="0"/>
            <a:ext cx="9144000" cy="930173"/>
          </a:xfrm>
        </p:spPr>
        <p:txBody>
          <a:bodyPr/>
          <a:lstStyle/>
          <a:p>
            <a:r>
              <a:rPr lang="en-GB" dirty="0"/>
              <a:t>Abstract </a:t>
            </a:r>
          </a:p>
        </p:txBody>
      </p:sp>
      <p:sp>
        <p:nvSpPr>
          <p:cNvPr id="3" name="Subtitle 2">
            <a:extLst>
              <a:ext uri="{FF2B5EF4-FFF2-40B4-BE49-F238E27FC236}">
                <a16:creationId xmlns:a16="http://schemas.microsoft.com/office/drawing/2014/main" id="{9E382A5A-7DB3-85A1-93D3-087E84C818CF}"/>
              </a:ext>
            </a:extLst>
          </p:cNvPr>
          <p:cNvSpPr>
            <a:spLocks noGrp="1"/>
          </p:cNvSpPr>
          <p:nvPr>
            <p:ph type="subTitle" idx="1"/>
          </p:nvPr>
        </p:nvSpPr>
        <p:spPr>
          <a:xfrm>
            <a:off x="1524000" y="1371600"/>
            <a:ext cx="9144000" cy="5136204"/>
          </a:xfrm>
        </p:spPr>
        <p:txBody>
          <a:bodyPr>
            <a:normAutofit fontScale="92500"/>
          </a:bodyPr>
          <a:lstStyle/>
          <a:p>
            <a:pPr algn="l"/>
            <a:r>
              <a:rPr lang="en-GB" dirty="0"/>
              <a:t>In this session, I'll walk you through practical techniques for handling various data issues, such as formatting problems, conversion, and more. Whether you're a seasoned data professional or just starting your data journey, this session will equip you with the skills and knowledge needed to turn chaotic datasets into valuable insights. Don't miss this opportunity to master the art of data cleaning with Fabric and Open AI.</a:t>
            </a:r>
            <a:br>
              <a:rPr lang="en-GB" dirty="0"/>
            </a:br>
            <a:br>
              <a:rPr lang="en-GB" dirty="0"/>
            </a:br>
            <a:r>
              <a:rPr lang="en-GB" dirty="0"/>
              <a:t>We'll see demo using following technologies:</a:t>
            </a:r>
            <a:br>
              <a:rPr lang="en-GB" dirty="0"/>
            </a:br>
            <a:r>
              <a:rPr lang="en-GB" dirty="0"/>
              <a:t>**Microsoft Fabric</a:t>
            </a:r>
            <a:br>
              <a:rPr lang="en-GB" dirty="0"/>
            </a:br>
            <a:r>
              <a:rPr lang="en-GB" dirty="0"/>
              <a:t>**Azure OpenAI</a:t>
            </a:r>
            <a:br>
              <a:rPr lang="en-GB" dirty="0"/>
            </a:br>
            <a:r>
              <a:rPr lang="en-GB" dirty="0"/>
              <a:t>**Azure SQL</a:t>
            </a:r>
            <a:br>
              <a:rPr lang="en-GB" dirty="0"/>
            </a:br>
            <a:br>
              <a:rPr lang="en-GB" dirty="0"/>
            </a:br>
            <a:r>
              <a:rPr lang="en-GB" dirty="0"/>
              <a:t>Attendees will gain insights on applying generative AI using Azure OpenAI to various data sources within their organization</a:t>
            </a:r>
          </a:p>
          <a:p>
            <a:pPr algn="l"/>
            <a:r>
              <a:rPr lang="en-GB" dirty="0"/>
              <a:t>11:30 to 12:15                                                                          Room - Under Pressure</a:t>
            </a:r>
          </a:p>
        </p:txBody>
      </p:sp>
      <p:pic>
        <p:nvPicPr>
          <p:cNvPr id="5" name="Picture 4">
            <a:extLst>
              <a:ext uri="{FF2B5EF4-FFF2-40B4-BE49-F238E27FC236}">
                <a16:creationId xmlns:a16="http://schemas.microsoft.com/office/drawing/2014/main" id="{8FF1613F-AF68-B648-9DD6-CA42173D17B1}"/>
              </a:ext>
            </a:extLst>
          </p:cNvPr>
          <p:cNvPicPr>
            <a:picLocks noChangeAspect="1"/>
          </p:cNvPicPr>
          <p:nvPr/>
        </p:nvPicPr>
        <p:blipFill>
          <a:blip r:embed="rId3"/>
          <a:stretch>
            <a:fillRect/>
          </a:stretch>
        </p:blipFill>
        <p:spPr>
          <a:xfrm>
            <a:off x="0" y="0"/>
            <a:ext cx="2571750" cy="828675"/>
          </a:xfrm>
          <a:prstGeom prst="rect">
            <a:avLst/>
          </a:prstGeom>
        </p:spPr>
      </p:pic>
    </p:spTree>
    <p:extLst>
      <p:ext uri="{BB962C8B-B14F-4D97-AF65-F5344CB8AC3E}">
        <p14:creationId xmlns:p14="http://schemas.microsoft.com/office/powerpoint/2010/main" val="1747356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75B9-62D5-3C45-EA12-E323F2F567B6}"/>
              </a:ext>
            </a:extLst>
          </p:cNvPr>
          <p:cNvSpPr>
            <a:spLocks noGrp="1"/>
          </p:cNvSpPr>
          <p:nvPr>
            <p:ph type="title"/>
          </p:nvPr>
        </p:nvSpPr>
        <p:spPr>
          <a:xfrm>
            <a:off x="624192" y="0"/>
            <a:ext cx="10515600" cy="1325563"/>
          </a:xfrm>
        </p:spPr>
        <p:txBody>
          <a:bodyPr/>
          <a:lstStyle/>
          <a:p>
            <a:pPr algn="ctr"/>
            <a:r>
              <a:rPr lang="en-GB" b="1" dirty="0">
                <a:cs typeface="Calibri Light" panose="020F0302020204030204" pitchFamily="34" charset="0"/>
              </a:rPr>
              <a:t>Agenda</a:t>
            </a:r>
          </a:p>
        </p:txBody>
      </p:sp>
      <p:sp>
        <p:nvSpPr>
          <p:cNvPr id="3" name="Content Placeholder 2">
            <a:extLst>
              <a:ext uri="{FF2B5EF4-FFF2-40B4-BE49-F238E27FC236}">
                <a16:creationId xmlns:a16="http://schemas.microsoft.com/office/drawing/2014/main" id="{C1ABBE0F-E4A0-F3FD-53DD-457D38997094}"/>
              </a:ext>
            </a:extLst>
          </p:cNvPr>
          <p:cNvSpPr>
            <a:spLocks noGrp="1"/>
          </p:cNvSpPr>
          <p:nvPr>
            <p:ph idx="1"/>
          </p:nvPr>
        </p:nvSpPr>
        <p:spPr>
          <a:noFill/>
        </p:spPr>
        <p:txBody>
          <a:bodyPr>
            <a:normAutofit/>
          </a:bodyPr>
          <a:lstStyle/>
          <a:p>
            <a:r>
              <a:rPr lang="en-GB" dirty="0"/>
              <a:t>Quick overview of Microsoft Fabric</a:t>
            </a:r>
          </a:p>
          <a:p>
            <a:r>
              <a:rPr lang="en-GB" dirty="0"/>
              <a:t>Quick overview of Azure OpenAI</a:t>
            </a:r>
          </a:p>
          <a:p>
            <a:r>
              <a:rPr lang="en-GB" dirty="0"/>
              <a:t>Demo – </a:t>
            </a:r>
          </a:p>
          <a:p>
            <a:pPr lvl="2"/>
            <a:r>
              <a:rPr lang="en-GB" dirty="0"/>
              <a:t>   Azure OpenAI using AI studio</a:t>
            </a:r>
          </a:p>
          <a:p>
            <a:pPr lvl="2"/>
            <a:r>
              <a:rPr lang="en-GB" dirty="0"/>
              <a:t>   Using Postman</a:t>
            </a:r>
          </a:p>
          <a:p>
            <a:pPr lvl="2"/>
            <a:r>
              <a:rPr lang="en-GB" dirty="0"/>
              <a:t>   Microsoft Fabric &amp; Azure OpenAI - Data quality and Cleansing </a:t>
            </a:r>
          </a:p>
          <a:p>
            <a:pPr marL="0" indent="0">
              <a:buNone/>
            </a:pPr>
            <a:endParaRPr lang="en-GB" dirty="0"/>
          </a:p>
          <a:p>
            <a:pPr marL="0" indent="0">
              <a:buNone/>
            </a:pPr>
            <a:endParaRPr lang="en-GB" dirty="0"/>
          </a:p>
        </p:txBody>
      </p:sp>
      <p:pic>
        <p:nvPicPr>
          <p:cNvPr id="4" name="Picture 3">
            <a:extLst>
              <a:ext uri="{FF2B5EF4-FFF2-40B4-BE49-F238E27FC236}">
                <a16:creationId xmlns:a16="http://schemas.microsoft.com/office/drawing/2014/main" id="{0ABDC379-B88A-575C-A1B6-F22903014A93}"/>
              </a:ext>
            </a:extLst>
          </p:cNvPr>
          <p:cNvPicPr>
            <a:picLocks noChangeAspect="1"/>
          </p:cNvPicPr>
          <p:nvPr/>
        </p:nvPicPr>
        <p:blipFill>
          <a:blip r:embed="rId2"/>
          <a:stretch>
            <a:fillRect/>
          </a:stretch>
        </p:blipFill>
        <p:spPr>
          <a:xfrm>
            <a:off x="9795752" y="0"/>
            <a:ext cx="2396247" cy="681037"/>
          </a:xfrm>
          <a:prstGeom prst="rect">
            <a:avLst/>
          </a:prstGeom>
        </p:spPr>
      </p:pic>
    </p:spTree>
    <p:extLst>
      <p:ext uri="{BB962C8B-B14F-4D97-AF65-F5344CB8AC3E}">
        <p14:creationId xmlns:p14="http://schemas.microsoft.com/office/powerpoint/2010/main" val="748186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75B9-62D5-3C45-EA12-E323F2F567B6}"/>
              </a:ext>
            </a:extLst>
          </p:cNvPr>
          <p:cNvSpPr>
            <a:spLocks noGrp="1"/>
          </p:cNvSpPr>
          <p:nvPr>
            <p:ph type="title"/>
          </p:nvPr>
        </p:nvSpPr>
        <p:spPr>
          <a:xfrm>
            <a:off x="221616" y="331146"/>
            <a:ext cx="10515600" cy="1325563"/>
          </a:xfrm>
        </p:spPr>
        <p:txBody>
          <a:bodyPr/>
          <a:lstStyle/>
          <a:p>
            <a:pPr algn="ctr"/>
            <a:r>
              <a:rPr lang="en-GB" b="1" dirty="0"/>
              <a:t>Quick overview of Microsoft Fabric</a:t>
            </a:r>
            <a:br>
              <a:rPr lang="en-GB" dirty="0"/>
            </a:br>
            <a:endParaRPr lang="en-GB" b="1" dirty="0">
              <a:cs typeface="Calibri Light" panose="020F0302020204030204" pitchFamily="34" charset="0"/>
            </a:endParaRPr>
          </a:p>
        </p:txBody>
      </p:sp>
      <p:sp>
        <p:nvSpPr>
          <p:cNvPr id="3" name="Content Placeholder 2">
            <a:extLst>
              <a:ext uri="{FF2B5EF4-FFF2-40B4-BE49-F238E27FC236}">
                <a16:creationId xmlns:a16="http://schemas.microsoft.com/office/drawing/2014/main" id="{C1ABBE0F-E4A0-F3FD-53DD-457D38997094}"/>
              </a:ext>
            </a:extLst>
          </p:cNvPr>
          <p:cNvSpPr>
            <a:spLocks noGrp="1"/>
          </p:cNvSpPr>
          <p:nvPr>
            <p:ph idx="1"/>
          </p:nvPr>
        </p:nvSpPr>
        <p:spPr/>
        <p:txBody>
          <a:bodyPr>
            <a:normAutofit fontScale="85000" lnSpcReduction="20000"/>
          </a:bodyPr>
          <a:lstStyle/>
          <a:p>
            <a:r>
              <a:rPr lang="en-GB" dirty="0"/>
              <a:t>A Complete Analytic Solution</a:t>
            </a:r>
          </a:p>
          <a:p>
            <a:r>
              <a:rPr lang="en-GB" dirty="0"/>
              <a:t>A unified software-as-a-service (SaaS) solution</a:t>
            </a:r>
          </a:p>
          <a:p>
            <a:r>
              <a:rPr lang="en-GB" dirty="0"/>
              <a:t>Complete Analytic solution</a:t>
            </a:r>
          </a:p>
          <a:p>
            <a:r>
              <a:rPr lang="en-GB" dirty="0"/>
              <a:t>Data Engineer, Data Science, Real time Data Analytics, Visualizing data, etc </a:t>
            </a:r>
          </a:p>
          <a:p>
            <a:r>
              <a:rPr lang="en-GB" dirty="0"/>
              <a:t>Using a single environment, you can ingest, store, process, analyse, visualize, and share your data</a:t>
            </a:r>
          </a:p>
          <a:p>
            <a:r>
              <a:rPr lang="en-GB" dirty="0"/>
              <a:t>All your data stored in a single open format in one place—</a:t>
            </a:r>
            <a:r>
              <a:rPr lang="en-GB" dirty="0" err="1"/>
              <a:t>OneLake</a:t>
            </a:r>
            <a:endParaRPr lang="en-GB" dirty="0"/>
          </a:p>
          <a:p>
            <a:pPr marL="0" indent="0">
              <a:buNone/>
            </a:pPr>
            <a:endParaRPr lang="en-GB" dirty="0"/>
          </a:p>
          <a:p>
            <a:endParaRPr lang="en-GB" dirty="0"/>
          </a:p>
          <a:p>
            <a:endParaRPr lang="en-GB" dirty="0"/>
          </a:p>
          <a:p>
            <a:pPr marL="0" indent="0">
              <a:buNone/>
            </a:pPr>
            <a:r>
              <a:rPr lang="en-GB" dirty="0"/>
              <a:t>Try Fabric at https://app.fabric.microsoft.com</a:t>
            </a:r>
          </a:p>
          <a:p>
            <a:pPr marL="0" indent="0">
              <a:buNone/>
            </a:pPr>
            <a:endParaRPr lang="en-GB" dirty="0"/>
          </a:p>
          <a:p>
            <a:endParaRPr lang="en-GB" dirty="0"/>
          </a:p>
        </p:txBody>
      </p:sp>
      <p:pic>
        <p:nvPicPr>
          <p:cNvPr id="6" name="Picture 5" descr="A green and blue logo&#10;&#10;Description automatically generated">
            <a:extLst>
              <a:ext uri="{FF2B5EF4-FFF2-40B4-BE49-F238E27FC236}">
                <a16:creationId xmlns:a16="http://schemas.microsoft.com/office/drawing/2014/main" id="{69617122-409F-3F8A-B3A0-912E74CDF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68852" cy="997591"/>
          </a:xfrm>
          <a:prstGeom prst="rect">
            <a:avLst/>
          </a:prstGeom>
        </p:spPr>
      </p:pic>
      <p:pic>
        <p:nvPicPr>
          <p:cNvPr id="5" name="Picture 4" descr="A green and blue logo&#10;&#10;Description automatically generated">
            <a:extLst>
              <a:ext uri="{FF2B5EF4-FFF2-40B4-BE49-F238E27FC236}">
                <a16:creationId xmlns:a16="http://schemas.microsoft.com/office/drawing/2014/main" id="{CE3EDF8E-3C15-EF6A-7006-9A23D05949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4371" y="4356078"/>
            <a:ext cx="1268852" cy="997591"/>
          </a:xfrm>
          <a:prstGeom prst="rect">
            <a:avLst/>
          </a:prstGeom>
        </p:spPr>
      </p:pic>
      <p:pic>
        <p:nvPicPr>
          <p:cNvPr id="7" name="Picture 6">
            <a:extLst>
              <a:ext uri="{FF2B5EF4-FFF2-40B4-BE49-F238E27FC236}">
                <a16:creationId xmlns:a16="http://schemas.microsoft.com/office/drawing/2014/main" id="{5EE8FD68-3D67-1F57-E15A-D2D47B64D431}"/>
              </a:ext>
            </a:extLst>
          </p:cNvPr>
          <p:cNvPicPr>
            <a:picLocks noChangeAspect="1"/>
          </p:cNvPicPr>
          <p:nvPr/>
        </p:nvPicPr>
        <p:blipFill>
          <a:blip r:embed="rId3"/>
          <a:stretch>
            <a:fillRect/>
          </a:stretch>
        </p:blipFill>
        <p:spPr>
          <a:xfrm>
            <a:off x="9795752" y="0"/>
            <a:ext cx="2396247" cy="681037"/>
          </a:xfrm>
          <a:prstGeom prst="rect">
            <a:avLst/>
          </a:prstGeom>
        </p:spPr>
      </p:pic>
    </p:spTree>
    <p:extLst>
      <p:ext uri="{BB962C8B-B14F-4D97-AF65-F5344CB8AC3E}">
        <p14:creationId xmlns:p14="http://schemas.microsoft.com/office/powerpoint/2010/main" val="959297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75B9-62D5-3C45-EA12-E323F2F567B6}"/>
              </a:ext>
            </a:extLst>
          </p:cNvPr>
          <p:cNvSpPr>
            <a:spLocks noGrp="1"/>
          </p:cNvSpPr>
          <p:nvPr>
            <p:ph type="title"/>
          </p:nvPr>
        </p:nvSpPr>
        <p:spPr>
          <a:xfrm>
            <a:off x="226978" y="449331"/>
            <a:ext cx="10515600" cy="1325563"/>
          </a:xfrm>
        </p:spPr>
        <p:txBody>
          <a:bodyPr>
            <a:noAutofit/>
          </a:bodyPr>
          <a:lstStyle/>
          <a:p>
            <a:pPr algn="ctr"/>
            <a:r>
              <a:rPr lang="en-GB" b="1" dirty="0"/>
              <a:t>Quick overview of Azure OpenAI</a:t>
            </a:r>
            <a:br>
              <a:rPr lang="en-GB" b="1" dirty="0"/>
            </a:br>
            <a:br>
              <a:rPr lang="en-GB" b="1" dirty="0"/>
            </a:br>
            <a:endParaRPr lang="en-GB" b="1" dirty="0">
              <a:cs typeface="Calibri Light" panose="020F0302020204030204" pitchFamily="34" charset="0"/>
            </a:endParaRPr>
          </a:p>
        </p:txBody>
      </p:sp>
      <p:sp>
        <p:nvSpPr>
          <p:cNvPr id="3" name="Content Placeholder 2">
            <a:extLst>
              <a:ext uri="{FF2B5EF4-FFF2-40B4-BE49-F238E27FC236}">
                <a16:creationId xmlns:a16="http://schemas.microsoft.com/office/drawing/2014/main" id="{C1ABBE0F-E4A0-F3FD-53DD-457D38997094}"/>
              </a:ext>
            </a:extLst>
          </p:cNvPr>
          <p:cNvSpPr>
            <a:spLocks noGrp="1"/>
          </p:cNvSpPr>
          <p:nvPr>
            <p:ph idx="1"/>
          </p:nvPr>
        </p:nvSpPr>
        <p:spPr/>
        <p:txBody>
          <a:bodyPr>
            <a:normAutofit/>
          </a:bodyPr>
          <a:lstStyle/>
          <a:p>
            <a:r>
              <a:rPr lang="en-GB" dirty="0"/>
              <a:t>Azure AI service help you to apply generative AI on your data or Public data</a:t>
            </a:r>
          </a:p>
          <a:p>
            <a:r>
              <a:rPr lang="en-GB" dirty="0"/>
              <a:t>Make you Apps more smart </a:t>
            </a:r>
          </a:p>
          <a:p>
            <a:r>
              <a:rPr lang="en-GB" dirty="0"/>
              <a:t>Azure PaaS AI Service</a:t>
            </a:r>
          </a:p>
          <a:p>
            <a:r>
              <a:rPr lang="en-GB" dirty="0"/>
              <a:t>Natural Language Processing Algorithm</a:t>
            </a:r>
          </a:p>
          <a:p>
            <a:r>
              <a:rPr lang="en-GB" dirty="0"/>
              <a:t>Co-developed by Microsoft  +OpenAI</a:t>
            </a:r>
          </a:p>
          <a:p>
            <a:r>
              <a:rPr lang="en-GB" dirty="0"/>
              <a:t>Enterprise level security</a:t>
            </a:r>
          </a:p>
          <a:p>
            <a:r>
              <a:rPr lang="en-GB" dirty="0"/>
              <a:t>Easy to consume it using Rest Endpoint and key</a:t>
            </a:r>
          </a:p>
        </p:txBody>
      </p:sp>
      <p:pic>
        <p:nvPicPr>
          <p:cNvPr id="7" name="Picture 6">
            <a:extLst>
              <a:ext uri="{FF2B5EF4-FFF2-40B4-BE49-F238E27FC236}">
                <a16:creationId xmlns:a16="http://schemas.microsoft.com/office/drawing/2014/main" id="{A4F69C05-244A-40E6-E876-B60940E95F8C}"/>
              </a:ext>
            </a:extLst>
          </p:cNvPr>
          <p:cNvPicPr>
            <a:picLocks noChangeAspect="1"/>
          </p:cNvPicPr>
          <p:nvPr/>
        </p:nvPicPr>
        <p:blipFill>
          <a:blip r:embed="rId2"/>
          <a:stretch>
            <a:fillRect/>
          </a:stretch>
        </p:blipFill>
        <p:spPr>
          <a:xfrm>
            <a:off x="0" y="0"/>
            <a:ext cx="1001949" cy="681037"/>
          </a:xfrm>
          <a:prstGeom prst="rect">
            <a:avLst/>
          </a:prstGeom>
        </p:spPr>
      </p:pic>
      <p:pic>
        <p:nvPicPr>
          <p:cNvPr id="8" name="Picture 7">
            <a:extLst>
              <a:ext uri="{FF2B5EF4-FFF2-40B4-BE49-F238E27FC236}">
                <a16:creationId xmlns:a16="http://schemas.microsoft.com/office/drawing/2014/main" id="{A0D90B45-E6F0-4145-C61A-26D23F98B425}"/>
              </a:ext>
            </a:extLst>
          </p:cNvPr>
          <p:cNvPicPr>
            <a:picLocks noChangeAspect="1"/>
          </p:cNvPicPr>
          <p:nvPr/>
        </p:nvPicPr>
        <p:blipFill>
          <a:blip r:embed="rId3"/>
          <a:stretch>
            <a:fillRect/>
          </a:stretch>
        </p:blipFill>
        <p:spPr>
          <a:xfrm>
            <a:off x="9795752" y="0"/>
            <a:ext cx="2396247" cy="681037"/>
          </a:xfrm>
          <a:prstGeom prst="rect">
            <a:avLst/>
          </a:prstGeom>
        </p:spPr>
      </p:pic>
    </p:spTree>
    <p:extLst>
      <p:ext uri="{BB962C8B-B14F-4D97-AF65-F5344CB8AC3E}">
        <p14:creationId xmlns:p14="http://schemas.microsoft.com/office/powerpoint/2010/main" val="3519298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75B9-62D5-3C45-EA12-E323F2F567B6}"/>
              </a:ext>
            </a:extLst>
          </p:cNvPr>
          <p:cNvSpPr>
            <a:spLocks noGrp="1"/>
          </p:cNvSpPr>
          <p:nvPr>
            <p:ph type="title"/>
          </p:nvPr>
        </p:nvSpPr>
        <p:spPr>
          <a:xfrm>
            <a:off x="229854" y="-93664"/>
            <a:ext cx="10515600" cy="1325563"/>
          </a:xfrm>
        </p:spPr>
        <p:txBody>
          <a:bodyPr>
            <a:normAutofit/>
          </a:bodyPr>
          <a:lstStyle/>
          <a:p>
            <a:pPr algn="ctr"/>
            <a:r>
              <a:rPr lang="en-GB" b="1" dirty="0">
                <a:cs typeface="Calibri Light" panose="020F0302020204030204" pitchFamily="34" charset="0"/>
              </a:rPr>
              <a:t>Few Examples</a:t>
            </a:r>
          </a:p>
        </p:txBody>
      </p:sp>
      <p:sp>
        <p:nvSpPr>
          <p:cNvPr id="3" name="Content Placeholder 2">
            <a:extLst>
              <a:ext uri="{FF2B5EF4-FFF2-40B4-BE49-F238E27FC236}">
                <a16:creationId xmlns:a16="http://schemas.microsoft.com/office/drawing/2014/main" id="{C1ABBE0F-E4A0-F3FD-53DD-457D38997094}"/>
              </a:ext>
            </a:extLst>
          </p:cNvPr>
          <p:cNvSpPr>
            <a:spLocks noGrp="1"/>
          </p:cNvSpPr>
          <p:nvPr>
            <p:ph idx="1"/>
          </p:nvPr>
        </p:nvSpPr>
        <p:spPr/>
        <p:txBody>
          <a:bodyPr>
            <a:normAutofit/>
          </a:bodyPr>
          <a:lstStyle/>
          <a:p>
            <a:r>
              <a:rPr lang="en-GB" dirty="0"/>
              <a:t>Apps (Q&amp;A  Or Chatbot)</a:t>
            </a:r>
          </a:p>
          <a:p>
            <a:r>
              <a:rPr lang="en-GB" dirty="0"/>
              <a:t>Summarize your data</a:t>
            </a:r>
          </a:p>
          <a:p>
            <a:r>
              <a:rPr lang="en-GB" dirty="0"/>
              <a:t>Ask natural language queries to your structured data.</a:t>
            </a:r>
          </a:p>
          <a:p>
            <a:r>
              <a:rPr lang="en-GB" dirty="0"/>
              <a:t>The automatic Code generation</a:t>
            </a:r>
          </a:p>
          <a:p>
            <a:r>
              <a:rPr lang="en-GB" dirty="0"/>
              <a:t>Media analysis</a:t>
            </a:r>
          </a:p>
        </p:txBody>
      </p:sp>
      <p:pic>
        <p:nvPicPr>
          <p:cNvPr id="5" name="Picture 4">
            <a:extLst>
              <a:ext uri="{FF2B5EF4-FFF2-40B4-BE49-F238E27FC236}">
                <a16:creationId xmlns:a16="http://schemas.microsoft.com/office/drawing/2014/main" id="{41AC124B-9418-901A-ADD4-878E26E0228B}"/>
              </a:ext>
            </a:extLst>
          </p:cNvPr>
          <p:cNvPicPr>
            <a:picLocks noChangeAspect="1"/>
          </p:cNvPicPr>
          <p:nvPr/>
        </p:nvPicPr>
        <p:blipFill>
          <a:blip r:embed="rId2"/>
          <a:stretch>
            <a:fillRect/>
          </a:stretch>
        </p:blipFill>
        <p:spPr>
          <a:xfrm>
            <a:off x="9795752" y="0"/>
            <a:ext cx="2396247" cy="681037"/>
          </a:xfrm>
          <a:prstGeom prst="rect">
            <a:avLst/>
          </a:prstGeom>
        </p:spPr>
      </p:pic>
      <p:pic>
        <p:nvPicPr>
          <p:cNvPr id="6" name="Picture 5">
            <a:extLst>
              <a:ext uri="{FF2B5EF4-FFF2-40B4-BE49-F238E27FC236}">
                <a16:creationId xmlns:a16="http://schemas.microsoft.com/office/drawing/2014/main" id="{A1E6CE9B-7C63-6ED3-601A-3845C4D86740}"/>
              </a:ext>
            </a:extLst>
          </p:cNvPr>
          <p:cNvPicPr>
            <a:picLocks noChangeAspect="1"/>
          </p:cNvPicPr>
          <p:nvPr/>
        </p:nvPicPr>
        <p:blipFill>
          <a:blip r:embed="rId3"/>
          <a:stretch>
            <a:fillRect/>
          </a:stretch>
        </p:blipFill>
        <p:spPr>
          <a:xfrm>
            <a:off x="0" y="0"/>
            <a:ext cx="1001949" cy="681037"/>
          </a:xfrm>
          <a:prstGeom prst="rect">
            <a:avLst/>
          </a:prstGeom>
        </p:spPr>
      </p:pic>
    </p:spTree>
    <p:extLst>
      <p:ext uri="{BB962C8B-B14F-4D97-AF65-F5344CB8AC3E}">
        <p14:creationId xmlns:p14="http://schemas.microsoft.com/office/powerpoint/2010/main" val="119583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75B9-62D5-3C45-EA12-E323F2F567B6}"/>
              </a:ext>
            </a:extLst>
          </p:cNvPr>
          <p:cNvSpPr>
            <a:spLocks noGrp="1"/>
          </p:cNvSpPr>
          <p:nvPr>
            <p:ph type="title"/>
          </p:nvPr>
        </p:nvSpPr>
        <p:spPr>
          <a:xfrm>
            <a:off x="209976" y="-202441"/>
            <a:ext cx="10515600" cy="1325563"/>
          </a:xfrm>
        </p:spPr>
        <p:txBody>
          <a:bodyPr>
            <a:normAutofit/>
          </a:bodyPr>
          <a:lstStyle/>
          <a:p>
            <a:pPr algn="ctr"/>
            <a:r>
              <a:rPr lang="en-GB" b="1" dirty="0">
                <a:cs typeface="Calibri Light" panose="020F0302020204030204" pitchFamily="34" charset="0"/>
              </a:rPr>
              <a:t>How to Consume Azure OpenAI</a:t>
            </a:r>
          </a:p>
        </p:txBody>
      </p:sp>
      <p:sp>
        <p:nvSpPr>
          <p:cNvPr id="3" name="Content Placeholder 2">
            <a:extLst>
              <a:ext uri="{FF2B5EF4-FFF2-40B4-BE49-F238E27FC236}">
                <a16:creationId xmlns:a16="http://schemas.microsoft.com/office/drawing/2014/main" id="{C1ABBE0F-E4A0-F3FD-53DD-457D38997094}"/>
              </a:ext>
            </a:extLst>
          </p:cNvPr>
          <p:cNvSpPr>
            <a:spLocks noGrp="1"/>
          </p:cNvSpPr>
          <p:nvPr>
            <p:ph idx="1"/>
          </p:nvPr>
        </p:nvSpPr>
        <p:spPr/>
        <p:txBody>
          <a:bodyPr>
            <a:normAutofit/>
          </a:bodyPr>
          <a:lstStyle/>
          <a:p>
            <a:r>
              <a:rPr lang="en-GB" sz="2400" i="0" dirty="0">
                <a:effectLst/>
              </a:rPr>
              <a:t>REST Endpoint &amp; Key </a:t>
            </a:r>
          </a:p>
          <a:p>
            <a:r>
              <a:rPr lang="en-GB" dirty="0"/>
              <a:t>Azure Services (Azure Logic Apps, Azure Functions, Azure SQL Database, ADF, Microsoft Fabric, Power Apps, etc)</a:t>
            </a:r>
          </a:p>
          <a:p>
            <a:r>
              <a:rPr lang="en-GB" dirty="0"/>
              <a:t>Power BI</a:t>
            </a:r>
          </a:p>
          <a:p>
            <a:pPr marL="1389063" lvl="3" indent="0">
              <a:buNone/>
            </a:pPr>
            <a:endParaRPr lang="en-GB" b="1" dirty="0"/>
          </a:p>
          <a:p>
            <a:pPr marL="0" indent="0">
              <a:buNone/>
            </a:pPr>
            <a:endParaRPr lang="en-GB" dirty="0"/>
          </a:p>
        </p:txBody>
      </p:sp>
      <p:pic>
        <p:nvPicPr>
          <p:cNvPr id="7" name="Picture 6">
            <a:extLst>
              <a:ext uri="{FF2B5EF4-FFF2-40B4-BE49-F238E27FC236}">
                <a16:creationId xmlns:a16="http://schemas.microsoft.com/office/drawing/2014/main" id="{A4F69C05-244A-40E6-E876-B60940E95F8C}"/>
              </a:ext>
            </a:extLst>
          </p:cNvPr>
          <p:cNvPicPr>
            <a:picLocks noChangeAspect="1"/>
          </p:cNvPicPr>
          <p:nvPr/>
        </p:nvPicPr>
        <p:blipFill>
          <a:blip r:embed="rId2"/>
          <a:stretch>
            <a:fillRect/>
          </a:stretch>
        </p:blipFill>
        <p:spPr>
          <a:xfrm>
            <a:off x="0" y="-1"/>
            <a:ext cx="993913" cy="828676"/>
          </a:xfrm>
          <a:prstGeom prst="rect">
            <a:avLst/>
          </a:prstGeom>
        </p:spPr>
      </p:pic>
      <p:pic>
        <p:nvPicPr>
          <p:cNvPr id="5" name="Picture 4">
            <a:extLst>
              <a:ext uri="{FF2B5EF4-FFF2-40B4-BE49-F238E27FC236}">
                <a16:creationId xmlns:a16="http://schemas.microsoft.com/office/drawing/2014/main" id="{48F7F601-B342-9065-D792-4AB462A953E4}"/>
              </a:ext>
            </a:extLst>
          </p:cNvPr>
          <p:cNvPicPr>
            <a:picLocks noChangeAspect="1"/>
          </p:cNvPicPr>
          <p:nvPr/>
        </p:nvPicPr>
        <p:blipFill>
          <a:blip r:embed="rId3"/>
          <a:stretch>
            <a:fillRect/>
          </a:stretch>
        </p:blipFill>
        <p:spPr>
          <a:xfrm>
            <a:off x="9795752" y="0"/>
            <a:ext cx="2396247" cy="681037"/>
          </a:xfrm>
          <a:prstGeom prst="rect">
            <a:avLst/>
          </a:prstGeom>
        </p:spPr>
      </p:pic>
    </p:spTree>
    <p:extLst>
      <p:ext uri="{BB962C8B-B14F-4D97-AF65-F5344CB8AC3E}">
        <p14:creationId xmlns:p14="http://schemas.microsoft.com/office/powerpoint/2010/main" val="2910174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75B9-62D5-3C45-EA12-E323F2F567B6}"/>
              </a:ext>
            </a:extLst>
          </p:cNvPr>
          <p:cNvSpPr>
            <a:spLocks noGrp="1"/>
          </p:cNvSpPr>
          <p:nvPr>
            <p:ph type="title"/>
          </p:nvPr>
        </p:nvSpPr>
        <p:spPr>
          <a:xfrm>
            <a:off x="229854" y="56770"/>
            <a:ext cx="10515600" cy="1325563"/>
          </a:xfrm>
        </p:spPr>
        <p:txBody>
          <a:bodyPr>
            <a:normAutofit/>
          </a:bodyPr>
          <a:lstStyle/>
          <a:p>
            <a:pPr algn="ctr"/>
            <a:r>
              <a:rPr lang="en-GB" b="1" dirty="0">
                <a:cs typeface="Calibri Light" panose="020F0302020204030204" pitchFamily="34" charset="0"/>
              </a:rPr>
              <a:t>How to Consume Azure OpenAI</a:t>
            </a:r>
          </a:p>
        </p:txBody>
      </p:sp>
      <p:sp>
        <p:nvSpPr>
          <p:cNvPr id="3" name="Content Placeholder 2">
            <a:extLst>
              <a:ext uri="{FF2B5EF4-FFF2-40B4-BE49-F238E27FC236}">
                <a16:creationId xmlns:a16="http://schemas.microsoft.com/office/drawing/2014/main" id="{C1ABBE0F-E4A0-F3FD-53DD-457D38997094}"/>
              </a:ext>
            </a:extLst>
          </p:cNvPr>
          <p:cNvSpPr>
            <a:spLocks noGrp="1"/>
          </p:cNvSpPr>
          <p:nvPr>
            <p:ph idx="1"/>
          </p:nvPr>
        </p:nvSpPr>
        <p:spPr/>
        <p:txBody>
          <a:bodyPr>
            <a:normAutofit/>
          </a:bodyPr>
          <a:lstStyle/>
          <a:p>
            <a:r>
              <a:rPr lang="en-GB" dirty="0"/>
              <a:t>Azure OpenAI SDKs (c#, Python etc)</a:t>
            </a:r>
          </a:p>
          <a:p>
            <a:r>
              <a:rPr lang="en-GB" dirty="0"/>
              <a:t>REST API (Endpoint , Key, etc)</a:t>
            </a:r>
          </a:p>
          <a:p>
            <a:pPr marL="0" indent="0">
              <a:buNone/>
            </a:pPr>
            <a:endParaRPr lang="en-GB" dirty="0"/>
          </a:p>
          <a:p>
            <a:pPr marL="0" indent="0">
              <a:buNone/>
            </a:pPr>
            <a:r>
              <a:rPr lang="en-GB" dirty="0"/>
              <a:t>Example:</a:t>
            </a:r>
          </a:p>
          <a:p>
            <a:pPr lvl="2"/>
            <a:r>
              <a:rPr lang="en-GB" dirty="0"/>
              <a:t>curl $</a:t>
            </a:r>
            <a:r>
              <a:rPr lang="en-GB" b="1" dirty="0">
                <a:solidFill>
                  <a:srgbClr val="49C5B1"/>
                </a:solidFill>
              </a:rPr>
              <a:t>AZURE_OPENAI_ENDPOINT</a:t>
            </a:r>
            <a:r>
              <a:rPr lang="en-GB" dirty="0"/>
              <a:t>/</a:t>
            </a:r>
            <a:r>
              <a:rPr lang="en-GB" dirty="0" err="1"/>
              <a:t>openai</a:t>
            </a:r>
            <a:r>
              <a:rPr lang="en-GB" dirty="0"/>
              <a:t>/deployments/</a:t>
            </a:r>
            <a:r>
              <a:rPr lang="en-GB" b="1" dirty="0">
                <a:solidFill>
                  <a:srgbClr val="49C5B1"/>
                </a:solidFill>
              </a:rPr>
              <a:t>gpt-35-turbo-instruct</a:t>
            </a:r>
            <a:r>
              <a:rPr lang="en-GB" dirty="0"/>
              <a:t>/</a:t>
            </a:r>
            <a:r>
              <a:rPr lang="en-GB" dirty="0" err="1"/>
              <a:t>completions?api-version</a:t>
            </a:r>
            <a:r>
              <a:rPr lang="en-GB" dirty="0"/>
              <a:t>=2024-04-01 \</a:t>
            </a:r>
          </a:p>
          <a:p>
            <a:pPr lvl="2"/>
            <a:r>
              <a:rPr lang="en-GB" dirty="0"/>
              <a:t>  -H "</a:t>
            </a:r>
            <a:r>
              <a:rPr lang="en-GB" dirty="0">
                <a:highlight>
                  <a:srgbClr val="FFFF00"/>
                </a:highlight>
              </a:rPr>
              <a:t>Content-Type</a:t>
            </a:r>
            <a:r>
              <a:rPr lang="en-GB" dirty="0"/>
              <a:t>: application/</a:t>
            </a:r>
            <a:r>
              <a:rPr lang="en-GB" dirty="0" err="1"/>
              <a:t>json</a:t>
            </a:r>
            <a:r>
              <a:rPr lang="en-GB" dirty="0"/>
              <a:t>" \</a:t>
            </a:r>
          </a:p>
          <a:p>
            <a:pPr lvl="2"/>
            <a:r>
              <a:rPr lang="en-GB" dirty="0"/>
              <a:t>  -H "</a:t>
            </a:r>
            <a:r>
              <a:rPr lang="en-GB" dirty="0" err="1">
                <a:highlight>
                  <a:srgbClr val="FFFF00"/>
                </a:highlight>
              </a:rPr>
              <a:t>api</a:t>
            </a:r>
            <a:r>
              <a:rPr lang="en-GB" dirty="0">
                <a:highlight>
                  <a:srgbClr val="FFFF00"/>
                </a:highlight>
              </a:rPr>
              <a:t>-key</a:t>
            </a:r>
            <a:r>
              <a:rPr lang="en-GB" dirty="0"/>
              <a:t>: $AZURE_OPENAI_KEY" \</a:t>
            </a:r>
          </a:p>
          <a:p>
            <a:pPr lvl="2"/>
            <a:r>
              <a:rPr lang="en-GB" dirty="0"/>
              <a:t>  -d "{\"</a:t>
            </a:r>
            <a:r>
              <a:rPr lang="en-GB" dirty="0">
                <a:highlight>
                  <a:srgbClr val="FFFF00"/>
                </a:highlight>
              </a:rPr>
              <a:t>prompt</a:t>
            </a:r>
            <a:r>
              <a:rPr lang="en-GB" dirty="0"/>
              <a:t>\": \"Once upon a time\"}"</a:t>
            </a:r>
            <a:endParaRPr lang="en-US" dirty="0"/>
          </a:p>
          <a:p>
            <a:pPr marL="1389063" lvl="3" indent="0">
              <a:buNone/>
            </a:pPr>
            <a:endParaRPr lang="en-GB" b="1" dirty="0"/>
          </a:p>
          <a:p>
            <a:pPr marL="0" indent="0">
              <a:buNone/>
            </a:pPr>
            <a:endParaRPr lang="en-GB" dirty="0"/>
          </a:p>
        </p:txBody>
      </p:sp>
      <p:pic>
        <p:nvPicPr>
          <p:cNvPr id="5" name="Picture 4">
            <a:extLst>
              <a:ext uri="{FF2B5EF4-FFF2-40B4-BE49-F238E27FC236}">
                <a16:creationId xmlns:a16="http://schemas.microsoft.com/office/drawing/2014/main" id="{E9F01273-4658-4FC7-EEDE-99CA4264F133}"/>
              </a:ext>
            </a:extLst>
          </p:cNvPr>
          <p:cNvPicPr>
            <a:picLocks noChangeAspect="1"/>
          </p:cNvPicPr>
          <p:nvPr/>
        </p:nvPicPr>
        <p:blipFill>
          <a:blip r:embed="rId2"/>
          <a:stretch>
            <a:fillRect/>
          </a:stretch>
        </p:blipFill>
        <p:spPr>
          <a:xfrm>
            <a:off x="9795752" y="0"/>
            <a:ext cx="2396247" cy="681037"/>
          </a:xfrm>
          <a:prstGeom prst="rect">
            <a:avLst/>
          </a:prstGeom>
        </p:spPr>
      </p:pic>
      <p:pic>
        <p:nvPicPr>
          <p:cNvPr id="6" name="Picture 5">
            <a:extLst>
              <a:ext uri="{FF2B5EF4-FFF2-40B4-BE49-F238E27FC236}">
                <a16:creationId xmlns:a16="http://schemas.microsoft.com/office/drawing/2014/main" id="{0CEDFA43-29C4-8925-7E81-3D7A55B33DC2}"/>
              </a:ext>
            </a:extLst>
          </p:cNvPr>
          <p:cNvPicPr>
            <a:picLocks noChangeAspect="1"/>
          </p:cNvPicPr>
          <p:nvPr/>
        </p:nvPicPr>
        <p:blipFill>
          <a:blip r:embed="rId3"/>
          <a:stretch>
            <a:fillRect/>
          </a:stretch>
        </p:blipFill>
        <p:spPr>
          <a:xfrm>
            <a:off x="0" y="0"/>
            <a:ext cx="1001949" cy="681037"/>
          </a:xfrm>
          <a:prstGeom prst="rect">
            <a:avLst/>
          </a:prstGeom>
        </p:spPr>
      </p:pic>
    </p:spTree>
    <p:extLst>
      <p:ext uri="{BB962C8B-B14F-4D97-AF65-F5344CB8AC3E}">
        <p14:creationId xmlns:p14="http://schemas.microsoft.com/office/powerpoint/2010/main" val="2783810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892</TotalTime>
  <Words>1079</Words>
  <Application>Microsoft Office PowerPoint</Application>
  <PresentationFormat>Widescreen</PresentationFormat>
  <Paragraphs>170</Paragraphs>
  <Slides>19</Slides>
  <Notes>3</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Aptos</vt:lpstr>
      <vt:lpstr>Aptos Display</vt:lpstr>
      <vt:lpstr>Arial</vt:lpstr>
      <vt:lpstr>Arial Black</vt:lpstr>
      <vt:lpstr>Calibri</vt:lpstr>
      <vt:lpstr>Calibri Light</vt:lpstr>
      <vt:lpstr>Consolas</vt:lpstr>
      <vt:lpstr>source-serif-pro</vt:lpstr>
      <vt:lpstr>Wingdings</vt:lpstr>
      <vt:lpstr>Office Theme</vt:lpstr>
      <vt:lpstr>Data Quality Revolution : The Fabric-OpenAI Approach </vt:lpstr>
      <vt:lpstr>Alpa Buddhabhatti</vt:lpstr>
      <vt:lpstr>Abstract </vt:lpstr>
      <vt:lpstr>Agenda</vt:lpstr>
      <vt:lpstr>Quick overview of Microsoft Fabric </vt:lpstr>
      <vt:lpstr>Quick overview of Azure OpenAI  </vt:lpstr>
      <vt:lpstr>Few Examples</vt:lpstr>
      <vt:lpstr>How to Consume Azure OpenAI</vt:lpstr>
      <vt:lpstr>How to Consume Azure OpenAI</vt:lpstr>
      <vt:lpstr>High-Level Azure OpenAI Design</vt:lpstr>
      <vt:lpstr>DEMO</vt:lpstr>
      <vt:lpstr>How to Consume Azure OpenAI</vt:lpstr>
      <vt:lpstr>How to integrate Azure OpenAI with Microsoft Fabric – ADF</vt:lpstr>
      <vt:lpstr>Description for Zip code on your  own data</vt:lpstr>
      <vt:lpstr>Missing Data on your own data</vt:lpstr>
      <vt:lpstr>Prerequisites – Azure OpenAI</vt:lpstr>
      <vt:lpstr>Prerequisites – Microsoft Fabric </vt:lpstr>
      <vt:lpstr>Alpa Buddhabhatti</vt:lpstr>
      <vt:lpstr>Session Feedback</vt:lpstr>
    </vt:vector>
  </TitlesOfParts>
  <Company>WSP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dc:title>
  <dc:creator>Buddhabhatti, Alpa</dc:creator>
  <cp:lastModifiedBy>Buddhabhatti, Alpa</cp:lastModifiedBy>
  <cp:revision>15</cp:revision>
  <dcterms:created xsi:type="dcterms:W3CDTF">2024-06-18T21:52:20Z</dcterms:created>
  <dcterms:modified xsi:type="dcterms:W3CDTF">2024-06-26T20:17:02Z</dcterms:modified>
</cp:coreProperties>
</file>