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5"/>
  </p:notesMasterIdLst>
  <p:sldIdLst>
    <p:sldId id="257" r:id="rId3"/>
    <p:sldId id="278" r:id="rId4"/>
    <p:sldId id="305" r:id="rId5"/>
    <p:sldId id="261" r:id="rId6"/>
    <p:sldId id="262" r:id="rId7"/>
    <p:sldId id="295" r:id="rId8"/>
    <p:sldId id="296" r:id="rId9"/>
    <p:sldId id="297" r:id="rId10"/>
    <p:sldId id="298" r:id="rId11"/>
    <p:sldId id="299" r:id="rId12"/>
    <p:sldId id="300" r:id="rId13"/>
    <p:sldId id="267" r:id="rId14"/>
    <p:sldId id="269" r:id="rId15"/>
    <p:sldId id="270" r:id="rId16"/>
    <p:sldId id="271" r:id="rId17"/>
    <p:sldId id="272" r:id="rId18"/>
    <p:sldId id="291" r:id="rId19"/>
    <p:sldId id="292" r:id="rId20"/>
    <p:sldId id="275" r:id="rId21"/>
    <p:sldId id="293" r:id="rId22"/>
    <p:sldId id="294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991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D0737-51A9-42F9-BEB1-CBEDE7D27F56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3D42B-330F-4ABE-A296-52458F43E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9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1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79915-8E3C-4E79-A482-6112DCE3948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79915-8E3C-4E79-A482-6112DCE394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1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7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3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01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513B-CF8E-4CF1-A3BD-A091A3A5DCE6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4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22EA-95C6-4457-85EE-58305CEC32CF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77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DDBE-FF97-4A5E-BF49-27F7D393C10F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57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2FA-E338-436B-9C35-EC1CFDB274B1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7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BD3A-C345-4312-A2CA-9A018854E511}" type="datetime1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08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F267-75A7-4CD9-8447-B4B00F13428B}" type="datetime1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8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BE62-E528-40AD-9B4A-E115A1A72909}" type="datetime1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93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9BBE-B0B8-4E97-BE81-079CED790724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84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0EC2-CA31-4055-BEDC-FD9991BCB1FC}" type="datetime1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6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E3B7-C05D-4D51-9CEA-5CD80A7DCA90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30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7E82-F384-4A2B-92EA-036CB1A5CE2D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0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5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6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4C98-E185-49EC-958C-8748029C2E0A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5988-B5F9-4972-8A52-DBA0BE056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2730-E175-443A-A647-863144BC0167}" type="datetime1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8205-A179-4B6A-AC4D-CAC8DEE0D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2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4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mailto:Meetalpa@gamil.com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hyperlink" Target="https://docs.microsoft.com/en-us/azure/data-factory/copy-activity-overview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3.png"/><Relationship Id="rId2" Type="http://schemas.openxmlformats.org/officeDocument/2006/relationships/hyperlink" Target="https://docs.microsoft.com/en-us/azure/data-factory/data-flow-sourc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A4C9-7AFC-4BA7-C7AF-31BB4F6EA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719" y="2240322"/>
            <a:ext cx="9637776" cy="2387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Sentiment Analysis using Azure Data Factory and Azure Cognitive 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6905" y="6365164"/>
            <a:ext cx="9637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lang="en-GB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Microsoft Reactor 70 Wilson Street London EC2A 2DB                                   </a:t>
            </a:r>
            <a:r>
              <a:rPr lang="nb-NO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12th </a:t>
            </a:r>
            <a:r>
              <a:rPr lang="nb-NO" b="1" dirty="0">
                <a:solidFill>
                  <a:schemeClr val="accent1">
                    <a:lumMod val="50000"/>
                  </a:schemeClr>
                </a:solidFill>
              </a:rPr>
              <a:t>May</a:t>
            </a:r>
            <a:r>
              <a:rPr lang="nb-NO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 2023 </a:t>
            </a:r>
            <a:r>
              <a:rPr lang="nb-NO" b="1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r>
              <a:rPr lang="nb-NO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:00 pm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868" y="4825895"/>
            <a:ext cx="857250" cy="657225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>
            <a:off x="5511153" y="4885182"/>
            <a:ext cx="616620" cy="538650"/>
          </a:xfrm>
          <a:prstGeom prst="mathPlu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76" y="4825895"/>
            <a:ext cx="690283" cy="771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5D68E0-02A7-C51F-2321-3633D20B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CC02E7-D12F-41AD-3556-540C34F595DC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Global Azure Days 2023</a:t>
            </a:r>
          </a:p>
        </p:txBody>
      </p:sp>
    </p:spTree>
    <p:extLst>
      <p:ext uri="{BB962C8B-B14F-4D97-AF65-F5344CB8AC3E}">
        <p14:creationId xmlns:p14="http://schemas.microsoft.com/office/powerpoint/2010/main" val="66861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39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can you do in ADF?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" name="Content Placeholder 10"/>
          <p:cNvSpPr txBox="1">
            <a:spLocks/>
          </p:cNvSpPr>
          <p:nvPr/>
        </p:nvSpPr>
        <p:spPr>
          <a:xfrm>
            <a:off x="1629934" y="1190914"/>
            <a:ext cx="5445240" cy="4349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Pipelines are JSON, ready for Source Control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Integration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</a:t>
            </a:r>
            <a:endParaRPr lang="en-GB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09" y="1397837"/>
            <a:ext cx="2836846" cy="49039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074" y="2527933"/>
            <a:ext cx="2844679" cy="66047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364" y="3295067"/>
            <a:ext cx="832393" cy="6611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924" y="4032868"/>
            <a:ext cx="761272" cy="63552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4406"/>
            <a:ext cx="690283" cy="77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9B629-8C6E-574D-F871-5A1764C57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8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Body)"/>
              </a:rPr>
              <a:t>What can you do in ADF?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Body)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70943" y="2262754"/>
            <a:ext cx="5181600" cy="79031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 pipeline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6450" y="1690688"/>
            <a:ext cx="665818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Specific Time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created or deleted from Blob Storage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Activity  such as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49" y="4523007"/>
            <a:ext cx="1220379" cy="7040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368" y="4521168"/>
            <a:ext cx="1097200" cy="7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478" y="4325419"/>
            <a:ext cx="1218708" cy="9085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660" y="4325419"/>
            <a:ext cx="1085113" cy="8958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11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90283" cy="77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0CCFF-1722-7052-0E66-9EBDC8BE0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5993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</a:t>
            </a:r>
            <a:r>
              <a:rPr lang="en-US" sz="4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can you do in ADF?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" name="Content Placeholder 10"/>
          <p:cNvSpPr txBox="1">
            <a:spLocks/>
          </p:cNvSpPr>
          <p:nvPr/>
        </p:nvSpPr>
        <p:spPr>
          <a:xfrm>
            <a:off x="1535340" y="2006928"/>
            <a:ext cx="5445240" cy="43494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Movements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integrate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Orchestration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91917" y="6437033"/>
            <a:ext cx="2743200" cy="3651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12</a:t>
            </a:fld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" y="0"/>
            <a:ext cx="690283" cy="77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E64EB-9AC2-DB7F-BA4C-F46E16158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17313" y="6169025"/>
            <a:ext cx="674687" cy="6826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13</a:t>
            </a:fld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78274" y="1787185"/>
            <a:ext cx="10196818" cy="20469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Azure Cognitive service for Language</a:t>
            </a:r>
            <a:endParaRPr lang="en-GB" sz="6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1499" y="4022123"/>
            <a:ext cx="4161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Azure Cognitive Services Text Analytics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33" y="4170563"/>
            <a:ext cx="857250" cy="657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" y="0"/>
            <a:ext cx="857250" cy="54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A6B4C8-5E49-FD9B-EBAF-DE7FF962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3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2559" y="-36646"/>
            <a:ext cx="988400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Sentiment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19410" y="1288917"/>
            <a:ext cx="1041847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Cognitive Service for Language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Analytics (Text, Documents)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Extract, Classify and Understand text within documents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labels (such as "negative", "neutral" and "positive")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 - Natural Language processing technique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code or Low code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 Azure Language resource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REST API or the client library for C#, Java, JavaScript, and Python</a:t>
            </a:r>
          </a:p>
          <a:p>
            <a:pPr marL="0" indent="0">
              <a:buNone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18811" y="6450479"/>
            <a:ext cx="2743200" cy="3651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14</a:t>
            </a:fld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7" y="84123"/>
            <a:ext cx="857250" cy="54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8683B7-D8DA-6FE8-D812-7AB97BCF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17313" y="6169025"/>
            <a:ext cx="674687" cy="6826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15</a:t>
            </a:fld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040444" y="1442230"/>
            <a:ext cx="10196818" cy="20469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DEMO  </a:t>
            </a:r>
            <a:b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using ADF using Cognitive Services</a:t>
            </a:r>
            <a:endParaRPr lang="en-GB" sz="6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859" y="4252954"/>
            <a:ext cx="857250" cy="542012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6096361" y="4252954"/>
            <a:ext cx="616620" cy="53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998" y="4252954"/>
            <a:ext cx="690283" cy="771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153910-DB3A-17A1-8745-ECCBD4F3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4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Problem Statement </a:t>
            </a:r>
            <a:endParaRPr lang="en-GB" sz="4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9033" y="1668545"/>
            <a:ext cx="9823895" cy="388384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ADF, Azure SQL Server and Azure Blob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Data Science Expert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Code Low Code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03977" y="6428067"/>
            <a:ext cx="2743200" cy="3651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0" y="0"/>
            <a:ext cx="690283" cy="771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16078-77A7-2BCE-42E5-E6FA4D5B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-346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High-level Design</a:t>
            </a:r>
            <a:endParaRPr lang="en-GB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181641" y="5156752"/>
            <a:ext cx="2167338" cy="939185"/>
            <a:chOff x="4028247" y="4096794"/>
            <a:chExt cx="2167338" cy="9391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1814" y="4096794"/>
              <a:ext cx="979123" cy="56436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4028247" y="4666647"/>
              <a:ext cx="2167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Azure Key vault</a:t>
              </a:r>
              <a:endPara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92704" y="3145554"/>
            <a:ext cx="3166469" cy="2005709"/>
            <a:chOff x="4592704" y="3145554"/>
            <a:chExt cx="3166469" cy="2005709"/>
          </a:xfrm>
        </p:grpSpPr>
        <p:sp>
          <p:nvSpPr>
            <p:cNvPr id="53" name="Rectangle 52"/>
            <p:cNvSpPr/>
            <p:nvPr/>
          </p:nvSpPr>
          <p:spPr>
            <a:xfrm>
              <a:off x="4594355" y="3145554"/>
              <a:ext cx="3163169" cy="181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92704" y="4302849"/>
              <a:ext cx="3166469" cy="848414"/>
              <a:chOff x="6675720" y="4953143"/>
              <a:chExt cx="3166469" cy="84841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675720" y="4953143"/>
                <a:ext cx="316646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+mn-ea"/>
                    <a:cs typeface="+mn-cs"/>
                  </a:rPr>
                  <a:t>Azure Data Integration Platform - ADF</a:t>
                </a:r>
                <a:endParaRPr kumimoji="0" lang="en-GB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6830" y="5324964"/>
                <a:ext cx="615359" cy="476593"/>
              </a:xfrm>
              <a:prstGeom prst="rect">
                <a:avLst/>
              </a:prstGeom>
            </p:spPr>
          </p:pic>
        </p:grpSp>
      </p:grpSp>
      <p:grpSp>
        <p:nvGrpSpPr>
          <p:cNvPr id="57" name="Group 56"/>
          <p:cNvGrpSpPr/>
          <p:nvPr/>
        </p:nvGrpSpPr>
        <p:grpSpPr>
          <a:xfrm>
            <a:off x="5758521" y="2588401"/>
            <a:ext cx="1078640" cy="537711"/>
            <a:chOff x="4545065" y="1542663"/>
            <a:chExt cx="1078640" cy="537711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5007407" y="1542663"/>
              <a:ext cx="18026" cy="53771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6931" y="1660933"/>
              <a:ext cx="486774" cy="384628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cxnSp>
          <p:nvCxnSpPr>
            <p:cNvPr id="60" name="Straight Arrow Connector 59"/>
            <p:cNvCxnSpPr/>
            <p:nvPr/>
          </p:nvCxnSpPr>
          <p:spPr>
            <a:xfrm flipV="1">
              <a:off x="4864752" y="1578001"/>
              <a:ext cx="7103" cy="4950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545065" y="1705333"/>
              <a:ext cx="255026" cy="27120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2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345872" y="1705464"/>
            <a:ext cx="4201609" cy="714375"/>
            <a:chOff x="4925623" y="1687735"/>
            <a:chExt cx="3782556" cy="71437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623" y="1687735"/>
              <a:ext cx="1066800" cy="714375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852970" y="1731737"/>
              <a:ext cx="2855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Azure Cognitive Services (Text Analytics)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83992" y="2917847"/>
            <a:ext cx="2263891" cy="1725261"/>
            <a:chOff x="9637373" y="3091299"/>
            <a:chExt cx="2263891" cy="1725261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1061" y="3556530"/>
              <a:ext cx="1427834" cy="126003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9637373" y="3091299"/>
              <a:ext cx="226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Azure SQL Server</a:t>
              </a:r>
              <a:endParaRPr lang="en-GB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72324" y="3522002"/>
            <a:ext cx="1775174" cy="734043"/>
            <a:chOff x="7757524" y="3317311"/>
            <a:chExt cx="1775174" cy="734043"/>
          </a:xfrm>
        </p:grpSpPr>
        <p:grpSp>
          <p:nvGrpSpPr>
            <p:cNvPr id="49" name="Group 48"/>
            <p:cNvGrpSpPr/>
            <p:nvPr/>
          </p:nvGrpSpPr>
          <p:grpSpPr>
            <a:xfrm>
              <a:off x="7757524" y="3790403"/>
              <a:ext cx="1132793" cy="260951"/>
              <a:chOff x="6523675" y="3012576"/>
              <a:chExt cx="1132793" cy="26095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6523675" y="3273527"/>
                <a:ext cx="1132793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6861471" y="3012576"/>
                <a:ext cx="228600" cy="21297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ea typeface="+mn-ea"/>
                    <a:cs typeface="+mn-cs"/>
                  </a:rPr>
                  <a:t>3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endParaRPr>
              </a:p>
            </p:txBody>
          </p:sp>
        </p:grp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7996" y="3397818"/>
              <a:ext cx="540027" cy="516953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92671" y="3317311"/>
              <a:ext cx="540027" cy="516953"/>
            </a:xfrm>
            <a:prstGeom prst="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</p:pic>
      </p:grpSp>
      <p:grpSp>
        <p:nvGrpSpPr>
          <p:cNvPr id="82" name="Group 81"/>
          <p:cNvGrpSpPr/>
          <p:nvPr/>
        </p:nvGrpSpPr>
        <p:grpSpPr>
          <a:xfrm>
            <a:off x="5181641" y="3287790"/>
            <a:ext cx="2129444" cy="918652"/>
            <a:chOff x="4112356" y="4396477"/>
            <a:chExt cx="2129444" cy="918652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2356" y="4396477"/>
              <a:ext cx="1915278" cy="619024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69567" y="5055342"/>
              <a:ext cx="837770" cy="25978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4520" y="5057418"/>
              <a:ext cx="450465" cy="255634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1335" y="5039598"/>
              <a:ext cx="450465" cy="255634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3472677" y="3900171"/>
            <a:ext cx="1068100" cy="394635"/>
            <a:chOff x="2194601" y="2984758"/>
            <a:chExt cx="1068100" cy="288768"/>
          </a:xfrm>
          <a:solidFill>
            <a:schemeClr val="accent1">
              <a:lumMod val="50000"/>
            </a:schemeClr>
          </a:solidFill>
        </p:grpSpPr>
        <p:cxnSp>
          <p:nvCxnSpPr>
            <p:cNvPr id="88" name="Straight Arrow Connector 87"/>
            <p:cNvCxnSpPr/>
            <p:nvPr/>
          </p:nvCxnSpPr>
          <p:spPr>
            <a:xfrm>
              <a:off x="2194601" y="3273526"/>
              <a:ext cx="1068100" cy="0"/>
            </a:xfrm>
            <a:prstGeom prst="straightConnector1">
              <a:avLst/>
            </a:prstGeom>
            <a:grpFill/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522817" y="2984758"/>
              <a:ext cx="251580" cy="212978"/>
            </a:xfrm>
            <a:prstGeom prst="ellipse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fld>
            <a:endParaRPr lang="en-GB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7969" y="2886673"/>
            <a:ext cx="3247419" cy="2198586"/>
            <a:chOff x="1290811" y="2876037"/>
            <a:chExt cx="3247419" cy="2198586"/>
          </a:xfrm>
        </p:grpSpPr>
        <p:sp>
          <p:nvSpPr>
            <p:cNvPr id="71" name="TextBox 70"/>
            <p:cNvSpPr txBox="1"/>
            <p:nvPr/>
          </p:nvSpPr>
          <p:spPr>
            <a:xfrm>
              <a:off x="1297415" y="2876037"/>
              <a:ext cx="2500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Azure Blob Storage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+mn-ea"/>
                  <a:cs typeface="+mn-cs"/>
                </a:rPr>
                <a:t>(feedback-in)</a:t>
              </a:r>
              <a:endPara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887391" y="3380595"/>
              <a:ext cx="804741" cy="825696"/>
              <a:chOff x="2887391" y="3380595"/>
              <a:chExt cx="804741" cy="825696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4333" y="3380595"/>
                <a:ext cx="727799" cy="630446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7391" y="3575845"/>
                <a:ext cx="727799" cy="630446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1290811" y="4705291"/>
              <a:ext cx="324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Customer Feedback.csv</a:t>
              </a:r>
              <a:endPara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97412" y="3599647"/>
              <a:ext cx="1180106" cy="1105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40" y="0"/>
            <a:ext cx="690283" cy="771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F27F6D-6AC3-D231-316F-E34D1054C8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4059" y="41384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How Azure Cognitive Service integrate with ADF?</a:t>
            </a:r>
            <a:endParaRPr lang="en-GB" sz="4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685666" y="2111407"/>
            <a:ext cx="5345723" cy="3310744"/>
            <a:chOff x="1088362" y="2263924"/>
            <a:chExt cx="5345723" cy="3310744"/>
          </a:xfrm>
        </p:grpSpPr>
        <p:grpSp>
          <p:nvGrpSpPr>
            <p:cNvPr id="77" name="Group 76"/>
            <p:cNvGrpSpPr/>
            <p:nvPr/>
          </p:nvGrpSpPr>
          <p:grpSpPr>
            <a:xfrm>
              <a:off x="2197379" y="3398811"/>
              <a:ext cx="2367784" cy="1640881"/>
              <a:chOff x="1428161" y="3386705"/>
              <a:chExt cx="2367784" cy="1640881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428161" y="3386705"/>
                <a:ext cx="2367784" cy="1640881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1638971" y="3622514"/>
                <a:ext cx="1992210" cy="118408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6554" y="3740524"/>
                <a:ext cx="1417043" cy="619024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25157" y="4389116"/>
                <a:ext cx="619835" cy="259787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93423" y="4379182"/>
                <a:ext cx="619835" cy="259787"/>
              </a:xfrm>
              <a:prstGeom prst="rect">
                <a:avLst/>
              </a:prstGeom>
            </p:spPr>
          </p:pic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0023" y="2263924"/>
              <a:ext cx="1272792" cy="1105319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1088362" y="5113003"/>
              <a:ext cx="534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   Azure Data Factory Pipelines</a:t>
              </a:r>
              <a:endParaRPr lang="en-GB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18063"/>
              </p:ext>
            </p:extLst>
          </p:nvPr>
        </p:nvGraphicFramePr>
        <p:xfrm>
          <a:off x="4766577" y="3662082"/>
          <a:ext cx="620233" cy="34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506880" imgH="221040" progId="Paint.Picture">
                  <p:embed/>
                </p:oleObj>
              </mc:Choice>
              <mc:Fallback>
                <p:oleObj name="Bitmap Image" r:id="rId4" imgW="506880" imgH="221040" progId="Paint.Picture">
                  <p:embed/>
                  <p:pic>
                    <p:nvPicPr>
                      <p:cNvPr id="93" name="Object 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6577" y="3662082"/>
                        <a:ext cx="620233" cy="34513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6" name="Straight Arrow Connector 95"/>
          <p:cNvCxnSpPr/>
          <p:nvPr/>
        </p:nvCxnSpPr>
        <p:spPr>
          <a:xfrm flipV="1">
            <a:off x="5373277" y="3934408"/>
            <a:ext cx="1759409" cy="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022426" y="3446442"/>
            <a:ext cx="461109" cy="3326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5373277" y="4286452"/>
            <a:ext cx="1810353" cy="79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051254" y="4403638"/>
            <a:ext cx="461109" cy="33262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89183" y="2189301"/>
            <a:ext cx="4021366" cy="3333977"/>
            <a:chOff x="9048680" y="2165534"/>
            <a:chExt cx="4021366" cy="3333977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18426" y="2165534"/>
              <a:ext cx="1066800" cy="71437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9048680" y="3073392"/>
              <a:ext cx="4021366" cy="2426119"/>
              <a:chOff x="6646146" y="3161912"/>
              <a:chExt cx="3959245" cy="2426119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6646146" y="5126366"/>
                <a:ext cx="39592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Azure Cognitive Services </a:t>
                </a:r>
                <a:endParaRPr lang="en-GB" sz="2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7058467" y="3161912"/>
                <a:ext cx="1693147" cy="1964454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5055" y="3534330"/>
              <a:ext cx="1066800" cy="714375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0283" cy="771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9786" y="2090523"/>
            <a:ext cx="180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1. Endpoint(URL)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2. Key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3. Message Body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4. Headers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3277" y="4711347"/>
            <a:ext cx="331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E5D2A-C01A-1103-A1E3-39FD188BA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17313" y="6169025"/>
            <a:ext cx="674687" cy="6826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</a:rPr>
              <a:t>19</a:t>
            </a:fld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370167" y="2237618"/>
            <a:ext cx="8853771" cy="20469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 </a:t>
            </a:r>
            <a:b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6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30" y="3492646"/>
            <a:ext cx="551345" cy="657225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5669533" y="3567800"/>
            <a:ext cx="616620" cy="5386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" y="0"/>
            <a:ext cx="690283" cy="7713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73" y="3513230"/>
            <a:ext cx="690283" cy="7713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655" y="57038"/>
            <a:ext cx="551345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CB983-AEE2-33B4-DAB8-17D7C2F4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</a:t>
            </a:r>
            <a:endParaRPr lang="en-GB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676A6C"/>
                </a:solidFill>
                <a:effectLst/>
              </a:rPr>
              <a:t>In this session, I will show demo about how you can know customer perception by applying sentiment analysis on customer feedback data without knowing Maths, Data science and Machine Leaning and programming language.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This session will used following technology:</a:t>
            </a: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**Azure Data Factory/Azure Synapse Analytics</a:t>
            </a: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**Azure Cognitive Service(Text Analytics)</a:t>
            </a: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**Azure Blob Storage</a:t>
            </a: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**Azure SQL Server</a:t>
            </a: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**Azure Key Vault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0" i="0" dirty="0">
                <a:solidFill>
                  <a:srgbClr val="676A6C"/>
                </a:solidFill>
                <a:effectLst/>
              </a:rPr>
              <a:t>Attendee will leave with quick ideas about above technology.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6877" y="420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Azure Resources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20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073869" y="1862902"/>
            <a:ext cx="4039385" cy="30071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82496" y="1704976"/>
            <a:ext cx="21257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Resources</a:t>
            </a:r>
            <a:endParaRPr lang="en-GB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061" y="3804164"/>
            <a:ext cx="772997" cy="7285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77" y="2906824"/>
            <a:ext cx="939350" cy="304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16" y="2130601"/>
            <a:ext cx="886611" cy="776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061" y="2405687"/>
            <a:ext cx="842435" cy="544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321" y="3821589"/>
            <a:ext cx="1094395" cy="7473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488" y="3177752"/>
            <a:ext cx="301972" cy="2394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321" y="3177752"/>
            <a:ext cx="267465" cy="2396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4388" y="3799902"/>
            <a:ext cx="1066800" cy="714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58" y="0"/>
            <a:ext cx="690283" cy="77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0F4EE-F433-519C-0EF4-0C8D10EC50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29033" y="0"/>
            <a:ext cx="10515600" cy="125184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Key</a:t>
            </a:r>
            <a:r>
              <a:rPr lang="en-US" sz="4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Takeaway</a:t>
            </a:r>
            <a:endParaRPr lang="en-GB" sz="4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21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5986243" y="1117872"/>
            <a:ext cx="5541654" cy="2846996"/>
            <a:chOff x="5986243" y="1117872"/>
            <a:chExt cx="5541654" cy="2846996"/>
          </a:xfrm>
        </p:grpSpPr>
        <p:sp>
          <p:nvSpPr>
            <p:cNvPr id="8" name="Rounded Rectangle 7"/>
            <p:cNvSpPr/>
            <p:nvPr/>
          </p:nvSpPr>
          <p:spPr>
            <a:xfrm>
              <a:off x="5986243" y="1599852"/>
              <a:ext cx="5541654" cy="236501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endParaRPr lang="en-US" sz="2000" b="1" dirty="0"/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 summarized big documents and provide sentiments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wide range of languages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Understand common topics and trends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 Gain deeper understanding about your customer sentiments </a:t>
              </a:r>
            </a:p>
            <a:p>
              <a:pPr lvl="1"/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6849610" y="1117872"/>
              <a:ext cx="40868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Azure Cognitive Services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09097" y="4092508"/>
            <a:ext cx="8567259" cy="1926593"/>
            <a:chOff x="1909097" y="4092508"/>
            <a:chExt cx="8567259" cy="1926593"/>
          </a:xfrm>
        </p:grpSpPr>
        <p:grpSp>
          <p:nvGrpSpPr>
            <p:cNvPr id="4" name="Group 3"/>
            <p:cNvGrpSpPr/>
            <p:nvPr/>
          </p:nvGrpSpPr>
          <p:grpSpPr>
            <a:xfrm>
              <a:off x="1909097" y="4092508"/>
              <a:ext cx="8567259" cy="1926593"/>
              <a:chOff x="1909097" y="4092508"/>
              <a:chExt cx="8567259" cy="192659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909097" y="4551026"/>
                <a:ext cx="8567259" cy="146807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Segoe UI" panose="020B0502040204020203" pitchFamily="34" charset="0"/>
                  </a:rPr>
                  <a:t>Read Feedbacks from Blob storage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Segoe UI" panose="020B0502040204020203" pitchFamily="34" charset="0"/>
                  </a:rPr>
                  <a:t>Apply sentiment analysis on each feedback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Segoe UI" panose="020B0502040204020203" pitchFamily="34" charset="0"/>
                  </a:rPr>
                  <a:t>Apply transformation and store data to Azure SQL Table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flipH="1">
                <a:off x="4459117" y="4092508"/>
                <a:ext cx="315286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DEMO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921" y="4135020"/>
              <a:ext cx="489181" cy="4000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83" y="4134180"/>
              <a:ext cx="356863" cy="38493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9622" y="4152625"/>
              <a:ext cx="515388" cy="366491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" y="0"/>
            <a:ext cx="690283" cy="771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9853" y="0"/>
            <a:ext cx="551345" cy="65722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253402" y="1158857"/>
            <a:ext cx="4621109" cy="2800262"/>
            <a:chOff x="1253402" y="1158857"/>
            <a:chExt cx="4621109" cy="2800262"/>
          </a:xfrm>
        </p:grpSpPr>
        <p:sp>
          <p:nvSpPr>
            <p:cNvPr id="20" name="TextBox 19"/>
            <p:cNvSpPr txBox="1"/>
            <p:nvPr/>
          </p:nvSpPr>
          <p:spPr>
            <a:xfrm flipH="1">
              <a:off x="2215327" y="1158857"/>
              <a:ext cx="29248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Azure Data Factory</a:t>
              </a:r>
              <a:endPara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53402" y="1635342"/>
              <a:ext cx="4621109" cy="232377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Data Movements 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Data Transformation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Orchestration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Automation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Serverless and Azure PaaS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Segoe UI" panose="020B0502040204020203" pitchFamily="34" charset="0"/>
                </a:rPr>
                <a:t>Easy to integrate</a:t>
              </a:r>
            </a:p>
            <a:p>
              <a:pPr lvl="1"/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FE4F4CE-7220-AE91-12AF-34273C01B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6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1" y="451274"/>
            <a:ext cx="6137623" cy="71188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391203" y="1089061"/>
            <a:ext cx="6035251" cy="14469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                                                      Lead Azure Data Engineer/Trainer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D43AF79-9CFC-AF21-2785-7E1C4DA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C4E9F-A731-48C6-ADE9-EFCE193152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3BDE-2900-633A-EF07-8E19CFFF55DB}"/>
              </a:ext>
            </a:extLst>
          </p:cNvPr>
          <p:cNvSpPr txBox="1"/>
          <p:nvPr/>
        </p:nvSpPr>
        <p:spPr>
          <a:xfrm>
            <a:off x="872274" y="5768939"/>
            <a:ext cx="83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https://maven.com/alpa-buddhabhatti/adft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B577B-4DBE-0644-9D04-7669A161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9" y="5808085"/>
            <a:ext cx="352425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C5CAE-1F6D-60C1-418B-B2F65BE8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12" y="443585"/>
            <a:ext cx="2162175" cy="18859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D29355-40DE-CB43-4042-097A2499EBBD}"/>
              </a:ext>
            </a:extLst>
          </p:cNvPr>
          <p:cNvSpPr txBox="1">
            <a:spLocks/>
          </p:cNvSpPr>
          <p:nvPr/>
        </p:nvSpPr>
        <p:spPr>
          <a:xfrm>
            <a:off x="6971059" y="2214588"/>
            <a:ext cx="6035252" cy="207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D805971-8EF6-BED5-9C81-3A41C0B88378}"/>
              </a:ext>
            </a:extLst>
          </p:cNvPr>
          <p:cNvSpPr txBox="1">
            <a:spLocks/>
          </p:cNvSpPr>
          <p:nvPr/>
        </p:nvSpPr>
        <p:spPr>
          <a:xfrm>
            <a:off x="-2550648" y="2905594"/>
            <a:ext cx="5101296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659C15D-D84D-EE80-98C3-96D04221E08E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B7830355-5BB7-ECCD-3CCC-F4F1C11DAC45}"/>
              </a:ext>
            </a:extLst>
          </p:cNvPr>
          <p:cNvSpPr txBox="1">
            <a:spLocks/>
          </p:cNvSpPr>
          <p:nvPr/>
        </p:nvSpPr>
        <p:spPr>
          <a:xfrm>
            <a:off x="994855" y="3579153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23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15A1775F-670E-2CAB-3960-84550EDF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" y="3022218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4286ACA8-CBD5-32F8-C621-956EBF56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3" y="3598815"/>
            <a:ext cx="541095" cy="46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C9CDF-10B9-72FF-F6D4-21EC82864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04" y="4805813"/>
            <a:ext cx="640351" cy="332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CB12CC-615D-3F1A-1EC6-F65D42138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42" y="4216756"/>
            <a:ext cx="502507" cy="474252"/>
          </a:xfrm>
          <a:prstGeom prst="rect">
            <a:avLst/>
          </a:prstGeom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8ECBF97-79E5-D336-6675-604ACC8FD01D}"/>
              </a:ext>
            </a:extLst>
          </p:cNvPr>
          <p:cNvSpPr txBox="1">
            <a:spLocks/>
          </p:cNvSpPr>
          <p:nvPr/>
        </p:nvSpPr>
        <p:spPr>
          <a:xfrm>
            <a:off x="994855" y="4221746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C50DD-3265-4D32-CA81-9EC8A7BF5354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7E7D40-4009-3C36-16FF-21277D41C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3B5BD3-B026-9DD0-B602-6789AAEF0893}"/>
              </a:ext>
            </a:extLst>
          </p:cNvPr>
          <p:cNvSpPr txBox="1"/>
          <p:nvPr/>
        </p:nvSpPr>
        <p:spPr>
          <a:xfrm>
            <a:off x="994854" y="6197773"/>
            <a:ext cx="9196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Send me an email </a:t>
            </a:r>
            <a:r>
              <a:rPr lang="en-US" sz="1800" dirty="0">
                <a:solidFill>
                  <a:srgbClr val="0070C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Meetalpa@gamil.com</a:t>
            </a:r>
            <a:r>
              <a:rPr lang="en-US" sz="1800" dirty="0">
                <a:solidFill>
                  <a:srgbClr val="0070C0"/>
                </a:solidFill>
              </a:rPr>
              <a:t> so that I can generate a discount code for you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EB7474-29D3-6789-7DCC-B3E2FAB2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1" y="451274"/>
            <a:ext cx="6137623" cy="71188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Alpa Buddhabhatti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C2F7397-A974-130A-2CA2-8860BE668CDD}"/>
              </a:ext>
            </a:extLst>
          </p:cNvPr>
          <p:cNvSpPr txBox="1">
            <a:spLocks/>
          </p:cNvSpPr>
          <p:nvPr/>
        </p:nvSpPr>
        <p:spPr>
          <a:xfrm>
            <a:off x="391203" y="1089061"/>
            <a:ext cx="6035251" cy="14469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                                                      Lead Azure Data Engineer/Trainer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D43AF79-9CFC-AF21-2785-7E1C4DA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C4E9F-A731-48C6-ADE9-EFCE193152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3BDE-2900-633A-EF07-8E19CFFF55DB}"/>
              </a:ext>
            </a:extLst>
          </p:cNvPr>
          <p:cNvSpPr txBox="1"/>
          <p:nvPr/>
        </p:nvSpPr>
        <p:spPr>
          <a:xfrm>
            <a:off x="973937" y="5996966"/>
            <a:ext cx="8391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https://maven.com/alpa-buddhabhatti/adft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B577B-4DBE-0644-9D04-7669A161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9" y="6049026"/>
            <a:ext cx="352425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C5CAE-1F6D-60C1-418B-B2F65BE8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12" y="443585"/>
            <a:ext cx="2162175" cy="18859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D29355-40DE-CB43-4042-097A2499EBBD}"/>
              </a:ext>
            </a:extLst>
          </p:cNvPr>
          <p:cNvSpPr txBox="1">
            <a:spLocks/>
          </p:cNvSpPr>
          <p:nvPr/>
        </p:nvSpPr>
        <p:spPr>
          <a:xfrm>
            <a:off x="6971059" y="2214588"/>
            <a:ext cx="6035252" cy="207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D805971-8EF6-BED5-9C81-3A41C0B88378}"/>
              </a:ext>
            </a:extLst>
          </p:cNvPr>
          <p:cNvSpPr txBox="1">
            <a:spLocks/>
          </p:cNvSpPr>
          <p:nvPr/>
        </p:nvSpPr>
        <p:spPr>
          <a:xfrm>
            <a:off x="-2550648" y="2905594"/>
            <a:ext cx="5101296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659C15D-D84D-EE80-98C3-96D04221E08E}"/>
              </a:ext>
            </a:extLst>
          </p:cNvPr>
          <p:cNvSpPr txBox="1">
            <a:spLocks/>
          </p:cNvSpPr>
          <p:nvPr/>
        </p:nvSpPr>
        <p:spPr>
          <a:xfrm>
            <a:off x="417593" y="4715298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B7830355-5BB7-ECCD-3CCC-F4F1C11DAC45}"/>
              </a:ext>
            </a:extLst>
          </p:cNvPr>
          <p:cNvSpPr txBox="1">
            <a:spLocks/>
          </p:cNvSpPr>
          <p:nvPr/>
        </p:nvSpPr>
        <p:spPr>
          <a:xfrm>
            <a:off x="994855" y="3579153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23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15A1775F-670E-2CAB-3960-84550EDF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9" y="3022218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4286ACA8-CBD5-32F8-C621-956EBF56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3" y="3598815"/>
            <a:ext cx="541095" cy="46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C9CDF-10B9-72FF-F6D4-21EC82864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04" y="4805813"/>
            <a:ext cx="640351" cy="3320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CB12CC-615D-3F1A-1EC6-F65D42138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142" y="4216756"/>
            <a:ext cx="502507" cy="474252"/>
          </a:xfrm>
          <a:prstGeom prst="rect">
            <a:avLst/>
          </a:prstGeom>
        </p:spPr>
      </p:pic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08ECBF97-79E5-D336-6675-604ACC8FD01D}"/>
              </a:ext>
            </a:extLst>
          </p:cNvPr>
          <p:cNvSpPr txBox="1">
            <a:spLocks/>
          </p:cNvSpPr>
          <p:nvPr/>
        </p:nvSpPr>
        <p:spPr>
          <a:xfrm>
            <a:off x="994855" y="4221746"/>
            <a:ext cx="9196463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C50DD-3265-4D32-CA81-9EC8A7BF5354}"/>
              </a:ext>
            </a:extLst>
          </p:cNvPr>
          <p:cNvSpPr txBox="1"/>
          <p:nvPr/>
        </p:nvSpPr>
        <p:spPr>
          <a:xfrm>
            <a:off x="930385" y="5185490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37E7D40-4009-3C36-16FF-21277D41CE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34" y="5268506"/>
            <a:ext cx="519310" cy="4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6612" y="1625107"/>
            <a:ext cx="10421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Azure Data Factory overview</a:t>
            </a:r>
          </a:p>
          <a:p>
            <a:pPr lvl="0"/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Azure Cognitive service for Language Overview </a:t>
            </a:r>
          </a:p>
          <a:p>
            <a:pPr lvl="0"/>
            <a:endParaRPr lang="en-US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Demo </a:t>
            </a:r>
          </a:p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Sentiment Analysis using Azure Data Factory &amp; Cognitive Services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6612" y="1245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Today’s Agenda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00883" y="6419103"/>
            <a:ext cx="2743200" cy="3651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en-GB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" y="0"/>
            <a:ext cx="690283" cy="7713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587" y="0"/>
            <a:ext cx="857250" cy="542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B119A-AE03-70D1-607A-84E8A18B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0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79870" y="6042112"/>
            <a:ext cx="674687" cy="682625"/>
          </a:xfrm>
        </p:spPr>
        <p:txBody>
          <a:bodyPr/>
          <a:lstStyle/>
          <a:p>
            <a:fld id="{3F258594-8039-40EB-8BEF-26F3122950D2}" type="slidenum">
              <a:rPr lang="en-GB" sz="20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en-GB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432870" y="2224573"/>
            <a:ext cx="9622172" cy="13128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Azure Data Factory overview</a:t>
            </a:r>
            <a:endParaRPr lang="en-GB" sz="6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423" y="4129606"/>
            <a:ext cx="735106" cy="948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1789A-995D-DECF-43D4-22CEDDD5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099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is Azure Data Factory(ADF)?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7441" y="1479700"/>
            <a:ext cx="10298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cloud-based data integration service that </a:t>
            </a:r>
            <a:r>
              <a:rPr lang="en-GB" sz="2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orchestrates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automates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movement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GB" sz="28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data.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2959" y="3182341"/>
            <a:ext cx="7406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Platform as a Service (PaaS)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Serverless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pay for what you have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Low-code and no-code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>
                <a:solidFill>
                  <a:schemeClr val="accent1"/>
                </a:solidFill>
              </a:rPr>
              <a:t>6</a:t>
            </a:fld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" y="9757"/>
            <a:ext cx="690283" cy="77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650FD-7EA9-CC0F-E7CC-DE666F95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302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are Key Components of ADF?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70955" y="1834560"/>
            <a:ext cx="546755" cy="48076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1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 rot="10800000" flipV="1">
            <a:off x="2670956" y="2506048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2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 rot="10800000" flipV="1">
            <a:off x="2670956" y="3157321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3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 rot="10800000" flipV="1">
            <a:off x="2670956" y="3886695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4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10800000" flipV="1">
            <a:off x="2703949" y="4563552"/>
            <a:ext cx="546755" cy="56089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" panose="020B0502040204020203" pitchFamily="34" charset="0"/>
              </a:rPr>
              <a:t>5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7761" y="1883684"/>
            <a:ext cx="3657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Linked services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3105" y="2535219"/>
            <a:ext cx="337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Datasets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3107" y="3165438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Activities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3106" y="3886695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Pipelines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3106" y="4607952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Triggers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7</a:t>
            </a:fld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" y="22928"/>
            <a:ext cx="690283" cy="771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49B9B8-0197-B05B-1524-BCAE0CA6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74444" y="-298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can you do in ADF?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68808" y="4019419"/>
            <a:ext cx="2900810" cy="805794"/>
            <a:chOff x="1526863" y="4078142"/>
            <a:chExt cx="2900810" cy="80579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149" y="4153184"/>
              <a:ext cx="1410524" cy="6557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6863" y="4078142"/>
              <a:ext cx="1144079" cy="80579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541053" y="5185200"/>
            <a:ext cx="3024437" cy="963554"/>
            <a:chOff x="1499108" y="5243923"/>
            <a:chExt cx="3024437" cy="96355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108" y="5243923"/>
              <a:ext cx="1097200" cy="96355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8865" y="5465257"/>
              <a:ext cx="760040" cy="74222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7614" y="5368724"/>
              <a:ext cx="685931" cy="83875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630594" y="2706404"/>
            <a:ext cx="2334791" cy="1098237"/>
            <a:chOff x="1588649" y="2765127"/>
            <a:chExt cx="2334791" cy="109823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8649" y="2792391"/>
              <a:ext cx="1021875" cy="107097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9909" y="2765127"/>
              <a:ext cx="1073531" cy="99698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608112" y="1332175"/>
            <a:ext cx="2357273" cy="1070254"/>
            <a:chOff x="1550629" y="1373909"/>
            <a:chExt cx="2357273" cy="107025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440" y="1436267"/>
              <a:ext cx="1320462" cy="100789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0629" y="1373909"/>
              <a:ext cx="872765" cy="70915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5579322" y="3979885"/>
            <a:ext cx="31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~100</a:t>
            </a: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00352" y="1740462"/>
            <a:ext cx="2448460" cy="4379680"/>
            <a:chOff x="9058407" y="1799185"/>
            <a:chExt cx="2448460" cy="437968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6179" y="5272535"/>
              <a:ext cx="1117663" cy="9063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7" y="1810848"/>
              <a:ext cx="1144079" cy="80579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2734" y="1799185"/>
              <a:ext cx="791066" cy="89275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76869" y="3129092"/>
              <a:ext cx="718621" cy="87103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667" y="3189630"/>
              <a:ext cx="1097200" cy="96355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7224" y="4323023"/>
              <a:ext cx="1410524" cy="655711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4551138" y="2433042"/>
            <a:ext cx="4410587" cy="1371599"/>
            <a:chOff x="4563632" y="2936180"/>
            <a:chExt cx="4410587" cy="137159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66120" y="3203052"/>
              <a:ext cx="1408099" cy="93671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 flipH="1">
              <a:off x="5395388" y="2936180"/>
              <a:ext cx="2625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 DATA</a:t>
              </a:r>
              <a:endParaRPr lang="en-GB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56717" y="3723288"/>
              <a:ext cx="1189478" cy="386188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5573730" y="3575104"/>
              <a:ext cx="1942017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63632" y="3171365"/>
              <a:ext cx="870030" cy="1136414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>
          <a:xfrm>
            <a:off x="1849772" y="4750172"/>
            <a:ext cx="10104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hlinkClick r:id="rId14"/>
              </a:rPr>
              <a:t>Copy activity - Azure Data Factory &amp; Azure Synapse | Microsoft Docs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56986" y="1619920"/>
            <a:ext cx="262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Movement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59575" y="6110865"/>
            <a:ext cx="674370" cy="681519"/>
          </a:xfrm>
        </p:spPr>
        <p:txBody>
          <a:bodyPr/>
          <a:lstStyle/>
          <a:p>
            <a:fld id="{3F258594-8039-40EB-8BEF-26F3122950D2}" type="slidenum">
              <a:rPr lang="en-GB" smtClean="0"/>
              <a:t>8</a:t>
            </a:fld>
            <a:endParaRPr lang="en-GB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14" y="0"/>
            <a:ext cx="690283" cy="771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9A9F7-DB35-314B-D4CA-9223B603B7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833477"/>
            <a:ext cx="1647291" cy="10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8542" y="-465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can you do in ADF? </a:t>
            </a:r>
            <a:endParaRPr lang="en-GB" sz="4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63513" y="5647816"/>
            <a:ext cx="11028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hlinkClick r:id="rId2"/>
              </a:rPr>
              <a:t>Source transformation in mapping data flow - Azure Data Factory &amp; Azure Synapse | Microsoft Docs</a:t>
            </a:r>
            <a:endParaRPr lang="en-GB" sz="2000" b="1" i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420068" y="1666746"/>
            <a:ext cx="2718789" cy="3955701"/>
            <a:chOff x="1264036" y="1834791"/>
            <a:chExt cx="3229633" cy="395570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794" y="3229504"/>
              <a:ext cx="1006261" cy="101981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1794" y="1905493"/>
              <a:ext cx="1021875" cy="1267757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4036" y="1834791"/>
              <a:ext cx="1407290" cy="1188859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036" y="3129715"/>
              <a:ext cx="1467230" cy="147609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0790" y="4853782"/>
              <a:ext cx="1408099" cy="936710"/>
            </a:xfrm>
            <a:prstGeom prst="rect">
              <a:avLst/>
            </a:prstGeom>
          </p:spPr>
        </p:pic>
      </p:grpSp>
      <p:sp>
        <p:nvSpPr>
          <p:cNvPr id="79" name="TextBox 78"/>
          <p:cNvSpPr txBox="1"/>
          <p:nvPr/>
        </p:nvSpPr>
        <p:spPr>
          <a:xfrm>
            <a:off x="5851488" y="4200807"/>
            <a:ext cx="1621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~18</a:t>
            </a:r>
            <a:endParaRPr lang="en-GB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933031" y="1619973"/>
            <a:ext cx="3244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 </a:t>
            </a:r>
            <a:endParaRPr lang="en-GB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8594-8039-40EB-8BEF-26F3122950D2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4369919" y="2357004"/>
            <a:ext cx="4615673" cy="1189845"/>
            <a:chOff x="4977521" y="2375941"/>
            <a:chExt cx="4615673" cy="118984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7521" y="2375941"/>
              <a:ext cx="1222548" cy="1159922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 flipH="1">
              <a:off x="6154908" y="2511898"/>
              <a:ext cx="2304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TRANSFORMATION</a:t>
              </a:r>
              <a:endParaRPr lang="en-GB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5904" y="2376927"/>
              <a:ext cx="1407290" cy="118885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2193" y="3066162"/>
              <a:ext cx="900615" cy="483466"/>
            </a:xfrm>
            <a:prstGeom prst="rect">
              <a:avLst/>
            </a:prstGeom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6539434" y="2957526"/>
              <a:ext cx="1535185" cy="13831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940456" y="1576066"/>
            <a:ext cx="2748378" cy="3941566"/>
            <a:chOff x="8937707" y="1714496"/>
            <a:chExt cx="2748378" cy="3941566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8226" y="1714496"/>
              <a:ext cx="1006261" cy="1019816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4210" y="3197472"/>
              <a:ext cx="1021875" cy="1267757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21935" y="1786923"/>
              <a:ext cx="1265282" cy="93671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37707" y="2974317"/>
              <a:ext cx="1467230" cy="14760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6527" y="4659082"/>
              <a:ext cx="1073531" cy="996980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1" y="0"/>
            <a:ext cx="690283" cy="77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E18786-EDFB-0DD5-0B32-0C84B34B61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" y="5897365"/>
            <a:ext cx="1163512" cy="99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9" grpId="0"/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738</Words>
  <Application>Microsoft Office PowerPoint</Application>
  <PresentationFormat>Widescreen</PresentationFormat>
  <Paragraphs>166</Paragraphs>
  <Slides>22</Slides>
  <Notes>4</Notes>
  <HiddenSlides>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Segoe UI</vt:lpstr>
      <vt:lpstr>Wingdings</vt:lpstr>
      <vt:lpstr>Office Theme</vt:lpstr>
      <vt:lpstr>2_Office Theme</vt:lpstr>
      <vt:lpstr>Bitmap Image</vt:lpstr>
      <vt:lpstr>Sentiment Analysis using Azure Data Factory and Azure Cognitive service</vt:lpstr>
      <vt:lpstr>Abstract </vt:lpstr>
      <vt:lpstr>Alpa Buddhabhatti</vt:lpstr>
      <vt:lpstr>Today’s Agenda</vt:lpstr>
      <vt:lpstr>PowerPoint Presentation</vt:lpstr>
      <vt:lpstr>What is Azure Data Factory(ADF)?</vt:lpstr>
      <vt:lpstr>What are Key Components of ADF?</vt:lpstr>
      <vt:lpstr>What can you do in ADF? </vt:lpstr>
      <vt:lpstr>What can you do in ADF? </vt:lpstr>
      <vt:lpstr>What can you do in ADF? </vt:lpstr>
      <vt:lpstr>What can you do in ADF? </vt:lpstr>
      <vt:lpstr>What can you do in ADF? </vt:lpstr>
      <vt:lpstr>PowerPoint Presentation</vt:lpstr>
      <vt:lpstr>Sentiment Analysis</vt:lpstr>
      <vt:lpstr>PowerPoint Presentation</vt:lpstr>
      <vt:lpstr>Problem Statement </vt:lpstr>
      <vt:lpstr>High-level Design</vt:lpstr>
      <vt:lpstr>How Azure Cognitive Service integrate with ADF?</vt:lpstr>
      <vt:lpstr>PowerPoint Presentation</vt:lpstr>
      <vt:lpstr>Azure Resources </vt:lpstr>
      <vt:lpstr>Key Takeaway</vt:lpstr>
      <vt:lpstr>Alpa Buddhabhatti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Azure Data Factory and Azure Cognitive service</dc:title>
  <dc:creator>Alpa Buddhabhatti</dc:creator>
  <cp:lastModifiedBy>Alpa Buddhabhatti</cp:lastModifiedBy>
  <cp:revision>130</cp:revision>
  <dcterms:created xsi:type="dcterms:W3CDTF">2022-07-06T20:16:15Z</dcterms:created>
  <dcterms:modified xsi:type="dcterms:W3CDTF">2023-05-11T22:53:40Z</dcterms:modified>
</cp:coreProperties>
</file>