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697" r:id="rId5"/>
    <p:sldMasterId id="2147483648" r:id="rId6"/>
  </p:sldMasterIdLst>
  <p:notesMasterIdLst>
    <p:notesMasterId r:id="rId23"/>
  </p:notesMasterIdLst>
  <p:sldIdLst>
    <p:sldId id="262" r:id="rId7"/>
    <p:sldId id="2147481605" r:id="rId8"/>
    <p:sldId id="2147481603" r:id="rId9"/>
    <p:sldId id="2147481601" r:id="rId10"/>
    <p:sldId id="322" r:id="rId11"/>
    <p:sldId id="323" r:id="rId12"/>
    <p:sldId id="326" r:id="rId13"/>
    <p:sldId id="335" r:id="rId14"/>
    <p:sldId id="2147481602" r:id="rId15"/>
    <p:sldId id="337" r:id="rId16"/>
    <p:sldId id="336" r:id="rId17"/>
    <p:sldId id="331" r:id="rId18"/>
    <p:sldId id="338" r:id="rId19"/>
    <p:sldId id="339" r:id="rId20"/>
    <p:sldId id="2147481604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B9"/>
    <a:srgbClr val="F3840E"/>
    <a:srgbClr val="190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399D9-8FE3-40DD-8C0F-D909839B3A40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69331-261F-4D5F-ADFB-FB3B736C5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65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75F6D-4C97-F14C-C8CD-E252F3899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F2C71-2D3F-5225-014B-51A4880AB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71D7A-4EFD-5B24-6351-17D60404B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384F7-F991-D7B3-18EC-9CD146799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37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8F23-4762-8EE5-FA1C-5EB2F138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10427-3A77-3885-E112-B2A7449CB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81037-1FDE-33FC-2CA2-7DED3AFBF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65DD-4B2D-D39B-2A15-4B64A8BD8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4E746-F76F-4DB3-A606-7C0A6C25F27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13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7128" y="1815465"/>
            <a:ext cx="4544568" cy="1993392"/>
          </a:xfrm>
        </p:spPr>
        <p:txBody>
          <a:bodyPr anchor="ctr" anchorCtr="0"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Add Title; 4 Lines of Copy; 60 Characters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7128" y="3927729"/>
            <a:ext cx="4544568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2C871-2562-42C8-892F-B626144557EB}"/>
              </a:ext>
            </a:extLst>
          </p:cNvPr>
          <p:cNvSpPr>
            <a:spLocks noChangeAspect="1"/>
          </p:cNvSpPr>
          <p:nvPr/>
        </p:nvSpPr>
        <p:spPr>
          <a:xfrm>
            <a:off x="1591056" y="1344168"/>
            <a:ext cx="164592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9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26B5DF-DF35-419C-8251-4F81A740D77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913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44528D9-D4DF-4ABD-97AD-FCFEE24F7C5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55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527048"/>
            <a:ext cx="4910328" cy="2935224"/>
          </a:xfrm>
        </p:spPr>
        <p:txBody>
          <a:bodyPr anchor="ctr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2D673-8A01-4D67-952F-C50DD619BB5A}"/>
              </a:ext>
            </a:extLst>
          </p:cNvPr>
          <p:cNvSpPr/>
          <p:nvPr/>
        </p:nvSpPr>
        <p:spPr>
          <a:xfrm>
            <a:off x="0" y="1353312"/>
            <a:ext cx="1755648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94C69-E2DB-4D1B-9563-7EE92CB777A0}"/>
              </a:ext>
            </a:extLst>
          </p:cNvPr>
          <p:cNvSpPr/>
          <p:nvPr/>
        </p:nvSpPr>
        <p:spPr>
          <a:xfrm>
            <a:off x="7141464" y="1353312"/>
            <a:ext cx="5047488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2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1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527048"/>
            <a:ext cx="4910328" cy="2935224"/>
          </a:xfrm>
        </p:spPr>
        <p:txBody>
          <a:bodyPr anchor="ctr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2D673-8A01-4D67-952F-C50DD619BB5A}"/>
              </a:ext>
            </a:extLst>
          </p:cNvPr>
          <p:cNvSpPr/>
          <p:nvPr/>
        </p:nvSpPr>
        <p:spPr>
          <a:xfrm>
            <a:off x="0" y="1353312"/>
            <a:ext cx="175564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94C69-E2DB-4D1B-9563-7EE92CB777A0}"/>
              </a:ext>
            </a:extLst>
          </p:cNvPr>
          <p:cNvSpPr/>
          <p:nvPr/>
        </p:nvSpPr>
        <p:spPr>
          <a:xfrm>
            <a:off x="7141464" y="1353312"/>
            <a:ext cx="504748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DE8436-F632-4929-A0C4-8AB62F361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498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89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DE8436-F632-4929-A0C4-8AB62F361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55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EDECE2-F9F2-4351-A826-ACD78703C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46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699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6208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306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7128" y="1815465"/>
            <a:ext cx="4544568" cy="1993392"/>
          </a:xfrm>
        </p:spPr>
        <p:txBody>
          <a:bodyPr anchor="ctr" anchorCtr="0"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Add Title; 4 Lines of Copy; 60 Characters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7128" y="3927729"/>
            <a:ext cx="4544568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2C871-2562-42C8-892F-B626144557EB}"/>
              </a:ext>
            </a:extLst>
          </p:cNvPr>
          <p:cNvSpPr>
            <a:spLocks noChangeAspect="1"/>
          </p:cNvSpPr>
          <p:nvPr/>
        </p:nvSpPr>
        <p:spPr>
          <a:xfrm>
            <a:off x="1591056" y="1344168"/>
            <a:ext cx="164592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52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64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  <a:solidFill>
            <a:srgbClr val="355578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  <a:solidFill>
            <a:srgbClr val="355578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  <a:solidFill>
            <a:srgbClr val="355578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7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26B5DF-DF35-419C-8251-4F81A740D77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63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44528D9-D4DF-4ABD-97AD-FCFEE24F7C5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67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1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527048"/>
            <a:ext cx="4910328" cy="2935224"/>
          </a:xfrm>
        </p:spPr>
        <p:txBody>
          <a:bodyPr anchor="ctr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2D673-8A01-4D67-952F-C50DD619BB5A}"/>
              </a:ext>
            </a:extLst>
          </p:cNvPr>
          <p:cNvSpPr/>
          <p:nvPr/>
        </p:nvSpPr>
        <p:spPr>
          <a:xfrm>
            <a:off x="0" y="1353312"/>
            <a:ext cx="175564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94C69-E2DB-4D1B-9563-7EE92CB777A0}"/>
              </a:ext>
            </a:extLst>
          </p:cNvPr>
          <p:cNvSpPr/>
          <p:nvPr/>
        </p:nvSpPr>
        <p:spPr>
          <a:xfrm>
            <a:off x="7141464" y="1353312"/>
            <a:ext cx="504748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4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cartoon characters&#10;&#10;Description automatically generated">
            <a:extLst>
              <a:ext uri="{FF2B5EF4-FFF2-40B4-BE49-F238E27FC236}">
                <a16:creationId xmlns:a16="http://schemas.microsoft.com/office/drawing/2014/main" id="{D9E760CC-CFDD-0CF7-CE51-B9598C21F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3C3B6-8566-66EF-73C7-3F6966B9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02444"/>
            <a:ext cx="9144000" cy="1522152"/>
          </a:xfrm>
        </p:spPr>
        <p:txBody>
          <a:bodyPr anchor="ctr">
            <a:normAutofit/>
          </a:bodyPr>
          <a:lstStyle>
            <a:lvl1pPr algn="ctr">
              <a:defRPr sz="8000" b="1">
                <a:solidFill>
                  <a:srgbClr val="19083B"/>
                </a:solidFill>
                <a:latin typeface="Congenial" panose="020F0502020204030204" pitchFamily="2" charset="0"/>
              </a:defRPr>
            </a:lvl1pPr>
          </a:lstStyle>
          <a:p>
            <a:r>
              <a:rPr lang="en-US" dirty="0"/>
              <a:t>Session Title!</a:t>
            </a:r>
            <a:endParaRPr lang="en-GB" dirty="0"/>
          </a:p>
        </p:txBody>
      </p:sp>
      <p:pic>
        <p:nvPicPr>
          <p:cNvPr id="12" name="Picture 11" descr="A black and orange text&#10;&#10;Description automatically generated">
            <a:extLst>
              <a:ext uri="{FF2B5EF4-FFF2-40B4-BE49-F238E27FC236}">
                <a16:creationId xmlns:a16="http://schemas.microsoft.com/office/drawing/2014/main" id="{049790D6-B249-E184-D8FA-7FBC22CA5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9AD991-F09F-FA8D-E768-B2146623F1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2958" y="3754955"/>
            <a:ext cx="5726082" cy="5551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3840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Name(s)</a:t>
            </a:r>
          </a:p>
        </p:txBody>
      </p:sp>
    </p:spTree>
    <p:extLst>
      <p:ext uri="{BB962C8B-B14F-4D97-AF65-F5344CB8AC3E}">
        <p14:creationId xmlns:p14="http://schemas.microsoft.com/office/powerpoint/2010/main" val="3764728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a couple of people holding parachutes&#10;&#10;Description automatically generated">
            <a:extLst>
              <a:ext uri="{FF2B5EF4-FFF2-40B4-BE49-F238E27FC236}">
                <a16:creationId xmlns:a16="http://schemas.microsoft.com/office/drawing/2014/main" id="{F2A1CD88-3994-EA71-8A24-E6958FF49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F277-5255-58B5-6B17-D3FEB7732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2513" y="755823"/>
            <a:ext cx="74813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91D8-337E-853E-82A4-2912BCEE0F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623" y="2506662"/>
            <a:ext cx="7938330" cy="3082288"/>
          </a:xfrm>
        </p:spPr>
        <p:txBody>
          <a:bodyPr anchor="ctr"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19083B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562A-0789-F7A0-999A-8A89F7B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F5D9-60D3-C8EB-1FA0-5CC5CFE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33FE-BA52-B198-5CF1-8119E2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9C6A76-3918-9A96-A0FF-C2EA282199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1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elicopter and a moon&#10;&#10;Description automatically generated">
            <a:extLst>
              <a:ext uri="{FF2B5EF4-FFF2-40B4-BE49-F238E27FC236}">
                <a16:creationId xmlns:a16="http://schemas.microsoft.com/office/drawing/2014/main" id="{03326393-5B17-4DF5-6101-0A626232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AAA47-563B-D68F-0D17-BC3761D8F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981" y="1900931"/>
            <a:ext cx="8037830" cy="1208029"/>
          </a:xfrm>
        </p:spPr>
        <p:txBody>
          <a:bodyPr anchor="b"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3A4D-25DB-E584-B925-FA085BB446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7981" y="3266902"/>
            <a:ext cx="8037830" cy="2394066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018B-8C3E-AA30-D743-8A88355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941D-7874-2E08-3BA2-6A22DD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035-DC61-8A96-107F-0452142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black and orange text&#10;&#10;Description automatically generated">
            <a:extLst>
              <a:ext uri="{FF2B5EF4-FFF2-40B4-BE49-F238E27FC236}">
                <a16:creationId xmlns:a16="http://schemas.microsoft.com/office/drawing/2014/main" id="{1F5BB742-10E7-E129-E0E2-00790C7FF7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0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rame with clouds and a green object&#10;&#10;Description automatically generated">
            <a:extLst>
              <a:ext uri="{FF2B5EF4-FFF2-40B4-BE49-F238E27FC236}">
                <a16:creationId xmlns:a16="http://schemas.microsoft.com/office/drawing/2014/main" id="{12C8543D-225D-6001-F604-5BC2ACA72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46021-E79E-137F-3A3A-C23A007A3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830637"/>
            <a:ext cx="73892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CA2D-3B37-8F9E-EFEB-FA1DD3AF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4049684" cy="3184381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FB38-8DBE-ED26-9A2F-B07CE74F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2410689"/>
            <a:ext cx="4049684" cy="3184382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115-D260-FCEA-178C-5DB10E6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9A42-DF8A-9381-080F-D861943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983C-A583-A49B-C8B5-FFABAA0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black and orange text&#10;&#10;Description automatically generated">
            <a:extLst>
              <a:ext uri="{FF2B5EF4-FFF2-40B4-BE49-F238E27FC236}">
                <a16:creationId xmlns:a16="http://schemas.microsoft.com/office/drawing/2014/main" id="{B83450CE-3CC8-7DC2-FDA1-CE2918B90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order with clouds and a blue object&#10;&#10;Description automatically generated">
            <a:extLst>
              <a:ext uri="{FF2B5EF4-FFF2-40B4-BE49-F238E27FC236}">
                <a16:creationId xmlns:a16="http://schemas.microsoft.com/office/drawing/2014/main" id="{DA4C2832-368D-6DA4-3C17-74B3B49F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0548-48C0-51D5-05E0-A7811DBF3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668" y="938704"/>
            <a:ext cx="9933507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B8EB-5BD4-88B8-79B9-F1A53FA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513FD-F207-7055-BA35-79BB21B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D69E-FF7D-0784-39C7-EC80B89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2BAFC9-0046-A48D-DCAB-F08408194B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27893" y="2576945"/>
            <a:ext cx="6383598" cy="2967644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14" name="Picture 13" descr="A black and orange text&#10;&#10;Description automatically generated">
            <a:extLst>
              <a:ext uri="{FF2B5EF4-FFF2-40B4-BE49-F238E27FC236}">
                <a16:creationId xmlns:a16="http://schemas.microsoft.com/office/drawing/2014/main" id="{142EB508-338C-6E7F-0B30-04675EBFF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90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2EF478-0542-2B5B-838B-7F630640D6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764A-C0EA-BE5C-D2C1-A345A0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9E98-FC00-73AD-C0B3-5A3EBB0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CF7B-A84E-B54A-1643-EA96795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5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212-E20E-4F3B-AB9B-2939BEE9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FF2-36AD-57F7-DB46-E08DCCB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ABF-EDA9-7566-AFC3-CF4A6B41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14F-E7FC-D89C-1095-DF93313D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D257-F61B-123B-83C5-D0D5A92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5D72-5379-EFE6-1D9E-02C2847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5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040-8781-8D96-C116-BD10C4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3DAD2-CD3B-1E59-AB32-ACF6FB10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F613-482A-00A5-35E2-AF1884D3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1AE5-5399-FB6F-1879-7D74FA5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87ED-19EE-CA99-4DB2-11E19CD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9F7F-FA40-2698-60BC-9FBBB4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345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70B-1B67-9721-81C7-E331653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1B36-21DC-BC0B-EDD5-4B56C664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91E8-4365-0E49-3F88-EAEE696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3DA-4290-7BA3-CCE3-3653C1B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842-287B-547F-C857-9A1FC33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14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B774-2722-4BCF-259D-8D644F73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8D62-840A-DC0B-643E-40BF993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C06C-3332-8EE5-05A0-93030D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602C-C96F-BE1B-AE31-B05FE30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83B6-2921-0457-FDFB-60AA260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7128" y="1815465"/>
            <a:ext cx="4544568" cy="1993392"/>
          </a:xfrm>
        </p:spPr>
        <p:txBody>
          <a:bodyPr anchor="ctr" anchorCtr="0"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Add Title; 4 Lines of Copy; 60 Characters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7128" y="3927729"/>
            <a:ext cx="4544568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2C871-2562-42C8-892F-B626144557EB}"/>
              </a:ext>
            </a:extLst>
          </p:cNvPr>
          <p:cNvSpPr>
            <a:spLocks noChangeAspect="1"/>
          </p:cNvSpPr>
          <p:nvPr/>
        </p:nvSpPr>
        <p:spPr>
          <a:xfrm>
            <a:off x="1591056" y="1344168"/>
            <a:ext cx="164592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98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67128" y="1815465"/>
            <a:ext cx="4544568" cy="1993392"/>
          </a:xfrm>
        </p:spPr>
        <p:txBody>
          <a:bodyPr anchor="ctr" anchorCtr="0">
            <a:no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Add Title; 4 Lines of Copy; 60 Characters Maximum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67128" y="3927729"/>
            <a:ext cx="4544568" cy="27699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Presenter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52C871-2562-42C8-892F-B626144557EB}"/>
              </a:ext>
            </a:extLst>
          </p:cNvPr>
          <p:cNvSpPr>
            <a:spLocks noChangeAspect="1"/>
          </p:cNvSpPr>
          <p:nvPr/>
        </p:nvSpPr>
        <p:spPr>
          <a:xfrm>
            <a:off x="1591056" y="1344168"/>
            <a:ext cx="164592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05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33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DE8436-F632-4929-A0C4-8AB62F361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7779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DE8436-F632-4929-A0C4-8AB62F361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564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EDECE2-F9F2-4351-A826-ACD78703C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5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01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6208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98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47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  <a:solidFill>
            <a:srgbClr val="F4F4F4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  <a:solidFill>
            <a:srgbClr val="F4F4F4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  <a:solidFill>
            <a:srgbClr val="F4F4F4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6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26B5DF-DF35-419C-8251-4F81A740D77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747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44528D9-D4DF-4ABD-97AD-FCFEE24F7C5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  <a:solidFill>
            <a:srgbClr val="F4F4F4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1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527048"/>
            <a:ext cx="4910328" cy="2935224"/>
          </a:xfrm>
        </p:spPr>
        <p:txBody>
          <a:bodyPr anchor="ctr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2D673-8A01-4D67-952F-C50DD619BB5A}"/>
              </a:ext>
            </a:extLst>
          </p:cNvPr>
          <p:cNvSpPr/>
          <p:nvPr/>
        </p:nvSpPr>
        <p:spPr>
          <a:xfrm>
            <a:off x="0" y="1353312"/>
            <a:ext cx="1755648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94C69-E2DB-4D1B-9563-7EE92CB777A0}"/>
              </a:ext>
            </a:extLst>
          </p:cNvPr>
          <p:cNvSpPr/>
          <p:nvPr/>
        </p:nvSpPr>
        <p:spPr>
          <a:xfrm>
            <a:off x="7141464" y="1353312"/>
            <a:ext cx="5047488" cy="32918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1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527048"/>
            <a:ext cx="4910328" cy="2935224"/>
          </a:xfrm>
        </p:spPr>
        <p:txBody>
          <a:bodyPr anchor="ctr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2D673-8A01-4D67-952F-C50DD619BB5A}"/>
              </a:ext>
            </a:extLst>
          </p:cNvPr>
          <p:cNvSpPr/>
          <p:nvPr/>
        </p:nvSpPr>
        <p:spPr>
          <a:xfrm>
            <a:off x="0" y="1353312"/>
            <a:ext cx="175564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94C69-E2DB-4D1B-9563-7EE92CB777A0}"/>
              </a:ext>
            </a:extLst>
          </p:cNvPr>
          <p:cNvSpPr/>
          <p:nvPr/>
        </p:nvSpPr>
        <p:spPr>
          <a:xfrm>
            <a:off x="7141464" y="1353312"/>
            <a:ext cx="504748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8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4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EDECE2-F9F2-4351-A826-ACD78703C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587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DE8436-F632-4929-A0C4-8AB62F361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75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EDECE2-F9F2-4351-A826-ACD78703CA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070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072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6208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1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hree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  <a:solidFill>
            <a:srgbClr val="355578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  <a:solidFill>
            <a:srgbClr val="355578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  <a:solidFill>
            <a:srgbClr val="355578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622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26B5DF-DF35-419C-8251-4F81A740D77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4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Four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61950"/>
            <a:ext cx="11274552" cy="4512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48482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239764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44528D9-D4DF-4ABD-97AD-FCFEE24F7C5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131046" y="1527048"/>
            <a:ext cx="2600706" cy="4462272"/>
          </a:xfrm>
          <a:solidFill>
            <a:srgbClr val="355578"/>
          </a:solidFill>
        </p:spPr>
        <p:txBody>
          <a:bodyPr lIns="9144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80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1_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527048"/>
            <a:ext cx="4910328" cy="2935224"/>
          </a:xfrm>
        </p:spPr>
        <p:txBody>
          <a:bodyPr anchor="ctr" anchorCtr="0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32D673-8A01-4D67-952F-C50DD619BB5A}"/>
              </a:ext>
            </a:extLst>
          </p:cNvPr>
          <p:cNvSpPr/>
          <p:nvPr/>
        </p:nvSpPr>
        <p:spPr>
          <a:xfrm>
            <a:off x="0" y="1353312"/>
            <a:ext cx="175564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94C69-E2DB-4D1B-9563-7EE92CB777A0}"/>
              </a:ext>
            </a:extLst>
          </p:cNvPr>
          <p:cNvSpPr/>
          <p:nvPr/>
        </p:nvSpPr>
        <p:spPr>
          <a:xfrm>
            <a:off x="7141464" y="1353312"/>
            <a:ext cx="5047488" cy="3291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6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graphic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8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6208" y="1527048"/>
            <a:ext cx="5495544" cy="4462272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23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80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 sha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527048"/>
            <a:ext cx="3337560" cy="4462272"/>
          </a:xfrm>
          <a:solidFill>
            <a:srgbClr val="F4F4F4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5696" y="1527048"/>
            <a:ext cx="3337560" cy="4462272"/>
          </a:xfrm>
          <a:solidFill>
            <a:srgbClr val="F4F4F4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ADFCF5-3DAD-4A00-B1EE-30FF7A1A1DC5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94192" y="1527048"/>
            <a:ext cx="3337560" cy="4462272"/>
          </a:xfrm>
          <a:solidFill>
            <a:srgbClr val="F4F4F4"/>
          </a:solidFill>
        </p:spPr>
        <p:txBody>
          <a:bodyPr lIns="182880" tIns="182880" rIns="91440" bIns="9144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6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34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56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11274552" cy="451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7048"/>
            <a:ext cx="11274552" cy="4462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342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709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063" indent="-246063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14325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4750" indent="-2476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3175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05025" indent="-2476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orient="horz" pos="2160">
          <p15:clr>
            <a:srgbClr val="A4A3A4"/>
          </p15:clr>
        </p15:guide>
        <p15:guide id="15" pos="3840">
          <p15:clr>
            <a:srgbClr val="A4A3A4"/>
          </p15:clr>
        </p15:guide>
        <p15:guide id="16" orient="horz" pos="228">
          <p15:clr>
            <a:srgbClr val="5ACBF0"/>
          </p15:clr>
        </p15:guide>
        <p15:guide id="17" orient="horz" pos="537">
          <p15:clr>
            <a:srgbClr val="FDE53C"/>
          </p15:clr>
        </p15:guide>
        <p15:guide id="18" orient="horz" pos="848">
          <p15:clr>
            <a:srgbClr val="FDE53C"/>
          </p15:clr>
        </p15:guide>
        <p15:guide id="19" orient="horz" pos="960">
          <p15:clr>
            <a:srgbClr val="5ACBF0"/>
          </p15:clr>
        </p15:guide>
        <p15:guide id="20" orient="horz" pos="3773">
          <p15:clr>
            <a:srgbClr val="FBAE40"/>
          </p15:clr>
        </p15:guide>
        <p15:guide id="21" orient="horz" pos="4001">
          <p15:clr>
            <a:srgbClr val="5ACBF0"/>
          </p15:clr>
        </p15:guide>
        <p15:guide id="22" orient="horz" pos="4113">
          <p15:clr>
            <a:srgbClr val="5ACBF0"/>
          </p15:clr>
        </p15:guide>
        <p15:guide id="23" pos="288">
          <p15:clr>
            <a:srgbClr val="5ACBF0"/>
          </p15:clr>
        </p15:guide>
        <p15:guide id="24" pos="3756">
          <p15:clr>
            <a:srgbClr val="5ACBF0"/>
          </p15:clr>
        </p15:guide>
        <p15:guide id="25" pos="3927">
          <p15:clr>
            <a:srgbClr val="5ACBF0"/>
          </p15:clr>
        </p15:guide>
        <p15:guide id="26" pos="7394">
          <p15:clr>
            <a:srgbClr val="5ACBF0"/>
          </p15:clr>
        </p15:guide>
        <p15:guide id="27" orient="horz" pos="3969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11274552" cy="451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7048"/>
            <a:ext cx="11274552" cy="4462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7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310896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9576" indent="-246888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73352" indent="-32004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12264" indent="-246888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orient="horz" pos="2160">
          <p15:clr>
            <a:srgbClr val="A4A3A4"/>
          </p15:clr>
        </p15:guide>
        <p15:guide id="15" pos="3840">
          <p15:clr>
            <a:srgbClr val="A4A3A4"/>
          </p15:clr>
        </p15:guide>
        <p15:guide id="16" orient="horz" pos="228">
          <p15:clr>
            <a:srgbClr val="5ACBF0"/>
          </p15:clr>
        </p15:guide>
        <p15:guide id="17" orient="horz" pos="537">
          <p15:clr>
            <a:srgbClr val="FDE53C"/>
          </p15:clr>
        </p15:guide>
        <p15:guide id="18" orient="horz" pos="848">
          <p15:clr>
            <a:srgbClr val="FDE53C"/>
          </p15:clr>
        </p15:guide>
        <p15:guide id="19" orient="horz" pos="960">
          <p15:clr>
            <a:srgbClr val="5ACBF0"/>
          </p15:clr>
        </p15:guide>
        <p15:guide id="20" orient="horz" pos="3773">
          <p15:clr>
            <a:srgbClr val="FBAE40"/>
          </p15:clr>
        </p15:guide>
        <p15:guide id="21" orient="horz" pos="4001">
          <p15:clr>
            <a:srgbClr val="5ACBF0"/>
          </p15:clr>
        </p15:guide>
        <p15:guide id="22" orient="horz" pos="4113">
          <p15:clr>
            <a:srgbClr val="5ACBF0"/>
          </p15:clr>
        </p15:guide>
        <p15:guide id="23" pos="288">
          <p15:clr>
            <a:srgbClr val="5ACBF0"/>
          </p15:clr>
        </p15:guide>
        <p15:guide id="24" pos="3756">
          <p15:clr>
            <a:srgbClr val="5ACBF0"/>
          </p15:clr>
        </p15:guide>
        <p15:guide id="25" pos="3927">
          <p15:clr>
            <a:srgbClr val="5ACBF0"/>
          </p15:clr>
        </p15:guide>
        <p15:guide id="26" pos="7394">
          <p15:clr>
            <a:srgbClr val="5ACBF0"/>
          </p15:clr>
        </p15:guide>
        <p15:guide id="27" orient="horz" pos="3969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AFEE-2A42-A69D-978B-742FDEA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AE8-6768-A874-853C-25F5D881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F67-3197-BB8A-3B29-1F9C1855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9B71-A489-4F60-B00B-1C8D688AA8A2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9365-4A18-1D0D-DBC6-3ADE9EE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6AD6-9249-9788-BCA9-4C57E993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ustomervoice.microsoft.com/Pages/ResponsePage.aspx?id=v4j5cvGGr0GRqy180BHbR7en2Ais5pxKtso_Pz4b1_xUNTZBNzRKNlVQSFhZMU9aV09EVzYxWFdORCQlQCN0PWcu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fabric/admin/microsoft-fabric-admin#admin-roles-related-to-microsoft-fabric" TargetMode="External"/><Relationship Id="rId2" Type="http://schemas.openxmlformats.org/officeDocument/2006/relationships/hyperlink" Target="https://app.fabric.microsoft.com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qlb.it/?12624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4700-34CE-937A-3E61-92BFA8ACD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Unlocking Azure OpenAI: A 20-Minute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2D2-27C0-AE2F-7D73-FBE463923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Alpa Buddhabhatti</a:t>
            </a:r>
          </a:p>
        </p:txBody>
      </p:sp>
    </p:spTree>
    <p:extLst>
      <p:ext uri="{BB962C8B-B14F-4D97-AF65-F5344CB8AC3E}">
        <p14:creationId xmlns:p14="http://schemas.microsoft.com/office/powerpoint/2010/main" val="41894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DF663-7E5B-4B8F-AF95-56AB14A8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4FA6-B503-A303-E543-F742C85D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09999"/>
                </a:solidFill>
                <a:latin typeface="Arial Black" panose="020B0A04020102020204"/>
              </a:rPr>
              <a:t>Prerequisites – Azure OpenAI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D5D04-F700-0879-7D8E-BB9B882CEB88}"/>
              </a:ext>
            </a:extLst>
          </p:cNvPr>
          <p:cNvSpPr txBox="1"/>
          <p:nvPr/>
        </p:nvSpPr>
        <p:spPr>
          <a:xfrm>
            <a:off x="1030671" y="1595121"/>
            <a:ext cx="10515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Azure account.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Azure subscription with access enabled for the Azure OpenAI service.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You can request access with this form-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Request Access to Azure OpenAI Service (microsoft.com)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3. Azure account permissions(subscription-level permissions  OR RG level):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Microsoft.Authorization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roleAssignments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/write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permissions (such as Role Based Access Control Administrator, User Access Administrator, or Owner.) 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Microsoft.Resources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/deployments/write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permissions on the subscription level.</a:t>
            </a:r>
          </a:p>
          <a:p>
            <a:pPr lvl="1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You need App Registration (Client Id)</a:t>
            </a:r>
          </a:p>
        </p:txBody>
      </p:sp>
    </p:spTree>
    <p:extLst>
      <p:ext uri="{BB962C8B-B14F-4D97-AF65-F5344CB8AC3E}">
        <p14:creationId xmlns:p14="http://schemas.microsoft.com/office/powerpoint/2010/main" val="130140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3D32-462F-19B1-9D2E-A4A1F2C6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09999"/>
                </a:solidFill>
                <a:latin typeface="Arial Black" panose="020B0A04020102020204"/>
              </a:rPr>
              <a:t>Prerequisites – Microsoft Fabric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08948-5245-D97F-9E0D-D13E8752CFC9}"/>
              </a:ext>
            </a:extLst>
          </p:cNvPr>
          <p:cNvSpPr txBox="1"/>
          <p:nvPr/>
        </p:nvSpPr>
        <p:spPr>
          <a:xfrm>
            <a:off x="1007023" y="2258989"/>
            <a:ext cx="81685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i="0" dirty="0">
                <a:solidFill>
                  <a:srgbClr val="242424"/>
                </a:solidFill>
                <a:effectLst/>
                <a:latin typeface="source-serif-pro"/>
              </a:rPr>
              <a:t>Free Trial: </a:t>
            </a:r>
            <a:r>
              <a:rPr lang="pl-PL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 </a:t>
            </a:r>
            <a:r>
              <a:rPr lang="pl-PL" sz="2400" b="0" i="0" u="sng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https://app.fabric.microsoft.com</a:t>
            </a:r>
            <a:endParaRPr lang="en-GB" sz="2400" b="0" i="0" u="sng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sz="2400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65BAB-5C58-7293-FF23-559D29CF1C5D}"/>
              </a:ext>
            </a:extLst>
          </p:cNvPr>
          <p:cNvSpPr txBox="1"/>
          <p:nvPr/>
        </p:nvSpPr>
        <p:spPr>
          <a:xfrm>
            <a:off x="1007022" y="2752352"/>
            <a:ext cx="10690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2400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enable Fabric for your organization. The permissions required to enable Fabric are either: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b="0" i="1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Fabric admin (</a:t>
            </a:r>
            <a:r>
              <a:rPr lang="en-GB" sz="2400" b="0" i="0" u="sng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Fabric Admin roles explained</a:t>
            </a:r>
            <a:r>
              <a:rPr lang="en-GB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b="0" i="1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Platform admin</a:t>
            </a:r>
            <a:endParaRPr lang="en-GB" sz="2400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2400" b="0" i="1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365 admin</a:t>
            </a:r>
            <a:endParaRPr lang="en-GB" sz="2400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67F53-19E3-1926-4104-F982E6629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B48C60-EAFF-4B6C-F540-1C71D5EC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8" y="208248"/>
            <a:ext cx="10515600" cy="1325563"/>
          </a:xfrm>
        </p:spPr>
        <p:txBody>
          <a:bodyPr/>
          <a:lstStyle/>
          <a:p>
            <a:r>
              <a:rPr lang="en-GB" sz="3200" b="1" dirty="0">
                <a:solidFill>
                  <a:srgbClr val="009999"/>
                </a:solidFill>
                <a:latin typeface="Arial Black" panose="020B0A04020102020204"/>
              </a:rPr>
              <a:t>How to integrate Azure OpenAI with 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Black" panose="020B0A04020102020204"/>
                <a:ea typeface="+mj-ea"/>
                <a:cs typeface="+mj-cs"/>
              </a:rPr>
              <a:t>Microsoft Fabric – ADF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7AD6DF-1C29-D23C-1FCF-0111D0B7747D}"/>
              </a:ext>
            </a:extLst>
          </p:cNvPr>
          <p:cNvSpPr/>
          <p:nvPr/>
        </p:nvSpPr>
        <p:spPr>
          <a:xfrm>
            <a:off x="5681660" y="4128216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D09676-33DA-0A78-9F11-FEFE63930CDD}"/>
              </a:ext>
            </a:extLst>
          </p:cNvPr>
          <p:cNvCxnSpPr>
            <a:cxnSpLocks/>
          </p:cNvCxnSpPr>
          <p:nvPr/>
        </p:nvCxnSpPr>
        <p:spPr>
          <a:xfrm flipV="1">
            <a:off x="6807087" y="2817620"/>
            <a:ext cx="0" cy="119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80BD83-76BC-3A8C-4AFF-35279C5D0D59}"/>
              </a:ext>
            </a:extLst>
          </p:cNvPr>
          <p:cNvSpPr txBox="1"/>
          <p:nvPr/>
        </p:nvSpPr>
        <p:spPr>
          <a:xfrm>
            <a:off x="4083642" y="4456474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153A8-DEED-208B-DBAE-83E5DDA17517}"/>
              </a:ext>
            </a:extLst>
          </p:cNvPr>
          <p:cNvSpPr txBox="1"/>
          <p:nvPr/>
        </p:nvSpPr>
        <p:spPr>
          <a:xfrm>
            <a:off x="6886912" y="3089613"/>
            <a:ext cx="156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02B7F4-0407-460E-FDC5-47B61D835561}"/>
              </a:ext>
            </a:extLst>
          </p:cNvPr>
          <p:cNvSpPr/>
          <p:nvPr/>
        </p:nvSpPr>
        <p:spPr>
          <a:xfrm>
            <a:off x="3123808" y="4425272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Open</a:t>
            </a:r>
          </a:p>
          <a:p>
            <a:pPr algn="ctr"/>
            <a:r>
              <a:rPr lang="en-GB" b="1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A193E-1B13-E8A1-5767-583D91A7265A}"/>
              </a:ext>
            </a:extLst>
          </p:cNvPr>
          <p:cNvSpPr txBox="1"/>
          <p:nvPr/>
        </p:nvSpPr>
        <p:spPr>
          <a:xfrm>
            <a:off x="2797162" y="5194026"/>
            <a:ext cx="255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  <a:p>
            <a:r>
              <a:rPr lang="en-GB" b="1" dirty="0">
                <a:solidFill>
                  <a:srgbClr val="0070C0"/>
                </a:solidFill>
              </a:rPr>
              <a:t>(Data over internet 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244A0-E93F-DD96-0343-F1299DEF774E}"/>
              </a:ext>
            </a:extLst>
          </p:cNvPr>
          <p:cNvCxnSpPr>
            <a:cxnSpLocks/>
          </p:cNvCxnSpPr>
          <p:nvPr/>
        </p:nvCxnSpPr>
        <p:spPr>
          <a:xfrm>
            <a:off x="6472364" y="2902844"/>
            <a:ext cx="0" cy="111220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29A39D-064C-5726-0C3B-8FF4B7915630}"/>
              </a:ext>
            </a:extLst>
          </p:cNvPr>
          <p:cNvSpPr txBox="1"/>
          <p:nvPr/>
        </p:nvSpPr>
        <p:spPr>
          <a:xfrm>
            <a:off x="3928667" y="3231667"/>
            <a:ext cx="222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Query: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2+2=</a:t>
            </a:r>
            <a:r>
              <a:rPr lang="en-GB" b="1" dirty="0">
                <a:solidFill>
                  <a:srgbClr val="FF0000"/>
                </a:solidFill>
              </a:rPr>
              <a:t>?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8E7F1-BC5D-B773-AC6C-52CC7C64E5D0}"/>
              </a:ext>
            </a:extLst>
          </p:cNvPr>
          <p:cNvSpPr txBox="1"/>
          <p:nvPr/>
        </p:nvSpPr>
        <p:spPr>
          <a:xfrm>
            <a:off x="7049454" y="3148323"/>
            <a:ext cx="278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Response : 2+2 = </a:t>
            </a:r>
            <a:r>
              <a:rPr lang="en-GB" b="1" dirty="0">
                <a:solidFill>
                  <a:schemeClr val="accent6"/>
                </a:solidFill>
              </a:rPr>
              <a:t>4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5C681-BF0D-5347-8EB7-05AE8D724A40}"/>
              </a:ext>
            </a:extLst>
          </p:cNvPr>
          <p:cNvCxnSpPr>
            <a:cxnSpLocks/>
          </p:cNvCxnSpPr>
          <p:nvPr/>
        </p:nvCxnSpPr>
        <p:spPr>
          <a:xfrm>
            <a:off x="4238293" y="4826916"/>
            <a:ext cx="1208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C3F52A0C-46BF-FDAA-91F0-488B8EEF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532" y="2092348"/>
            <a:ext cx="900922" cy="6826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4E4E84-AE33-A912-EE5E-AC36AB35A3BE}"/>
              </a:ext>
            </a:extLst>
          </p:cNvPr>
          <p:cNvSpPr txBox="1"/>
          <p:nvPr/>
        </p:nvSpPr>
        <p:spPr>
          <a:xfrm>
            <a:off x="218710" y="1981617"/>
            <a:ext cx="5052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6C4B0"/>
                </a:solidFill>
              </a:rPr>
              <a:t>1. Azure OpenAI Rest URL+API API Version</a:t>
            </a:r>
          </a:p>
          <a:p>
            <a:r>
              <a:rPr lang="en-GB" dirty="0">
                <a:solidFill>
                  <a:srgbClr val="06C4B0"/>
                </a:solidFill>
              </a:rPr>
              <a:t>2. Method : POST</a:t>
            </a:r>
          </a:p>
          <a:p>
            <a:r>
              <a:rPr lang="en-GB" dirty="0">
                <a:solidFill>
                  <a:srgbClr val="06C4B0"/>
                </a:solidFill>
              </a:rPr>
              <a:t>3. Header : Content-Type +Key</a:t>
            </a:r>
          </a:p>
          <a:p>
            <a:r>
              <a:rPr lang="en-GB" dirty="0">
                <a:solidFill>
                  <a:srgbClr val="06C4B0"/>
                </a:solidFill>
              </a:rPr>
              <a:t>4. Message : Prompt </a:t>
            </a:r>
          </a:p>
        </p:txBody>
      </p:sp>
      <p:pic>
        <p:nvPicPr>
          <p:cNvPr id="19" name="Picture 18" descr="Microsoft Fabric logo">
            <a:extLst>
              <a:ext uri="{FF2B5EF4-FFF2-40B4-BE49-F238E27FC236}">
                <a16:creationId xmlns:a16="http://schemas.microsoft.com/office/drawing/2014/main" id="{A8152852-24DD-9A26-925A-579F3210FAB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540" y="1729401"/>
            <a:ext cx="854597" cy="854593"/>
          </a:xfrm>
          <a:prstGeom prst="rect">
            <a:avLst/>
          </a:prstGeom>
          <a:effectLst/>
        </p:spPr>
      </p:pic>
      <p:pic>
        <p:nvPicPr>
          <p:cNvPr id="2" name="Picture 1" descr="Microsoft Fabric logo">
            <a:extLst>
              <a:ext uri="{FF2B5EF4-FFF2-40B4-BE49-F238E27FC236}">
                <a16:creationId xmlns:a16="http://schemas.microsoft.com/office/drawing/2014/main" id="{199AE615-58AB-FA4C-D69A-FB1224079B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403" y="0"/>
            <a:ext cx="854597" cy="854593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7AF7F5-1E8E-A788-4286-6D408907A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403" y="6003407"/>
            <a:ext cx="854596" cy="854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801B26-8038-54E1-9720-17F5CF32A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954" y="4277574"/>
            <a:ext cx="854596" cy="8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3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97DB-5A39-8597-B792-5F730238C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DD8FD4-7825-552D-C3A6-A11B1CEB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8" y="208248"/>
            <a:ext cx="10515600" cy="1325563"/>
          </a:xfrm>
        </p:spPr>
        <p:txBody>
          <a:bodyPr/>
          <a:lstStyle/>
          <a:p>
            <a:r>
              <a:rPr lang="en-GB" sz="3200" b="1" dirty="0">
                <a:solidFill>
                  <a:srgbClr val="009999"/>
                </a:solidFill>
                <a:latin typeface="Arial Black" panose="020B0A04020102020204"/>
              </a:rPr>
              <a:t>Demo – Description for </a:t>
            </a:r>
            <a:r>
              <a:rPr lang="en-GB" sz="3200" b="1" dirty="0" err="1">
                <a:solidFill>
                  <a:srgbClr val="009999"/>
                </a:solidFill>
                <a:latin typeface="Arial Black" panose="020B0A04020102020204"/>
              </a:rPr>
              <a:t>Zipcode</a:t>
            </a:r>
            <a:r>
              <a:rPr lang="en-GB" sz="3200" b="1" dirty="0">
                <a:solidFill>
                  <a:srgbClr val="009999"/>
                </a:solidFill>
                <a:latin typeface="Arial Black" panose="020B0A04020102020204"/>
              </a:rPr>
              <a:t> on your own data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413E2-ABD2-E6E1-2F72-929E25A3370C}"/>
              </a:ext>
            </a:extLst>
          </p:cNvPr>
          <p:cNvSpPr/>
          <p:nvPr/>
        </p:nvSpPr>
        <p:spPr>
          <a:xfrm>
            <a:off x="5704243" y="4001890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2BE992-950D-94F4-25FF-ECCC39A15DFD}"/>
              </a:ext>
            </a:extLst>
          </p:cNvPr>
          <p:cNvCxnSpPr>
            <a:cxnSpLocks/>
          </p:cNvCxnSpPr>
          <p:nvPr/>
        </p:nvCxnSpPr>
        <p:spPr>
          <a:xfrm flipV="1">
            <a:off x="6807087" y="2817620"/>
            <a:ext cx="0" cy="119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0890E6-D408-5B72-DDD0-F44EC5A4E904}"/>
              </a:ext>
            </a:extLst>
          </p:cNvPr>
          <p:cNvSpPr txBox="1"/>
          <p:nvPr/>
        </p:nvSpPr>
        <p:spPr>
          <a:xfrm>
            <a:off x="4022006" y="4303380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595749-8A69-2CBB-9F60-22E2941E2D8D}"/>
              </a:ext>
            </a:extLst>
          </p:cNvPr>
          <p:cNvSpPr/>
          <p:nvPr/>
        </p:nvSpPr>
        <p:spPr>
          <a:xfrm>
            <a:off x="1427163" y="4475670"/>
            <a:ext cx="2484891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Private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455DF0-BF5A-6391-17F3-2D3052F5E26E}"/>
              </a:ext>
            </a:extLst>
          </p:cNvPr>
          <p:cNvCxnSpPr>
            <a:cxnSpLocks/>
          </p:cNvCxnSpPr>
          <p:nvPr/>
        </p:nvCxnSpPr>
        <p:spPr>
          <a:xfrm>
            <a:off x="6472364" y="2902844"/>
            <a:ext cx="0" cy="111220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148569-5B6A-BE6A-4627-F5BDA8EBE7E3}"/>
              </a:ext>
            </a:extLst>
          </p:cNvPr>
          <p:cNvGrpSpPr/>
          <p:nvPr/>
        </p:nvGrpSpPr>
        <p:grpSpPr>
          <a:xfrm>
            <a:off x="8121124" y="2902844"/>
            <a:ext cx="3299347" cy="1106669"/>
            <a:chOff x="8121124" y="2902844"/>
            <a:chExt cx="3299347" cy="1106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DADA6B-A73A-D071-EA4C-621642CCDC90}"/>
                </a:ext>
              </a:extLst>
            </p:cNvPr>
            <p:cNvSpPr txBox="1"/>
            <p:nvPr/>
          </p:nvSpPr>
          <p:spPr>
            <a:xfrm>
              <a:off x="8426708" y="2902844"/>
              <a:ext cx="1343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 </a:t>
              </a:r>
              <a:r>
                <a:rPr lang="en-GB" b="1" dirty="0">
                  <a:solidFill>
                    <a:srgbClr val="06C4B0"/>
                  </a:solidFill>
                </a:rPr>
                <a:t>Response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8E38DC-CC62-174D-BF75-E783AF174BBD}"/>
                </a:ext>
              </a:extLst>
            </p:cNvPr>
            <p:cNvSpPr txBox="1"/>
            <p:nvPr/>
          </p:nvSpPr>
          <p:spPr>
            <a:xfrm>
              <a:off x="8121124" y="3363182"/>
              <a:ext cx="3299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0" i="0" dirty="0">
                  <a:solidFill>
                    <a:srgbClr val="06C4B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Zip code 90210 corresponds to the city of Beverly Hills…..</a:t>
              </a:r>
              <a:endParaRPr lang="en-GB" b="1" dirty="0">
                <a:solidFill>
                  <a:srgbClr val="06C4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FBCE4E-239E-BBB4-4B14-6DFB785CBE1C}"/>
              </a:ext>
            </a:extLst>
          </p:cNvPr>
          <p:cNvCxnSpPr>
            <a:cxnSpLocks/>
          </p:cNvCxnSpPr>
          <p:nvPr/>
        </p:nvCxnSpPr>
        <p:spPr>
          <a:xfrm>
            <a:off x="4095750" y="4817884"/>
            <a:ext cx="1429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Microsoft Fabric logo">
            <a:extLst>
              <a:ext uri="{FF2B5EF4-FFF2-40B4-BE49-F238E27FC236}">
                <a16:creationId xmlns:a16="http://schemas.microsoft.com/office/drawing/2014/main" id="{7874BDBA-46C2-19B4-4867-584F31AE76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55" y="1994869"/>
            <a:ext cx="854597" cy="854593"/>
          </a:xfrm>
          <a:prstGeom prst="rect">
            <a:avLst/>
          </a:prstGeom>
          <a:effectLst/>
        </p:spPr>
      </p:pic>
      <p:pic>
        <p:nvPicPr>
          <p:cNvPr id="2" name="Picture 1" descr="Microsoft Fabric logo">
            <a:extLst>
              <a:ext uri="{FF2B5EF4-FFF2-40B4-BE49-F238E27FC236}">
                <a16:creationId xmlns:a16="http://schemas.microsoft.com/office/drawing/2014/main" id="{40CD3CD1-4E72-1E1B-F75F-F885206554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403" y="0"/>
            <a:ext cx="854597" cy="854593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FCE01-3E6E-0879-4DBF-26C13809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7403" y="6003407"/>
            <a:ext cx="854596" cy="854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88F9CE-E0EC-729C-73D4-4835AE098E58}"/>
              </a:ext>
            </a:extLst>
          </p:cNvPr>
          <p:cNvSpPr txBox="1"/>
          <p:nvPr/>
        </p:nvSpPr>
        <p:spPr>
          <a:xfrm>
            <a:off x="893076" y="3000131"/>
            <a:ext cx="475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zip_codes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"98052"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"10001"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"60601"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"90210"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403D9-B45F-6A1B-E37C-4243EB520116}"/>
              </a:ext>
            </a:extLst>
          </p:cNvPr>
          <p:cNvSpPr txBox="1"/>
          <p:nvPr/>
        </p:nvSpPr>
        <p:spPr>
          <a:xfrm>
            <a:off x="652119" y="5609819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Tell me about zip code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zip_code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7C6B8C-6D60-067C-14FC-2EC6777927C9}"/>
              </a:ext>
            </a:extLst>
          </p:cNvPr>
          <p:cNvSpPr txBox="1"/>
          <p:nvPr/>
        </p:nvSpPr>
        <p:spPr>
          <a:xfrm>
            <a:off x="3912054" y="4984607"/>
            <a:ext cx="256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Prompt /Query</a:t>
            </a:r>
            <a:endParaRPr lang="en-GB" dirty="0"/>
          </a:p>
        </p:txBody>
      </p:sp>
      <p:pic>
        <p:nvPicPr>
          <p:cNvPr id="25" name="Graphic 24" descr="Web design">
            <a:extLst>
              <a:ext uri="{FF2B5EF4-FFF2-40B4-BE49-F238E27FC236}">
                <a16:creationId xmlns:a16="http://schemas.microsoft.com/office/drawing/2014/main" id="{27716562-E430-45FB-43A3-B8AFCE8F8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565" y="4009513"/>
            <a:ext cx="603373" cy="706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ED2-B564-7FD2-4882-C2A705EA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37" y="4663185"/>
            <a:ext cx="854596" cy="8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2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1E35-338C-5254-C8FA-9AF877428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68C0A-D793-427E-C0F8-3E86AFDE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18" y="208248"/>
            <a:ext cx="10515600" cy="1325563"/>
          </a:xfrm>
        </p:spPr>
        <p:txBody>
          <a:bodyPr/>
          <a:lstStyle/>
          <a:p>
            <a:r>
              <a:rPr lang="en-GB" sz="3200" b="1" dirty="0">
                <a:solidFill>
                  <a:srgbClr val="009999"/>
                </a:solidFill>
                <a:latin typeface="Arial Black" panose="020B0A04020102020204"/>
              </a:rPr>
              <a:t>Demo – Missing Data on your own data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ABACA-9841-5733-49C4-94DCF316E882}"/>
              </a:ext>
            </a:extLst>
          </p:cNvPr>
          <p:cNvSpPr/>
          <p:nvPr/>
        </p:nvSpPr>
        <p:spPr>
          <a:xfrm>
            <a:off x="5659936" y="4015046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28197-A7F5-D386-2D67-E92B6545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33" y="4837797"/>
            <a:ext cx="664600" cy="4572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B24CCF-7B63-C661-10E4-E65327C17783}"/>
              </a:ext>
            </a:extLst>
          </p:cNvPr>
          <p:cNvCxnSpPr>
            <a:cxnSpLocks/>
          </p:cNvCxnSpPr>
          <p:nvPr/>
        </p:nvCxnSpPr>
        <p:spPr>
          <a:xfrm flipV="1">
            <a:off x="6807087" y="2817620"/>
            <a:ext cx="0" cy="1197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BF6E27-EC03-BBA0-67A6-A966D2529255}"/>
              </a:ext>
            </a:extLst>
          </p:cNvPr>
          <p:cNvSpPr txBox="1"/>
          <p:nvPr/>
        </p:nvSpPr>
        <p:spPr>
          <a:xfrm>
            <a:off x="4185766" y="4332695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996987-B993-F1AA-AB27-F9FBEBF8ED88}"/>
              </a:ext>
            </a:extLst>
          </p:cNvPr>
          <p:cNvSpPr/>
          <p:nvPr/>
        </p:nvSpPr>
        <p:spPr>
          <a:xfrm>
            <a:off x="2127458" y="4588352"/>
            <a:ext cx="2058308" cy="6435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Private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7269D-5642-A3BA-67D5-87B00542160E}"/>
              </a:ext>
            </a:extLst>
          </p:cNvPr>
          <p:cNvCxnSpPr>
            <a:cxnSpLocks/>
          </p:cNvCxnSpPr>
          <p:nvPr/>
        </p:nvCxnSpPr>
        <p:spPr>
          <a:xfrm>
            <a:off x="6472364" y="2902844"/>
            <a:ext cx="0" cy="1112202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7920E8-F25C-7088-7618-17CB1B553318}"/>
              </a:ext>
            </a:extLst>
          </p:cNvPr>
          <p:cNvCxnSpPr>
            <a:cxnSpLocks/>
          </p:cNvCxnSpPr>
          <p:nvPr/>
        </p:nvCxnSpPr>
        <p:spPr>
          <a:xfrm>
            <a:off x="4294480" y="4905179"/>
            <a:ext cx="1208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Microsoft Fabric logo">
            <a:extLst>
              <a:ext uri="{FF2B5EF4-FFF2-40B4-BE49-F238E27FC236}">
                <a16:creationId xmlns:a16="http://schemas.microsoft.com/office/drawing/2014/main" id="{536D4616-4CBF-06FD-4258-E823BC8069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855" y="1994869"/>
            <a:ext cx="854597" cy="854593"/>
          </a:xfrm>
          <a:prstGeom prst="rect">
            <a:avLst/>
          </a:prstGeom>
          <a:effectLst/>
        </p:spPr>
      </p:pic>
      <p:pic>
        <p:nvPicPr>
          <p:cNvPr id="2" name="Picture 1" descr="Microsoft Fabric logo">
            <a:extLst>
              <a:ext uri="{FF2B5EF4-FFF2-40B4-BE49-F238E27FC236}">
                <a16:creationId xmlns:a16="http://schemas.microsoft.com/office/drawing/2014/main" id="{EEEA6153-504D-CB97-1EEB-A9C327D1F1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403" y="0"/>
            <a:ext cx="854597" cy="854593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2C45F6-E9C8-7704-6CE8-C622B668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03" y="6003407"/>
            <a:ext cx="854596" cy="85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279449-9068-3ADF-1838-299835BCE164}"/>
              </a:ext>
            </a:extLst>
          </p:cNvPr>
          <p:cNvSpPr txBox="1"/>
          <p:nvPr/>
        </p:nvSpPr>
        <p:spPr>
          <a:xfrm>
            <a:off x="4371939" y="4948336"/>
            <a:ext cx="9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Query</a:t>
            </a:r>
            <a:endParaRPr lang="en-GB" dirty="0"/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7490C8AD-28A9-9569-C5C4-267E51401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4565" y="4009513"/>
            <a:ext cx="603373" cy="706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0FAB71-A464-6DAA-78B2-2E889A9CD92E}"/>
              </a:ext>
            </a:extLst>
          </p:cNvPr>
          <p:cNvSpPr txBox="1"/>
          <p:nvPr/>
        </p:nvSpPr>
        <p:spPr>
          <a:xfrm>
            <a:off x="652119" y="5574090"/>
            <a:ext cx="6097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Assess the completeness of the dataset: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1. Are there any missing values in the dataset?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 Which columns contain missing values?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4A1F0F-F16C-65E1-19B1-2CE66061F81F}"/>
              </a:ext>
            </a:extLst>
          </p:cNvPr>
          <p:cNvGrpSpPr/>
          <p:nvPr/>
        </p:nvGrpSpPr>
        <p:grpSpPr>
          <a:xfrm>
            <a:off x="7587780" y="2478007"/>
            <a:ext cx="4254157" cy="2575877"/>
            <a:chOff x="8021370" y="2941133"/>
            <a:chExt cx="4254157" cy="25758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419BAC-C4E0-A61C-426B-7CBF4F47D5FC}"/>
                </a:ext>
              </a:extLst>
            </p:cNvPr>
            <p:cNvSpPr txBox="1"/>
            <p:nvPr/>
          </p:nvSpPr>
          <p:spPr>
            <a:xfrm>
              <a:off x="8021370" y="2941133"/>
              <a:ext cx="1450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 </a:t>
              </a:r>
              <a:r>
                <a:rPr lang="en-GB" b="1" dirty="0">
                  <a:solidFill>
                    <a:srgbClr val="06C4B0"/>
                  </a:solidFill>
                </a:rPr>
                <a:t>Response</a:t>
              </a: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AC7C8638-EFFB-3212-75EA-F853EE88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9935" y="3208686"/>
              <a:ext cx="4245592" cy="2308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6C4B0"/>
                  </a:solidFill>
                  <a:effectLst/>
                  <a:cs typeface="Arial" panose="020B0604020202020204" pitchFamily="34" charset="0"/>
                </a:rPr>
                <a:t>Completeness Assessment: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en-US" sz="1600" dirty="0">
                <a:solidFill>
                  <a:srgbClr val="06C4B0"/>
                </a:solidFill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6C4B0"/>
                  </a:solidFill>
                  <a:effectLst/>
                  <a:cs typeface="Arial" panose="020B0604020202020204" pitchFamily="34" charset="0"/>
                </a:rPr>
                <a:t>Based on the provided dataset, the assessment of completeness is as follows: 1. Yes, there are missing values in the dataset. 2. The "Age", "Purchase Amount", and "Address" columns contain missing values.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323130"/>
                  </a:solidFill>
                  <a:effectLst/>
                  <a:cs typeface="Arial" panose="020B0604020202020204" pitchFamily="34" charset="0"/>
                </a:rPr>
              </a:b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AE230C3-B037-2ABB-FA63-3009A3EAB057}"/>
              </a:ext>
            </a:extLst>
          </p:cNvPr>
          <p:cNvSpPr txBox="1"/>
          <p:nvPr/>
        </p:nvSpPr>
        <p:spPr>
          <a:xfrm>
            <a:off x="315353" y="1663609"/>
            <a:ext cx="54397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Customer ID,Name,Age,Gender,Occupation,Purchase Amount,Email,Address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9,James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,,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Male,Product Manager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,,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james@example.com,890 Pine St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10,Sarah,32,Female,Software Engineer,1900,sarah@example.com,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endParaRPr lang="en-GB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58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14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2A8C1-5423-575B-D72B-16CE2B8F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740270-232D-355A-C6BF-F34FFFE2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38" y="763788"/>
            <a:ext cx="9793778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Alpa Buddhabhatti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52DA7-702A-FA40-8512-8E5B76D7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E9B71-A489-4F60-B00B-1C8D688AA8A2}" type="datetimeFigureOut">
              <a:rPr lang="en-GB" smtClean="0"/>
              <a:pPr/>
              <a:t>21/03/2024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49CE989-9D95-1564-DEFC-C0E73E1A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4D069-E595-401A-B618-C6C1F0B490F7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6C39B-0E70-4F1E-EE24-A64A3DED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884" y="2216550"/>
            <a:ext cx="3205476" cy="403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Data Engineer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D7A5F04E-AFD3-3808-453F-D1E1DBD725CE}"/>
              </a:ext>
            </a:extLst>
          </p:cNvPr>
          <p:cNvSpPr txBox="1">
            <a:spLocks/>
          </p:cNvSpPr>
          <p:nvPr/>
        </p:nvSpPr>
        <p:spPr>
          <a:xfrm>
            <a:off x="1270884" y="1938593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2C0B61E-8448-7079-6E3E-D6115616E201}"/>
              </a:ext>
            </a:extLst>
          </p:cNvPr>
          <p:cNvSpPr txBox="1">
            <a:spLocks/>
          </p:cNvSpPr>
          <p:nvPr/>
        </p:nvSpPr>
        <p:spPr>
          <a:xfrm>
            <a:off x="1659960" y="3281929"/>
            <a:ext cx="1612978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9286CDC-F88B-7D74-D677-47AB17288189}"/>
              </a:ext>
            </a:extLst>
          </p:cNvPr>
          <p:cNvSpPr txBox="1">
            <a:spLocks/>
          </p:cNvSpPr>
          <p:nvPr/>
        </p:nvSpPr>
        <p:spPr>
          <a:xfrm>
            <a:off x="1147168" y="4525132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0A4AEF3C-3D57-5A75-BBB6-9B300D853531}"/>
              </a:ext>
            </a:extLst>
          </p:cNvPr>
          <p:cNvSpPr txBox="1">
            <a:spLocks/>
          </p:cNvSpPr>
          <p:nvPr/>
        </p:nvSpPr>
        <p:spPr>
          <a:xfrm>
            <a:off x="1731106" y="2765353"/>
            <a:ext cx="3125488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16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292D49CE-3A0F-C1C8-03B8-B64935869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99" y="3434207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57289227-361D-6863-EAC9-8C4D50870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92" y="2817225"/>
            <a:ext cx="533314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C172EC76-E949-0129-DC9D-F2C818B19636}"/>
              </a:ext>
            </a:extLst>
          </p:cNvPr>
          <p:cNvSpPr txBox="1">
            <a:spLocks/>
          </p:cNvSpPr>
          <p:nvPr/>
        </p:nvSpPr>
        <p:spPr>
          <a:xfrm>
            <a:off x="1724430" y="3959721"/>
            <a:ext cx="6659392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alpaBuddhabhatti/AzureOpenAI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7D7005-2BA7-479B-F699-8199B716B746}"/>
              </a:ext>
            </a:extLst>
          </p:cNvPr>
          <p:cNvSpPr txBox="1"/>
          <p:nvPr/>
        </p:nvSpPr>
        <p:spPr>
          <a:xfrm>
            <a:off x="1659960" y="4995324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198F79-2A49-70C4-A465-A54851C05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168" y="4625758"/>
            <a:ext cx="502507" cy="38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C23A44-DC26-D75A-EE5E-78254C389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2" y="4048229"/>
            <a:ext cx="502507" cy="4742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53653D-802B-E6CD-B5A7-E8B56A1A0C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499" y="5091969"/>
            <a:ext cx="519310" cy="456563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E2885F5-A366-D4E4-35B6-FFF50AC686D5}"/>
              </a:ext>
            </a:extLst>
          </p:cNvPr>
          <p:cNvSpPr txBox="1">
            <a:spLocks/>
          </p:cNvSpPr>
          <p:nvPr/>
        </p:nvSpPr>
        <p:spPr>
          <a:xfrm>
            <a:off x="6648058" y="2565963"/>
            <a:ext cx="6035252" cy="27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Administrator(AZ-104)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81B35-292E-52BE-8891-1313915E9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3737" y="708917"/>
            <a:ext cx="1787130" cy="18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46F08-66E8-1234-B12B-484F778F5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9D400-4B36-33D0-00FD-188CF89A3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84325" y="2667924"/>
            <a:ext cx="9144000" cy="1522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4D667-6313-AC9E-E798-B94687746A5E}"/>
              </a:ext>
            </a:extLst>
          </p:cNvPr>
          <p:cNvSpPr txBox="1"/>
          <p:nvPr/>
        </p:nvSpPr>
        <p:spPr>
          <a:xfrm>
            <a:off x="5026596" y="176088"/>
            <a:ext cx="4036333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https://sqlb.it/?12624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Microsoft Fabric logo">
            <a:extLst>
              <a:ext uri="{FF2B5EF4-FFF2-40B4-BE49-F238E27FC236}">
                <a16:creationId xmlns:a16="http://schemas.microsoft.com/office/drawing/2014/main" id="{1D3E94CE-5EE9-CF9E-251F-7C32ED78D9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403" y="0"/>
            <a:ext cx="854597" cy="854593"/>
          </a:xfrm>
          <a:prstGeom prst="rect">
            <a:avLst/>
          </a:prstGeom>
          <a:effectLst/>
        </p:spPr>
      </p:pic>
      <p:pic>
        <p:nvPicPr>
          <p:cNvPr id="9" name="Picture 8" descr="A qr code with black squares&#10;&#10;Description automatically generated">
            <a:extLst>
              <a:ext uri="{FF2B5EF4-FFF2-40B4-BE49-F238E27FC236}">
                <a16:creationId xmlns:a16="http://schemas.microsoft.com/office/drawing/2014/main" id="{9C9F7EAD-C3DA-BFA3-B44E-D6CC44A96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2" y="2021164"/>
            <a:ext cx="4437209" cy="37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6E6F6-2176-3D1D-F793-007A9D09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D4A1B9-8B05-6253-E616-B0FB23F3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379"/>
            <a:ext cx="9793778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Alpa Buddhabhatti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24197-7103-906B-0882-B7FD18EA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E9B71-A489-4F60-B00B-1C8D688AA8A2}" type="datetimeFigureOut">
              <a:rPr lang="en-GB" smtClean="0"/>
              <a:pPr/>
              <a:t>21/03/2024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90C347-08B5-5800-6F4E-112FBA3D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4D069-E595-401A-B618-C6C1F0B490F7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CE21B3-DCC7-ECA9-B448-C7B604FDF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884" y="2216550"/>
            <a:ext cx="3205476" cy="4034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Azure Data Engineer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B26B59B-9210-D500-D205-20F8A1F7CE75}"/>
              </a:ext>
            </a:extLst>
          </p:cNvPr>
          <p:cNvSpPr txBox="1">
            <a:spLocks/>
          </p:cNvSpPr>
          <p:nvPr/>
        </p:nvSpPr>
        <p:spPr>
          <a:xfrm>
            <a:off x="1270884" y="1938593"/>
            <a:ext cx="6035251" cy="40481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She/Her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2648183-4096-1EF7-ED4A-E4B5D0DF4EC7}"/>
              </a:ext>
            </a:extLst>
          </p:cNvPr>
          <p:cNvSpPr txBox="1">
            <a:spLocks/>
          </p:cNvSpPr>
          <p:nvPr/>
        </p:nvSpPr>
        <p:spPr>
          <a:xfrm>
            <a:off x="1659960" y="3281929"/>
            <a:ext cx="1612978" cy="6477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@AlpaB7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BE589F9-8815-BB0D-E7B5-A3BF0B863293}"/>
              </a:ext>
            </a:extLst>
          </p:cNvPr>
          <p:cNvSpPr txBox="1">
            <a:spLocks/>
          </p:cNvSpPr>
          <p:nvPr/>
        </p:nvSpPr>
        <p:spPr>
          <a:xfrm>
            <a:off x="1147168" y="4525132"/>
            <a:ext cx="6178806" cy="553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@meetalpa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2A7A32D8-231F-E39D-D5A3-8BD1B680FD7C}"/>
              </a:ext>
            </a:extLst>
          </p:cNvPr>
          <p:cNvSpPr txBox="1">
            <a:spLocks/>
          </p:cNvSpPr>
          <p:nvPr/>
        </p:nvSpPr>
        <p:spPr>
          <a:xfrm>
            <a:off x="1731106" y="2765353"/>
            <a:ext cx="3125488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</a:t>
            </a:r>
          </a:p>
        </p:txBody>
      </p:sp>
      <p:pic>
        <p:nvPicPr>
          <p:cNvPr id="16" name="Picture 6" descr="Twitter Icon | Twitter icon, Twitter logo, Twitter followers">
            <a:extLst>
              <a:ext uri="{FF2B5EF4-FFF2-40B4-BE49-F238E27FC236}">
                <a16:creationId xmlns:a16="http://schemas.microsoft.com/office/drawing/2014/main" id="{A09D86F5-7F04-230A-A3F3-004521BC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99" y="3434207"/>
            <a:ext cx="541095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High quality linkedin media social social media square icon - Social Media  Square Flat | Free icons">
            <a:extLst>
              <a:ext uri="{FF2B5EF4-FFF2-40B4-BE49-F238E27FC236}">
                <a16:creationId xmlns:a16="http://schemas.microsoft.com/office/drawing/2014/main" id="{FC56D5BD-6C84-C152-4E30-91A1C24EE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92" y="2817225"/>
            <a:ext cx="533314" cy="4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8CDCDFB3-6B99-D32A-549C-50BDB69F24A6}"/>
              </a:ext>
            </a:extLst>
          </p:cNvPr>
          <p:cNvSpPr txBox="1">
            <a:spLocks/>
          </p:cNvSpPr>
          <p:nvPr/>
        </p:nvSpPr>
        <p:spPr>
          <a:xfrm>
            <a:off x="1724430" y="3959721"/>
            <a:ext cx="6659392" cy="5532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alpaBuddhabhatti/AzureOpenAI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4DF94-0104-9A19-AF8D-C04DB6E6F2CF}"/>
              </a:ext>
            </a:extLst>
          </p:cNvPr>
          <p:cNvSpPr txBox="1"/>
          <p:nvPr/>
        </p:nvSpPr>
        <p:spPr>
          <a:xfrm>
            <a:off x="1659960" y="4995324"/>
            <a:ext cx="7433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@alpabuddhabhatti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3F39EC-4A89-75AF-F754-6C0F13BE3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168" y="4625758"/>
            <a:ext cx="502507" cy="3851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F80B96-7CA9-4A57-C6F8-302E2E084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2" y="4048229"/>
            <a:ext cx="502507" cy="47425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506D282-782E-9C57-9D23-370CCB090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499" y="5091969"/>
            <a:ext cx="519310" cy="456563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B4C5D03-9E43-2ABE-04EC-055695387679}"/>
              </a:ext>
            </a:extLst>
          </p:cNvPr>
          <p:cNvSpPr txBox="1">
            <a:spLocks/>
          </p:cNvSpPr>
          <p:nvPr/>
        </p:nvSpPr>
        <p:spPr>
          <a:xfrm>
            <a:off x="6648058" y="2565963"/>
            <a:ext cx="6035252" cy="2732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Certified Trainer(MCT)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Developer(AZ-204)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Engineer(DP-203)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Data Scientist(DP-100)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Administrator(AZ-104)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04C4-497B-476B-7237-81C6C9870D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3737" y="708917"/>
            <a:ext cx="1787130" cy="180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6213-1F1E-A35A-82C2-979561BC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F7C9-9099-F978-4615-E7E124AA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835" y="1978517"/>
            <a:ext cx="7938330" cy="3082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During this concise yet comprehensive 20-minute session, we'll immerse ourselves in the realm of Azure OpenAI. We will delve into the fundamental principles, capabilities, and practical use cases of this cutting-edge AI technology. Whether you're new to Azure OpenAI or seeking a quick refresher, this session will serve as your gateway to unlock its full potential.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In this demonstration, we will focus on the following technologies: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1. Azure OpenAI</a:t>
            </a: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2. Azure Data Factory</a:t>
            </a: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3. Azure SQL</a:t>
            </a:r>
            <a:br>
              <a:rPr lang="en-GB" dirty="0"/>
            </a:br>
            <a:br>
              <a:rPr lang="en-GB" dirty="0"/>
            </a:br>
            <a:r>
              <a:rPr lang="en-GB" b="0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You'll gain valuable insights to effectively grasp and employ Azure OpenAI, paving the way for further exploration and integration into your projects.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2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ADD2B-D0AE-64FC-5918-E8ACD6B4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531" y="2824985"/>
            <a:ext cx="8037830" cy="1208029"/>
          </a:xfrm>
        </p:spPr>
        <p:txBody>
          <a:bodyPr/>
          <a:lstStyle/>
          <a:p>
            <a:r>
              <a:rPr lang="en-GB" dirty="0"/>
              <a:t>Azure Open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AE97A-7029-EA00-DE63-CB8297FC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76" y="2361363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6F6-430E-439C-EADC-ED108756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/>
                </a:solidFill>
              </a:rPr>
              <a:t>What Is Azure OpenAI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A800-6735-24FC-C01F-6402F240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 Tools</a:t>
            </a:r>
          </a:p>
          <a:p>
            <a:r>
              <a:rPr lang="en-GB" dirty="0"/>
              <a:t>No Expertise Needed</a:t>
            </a:r>
          </a:p>
          <a:p>
            <a:r>
              <a:rPr lang="en-GB" dirty="0"/>
              <a:t>Language Processing</a:t>
            </a:r>
          </a:p>
          <a:p>
            <a:r>
              <a:rPr lang="en-GB" dirty="0"/>
              <a:t>Enhance Applications</a:t>
            </a:r>
          </a:p>
          <a:p>
            <a:r>
              <a:rPr lang="en-GB" dirty="0"/>
              <a:t>Microsoft +OpenAI</a:t>
            </a:r>
          </a:p>
          <a:p>
            <a:r>
              <a:rPr lang="en-GB" dirty="0"/>
              <a:t>Enterprise level security (Azure Private Link, Azure Active Directory, and Azure Role-Based Access Control to help you secure your network, identity, and access)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DE73-57A1-3283-D86B-E48277B8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6F6-430E-439C-EADC-ED108756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/>
                </a:solidFill>
              </a:rPr>
              <a:t>Few Examples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A800-6735-24FC-C01F-6402F240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Apps (Q&amp;A  Or Chatbot)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</a:rPr>
              <a:t>Summarize your data</a:t>
            </a:r>
          </a:p>
          <a:p>
            <a:r>
              <a:rPr lang="en-GB" b="0" i="0" dirty="0">
                <a:solidFill>
                  <a:srgbClr val="0D0D0D"/>
                </a:solidFill>
                <a:effectLst/>
              </a:rPr>
              <a:t>Ask natural language queries to your structured data.</a:t>
            </a:r>
          </a:p>
          <a:p>
            <a:r>
              <a:rPr lang="en-GB" dirty="0">
                <a:solidFill>
                  <a:srgbClr val="0D0D0D"/>
                </a:solidFill>
              </a:rPr>
              <a:t>T</a:t>
            </a:r>
            <a:r>
              <a:rPr lang="en-GB" b="0" i="0" dirty="0">
                <a:solidFill>
                  <a:srgbClr val="0D0D0D"/>
                </a:solidFill>
                <a:effectLst/>
              </a:rPr>
              <a:t>he automatic </a:t>
            </a:r>
            <a:r>
              <a:rPr lang="en-GB" dirty="0"/>
              <a:t>Code generation</a:t>
            </a:r>
          </a:p>
          <a:p>
            <a:r>
              <a:rPr lang="en-GB" dirty="0"/>
              <a:t>Media analysis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DE73-57A1-3283-D86B-E48277B8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E6F6-430E-439C-EADC-ED108756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/>
                </a:solidFill>
              </a:rPr>
              <a:t>High Level Design 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2DE73-57A1-3283-D86B-E48277B8F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64CEC0-1E6F-ADEF-C8E7-5EDA62AA0963}"/>
              </a:ext>
            </a:extLst>
          </p:cNvPr>
          <p:cNvSpPr/>
          <p:nvPr/>
        </p:nvSpPr>
        <p:spPr>
          <a:xfrm>
            <a:off x="5944619" y="3714795"/>
            <a:ext cx="1989184" cy="15158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AA4AF-8734-D2DC-8F99-895BD59F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737" y="4441543"/>
            <a:ext cx="603373" cy="457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CD3732-8FA0-0209-566B-169800C0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10" y="3588542"/>
            <a:ext cx="481563" cy="583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4E018E-344F-D4E7-F64E-495DC7485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242" y="3082422"/>
            <a:ext cx="481564" cy="494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13E3CB-C728-C527-3882-56EE23D12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366" y="4216685"/>
            <a:ext cx="663052" cy="494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4779B-DDBB-83E4-3DED-D8434DFB0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458" y="4529045"/>
            <a:ext cx="635033" cy="328949"/>
          </a:xfrm>
          <a:prstGeom prst="rect">
            <a:avLst/>
          </a:prstGeom>
        </p:spPr>
      </p:pic>
      <p:pic>
        <p:nvPicPr>
          <p:cNvPr id="13" name="Graphic 12" descr="Web design">
            <a:extLst>
              <a:ext uri="{FF2B5EF4-FFF2-40B4-BE49-F238E27FC236}">
                <a16:creationId xmlns:a16="http://schemas.microsoft.com/office/drawing/2014/main" id="{F380D410-1F01-A58A-2582-A9678ED70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6952" y="3772942"/>
            <a:ext cx="603373" cy="7066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C47F3-C2DF-BA3F-76DF-D8B0BB5FB103}"/>
              </a:ext>
            </a:extLst>
          </p:cNvPr>
          <p:cNvCxnSpPr>
            <a:cxnSpLocks/>
          </p:cNvCxnSpPr>
          <p:nvPr/>
        </p:nvCxnSpPr>
        <p:spPr>
          <a:xfrm>
            <a:off x="3839308" y="4541283"/>
            <a:ext cx="2137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7E2650-1434-3FE6-7F62-92BA7C64F53F}"/>
              </a:ext>
            </a:extLst>
          </p:cNvPr>
          <p:cNvCxnSpPr>
            <a:cxnSpLocks/>
          </p:cNvCxnSpPr>
          <p:nvPr/>
        </p:nvCxnSpPr>
        <p:spPr>
          <a:xfrm flipV="1">
            <a:off x="7383857" y="3180136"/>
            <a:ext cx="0" cy="496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65D610-FD36-91F1-7F47-9AF1C2D7D6C0}"/>
              </a:ext>
            </a:extLst>
          </p:cNvPr>
          <p:cNvSpPr txBox="1"/>
          <p:nvPr/>
        </p:nvSpPr>
        <p:spPr>
          <a:xfrm>
            <a:off x="4175903" y="4148325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11AB61-1FE8-F712-60AD-5E5F8D6386C2}"/>
              </a:ext>
            </a:extLst>
          </p:cNvPr>
          <p:cNvSpPr txBox="1"/>
          <p:nvPr/>
        </p:nvSpPr>
        <p:spPr>
          <a:xfrm>
            <a:off x="7468690" y="3275837"/>
            <a:ext cx="206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b="1" dirty="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2C344-44C9-172E-4F0E-8947C239054E}"/>
              </a:ext>
            </a:extLst>
          </p:cNvPr>
          <p:cNvSpPr txBox="1"/>
          <p:nvPr/>
        </p:nvSpPr>
        <p:spPr>
          <a:xfrm>
            <a:off x="1478394" y="3665990"/>
            <a:ext cx="14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Private Data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116A87F1-B111-37E1-DA73-DCE96071FBB3}"/>
              </a:ext>
            </a:extLst>
          </p:cNvPr>
          <p:cNvSpPr/>
          <p:nvPr/>
        </p:nvSpPr>
        <p:spPr>
          <a:xfrm>
            <a:off x="2914892" y="2976144"/>
            <a:ext cx="209687" cy="18029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15CD93-5B06-ACA1-01DA-52BFB626B759}"/>
              </a:ext>
            </a:extLst>
          </p:cNvPr>
          <p:cNvSpPr/>
          <p:nvPr/>
        </p:nvSpPr>
        <p:spPr>
          <a:xfrm>
            <a:off x="3148050" y="5100488"/>
            <a:ext cx="955847" cy="684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DATA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7BF94119-E0DE-DA87-CD39-67B9B7255FB6}"/>
              </a:ext>
            </a:extLst>
          </p:cNvPr>
          <p:cNvSpPr/>
          <p:nvPr/>
        </p:nvSpPr>
        <p:spPr>
          <a:xfrm>
            <a:off x="2944597" y="5022076"/>
            <a:ext cx="148474" cy="80820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FDA46-2547-271E-B737-C73B648A4541}"/>
              </a:ext>
            </a:extLst>
          </p:cNvPr>
          <p:cNvSpPr txBox="1"/>
          <p:nvPr/>
        </p:nvSpPr>
        <p:spPr>
          <a:xfrm>
            <a:off x="1608056" y="510048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Public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ABDAD3-436E-6AFD-A0AC-810CE7B34B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0980" y="2127718"/>
            <a:ext cx="640836" cy="43899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7E469A-D741-E9E2-DF78-006AB677B60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11398" y="2566717"/>
            <a:ext cx="21752" cy="592375"/>
          </a:xfrm>
          <a:prstGeom prst="straightConnector1">
            <a:avLst/>
          </a:prstGeom>
          <a:ln w="381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67250F-06DB-055F-19BF-06369B117B06}"/>
              </a:ext>
            </a:extLst>
          </p:cNvPr>
          <p:cNvSpPr txBox="1"/>
          <p:nvPr/>
        </p:nvSpPr>
        <p:spPr>
          <a:xfrm>
            <a:off x="5645969" y="3244547"/>
            <a:ext cx="207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b="1" dirty="0">
                <a:solidFill>
                  <a:srgbClr val="0070C0"/>
                </a:solidFill>
              </a:rPr>
              <a:t>Query</a:t>
            </a:r>
            <a:r>
              <a:rPr lang="en-GB" dirty="0">
                <a:solidFill>
                  <a:srgbClr val="0070C0"/>
                </a:solidFill>
              </a:rPr>
              <a:t>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3C3BAC-94D6-B023-C073-194045DFDD4C}"/>
              </a:ext>
            </a:extLst>
          </p:cNvPr>
          <p:cNvSpPr txBox="1"/>
          <p:nvPr/>
        </p:nvSpPr>
        <p:spPr>
          <a:xfrm>
            <a:off x="6682966" y="1841795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Private Data Sources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42CE8-B0F8-7EBD-6003-172308655DF2}"/>
              </a:ext>
            </a:extLst>
          </p:cNvPr>
          <p:cNvSpPr txBox="1"/>
          <p:nvPr/>
        </p:nvSpPr>
        <p:spPr>
          <a:xfrm>
            <a:off x="6402427" y="2637925"/>
            <a:ext cx="561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7F35B-50BF-2BA7-BEFA-69C2378E0C57}"/>
              </a:ext>
            </a:extLst>
          </p:cNvPr>
          <p:cNvCxnSpPr>
            <a:cxnSpLocks/>
          </p:cNvCxnSpPr>
          <p:nvPr/>
        </p:nvCxnSpPr>
        <p:spPr>
          <a:xfrm>
            <a:off x="7986831" y="2690838"/>
            <a:ext cx="6693" cy="49748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C3F0A6-DC43-9484-99CC-AD8BAFE47E7F}"/>
              </a:ext>
            </a:extLst>
          </p:cNvPr>
          <p:cNvCxnSpPr>
            <a:cxnSpLocks/>
          </p:cNvCxnSpPr>
          <p:nvPr/>
        </p:nvCxnSpPr>
        <p:spPr>
          <a:xfrm>
            <a:off x="6011398" y="3150728"/>
            <a:ext cx="1989013" cy="10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02EFE0-B88F-BC01-8D98-468EA1CAB01F}"/>
              </a:ext>
            </a:extLst>
          </p:cNvPr>
          <p:cNvCxnSpPr>
            <a:cxnSpLocks/>
          </p:cNvCxnSpPr>
          <p:nvPr/>
        </p:nvCxnSpPr>
        <p:spPr>
          <a:xfrm>
            <a:off x="6935643" y="3180136"/>
            <a:ext cx="0" cy="537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6AF0265-7F7C-0710-9140-895507BB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959" y="2188246"/>
            <a:ext cx="359442" cy="3381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6660EA-9573-7030-4855-B02836D5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791212" y="2178121"/>
            <a:ext cx="359442" cy="338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AB1220-9E5A-EFCF-2DBF-5116AB80A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998" y="2189427"/>
            <a:ext cx="384502" cy="36016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2247BA2-F850-E2FE-75CD-7B32CED61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6977" y="2164026"/>
            <a:ext cx="358714" cy="36933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B61EA99-BE16-A905-2D42-B5119F3A734F}"/>
              </a:ext>
            </a:extLst>
          </p:cNvPr>
          <p:cNvSpPr txBox="1"/>
          <p:nvPr/>
        </p:nvSpPr>
        <p:spPr>
          <a:xfrm>
            <a:off x="5657442" y="1803238"/>
            <a:ext cx="74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82F0DE-0F43-0F48-CD50-8C439A1A1718}"/>
              </a:ext>
            </a:extLst>
          </p:cNvPr>
          <p:cNvSpPr txBox="1"/>
          <p:nvPr/>
        </p:nvSpPr>
        <p:spPr>
          <a:xfrm>
            <a:off x="8274020" y="2110632"/>
            <a:ext cx="99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… </a:t>
            </a:r>
            <a:r>
              <a:rPr lang="en-GB" dirty="0">
                <a:solidFill>
                  <a:srgbClr val="0070C0"/>
                </a:solidFill>
              </a:rPr>
              <a:t>etc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96BFCB5F-7C15-AC2E-F9C6-E8DB0D30C104}"/>
              </a:ext>
            </a:extLst>
          </p:cNvPr>
          <p:cNvSpPr/>
          <p:nvPr/>
        </p:nvSpPr>
        <p:spPr>
          <a:xfrm rot="16200000">
            <a:off x="7876679" y="1363142"/>
            <a:ext cx="220305" cy="24350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43011FB-9B59-EBAD-5673-BC7E2E385E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1737" y="3867305"/>
            <a:ext cx="520727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1789-7804-49EB-F230-17DC18AD1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7639-3C75-A843-F7D1-569588E3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/>
                </a:solidFill>
              </a:rPr>
              <a:t>How to Consume Azure OpenAI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3D19-1EB6-DD7C-8169-2CD434A1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0" dirty="0">
                <a:effectLst/>
              </a:rPr>
              <a:t>REST Endpoint &amp; Key </a:t>
            </a:r>
          </a:p>
          <a:p>
            <a:r>
              <a:rPr lang="en-GB" dirty="0"/>
              <a:t>Azure Services (Azure Logic Apps, Azure Functions, Azure SQL Database, ADF, Microsoft Fabric, Power Apps, etc)</a:t>
            </a:r>
          </a:p>
          <a:p>
            <a:r>
              <a:rPr lang="en-GB" dirty="0"/>
              <a:t>Power BI</a:t>
            </a:r>
          </a:p>
          <a:p>
            <a:pPr marL="1389063" lvl="3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75E04-7FF4-6C55-8BEE-40BD2148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6" y="0"/>
            <a:ext cx="641684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BE242-8F57-C593-BC8E-DE54B5DEE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0D20AA-2F9F-C627-469C-E34D173B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62" y="2609850"/>
            <a:ext cx="8037830" cy="1208029"/>
          </a:xfrm>
        </p:spPr>
        <p:txBody>
          <a:bodyPr>
            <a:normAutofit fontScale="90000"/>
          </a:bodyPr>
          <a:lstStyle/>
          <a:p>
            <a:r>
              <a:rPr lang="en-GB" dirty="0"/>
              <a:t>              </a:t>
            </a:r>
            <a:br>
              <a:rPr lang="en-GB" dirty="0"/>
            </a:br>
            <a:r>
              <a:rPr lang="en-GB" dirty="0"/>
              <a:t>DEMO  - Azure OpenAI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981BE-7E53-E5EB-84E1-3C8BC8D2C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79" y="3752446"/>
            <a:ext cx="854596" cy="8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487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bkgrnd master">
  <a:themeElements>
    <a:clrScheme name="Custom 1">
      <a:dk1>
        <a:sysClr val="windowText" lastClr="000000"/>
      </a:dk1>
      <a:lt1>
        <a:sysClr val="window" lastClr="FFFFFF"/>
      </a:lt1>
      <a:dk2>
        <a:srgbClr val="004C4C"/>
      </a:dk2>
      <a:lt2>
        <a:srgbClr val="FFFFFF"/>
      </a:lt2>
      <a:accent1>
        <a:srgbClr val="009999"/>
      </a:accent1>
      <a:accent2>
        <a:srgbClr val="6F7878"/>
      </a:accent2>
      <a:accent3>
        <a:srgbClr val="979D9D"/>
      </a:accent3>
      <a:accent4>
        <a:srgbClr val="009AD7"/>
      </a:accent4>
      <a:accent5>
        <a:srgbClr val="FF540A"/>
      </a:accent5>
      <a:accent6>
        <a:srgbClr val="FEC10D"/>
      </a:accent6>
      <a:hlink>
        <a:srgbClr val="0052D6"/>
      </a:hlink>
      <a:folHlink>
        <a:srgbClr val="0045B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>
          <a:solidFill>
            <a:srgbClr val="6F7878"/>
          </a:solidFill>
          <a:prstDash val="solid"/>
          <a:round/>
          <a:headEnd type="none" w="lg" len="med"/>
          <a:tailEnd type="none" w="lg" len="med"/>
        </a:ln>
      </a:spPr>
      <a:bodyPr/>
      <a:lstStyle/>
    </a:lnDef>
    <a:txDef>
      <a:spPr>
        <a:noFill/>
      </a:spPr>
      <a:bodyPr wrap="none" lIns="0" rIns="0" rtlCol="0">
        <a:spAutoFit/>
      </a:bodyPr>
      <a:lstStyle>
        <a:defPPr algn="l">
          <a:spcBef>
            <a:spcPts val="600"/>
          </a:spcBef>
          <a:defRPr dirty="0" smtClean="0"/>
        </a:defPPr>
      </a:lstStyle>
    </a:txDef>
  </a:objectDefaults>
  <a:extraClrSchemeLst/>
  <a:custClrLst>
    <a:custClr name="GBlue">
      <a:srgbClr val="002856"/>
    </a:custClr>
    <a:custClr name="Sky">
      <a:srgbClr val="009AD7"/>
    </a:custClr>
    <a:custClr name="Surf">
      <a:srgbClr val="06C4B0"/>
    </a:custClr>
    <a:custClr name="Tangerine">
      <a:srgbClr val="FF540A"/>
    </a:custClr>
    <a:custClr name="Lemon">
      <a:srgbClr val="FEC10D"/>
    </a:custClr>
    <a:custClr name="Rose">
      <a:srgbClr val="E81159"/>
    </a:custClr>
    <a:custClr name="White">
      <a:srgbClr val="FFFFFF"/>
    </a:custClr>
    <a:custClr name="Steel">
      <a:srgbClr val="6F7878"/>
    </a:custClr>
    <a:custClr name="Black">
      <a:srgbClr val="000000"/>
    </a:custClr>
    <a:custClr name="Error Red">
      <a:srgbClr val="DE0A01"/>
    </a:custClr>
    <a:custClr name="GBlue Tint1">
      <a:srgbClr val="6A80A3"/>
    </a:custClr>
    <a:custClr name="Sky Tint1">
      <a:srgbClr val="49C5F4"/>
    </a:custClr>
    <a:custClr name="Surf Tint1">
      <a:srgbClr val="4EDCCA"/>
    </a:custClr>
    <a:custClr name="Tangerine Tint1">
      <a:srgbClr val="FF986C"/>
    </a:custClr>
    <a:custClr name="Lemon Tint1">
      <a:srgbClr val="FEDA6E"/>
    </a:custClr>
    <a:custClr name="Rose Tint1">
      <a:srgbClr val="F4729D"/>
    </a:custClr>
    <a:custClr name="White">
      <a:srgbClr val="FFFFFF"/>
    </a:custClr>
    <a:custClr name="Steel Tint1">
      <a:srgbClr val="979D9D"/>
    </a:custClr>
    <a:custClr name="White">
      <a:srgbClr val="FFFFFF"/>
    </a:custClr>
    <a:custClr name="Warning Yellow">
      <a:srgbClr val="F5AB23"/>
    </a:custClr>
    <a:custClr name="GBlue Tint2">
      <a:srgbClr val="A1B3CA"/>
    </a:custClr>
    <a:custClr name="Sky Tint2">
      <a:srgbClr val="91DCF8"/>
    </a:custClr>
    <a:custClr name="Surf Tint2">
      <a:srgbClr val="95EADF"/>
    </a:custClr>
    <a:custClr name="Tangerine Tint2">
      <a:srgbClr val="FBC9A6"/>
    </a:custClr>
    <a:custClr name="Lemon Tint2">
      <a:srgbClr val="FFEDB3"/>
    </a:custClr>
    <a:custClr name="Rose Tint2">
      <a:srgbClr val="F9C1D2"/>
    </a:custClr>
    <a:custClr name="White">
      <a:srgbClr val="FFFFFF"/>
    </a:custClr>
    <a:custClr name="Steel Tint2">
      <a:srgbClr val="BDBDBD"/>
    </a:custClr>
    <a:custClr name="White">
      <a:srgbClr val="FFFFFF"/>
    </a:custClr>
    <a:custClr name="Success Green">
      <a:srgbClr val="00A76D"/>
    </a:custClr>
    <a:custClr name="GBlue Tint3">
      <a:srgbClr val="D0DEEA"/>
    </a:custClr>
    <a:custClr name="Sky Dark1">
      <a:srgbClr val="0073A1"/>
    </a:custClr>
    <a:custClr name="Surf Dark1">
      <a:srgbClr val="048D7F"/>
    </a:custClr>
    <a:custClr name="Tangerine Dark1">
      <a:srgbClr val="BF3F07"/>
    </a:custClr>
    <a:custClr name="Lemon Dark1">
      <a:srgbClr val="BE910A"/>
    </a:custClr>
    <a:custClr name="Rose Dark1">
      <a:srgbClr val="AE0D43"/>
    </a:custClr>
    <a:custClr name="White">
      <a:srgbClr val="FFFFFF"/>
    </a:custClr>
    <a:custClr name="Steel Tint3">
      <a:srgbClr val="D3D3D3"/>
    </a:custClr>
    <a:custClr name="White">
      <a:srgbClr val="FFFFFF"/>
    </a:custClr>
    <a:custClr name="Background Gray">
      <a:srgbClr val="F4F4F4"/>
    </a:custClr>
    <a:custClr name="GBlue Dark1">
      <a:srgbClr val="355578"/>
    </a:custClr>
    <a:custClr name="Sky Dark2">
      <a:srgbClr val="004D6B"/>
    </a:custClr>
    <a:custClr name="Surf Dark2">
      <a:srgbClr val="036258"/>
    </a:custClr>
    <a:custClr name="Tangerine Dark2">
      <a:srgbClr val="7F2A05"/>
    </a:custClr>
    <a:custClr name="Lemon Dark2">
      <a:srgbClr val="7F6006"/>
    </a:custClr>
    <a:custClr name="Rose Dark2">
      <a:srgbClr val="74082C"/>
    </a:custClr>
    <a:custClr name="White">
      <a:srgbClr val="FFFFFF"/>
    </a:custClr>
    <a:custClr name="Steel Dark">
      <a:srgbClr val="535A5A"/>
    </a:custClr>
    <a:custClr name="White">
      <a:srgbClr val="FFFFFF"/>
    </a:custClr>
    <a:custClr name="Link Blue">
      <a:srgbClr val="0052D6"/>
    </a:custClr>
  </a:custClrLst>
  <a:extLst>
    <a:ext uri="{05A4C25C-085E-4340-85A3-A5531E510DB2}">
      <thm15:themeFamily xmlns:thm15="http://schemas.microsoft.com/office/thememl/2012/main" name="2021_Gartner_Corporate_PPT_Template_16x9-005.potx" id="{DDC5848D-2351-4872-BE9E-71EFA6F70FCA}" vid="{FEF5E424-8FD0-4E1D-80B2-EEF7D0484FC5}"/>
    </a:ext>
  </a:extLst>
</a:theme>
</file>

<file path=ppt/theme/theme2.xml><?xml version="1.0" encoding="utf-8"?>
<a:theme xmlns:a="http://schemas.openxmlformats.org/drawingml/2006/main" name="Blue bkgrnd master">
  <a:themeElements>
    <a:clrScheme name="2020 Gartner Theme-003">
      <a:dk1>
        <a:sysClr val="windowText" lastClr="000000"/>
      </a:dk1>
      <a:lt1>
        <a:sysClr val="window" lastClr="FFFFFF"/>
      </a:lt1>
      <a:dk2>
        <a:srgbClr val="002856"/>
      </a:dk2>
      <a:lt2>
        <a:srgbClr val="FFFFFF"/>
      </a:lt2>
      <a:accent1>
        <a:srgbClr val="002856"/>
      </a:accent1>
      <a:accent2>
        <a:srgbClr val="6F7878"/>
      </a:accent2>
      <a:accent3>
        <a:srgbClr val="979D9D"/>
      </a:accent3>
      <a:accent4>
        <a:srgbClr val="009AD7"/>
      </a:accent4>
      <a:accent5>
        <a:srgbClr val="FF540A"/>
      </a:accent5>
      <a:accent6>
        <a:srgbClr val="FEC10D"/>
      </a:accent6>
      <a:hlink>
        <a:srgbClr val="0052D6"/>
      </a:hlink>
      <a:folHlink>
        <a:srgbClr val="0045B5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>
          <a:defRPr dirty="0" smtClean="0"/>
        </a:defPPr>
      </a:lstStyle>
    </a:txDef>
  </a:objectDefaults>
  <a:extraClrSchemeLst/>
  <a:custClrLst>
    <a:custClr name="GBlue">
      <a:srgbClr val="002856"/>
    </a:custClr>
    <a:custClr name="Sky">
      <a:srgbClr val="009AD7"/>
    </a:custClr>
    <a:custClr name="Surf">
      <a:srgbClr val="06C4B0"/>
    </a:custClr>
    <a:custClr name="Tangerine">
      <a:srgbClr val="FF540A"/>
    </a:custClr>
    <a:custClr name="Lemon">
      <a:srgbClr val="FEC10D"/>
    </a:custClr>
    <a:custClr name="Rose">
      <a:srgbClr val="E81159"/>
    </a:custClr>
    <a:custClr name="White">
      <a:srgbClr val="FFFFFF"/>
    </a:custClr>
    <a:custClr name="Steel">
      <a:srgbClr val="6F7878"/>
    </a:custClr>
    <a:custClr name="Black">
      <a:srgbClr val="000000"/>
    </a:custClr>
    <a:custClr name="Error Red">
      <a:srgbClr val="DE0A01"/>
    </a:custClr>
    <a:custClr name="GBlue Tint1">
      <a:srgbClr val="6A80A3"/>
    </a:custClr>
    <a:custClr name="Sky Tint1">
      <a:srgbClr val="49C5F4"/>
    </a:custClr>
    <a:custClr name="Surf Tint1">
      <a:srgbClr val="4EDCCA"/>
    </a:custClr>
    <a:custClr name="Tangerine Tint1">
      <a:srgbClr val="FF986C"/>
    </a:custClr>
    <a:custClr name="Lemon Tint1">
      <a:srgbClr val="FEDA6E"/>
    </a:custClr>
    <a:custClr name="Rose Tint1">
      <a:srgbClr val="F4729D"/>
    </a:custClr>
    <a:custClr name="White">
      <a:srgbClr val="FFFFFF"/>
    </a:custClr>
    <a:custClr name="Steel Tint1">
      <a:srgbClr val="979D9D"/>
    </a:custClr>
    <a:custClr name="White">
      <a:srgbClr val="FFFFFF"/>
    </a:custClr>
    <a:custClr name="Warning Yellow">
      <a:srgbClr val="F5AB23"/>
    </a:custClr>
    <a:custClr name="GBlue Tint2">
      <a:srgbClr val="A1B3CA"/>
    </a:custClr>
    <a:custClr name="Sky Tint2">
      <a:srgbClr val="91DCF8"/>
    </a:custClr>
    <a:custClr name="Surf Tint2">
      <a:srgbClr val="95EADF"/>
    </a:custClr>
    <a:custClr name="Tangerine Tint2">
      <a:srgbClr val="FBC9A6"/>
    </a:custClr>
    <a:custClr name="Lemon Tint2">
      <a:srgbClr val="FFEDB3"/>
    </a:custClr>
    <a:custClr name="Rose Tint2">
      <a:srgbClr val="F9C1D2"/>
    </a:custClr>
    <a:custClr name="White">
      <a:srgbClr val="FFFFFF"/>
    </a:custClr>
    <a:custClr name="Steel Tint2">
      <a:srgbClr val="BDBDBD"/>
    </a:custClr>
    <a:custClr name="White">
      <a:srgbClr val="FFFFFF"/>
    </a:custClr>
    <a:custClr name="Success Green">
      <a:srgbClr val="00A76D"/>
    </a:custClr>
    <a:custClr name="GBlue Tint3">
      <a:srgbClr val="D0DEEA"/>
    </a:custClr>
    <a:custClr name="Sky Dark1">
      <a:srgbClr val="0073A1"/>
    </a:custClr>
    <a:custClr name="Surf Dark1">
      <a:srgbClr val="048D7F"/>
    </a:custClr>
    <a:custClr name="Tangerine Dark1">
      <a:srgbClr val="BF3F07"/>
    </a:custClr>
    <a:custClr name="Lemon Dark1">
      <a:srgbClr val="BE910A"/>
    </a:custClr>
    <a:custClr name="Rose Dark1">
      <a:srgbClr val="AE0D43"/>
    </a:custClr>
    <a:custClr name="White">
      <a:srgbClr val="FFFFFF"/>
    </a:custClr>
    <a:custClr name="Steel Tint3">
      <a:srgbClr val="D3D3D3"/>
    </a:custClr>
    <a:custClr name="White">
      <a:srgbClr val="FFFFFF"/>
    </a:custClr>
    <a:custClr name="Background Gray">
      <a:srgbClr val="F4F4F4"/>
    </a:custClr>
    <a:custClr name="GBlue Dark1">
      <a:srgbClr val="355578"/>
    </a:custClr>
    <a:custClr name="Sky Dark2">
      <a:srgbClr val="004D6B"/>
    </a:custClr>
    <a:custClr name="Surf Dark2">
      <a:srgbClr val="036258"/>
    </a:custClr>
    <a:custClr name="Tangerine Dark2">
      <a:srgbClr val="7F2A05"/>
    </a:custClr>
    <a:custClr name="Lemon Dark2">
      <a:srgbClr val="7F6006"/>
    </a:custClr>
    <a:custClr name="Rose Dark2">
      <a:srgbClr val="74082C"/>
    </a:custClr>
    <a:custClr name="White">
      <a:srgbClr val="FFFFFF"/>
    </a:custClr>
    <a:custClr name="Steel Dark">
      <a:srgbClr val="535A5A"/>
    </a:custClr>
    <a:custClr name="White">
      <a:srgbClr val="FFFFFF"/>
    </a:custClr>
    <a:custClr name="Link Blue">
      <a:srgbClr val="0052D6"/>
    </a:custClr>
  </a:custClrLst>
  <a:extLst>
    <a:ext uri="{05A4C25C-085E-4340-85A3-A5531E510DB2}">
      <thm15:themeFamily xmlns:thm15="http://schemas.microsoft.com/office/thememl/2012/main" name="2021_Gartner_Corporate_PPT_Template_16x9-005.potx" id="{DDC5848D-2351-4872-BE9E-71EFA6F70FCA}" vid="{BD18B8B9-D372-4514-8E21-5034DE6CE1D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CB46AF1B55445AFFCE62E7D374E1A" ma:contentTypeVersion="18" ma:contentTypeDescription="Create a new document." ma:contentTypeScope="" ma:versionID="553ef55b15c9ee91e8936282d2458a82">
  <xsd:schema xmlns:xsd="http://www.w3.org/2001/XMLSchema" xmlns:xs="http://www.w3.org/2001/XMLSchema" xmlns:p="http://schemas.microsoft.com/office/2006/metadata/properties" xmlns:ns2="6fef856b-9957-4c63-8350-3d47a877eed5" xmlns:ns3="5c1ef3b4-dda5-4ed2-aafb-ef543d07122a" targetNamespace="http://schemas.microsoft.com/office/2006/metadata/properties" ma:root="true" ma:fieldsID="3ca161407472da45f55f3fbd8e16a48f" ns2:_="" ns3:_="">
    <xsd:import namespace="6fef856b-9957-4c63-8350-3d47a877eed5"/>
    <xsd:import namespace="5c1ef3b4-dda5-4ed2-aafb-ef543d07122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ef856b-9957-4c63-8350-3d47a877ee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c5012b2-fd90-4653-9f66-53529b1924c6}" ma:internalName="TaxCatchAll" ma:showField="CatchAllData" ma:web="6fef856b-9957-4c63-8350-3d47a877ee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ef3b4-dda5-4ed2-aafb-ef543d0712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4273c50-2572-4e30-a8ed-000810e068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ef856b-9957-4c63-8350-3d47a877eed5" xsi:nil="true"/>
    <lcf76f155ced4ddcb4097134ff3c332f xmlns="5c1ef3b4-dda5-4ed2-aafb-ef543d07122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100325-5E82-423C-9840-FAF71CE712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44A534-2DC3-4D64-882D-BC66A94C7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ef856b-9957-4c63-8350-3d47a877eed5"/>
    <ds:schemaRef ds:uri="5c1ef3b4-dda5-4ed2-aafb-ef543d0712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D06969-232C-4B45-A023-22C785139D66}">
  <ds:schemaRefs>
    <ds:schemaRef ds:uri="http://schemas.microsoft.com/office/2006/metadata/properties"/>
    <ds:schemaRef ds:uri="http://schemas.microsoft.com/office/infopath/2007/PartnerControls"/>
    <ds:schemaRef ds:uri="6fef856b-9957-4c63-8350-3d47a877eed5"/>
    <ds:schemaRef ds:uri="5c1ef3b4-dda5-4ed2-aafb-ef543d0712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784</Words>
  <Application>Microsoft Office PowerPoint</Application>
  <PresentationFormat>Widescreen</PresentationFormat>
  <Paragraphs>122</Paragraphs>
  <Slides>16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Congenial</vt:lpstr>
      <vt:lpstr>Consolas</vt:lpstr>
      <vt:lpstr>open sans</vt:lpstr>
      <vt:lpstr>source-serif-pro</vt:lpstr>
      <vt:lpstr>White bkgrnd master</vt:lpstr>
      <vt:lpstr>Blue bkgrnd master</vt:lpstr>
      <vt:lpstr>Office Theme</vt:lpstr>
      <vt:lpstr>Unlocking Azure OpenAI: A 20-Minute Introduction</vt:lpstr>
      <vt:lpstr>Alpa Buddhabhatti</vt:lpstr>
      <vt:lpstr>Abstract </vt:lpstr>
      <vt:lpstr>Azure Open AI</vt:lpstr>
      <vt:lpstr>What Is Azure OpenAI</vt:lpstr>
      <vt:lpstr>Few Examples</vt:lpstr>
      <vt:lpstr>High Level Design </vt:lpstr>
      <vt:lpstr>How to Consume Azure OpenAI</vt:lpstr>
      <vt:lpstr>               DEMO  - Azure OpenAI</vt:lpstr>
      <vt:lpstr>Prerequisites – Azure OpenAI</vt:lpstr>
      <vt:lpstr>Prerequisites – Microsoft Fabric </vt:lpstr>
      <vt:lpstr>How to integrate Azure OpenAI with Microsoft Fabric – ADF</vt:lpstr>
      <vt:lpstr>Demo – Description for Zipcode on your own data</vt:lpstr>
      <vt:lpstr>Demo – Missing Data on your own data</vt:lpstr>
      <vt:lpstr>Alpa Buddhabhatti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Hemingbrough</dc:creator>
  <cp:lastModifiedBy>Buddhabhatti, Alpa</cp:lastModifiedBy>
  <cp:revision>39</cp:revision>
  <dcterms:created xsi:type="dcterms:W3CDTF">2023-09-13T08:13:44Z</dcterms:created>
  <dcterms:modified xsi:type="dcterms:W3CDTF">2024-03-21T23:46:56Z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Internal Purple Frog Systems document</vt:lpwstr>
  </property>
  <property fmtid="{D5CDD505-2E9C-101B-9397-08002B2CF9AE}" pid="4" name="MSIP_Label_a81883d7-7687-437e-93f2-e8f88ef256b4_Enabled">
    <vt:lpwstr>true</vt:lpwstr>
  </property>
  <property fmtid="{D5CDD505-2E9C-101B-9397-08002B2CF9AE}" pid="5" name="MSIP_Label_a81883d7-7687-437e-93f2-e8f88ef256b4_SetDate">
    <vt:lpwstr>2023-09-13T08:41:58Z</vt:lpwstr>
  </property>
  <property fmtid="{D5CDD505-2E9C-101B-9397-08002B2CF9AE}" pid="6" name="MSIP_Label_a81883d7-7687-437e-93f2-e8f88ef256b4_Method">
    <vt:lpwstr>Privileged</vt:lpwstr>
  </property>
  <property fmtid="{D5CDD505-2E9C-101B-9397-08002B2CF9AE}" pid="7" name="MSIP_Label_a81883d7-7687-437e-93f2-e8f88ef256b4_Name">
    <vt:lpwstr>Public</vt:lpwstr>
  </property>
  <property fmtid="{D5CDD505-2E9C-101B-9397-08002B2CF9AE}" pid="8" name="MSIP_Label_a81883d7-7687-437e-93f2-e8f88ef256b4_SiteId">
    <vt:lpwstr>7e3de8e7-4d84-476e-98b0-8c195a3a2a1e</vt:lpwstr>
  </property>
  <property fmtid="{D5CDD505-2E9C-101B-9397-08002B2CF9AE}" pid="9" name="MSIP_Label_a81883d7-7687-437e-93f2-e8f88ef256b4_ActionId">
    <vt:lpwstr>8d1a62ca-c679-4a0f-9654-1f372a9ea4a8</vt:lpwstr>
  </property>
  <property fmtid="{D5CDD505-2E9C-101B-9397-08002B2CF9AE}" pid="10" name="MSIP_Label_a81883d7-7687-437e-93f2-e8f88ef256b4_ContentBits">
    <vt:lpwstr>0</vt:lpwstr>
  </property>
  <property fmtid="{D5CDD505-2E9C-101B-9397-08002B2CF9AE}" pid="11" name="ContentTypeId">
    <vt:lpwstr>0x010100916CB46AF1B55445AFFCE62E7D374E1A</vt:lpwstr>
  </property>
</Properties>
</file>