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334" r:id="rId3"/>
    <p:sldId id="321" r:id="rId4"/>
    <p:sldId id="323" r:id="rId5"/>
    <p:sldId id="324" r:id="rId6"/>
    <p:sldId id="327" r:id="rId7"/>
    <p:sldId id="331" r:id="rId8"/>
    <p:sldId id="340" r:id="rId9"/>
    <p:sldId id="341" r:id="rId10"/>
    <p:sldId id="347" r:id="rId11"/>
    <p:sldId id="263" r:id="rId12"/>
    <p:sldId id="343" r:id="rId13"/>
    <p:sldId id="339" r:id="rId14"/>
    <p:sldId id="348" r:id="rId15"/>
    <p:sldId id="346" r:id="rId16"/>
    <p:sldId id="325" r:id="rId17"/>
    <p:sldId id="261" r:id="rId18"/>
    <p:sldId id="338" r:id="rId19"/>
    <p:sldId id="344" r:id="rId20"/>
    <p:sldId id="342" r:id="rId21"/>
    <p:sldId id="257" r:id="rId22"/>
    <p:sldId id="328" r:id="rId23"/>
    <p:sldId id="329" r:id="rId24"/>
    <p:sldId id="322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34BC8-D047-4154-94B7-EF7588C08135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50F2-0367-47E3-BE79-271FA4AE6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9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4E746-F76F-4DB3-A606-7C0A6C25F2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41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4E746-F76F-4DB3-A606-7C0A6C25F2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55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D921-20FA-41FC-155A-E47206888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07E1A-625F-DC43-05FF-03DC6CFC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B54F-F198-DD2C-4500-60300292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5F1D-F6F1-4811-93B3-24A08A5B717C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251C-3344-704B-CAA9-4F4EEC55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3DA8-FFE1-E7AC-08F5-417774E4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1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9A7E-6B19-E3AD-D002-6337544D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704A-40AC-220F-9C9A-F12F6F55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F301-3247-F351-AA49-851AD719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AE57-582B-4214-9CF8-CFFF5BB568C0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5B16-C235-F16C-33C6-F4513B7D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4DC4-A560-F48F-B2B2-25806C4E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08EEC-F8BB-6E88-A613-B8467BE0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D652D-81C2-2B2C-CCBC-C901F04B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BFE5-463A-88CE-5105-AF7E7040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BC3C-72EC-4530-89E8-23E43DF8E73E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693E-EED4-E999-1EAC-BC88C14A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3886-3769-62AA-B958-D84C487C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7F7F-E6B3-6855-BC4A-08DDF1A2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6213-C41D-E372-80BA-1001140B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21A6-75A6-8629-0E63-630233E2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3EB4-F6C1-474A-B656-9CE86B693D77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3A22-46DC-93C4-DBBD-AC402A2D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030E-00F7-73A0-58B7-A4B623A6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5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0854-62DB-4BC0-F06D-59A3727B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2521-257D-D1D9-74FA-28372465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D041-F2D7-5756-0E20-23713BD1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CF46-1856-4BFE-9002-1FAB3E7E2EF3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EB5F-6671-42F3-CCC8-48D36230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734D-D402-6051-BA25-7EAF65D1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6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82A0-B1F7-A972-C83D-B02C8831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7279-FC11-1FCC-9E86-90667F4F7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11D31-6ABF-B130-AB1F-085AAADCD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F566-0A9B-01F4-3739-FDF36E9E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9AA1-1EF9-499B-85A0-E0F352A24397}" type="datetime1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2FBD3-AD47-4640-3FA0-62D9D4EE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D2353-E0AB-00E5-0B0F-EB9953CC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5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002A-92B9-DB10-470C-972204CD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9953-3FA7-39D8-8843-659EE49B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06ED-A7BD-032A-4A92-30D380DF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6DF24-8287-8617-DE6A-892C6344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E522F-1139-5ABE-6DAA-1B081C535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34149-ACDC-681C-C764-BEA74D6D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3E56-A02D-4AFF-9371-FD9B02CE2103}" type="datetime1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40D97-E07D-1425-4D70-82DBBB21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D9550-A537-0908-BFA1-18BB5BFC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2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B422-BAD6-20EF-DAD1-EFD173CD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B39D9-A84D-D2AE-974F-59831B20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BF69-4145-4395-83AE-C9DC2B6B7753}" type="datetime1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46EB2-E704-A55E-B36F-B29AE628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0F89-A1C3-241C-0539-24D9CA18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94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24002-776A-CBE7-5657-7E936B93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98B5-73D9-47CE-99A6-36FBC43DA142}" type="datetime1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960D9-19F3-5FED-7AE2-BA32A96A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561D3-73BD-EB48-605F-0751DE69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B9EE-E362-EFF2-5DB9-A91C8FDE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169D-E8FA-0F04-01D6-60D423AB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57D03-3924-3609-6D9C-B44FBCA02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4289E-96EC-B991-E194-786DA644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57C7-3EF4-4910-AFA3-3A0B0519F738}" type="datetime1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B5E2-0125-18F6-3D4C-D3A6C768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54FE8-A0B0-DAE2-1849-8BE8D7BB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7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525-D88E-BC9F-9971-A682A479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3C57A-164A-3FC1-846E-181CFC696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430D0-B4F9-B8D1-0E3A-4F137D126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8F6E-3BC1-3835-5CA2-A6DF8E09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064E-DDAC-4D5F-B171-60E01DAE6867}" type="datetime1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875B-6F66-944C-F681-1D1E061B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D9AB9-CE8B-CC93-464B-4E91EEF4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8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F150B-C3AE-2EA3-544F-5C549B4E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A9932-B6A2-EA3B-6667-0B89AE91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D279-A21B-1E6E-4334-405B14469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B493-0D75-47A5-8E1E-47F33DC2BBBC}" type="datetime1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9D7C-2B0B-B50F-1813-4ECEA029C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C6BC-855C-EC37-AB61-17CB5D990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2703-FD85-4CDF-BB68-14CE774D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openai/how-to/function-calling?tabs=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ustomervoice.microsoft.com/Pages/ResponsePage.aspx?id=v4j5cvGGr0GRqy180BHbR7en2Ais5pxKtso_Pz4b1_xUNTZBNzRKNlVQSFhZMU9aV09EVzYxWFdORCQlQCN0PWc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NikhilSehgal123/azure-open-ai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openai/how-to/function-calling?tabs=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3.sv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21.svg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NikhilSehgal123/Azure-OpenAI-SQL" TargetMode="External"/><Relationship Id="rId7" Type="http://schemas.openxmlformats.org/officeDocument/2006/relationships/hyperlink" Target="https://blazorhelpwebsite.com/ViewBlogPost/8067" TargetMode="External"/><Relationship Id="rId2" Type="http://schemas.openxmlformats.org/officeDocument/2006/relationships/hyperlink" Target="https://microsoftlearning.github.io/mslearn-openai/Instructions/Exercises/02-natural-language-azure-opena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alentina-Alto/azure-open-ai-sql-data/blob/main/sql.ipynb" TargetMode="External"/><Relationship Id="rId5" Type="http://schemas.openxmlformats.org/officeDocument/2006/relationships/hyperlink" Target="https://learn.microsoft.com/en-gb/azure/ai-services/openai/quickstart?pivots=rest-api&amp;tabs=command-line%2Cpython" TargetMode="External"/><Relationship Id="rId4" Type="http://schemas.openxmlformats.org/officeDocument/2006/relationships/hyperlink" Target="https://learn.microsoft.com/en-us/training/modules/use-own-data-azure-openai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D5E21-9435-CE3E-CB71-FD94B945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3820368"/>
            <a:ext cx="3869722" cy="2176718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791C09-DE92-48E8-877D-8AED5428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3494398"/>
          </a:xfrm>
        </p:spPr>
        <p:txBody>
          <a:bodyPr anchor="b">
            <a:normAutofit/>
          </a:bodyPr>
          <a:lstStyle/>
          <a:p>
            <a:pPr algn="l"/>
            <a:r>
              <a:rPr lang="en-GB" sz="6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Azure OpenAI Unveiled: A Comprehensive Guide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0AFBDE-AE83-8F1A-41BA-7F503934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96152" y="5769149"/>
            <a:ext cx="2257649" cy="365760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fld id="{AF45234F-5A43-42EE-BCA8-93A4753DE27D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06/03/2024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7C115A-DA12-D607-933A-5730F404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4689" y="4887261"/>
            <a:ext cx="1669112" cy="1008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822C2C9-E126-44D7-ABC8-7CE5B314A4C3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65CBC-EB3A-49E0-D783-24D4B4CC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18" y="1398391"/>
            <a:ext cx="24479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8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 – Consuming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06/03/2024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E76FD-08EA-B095-A272-699C12AB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" y="51950"/>
            <a:ext cx="1327868" cy="624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6E4A2-8780-29BE-B7DB-A4CCE13E460D}"/>
              </a:ext>
            </a:extLst>
          </p:cNvPr>
          <p:cNvSpPr txBox="1"/>
          <p:nvPr/>
        </p:nvSpPr>
        <p:spPr>
          <a:xfrm>
            <a:off x="1789723" y="2852615"/>
            <a:ext cx="30501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Postman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Fabric Notebook</a:t>
            </a:r>
          </a:p>
          <a:p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E5BAD-8384-51B9-1860-A252237BC02F}"/>
              </a:ext>
            </a:extLst>
          </p:cNvPr>
          <p:cNvSpPr txBox="1"/>
          <p:nvPr/>
        </p:nvSpPr>
        <p:spPr>
          <a:xfrm>
            <a:off x="1883508" y="4590132"/>
            <a:ext cx="915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How to use function calling with Azure OpenAI Service - Azure OpenAI Service | Microsoft Learn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911921-EDF9-6819-F923-E6BF00328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81269-FCDA-AAAC-E785-D4D4CC3E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69" y="257831"/>
            <a:ext cx="9984615" cy="1597228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0070C0"/>
                </a:solidFill>
              </a:rPr>
              <a:t>P</a:t>
            </a:r>
            <a:r>
              <a:rPr lang="en-GB" sz="6000" i="0" dirty="0">
                <a:solidFill>
                  <a:srgbClr val="0070C0"/>
                </a:solidFill>
                <a:effectLst/>
              </a:rPr>
              <a:t>rerequisites</a:t>
            </a:r>
            <a:endParaRPr lang="en-GB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964F-EB0E-91D7-E54C-A8007616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62" y="1771262"/>
            <a:ext cx="9911321" cy="369349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Azure account.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Azure subscription with access enabled for the Azure OpenAI service. </a:t>
            </a:r>
          </a:p>
          <a:p>
            <a:pPr marL="0" indent="0">
              <a:buNone/>
            </a:pPr>
            <a:r>
              <a:rPr lang="en-GB" sz="2000" dirty="0"/>
              <a:t>You can request access with this form- </a:t>
            </a:r>
            <a:r>
              <a:rPr lang="en-GB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 Access to Azure OpenAI Service (microsoft.com)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3. Azure account permissions(subscription-level permissions  OR RG level):</a:t>
            </a:r>
          </a:p>
          <a:p>
            <a:pPr lvl="1"/>
            <a:r>
              <a:rPr lang="en-GB" sz="2000" dirty="0"/>
              <a:t> </a:t>
            </a:r>
            <a:r>
              <a:rPr lang="en-GB" sz="2000" dirty="0" err="1"/>
              <a:t>Microsoft.Authorization</a:t>
            </a:r>
            <a:r>
              <a:rPr lang="en-GB" sz="2000" dirty="0"/>
              <a:t>/</a:t>
            </a:r>
            <a:r>
              <a:rPr lang="en-GB" sz="2000" dirty="0" err="1"/>
              <a:t>roleAssignments</a:t>
            </a:r>
            <a:r>
              <a:rPr lang="en-GB" sz="2000" dirty="0"/>
              <a:t>/write permissions (such as Role Based Access Control Administrator, User Access Administrator, or Owner.) </a:t>
            </a:r>
          </a:p>
          <a:p>
            <a:pPr lvl="1"/>
            <a:r>
              <a:rPr lang="en-GB" sz="2000" dirty="0"/>
              <a:t> </a:t>
            </a:r>
            <a:r>
              <a:rPr lang="en-GB" sz="2000" dirty="0" err="1"/>
              <a:t>Microsoft.Resources</a:t>
            </a:r>
            <a:r>
              <a:rPr lang="en-GB" sz="2000" dirty="0"/>
              <a:t>/deployments/write permissions on the subscription level.</a:t>
            </a:r>
          </a:p>
          <a:p>
            <a:pPr lvl="1"/>
            <a:r>
              <a:rPr lang="en-GB" sz="2000" dirty="0"/>
              <a:t>You need App Registration (Client Id)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8AB3-E39E-8F35-1B87-79D892E1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06/03/2024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451E-E4D4-F54A-7C2E-5A5A372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43358-7806-DA4C-B98C-FF45D1444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FC101-FED4-9EEC-864B-0829336AC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2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 – Private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828251" y="6362658"/>
            <a:ext cx="2688751" cy="3578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896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6F3EB4-F6C1-474A-B656-9CE86B693D77}" type="datetime1">
              <a:rPr kumimoji="0" lang="en-GB" sz="17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896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06/03/2024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11085843" y="6423029"/>
            <a:ext cx="2688751" cy="3578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896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50B2703-FD85-4CDF-BB68-14CE774D9DEA}" type="slidenum">
              <a:rPr kumimoji="0" lang="en-GB" sz="17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896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E76FD-08EA-B095-A272-699C12AB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5"/>
            <a:ext cx="1327868" cy="6204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2E75C9-B350-3A9B-CA2C-A908C438B4E6}"/>
              </a:ext>
            </a:extLst>
          </p:cNvPr>
          <p:cNvSpPr/>
          <p:nvPr/>
        </p:nvSpPr>
        <p:spPr>
          <a:xfrm>
            <a:off x="5258135" y="2561154"/>
            <a:ext cx="4254366" cy="3301587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A77A1-1EDB-485A-C2CE-881238B43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044" y="4543089"/>
            <a:ext cx="2235315" cy="1549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257B0-AB37-0751-B5F2-820A510B6DEE}"/>
              </a:ext>
            </a:extLst>
          </p:cNvPr>
          <p:cNvSpPr txBox="1"/>
          <p:nvPr/>
        </p:nvSpPr>
        <p:spPr>
          <a:xfrm>
            <a:off x="6725160" y="4541454"/>
            <a:ext cx="1310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92827"/>
                </a:solidFill>
                <a:effectLst/>
                <a:latin typeface="az_ea_font"/>
              </a:rPr>
              <a:t>hotel-data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77FA0-E694-E8FB-1E49-7CBA7B838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808" y="3776697"/>
            <a:ext cx="714201" cy="551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41F529-D0DC-4481-A7DE-2C7E7C18CB04}"/>
              </a:ext>
            </a:extLst>
          </p:cNvPr>
          <p:cNvSpPr txBox="1"/>
          <p:nvPr/>
        </p:nvSpPr>
        <p:spPr>
          <a:xfrm>
            <a:off x="2375557" y="4273943"/>
            <a:ext cx="15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OpenAI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75D647-042A-F3D3-9438-0F6FCD7B0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058" y="3241844"/>
            <a:ext cx="635033" cy="457223"/>
          </a:xfrm>
          <a:prstGeom prst="rect">
            <a:avLst/>
          </a:prstGeom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4A707EB5-56F2-F3C6-71C3-92AF50D2E1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2435" y="3263257"/>
            <a:ext cx="635033" cy="554293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38B0DC4-3601-3151-2F99-CAA3D7EF3C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2196" y="3111647"/>
            <a:ext cx="1045410" cy="654084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0904EA0E-3108-51CB-0B92-D120C37F4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2052" y="3263257"/>
            <a:ext cx="966267" cy="461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F0BDEC-C37D-ECB0-5A24-F3200DA6F77F}"/>
              </a:ext>
            </a:extLst>
          </p:cNvPr>
          <p:cNvSpPr txBox="1"/>
          <p:nvPr/>
        </p:nvSpPr>
        <p:spPr>
          <a:xfrm>
            <a:off x="6929956" y="3619040"/>
            <a:ext cx="900923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B35E6-32F5-E6A8-98E2-766CABD67BFE}"/>
              </a:ext>
            </a:extLst>
          </p:cNvPr>
          <p:cNvSpPr txBox="1"/>
          <p:nvPr/>
        </p:nvSpPr>
        <p:spPr>
          <a:xfrm>
            <a:off x="7778657" y="3615049"/>
            <a:ext cx="274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Keyword Search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11ED7-A6E0-CB66-1B38-6E3738E3CA43}"/>
              </a:ext>
            </a:extLst>
          </p:cNvPr>
          <p:cNvSpPr txBox="1"/>
          <p:nvPr/>
        </p:nvSpPr>
        <p:spPr>
          <a:xfrm>
            <a:off x="5260207" y="3610166"/>
            <a:ext cx="166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AI Search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466024-C8C4-A72C-F9B1-EB797C286A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4939" y="4479525"/>
            <a:ext cx="590581" cy="67376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9805F3-1868-1D11-8F50-55877463C61A}"/>
              </a:ext>
            </a:extLst>
          </p:cNvPr>
          <p:cNvCxnSpPr>
            <a:cxnSpLocks/>
          </p:cNvCxnSpPr>
          <p:nvPr/>
        </p:nvCxnSpPr>
        <p:spPr>
          <a:xfrm flipV="1">
            <a:off x="6093118" y="3940550"/>
            <a:ext cx="0" cy="51805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A8AA41-FBBD-0DED-7202-989EF7B40334}"/>
              </a:ext>
            </a:extLst>
          </p:cNvPr>
          <p:cNvSpPr txBox="1"/>
          <p:nvPr/>
        </p:nvSpPr>
        <p:spPr>
          <a:xfrm>
            <a:off x="5440873" y="5116426"/>
            <a:ext cx="318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Internal Knowledge </a:t>
            </a:r>
          </a:p>
          <a:p>
            <a:r>
              <a:rPr lang="en-GB" dirty="0">
                <a:solidFill>
                  <a:srgbClr val="0070C0"/>
                </a:solidFill>
              </a:rPr>
              <a:t>based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432C5-4376-9F1F-CF4A-1D3338D3FEB0}"/>
              </a:ext>
            </a:extLst>
          </p:cNvPr>
          <p:cNvCxnSpPr>
            <a:cxnSpLocks/>
          </p:cNvCxnSpPr>
          <p:nvPr/>
        </p:nvCxnSpPr>
        <p:spPr>
          <a:xfrm flipV="1">
            <a:off x="6369596" y="3524029"/>
            <a:ext cx="682366" cy="4626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21B6E5-5CFC-AA58-47AC-DCA77E4D716E}"/>
              </a:ext>
            </a:extLst>
          </p:cNvPr>
          <p:cNvCxnSpPr>
            <a:cxnSpLocks/>
          </p:cNvCxnSpPr>
          <p:nvPr/>
        </p:nvCxnSpPr>
        <p:spPr>
          <a:xfrm flipV="1">
            <a:off x="7506642" y="3482700"/>
            <a:ext cx="682366" cy="4626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2525EC-AC7A-49D8-74AB-B126E1E6B54C}"/>
              </a:ext>
            </a:extLst>
          </p:cNvPr>
          <p:cNvCxnSpPr>
            <a:cxnSpLocks/>
          </p:cNvCxnSpPr>
          <p:nvPr/>
        </p:nvCxnSpPr>
        <p:spPr>
          <a:xfrm flipH="1">
            <a:off x="1996299" y="4099382"/>
            <a:ext cx="613716" cy="0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EB29A65-1D9F-1CA6-CC4D-9C7665BBD8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4794" y="3798514"/>
            <a:ext cx="520727" cy="5080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FC911B-437A-4218-1DD2-87B15ECA1FAD}"/>
              </a:ext>
            </a:extLst>
          </p:cNvPr>
          <p:cNvSpPr txBox="1"/>
          <p:nvPr/>
        </p:nvSpPr>
        <p:spPr>
          <a:xfrm>
            <a:off x="942561" y="4249296"/>
            <a:ext cx="1474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Web App</a:t>
            </a:r>
          </a:p>
          <a:p>
            <a:pPr algn="ctr"/>
            <a:r>
              <a:rPr lang="en-GB" dirty="0">
                <a:solidFill>
                  <a:srgbClr val="0070C0"/>
                </a:solidFill>
              </a:rPr>
              <a:t>(Chat BOT)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407A56-02A8-01E8-E066-AE52D6BF86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8726" y="2408621"/>
            <a:ext cx="635033" cy="80080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9A1A0A-9B70-CA68-D46C-91262AA79398}"/>
              </a:ext>
            </a:extLst>
          </p:cNvPr>
          <p:cNvCxnSpPr>
            <a:cxnSpLocks/>
          </p:cNvCxnSpPr>
          <p:nvPr/>
        </p:nvCxnSpPr>
        <p:spPr>
          <a:xfrm flipV="1">
            <a:off x="1648765" y="3241844"/>
            <a:ext cx="0" cy="520466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F5D39F-B5E4-33E2-6281-1EB23AD7A356}"/>
              </a:ext>
            </a:extLst>
          </p:cNvPr>
          <p:cNvSpPr txBox="1"/>
          <p:nvPr/>
        </p:nvSpPr>
        <p:spPr>
          <a:xfrm>
            <a:off x="3751649" y="4333660"/>
            <a:ext cx="1660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highlight>
                  <a:srgbClr val="FFFF00"/>
                </a:highlight>
              </a:rPr>
              <a:t>User</a:t>
            </a:r>
            <a:r>
              <a:rPr lang="en-GB" sz="1400" dirty="0">
                <a:highlight>
                  <a:srgbClr val="FFFF00"/>
                </a:highlight>
              </a:rPr>
              <a:t> </a:t>
            </a:r>
            <a:r>
              <a:rPr lang="en-GB" sz="1400" dirty="0">
                <a:solidFill>
                  <a:srgbClr val="0070C0"/>
                </a:solidFill>
                <a:highlight>
                  <a:srgbClr val="FFFF00"/>
                </a:highlight>
              </a:rPr>
              <a:t>Query </a:t>
            </a:r>
            <a:r>
              <a:rPr lang="en-GB" sz="1400" dirty="0">
                <a:solidFill>
                  <a:srgbClr val="0070C0"/>
                </a:solidFill>
              </a:rPr>
              <a:t>“Can you please suggest hotel in Dubai”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61A38C-18DB-B62B-178D-D22A4E67CA92}"/>
              </a:ext>
            </a:extLst>
          </p:cNvPr>
          <p:cNvSpPr txBox="1"/>
          <p:nvPr/>
        </p:nvSpPr>
        <p:spPr>
          <a:xfrm>
            <a:off x="3611199" y="3067484"/>
            <a:ext cx="1660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highlight>
                  <a:srgbClr val="FFFF00"/>
                </a:highlight>
              </a:rPr>
              <a:t>Response</a:t>
            </a:r>
          </a:p>
          <a:p>
            <a:r>
              <a:rPr lang="en-GB" sz="1400" dirty="0">
                <a:solidFill>
                  <a:srgbClr val="0070C0"/>
                </a:solidFill>
              </a:rPr>
              <a:t>List of hotel in Dubai from private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EB43F0-DD5B-4D8B-5F3E-81CDCAC0060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412009" y="4021591"/>
            <a:ext cx="1844272" cy="309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0EFC2-4AD6-31A2-327E-76B35E0FE614}"/>
              </a:ext>
            </a:extLst>
          </p:cNvPr>
          <p:cNvCxnSpPr>
            <a:cxnSpLocks/>
          </p:cNvCxnSpPr>
          <p:nvPr/>
        </p:nvCxnSpPr>
        <p:spPr>
          <a:xfrm flipV="1">
            <a:off x="3451551" y="4211947"/>
            <a:ext cx="1808900" cy="33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F1BDDE2-713C-3023-614F-E2D1752B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6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Integrate with ADF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048E43-DB9D-9A51-A595-593A65FE8EA8}"/>
              </a:ext>
            </a:extLst>
          </p:cNvPr>
          <p:cNvSpPr/>
          <p:nvPr/>
        </p:nvSpPr>
        <p:spPr>
          <a:xfrm>
            <a:off x="4895914" y="2025859"/>
            <a:ext cx="4169922" cy="323605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06/03/2024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13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6C94B-C2F2-A5DA-1B3F-8E57EE79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09" y="3968455"/>
            <a:ext cx="2190947" cy="151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6716E-FB47-1A73-6C04-690536F459F8}"/>
              </a:ext>
            </a:extLst>
          </p:cNvPr>
          <p:cNvSpPr txBox="1"/>
          <p:nvPr/>
        </p:nvSpPr>
        <p:spPr>
          <a:xfrm>
            <a:off x="6333820" y="3966853"/>
            <a:ext cx="1284501" cy="362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b="1" kern="1200">
                <a:solidFill>
                  <a:srgbClr val="292827"/>
                </a:solidFill>
                <a:latin typeface="az_ea_font"/>
                <a:ea typeface="+mn-ea"/>
                <a:cs typeface="+mn-cs"/>
              </a:rPr>
              <a:t>hotel-data</a:t>
            </a:r>
            <a:endParaRPr lang="en-GB" b="1" i="0">
              <a:solidFill>
                <a:srgbClr val="292827"/>
              </a:solidFill>
              <a:effectLst/>
              <a:latin typeface="az_ea_fon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73E216-80F6-9BA6-8F5D-1F9E97743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54" y="3095500"/>
            <a:ext cx="809156" cy="641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00A5AD-D0CA-6EDA-D915-CE8B2CE82D1C}"/>
              </a:ext>
            </a:extLst>
          </p:cNvPr>
          <p:cNvSpPr txBox="1"/>
          <p:nvPr/>
        </p:nvSpPr>
        <p:spPr>
          <a:xfrm>
            <a:off x="3206633" y="3704651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Azure OpenAI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F016C4-1E69-C94B-8CDA-0C10075A0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296" y="2693038"/>
            <a:ext cx="622428" cy="448148"/>
          </a:xfrm>
          <a:prstGeom prst="rect">
            <a:avLst/>
          </a:prstGeom>
        </p:spPr>
      </p:pic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F223AC18-60F0-3D16-BBDA-2C57AD946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4996" y="2714026"/>
            <a:ext cx="622428" cy="543291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6149542-7360-D1D9-5642-FB11415DC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5508" y="2565426"/>
            <a:ext cx="1024660" cy="641101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2A11FAA8-1924-7EC0-824F-4F29A0FBB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6634" y="2714026"/>
            <a:ext cx="947088" cy="4520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DEF6D4-E12F-3F84-1F85-7EA1B22DD81C}"/>
              </a:ext>
            </a:extLst>
          </p:cNvPr>
          <p:cNvSpPr txBox="1"/>
          <p:nvPr/>
        </p:nvSpPr>
        <p:spPr>
          <a:xfrm>
            <a:off x="6534551" y="3062747"/>
            <a:ext cx="883041" cy="36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Index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3BD42-F87B-13FF-EA06-6CCCD6F93F63}"/>
              </a:ext>
            </a:extLst>
          </p:cNvPr>
          <p:cNvSpPr txBox="1"/>
          <p:nvPr/>
        </p:nvSpPr>
        <p:spPr>
          <a:xfrm>
            <a:off x="7366406" y="3058836"/>
            <a:ext cx="2694445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Keyword Search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143BCC-D47A-2023-BF06-D47FC4E4ACAC}"/>
              </a:ext>
            </a:extLst>
          </p:cNvPr>
          <p:cNvSpPr txBox="1"/>
          <p:nvPr/>
        </p:nvSpPr>
        <p:spPr>
          <a:xfrm>
            <a:off x="4897945" y="3054050"/>
            <a:ext cx="1634576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Azure AI Search</a:t>
            </a:r>
            <a:endParaRPr lang="en-GB">
              <a:solidFill>
                <a:srgbClr val="0070C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EFD46D-1FDD-015A-1205-A8C3A1DC22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2063" y="3906153"/>
            <a:ext cx="578859" cy="66039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CB76D-AC02-F1FF-281B-9075F56AA6CE}"/>
              </a:ext>
            </a:extLst>
          </p:cNvPr>
          <p:cNvCxnSpPr>
            <a:cxnSpLocks/>
          </p:cNvCxnSpPr>
          <p:nvPr/>
        </p:nvCxnSpPr>
        <p:spPr>
          <a:xfrm flipV="1">
            <a:off x="5714323" y="3377876"/>
            <a:ext cx="0" cy="50777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A1B614-7BCA-5E17-F6CD-57B748D7840A}"/>
              </a:ext>
            </a:extLst>
          </p:cNvPr>
          <p:cNvSpPr txBox="1"/>
          <p:nvPr/>
        </p:nvSpPr>
        <p:spPr>
          <a:xfrm>
            <a:off x="5075025" y="4530412"/>
            <a:ext cx="3119942" cy="71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Internal Knowledge 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based Data</a:t>
            </a:r>
            <a:endParaRPr lang="en-GB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E01997-0263-ADC7-D1A9-9D3A4659A595}"/>
              </a:ext>
            </a:extLst>
          </p:cNvPr>
          <p:cNvCxnSpPr>
            <a:cxnSpLocks/>
          </p:cNvCxnSpPr>
          <p:nvPr/>
        </p:nvCxnSpPr>
        <p:spPr>
          <a:xfrm flipV="1">
            <a:off x="5985313" y="2969622"/>
            <a:ext cx="668822" cy="4534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01247-3B52-ED5B-E40B-5F977825753D}"/>
              </a:ext>
            </a:extLst>
          </p:cNvPr>
          <p:cNvCxnSpPr>
            <a:cxnSpLocks/>
          </p:cNvCxnSpPr>
          <p:nvPr/>
        </p:nvCxnSpPr>
        <p:spPr>
          <a:xfrm flipV="1">
            <a:off x="7099790" y="2929114"/>
            <a:ext cx="668822" cy="4534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FF81B5-DD6B-8C14-F631-3939DAE9A5B4}"/>
              </a:ext>
            </a:extLst>
          </p:cNvPr>
          <p:cNvCxnSpPr>
            <a:cxnSpLocks/>
          </p:cNvCxnSpPr>
          <p:nvPr/>
        </p:nvCxnSpPr>
        <p:spPr>
          <a:xfrm flipH="1">
            <a:off x="2787570" y="3456953"/>
            <a:ext cx="601534" cy="0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179BA5-D9FC-2228-F771-D2416A888AF0}"/>
              </a:ext>
            </a:extLst>
          </p:cNvPr>
          <p:cNvCxnSpPr>
            <a:cxnSpLocks/>
          </p:cNvCxnSpPr>
          <p:nvPr/>
        </p:nvCxnSpPr>
        <p:spPr>
          <a:xfrm flipH="1">
            <a:off x="4294379" y="3456953"/>
            <a:ext cx="601534" cy="0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BE1748C-8034-A928-5195-2DB47C6A8C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5530" y="3062747"/>
            <a:ext cx="883040" cy="669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CE76FD-08EA-B095-A272-699C12ABE5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7297"/>
            <a:ext cx="1327868" cy="670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CB605-E66B-E452-8EEE-B8B74276F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048E43-DB9D-9A51-A595-593A65FE8EA8}"/>
              </a:ext>
            </a:extLst>
          </p:cNvPr>
          <p:cNvSpPr/>
          <p:nvPr/>
        </p:nvSpPr>
        <p:spPr>
          <a:xfrm>
            <a:off x="2793576" y="2086623"/>
            <a:ext cx="6108147" cy="323605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06/03/2024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14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73E216-80F6-9BA6-8F5D-1F9E9774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78" y="2932274"/>
            <a:ext cx="742461" cy="508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00A5AD-D0CA-6EDA-D915-CE8B2CE82D1C}"/>
              </a:ext>
            </a:extLst>
          </p:cNvPr>
          <p:cNvSpPr txBox="1"/>
          <p:nvPr/>
        </p:nvSpPr>
        <p:spPr>
          <a:xfrm>
            <a:off x="5145065" y="3404954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Azure OpenAI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E76FD-08EA-B095-A272-699C12AB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-19287"/>
            <a:ext cx="1327868" cy="699225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37655B7-71B2-ED77-ABE9-30D33E245411}"/>
              </a:ext>
            </a:extLst>
          </p:cNvPr>
          <p:cNvSpPr/>
          <p:nvPr/>
        </p:nvSpPr>
        <p:spPr>
          <a:xfrm>
            <a:off x="7078566" y="4487697"/>
            <a:ext cx="565588" cy="43393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7BADFF-6D26-E9D1-FB53-2C514A7319A1}"/>
              </a:ext>
            </a:extLst>
          </p:cNvPr>
          <p:cNvCxnSpPr>
            <a:cxnSpLocks/>
          </p:cNvCxnSpPr>
          <p:nvPr/>
        </p:nvCxnSpPr>
        <p:spPr>
          <a:xfrm>
            <a:off x="4808839" y="3186287"/>
            <a:ext cx="672453" cy="1146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080ED17-2206-2537-5873-B166C73B6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237" y="4371287"/>
            <a:ext cx="847725" cy="6667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81052E-8B82-BB86-F163-0AEF1974F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126" y="2899551"/>
            <a:ext cx="520727" cy="50802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3B1C0D-50F8-0FA6-D625-9895BED60A22}"/>
              </a:ext>
            </a:extLst>
          </p:cNvPr>
          <p:cNvCxnSpPr>
            <a:cxnSpLocks/>
          </p:cNvCxnSpPr>
          <p:nvPr/>
        </p:nvCxnSpPr>
        <p:spPr>
          <a:xfrm flipV="1">
            <a:off x="5991201" y="3797396"/>
            <a:ext cx="0" cy="48855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88FB8510-CD2D-5995-4E1B-AC50998C6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116" y="2588142"/>
            <a:ext cx="635033" cy="80080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23A0AC-69D3-E1CD-2D07-91A4948489C4}"/>
              </a:ext>
            </a:extLst>
          </p:cNvPr>
          <p:cNvCxnSpPr>
            <a:cxnSpLocks/>
          </p:cNvCxnSpPr>
          <p:nvPr/>
        </p:nvCxnSpPr>
        <p:spPr>
          <a:xfrm flipH="1">
            <a:off x="3569158" y="3170412"/>
            <a:ext cx="60642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0A4129-78ED-F7DA-E0B6-F6D7A8A468B8}"/>
              </a:ext>
            </a:extLst>
          </p:cNvPr>
          <p:cNvCxnSpPr>
            <a:cxnSpLocks/>
          </p:cNvCxnSpPr>
          <p:nvPr/>
        </p:nvCxnSpPr>
        <p:spPr>
          <a:xfrm>
            <a:off x="6413962" y="4704662"/>
            <a:ext cx="563417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29D6739-8487-9EAE-ADED-E58D3B05A704}"/>
              </a:ext>
            </a:extLst>
          </p:cNvPr>
          <p:cNvSpPr txBox="1"/>
          <p:nvPr/>
        </p:nvSpPr>
        <p:spPr>
          <a:xfrm>
            <a:off x="5571997" y="4929322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5048DD-4151-B935-9A23-3191011EBF30}"/>
              </a:ext>
            </a:extLst>
          </p:cNvPr>
          <p:cNvSpPr txBox="1"/>
          <p:nvPr/>
        </p:nvSpPr>
        <p:spPr>
          <a:xfrm>
            <a:off x="6977379" y="4921627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Database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F2EEE7-FABD-1A1D-E6FD-37CB4623390E}"/>
              </a:ext>
            </a:extLst>
          </p:cNvPr>
          <p:cNvSpPr txBox="1"/>
          <p:nvPr/>
        </p:nvSpPr>
        <p:spPr>
          <a:xfrm>
            <a:off x="4041709" y="3385943"/>
            <a:ext cx="1506569" cy="36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dirty="0">
                <a:solidFill>
                  <a:srgbClr val="0057A5"/>
                </a:solidFill>
              </a:rPr>
              <a:t>S</a:t>
            </a:r>
            <a:r>
              <a:rPr lang="en-GB" sz="1764" kern="1200" dirty="0">
                <a:solidFill>
                  <a:srgbClr val="0057A5"/>
                </a:solidFill>
                <a:latin typeface="+mn-lt"/>
                <a:ea typeface="+mn-ea"/>
                <a:cs typeface="+mn-cs"/>
              </a:rPr>
              <a:t>treamlit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5EDADC-4E4F-0ACC-6397-142A09F42534}"/>
              </a:ext>
            </a:extLst>
          </p:cNvPr>
          <p:cNvSpPr txBox="1"/>
          <p:nvPr/>
        </p:nvSpPr>
        <p:spPr>
          <a:xfrm>
            <a:off x="3404294" y="2179183"/>
            <a:ext cx="2161943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dirty="0">
                <a:solidFill>
                  <a:srgbClr val="0057A5"/>
                </a:solidFill>
              </a:rPr>
              <a:t>User Query : Show me finance data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2DCEA7-1AF7-D173-EBB0-9BF1C0C531A6}"/>
              </a:ext>
            </a:extLst>
          </p:cNvPr>
          <p:cNvSpPr txBox="1"/>
          <p:nvPr/>
        </p:nvSpPr>
        <p:spPr>
          <a:xfrm>
            <a:off x="6238951" y="3871955"/>
            <a:ext cx="3159473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dirty="0">
                <a:solidFill>
                  <a:srgbClr val="0057A5"/>
                </a:solidFill>
              </a:rPr>
              <a:t>Select * from abo.Finance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487B39-2BEC-69F1-3D93-EFC7478D5B92}"/>
              </a:ext>
            </a:extLst>
          </p:cNvPr>
          <p:cNvSpPr txBox="1"/>
          <p:nvPr/>
        </p:nvSpPr>
        <p:spPr>
          <a:xfrm>
            <a:off x="3043749" y="5423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NikhilSehgal123/azure-open-ai: Azure OpenAI (github.com)</a:t>
            </a:r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6CF9CDF-9A4F-2DD8-B5B2-856225A8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5215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E72B-5D27-3EBD-A03B-7E931706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7D666-5F6F-B03D-BCFB-C9E02BB4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991" y="-45575"/>
            <a:ext cx="8232296" cy="1337699"/>
          </a:xfrm>
        </p:spPr>
        <p:txBody>
          <a:bodyPr anchor="b">
            <a:normAutofit/>
          </a:bodyPr>
          <a:lstStyle/>
          <a:p>
            <a:r>
              <a:rPr lang="en-GB" sz="4800" b="1" dirty="0">
                <a:solidFill>
                  <a:srgbClr val="0070C0"/>
                </a:solidFill>
              </a:rPr>
              <a:t>Search Type</a:t>
            </a:r>
            <a:endParaRPr lang="en-GB" sz="47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0597-A166-402E-6BFD-49B8076E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166" y="5769864"/>
            <a:ext cx="2381634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83C5D7B-A7E3-432A-9D90-C8A3755289FC}" type="datetime1">
              <a:rPr kumimoji="0" lang="en-GB" sz="11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06/03/2024</a:t>
            </a:fld>
            <a:endParaRPr kumimoji="0" lang="en-GB" sz="1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B15D-012E-7EE6-37E5-922410BA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50B2703-FD85-4CDF-BB68-14CE774D9DEA}" type="slidenum">
              <a:rPr kumimoji="0" lang="en-GB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6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AA0B-F6A7-1A01-11AA-D8A3E4BB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61F8C9-5322-DB67-AD6F-C9A0A5ECC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92981"/>
              </p:ext>
            </p:extLst>
          </p:nvPr>
        </p:nvGraphicFramePr>
        <p:xfrm>
          <a:off x="767159" y="1619580"/>
          <a:ext cx="8362949" cy="433284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22117">
                  <a:extLst>
                    <a:ext uri="{9D8B030D-6E8A-4147-A177-3AD203B41FA5}">
                      <a16:colId xmlns:a16="http://schemas.microsoft.com/office/drawing/2014/main" val="4030049770"/>
                    </a:ext>
                  </a:extLst>
                </a:gridCol>
                <a:gridCol w="3535555">
                  <a:extLst>
                    <a:ext uri="{9D8B030D-6E8A-4147-A177-3AD203B41FA5}">
                      <a16:colId xmlns:a16="http://schemas.microsoft.com/office/drawing/2014/main" val="3977992072"/>
                    </a:ext>
                  </a:extLst>
                </a:gridCol>
                <a:gridCol w="2505277">
                  <a:extLst>
                    <a:ext uri="{9D8B030D-6E8A-4147-A177-3AD203B41FA5}">
                      <a16:colId xmlns:a16="http://schemas.microsoft.com/office/drawing/2014/main" val="659788893"/>
                    </a:ext>
                  </a:extLst>
                </a:gridCol>
              </a:tblGrid>
              <a:tr h="500312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1">
                          <a:solidFill>
                            <a:srgbClr val="0070C0"/>
                          </a:solidFill>
                          <a:effectLst/>
                        </a:rPr>
                        <a:t>Definition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b="1">
                          <a:solidFill>
                            <a:srgbClr val="0070C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21226" marR="21226" marT="42451" marB="42451" anchor="ctr"/>
                </a:tc>
                <a:extLst>
                  <a:ext uri="{0D108BD9-81ED-4DB2-BD59-A6C34878D82A}">
                    <a16:rowId xmlns:a16="http://schemas.microsoft.com/office/drawing/2014/main" val="356797956"/>
                  </a:ext>
                </a:extLst>
              </a:tr>
              <a:tr h="1562279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>
                          <a:solidFill>
                            <a:srgbClr val="0070C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>
                          <a:solidFill>
                            <a:srgbClr val="0070C0"/>
                          </a:solidFill>
                          <a:effectLst/>
                        </a:rPr>
                        <a:t>A word or phrase that matches the content of your documents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>
                          <a:solidFill>
                            <a:srgbClr val="0070C0"/>
                          </a:solidFill>
                          <a:effectLst/>
                        </a:rPr>
                        <a:t>“cat”</a:t>
                      </a:r>
                    </a:p>
                  </a:txBody>
                  <a:tcPr marL="21226" marR="21226" marT="42451" marB="42451" anchor="ctr"/>
                </a:tc>
                <a:extLst>
                  <a:ext uri="{0D108BD9-81ED-4DB2-BD59-A6C34878D82A}">
                    <a16:rowId xmlns:a16="http://schemas.microsoft.com/office/drawing/2014/main" val="3406440250"/>
                  </a:ext>
                </a:extLst>
              </a:tr>
              <a:tr h="2270255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dirty="0">
                          <a:solidFill>
                            <a:srgbClr val="0070C0"/>
                          </a:solidFill>
                          <a:effectLst/>
                        </a:rPr>
                        <a:t>Semantic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dirty="0">
                          <a:solidFill>
                            <a:srgbClr val="0070C0"/>
                          </a:solidFill>
                          <a:effectLst/>
                        </a:rPr>
                        <a:t>A parameter that enables semantic ranking, captions, and answers for your search queries</a:t>
                      </a:r>
                    </a:p>
                  </a:txBody>
                  <a:tcPr marL="21226" marR="21226" marT="42451" marB="4245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000" dirty="0">
                          <a:solidFill>
                            <a:srgbClr val="0070C0"/>
                          </a:solidFill>
                          <a:effectLst/>
                        </a:rPr>
                        <a:t>“What is the best pet for me?”</a:t>
                      </a:r>
                    </a:p>
                  </a:txBody>
                  <a:tcPr marL="21226" marR="21226" marT="42451" marB="42451" anchor="ctr"/>
                </a:tc>
                <a:extLst>
                  <a:ext uri="{0D108BD9-81ED-4DB2-BD59-A6C34878D82A}">
                    <a16:rowId xmlns:a16="http://schemas.microsoft.com/office/drawing/2014/main" val="33858742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5134218-679D-67F5-115E-56B92A17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6E1E7-0E85-09D9-547D-391C283E2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EB9B4-65FA-B8A2-7D12-55DB3239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92" y="498232"/>
            <a:ext cx="9984615" cy="1597228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79C39-AAEF-6856-DDC0-BD9CC8AE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25" y="1733551"/>
            <a:ext cx="8226170" cy="4164329"/>
          </a:xfrm>
        </p:spPr>
        <p:txBody>
          <a:bodyPr anchor="t">
            <a:noAutofit/>
          </a:bodyPr>
          <a:lstStyle/>
          <a:p>
            <a:r>
              <a:rPr lang="en-GB" sz="2000" b="1" i="0" dirty="0">
                <a:effectLst/>
              </a:rPr>
              <a:t>Large Language Models (LLMs) : </a:t>
            </a:r>
            <a:r>
              <a:rPr lang="en-GB" sz="2000" i="0" dirty="0">
                <a:effectLst/>
              </a:rPr>
              <a:t>Prebuild model ChatGPT and GPT-4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</a:rPr>
              <a:t>Token: </a:t>
            </a:r>
            <a:r>
              <a:rPr lang="en-GB" sz="2000" i="0" dirty="0">
                <a:effectLst/>
              </a:rPr>
              <a:t>A token is a piece of text that the model reads or writes.</a:t>
            </a:r>
          </a:p>
          <a:p>
            <a:pPr marL="0" indent="0">
              <a:buNone/>
            </a:pPr>
            <a:r>
              <a:rPr lang="en-GB" sz="2000" dirty="0"/>
              <a:t>              </a:t>
            </a:r>
            <a:r>
              <a:rPr lang="en-GB" sz="2000" i="0" dirty="0">
                <a:effectLst/>
              </a:rPr>
              <a:t> For example, “hello” is one token, and “.” is another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</a:rPr>
              <a:t>Prompt: </a:t>
            </a:r>
            <a:r>
              <a:rPr lang="en-GB" sz="2000" i="0" dirty="0">
                <a:effectLst/>
              </a:rPr>
              <a:t>A prompt is the text that you give to the model as input. </a:t>
            </a:r>
          </a:p>
          <a:p>
            <a:pPr marL="0" indent="0">
              <a:buNone/>
            </a:pPr>
            <a:r>
              <a:rPr lang="en-GB" sz="2000" dirty="0"/>
              <a:t>              </a:t>
            </a:r>
            <a:r>
              <a:rPr lang="en-GB" sz="2000" i="0" dirty="0">
                <a:effectLst/>
              </a:rPr>
              <a:t>For example, “Write a poem about love” is a 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</a:rPr>
              <a:t>Completion: </a:t>
            </a:r>
            <a:r>
              <a:rPr lang="en-GB" sz="2000" i="0" dirty="0">
                <a:effectLst/>
              </a:rPr>
              <a:t>A completion is the text that the model gives you as output based on the prompt. </a:t>
            </a:r>
          </a:p>
          <a:p>
            <a:pPr marL="0" indent="0">
              <a:buNone/>
            </a:pPr>
            <a:r>
              <a:rPr lang="en-GB" sz="2000" dirty="0"/>
              <a:t>               </a:t>
            </a:r>
            <a:r>
              <a:rPr lang="en-GB" sz="2000" i="0" dirty="0">
                <a:effectLst/>
              </a:rPr>
              <a:t>For example, “Love is a feeling that fills the heart / With joy and warmth and light” is a completion.</a:t>
            </a:r>
          </a:p>
          <a:p>
            <a:pPr marL="0" indent="0">
              <a:buNone/>
            </a:pPr>
            <a:endParaRPr lang="en-GB" sz="1800" b="0" i="0" dirty="0">
              <a:effectLst/>
            </a:endParaRPr>
          </a:p>
          <a:p>
            <a:pPr marL="0" indent="0">
              <a:buNone/>
            </a:pPr>
            <a:br>
              <a:rPr lang="en-GB" sz="1800" dirty="0"/>
            </a:br>
            <a:endParaRPr lang="en-GB" sz="1800" b="1" i="0" dirty="0">
              <a:effectLst/>
            </a:endParaRPr>
          </a:p>
          <a:p>
            <a:pPr marL="0" indent="0">
              <a:buNone/>
            </a:pPr>
            <a:endParaRPr lang="en-GB" sz="18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2FCE5-189F-7A74-B514-C2A14FEF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DBF04A3-A20D-4EC7-9866-F75279BEFB24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06/03/2024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EA8C-13DD-BE56-814A-6ED1FAB7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AAA9D-1066-6AFD-4E6F-7DE4A4FC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B513C-2E83-FEA5-7FA8-23197577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1EEEEE-5483-640D-393A-C440E1F5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56" y="623275"/>
            <a:ext cx="9984615" cy="1187502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Keywords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C414D-C444-F732-4683-1919BC63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35" y="1628775"/>
            <a:ext cx="9775190" cy="2943009"/>
          </a:xfrm>
        </p:spPr>
        <p:txBody>
          <a:bodyPr anchor="t">
            <a:noAutofit/>
          </a:bodyPr>
          <a:lstStyle/>
          <a:p>
            <a:r>
              <a:rPr lang="en-GB" sz="2400" b="1" i="0" dirty="0">
                <a:effectLst/>
              </a:rPr>
              <a:t>Embedding</a:t>
            </a:r>
            <a:r>
              <a:rPr lang="en-GB" sz="2400" b="0" i="0" dirty="0">
                <a:effectLst/>
              </a:rPr>
              <a:t>: An embedding is a number that represents the meaning of the text. For example, the embedding of “cat” is closer to the embedding of “dog” than to the embedding of “car”.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</a:rPr>
              <a:t>Temperature</a:t>
            </a:r>
            <a:r>
              <a:rPr lang="en-GB" sz="2400" b="0" i="0" dirty="0">
                <a:effectLst/>
              </a:rPr>
              <a:t>: Temperature is a number that controls how creative or predictable the model’s output is. </a:t>
            </a:r>
          </a:p>
          <a:p>
            <a:pPr lvl="1"/>
            <a:r>
              <a:rPr lang="en-GB" b="0" i="0" dirty="0">
                <a:effectLst/>
              </a:rPr>
              <a:t>For example, with high temperature, the model might write “Love is a fire that burns the soul / With passion and fury and pain”. </a:t>
            </a:r>
          </a:p>
          <a:p>
            <a:pPr lvl="1"/>
            <a:r>
              <a:rPr lang="en-GB" b="0" i="0" dirty="0">
                <a:effectLst/>
              </a:rPr>
              <a:t>With low temperature, the model might write “Love is a bond that connects two people / With trust and respect and care”.</a:t>
            </a:r>
          </a:p>
          <a:p>
            <a:pPr marL="0" indent="0">
              <a:buNone/>
            </a:pP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br>
              <a:rPr lang="en-GB" sz="2400" dirty="0"/>
            </a:br>
            <a:endParaRPr lang="en-GB" sz="2400" b="1" i="0" dirty="0">
              <a:effectLst/>
            </a:endParaRPr>
          </a:p>
          <a:p>
            <a:pPr marL="0" indent="0">
              <a:buNone/>
            </a:pPr>
            <a:endParaRPr lang="en-GB" sz="24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7BFD4-3BE4-390A-D928-F6635DC7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DBF04A3-A20D-4EC7-9866-F75279BEFB24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06/03/2024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8F24-9619-9DA6-9F1D-CD3A2886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D585A6-2DA8-0D6C-CF1F-7EDDF225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CB228-818C-838F-DBCC-EACAF824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7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E72B-5D27-3EBD-A03B-7E931706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7D666-5F6F-B03D-BCFB-C9E02BB4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991" y="-45575"/>
            <a:ext cx="8232296" cy="1337699"/>
          </a:xfrm>
        </p:spPr>
        <p:txBody>
          <a:bodyPr anchor="b">
            <a:normAutofit/>
          </a:bodyPr>
          <a:lstStyle/>
          <a:p>
            <a:r>
              <a:rPr lang="en-GB" sz="4800" b="1" dirty="0">
                <a:solidFill>
                  <a:srgbClr val="0070C0"/>
                </a:solidFill>
              </a:rPr>
              <a:t>Tips</a:t>
            </a:r>
            <a:endParaRPr lang="en-GB" sz="47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0597-A166-402E-6BFD-49B8076E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166" y="5769864"/>
            <a:ext cx="2381634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83C5D7B-A7E3-432A-9D90-C8A3755289FC}" type="datetime1">
              <a:rPr kumimoji="0" lang="en-GB" sz="11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06/03/2024</a:t>
            </a:fld>
            <a:endParaRPr kumimoji="0" lang="en-GB" sz="11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B15D-012E-7EE6-37E5-922410BA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50B2703-FD85-4CDF-BB68-14CE774D9DEA}" type="slidenum">
              <a:rPr kumimoji="0" lang="en-GB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6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AA0B-F6A7-1A01-11AA-D8A3E4BB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4AC7BBB-CA94-871F-F346-9A8262880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8843" y="1984849"/>
            <a:ext cx="494744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Azure AI Search:</a:t>
            </a:r>
            <a:endParaRPr lang="en-US" altLang="en-US" dirty="0">
              <a:solidFill>
                <a:srgbClr val="0070C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Select a plan of Semantic Search</a:t>
            </a:r>
            <a:endParaRPr lang="en-US" altLang="en-US" dirty="0">
              <a:solidFill>
                <a:srgbClr val="0070C0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nable the service in your Service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Semantic Search</a:t>
            </a:r>
          </a:p>
          <a:p>
            <a:pPr lvl="1">
              <a:lnSpc>
                <a:spcPct val="100000"/>
              </a:lnSpc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At list Basic Sku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AEA2D6-F1DE-0E62-1F77-F47A4A1CC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846" y="1749783"/>
            <a:ext cx="494366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endParaRPr lang="en-US" altLang="en-US" dirty="0">
              <a:solidFill>
                <a:srgbClr val="0070C0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Azure OpenAI: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Wait for some time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Refresh Azure OpenAI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Region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While consuming if you have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0070C0"/>
                </a:solidFill>
                <a:latin typeface="+mn-lt"/>
              </a:rPr>
              <a:t>OpenAI  ~ 0.28.1 or OpenAI  &gt;=1.0.0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800" dirty="0">
                <a:hlinkClick r:id="rId3"/>
              </a:rPr>
              <a:t>How to use function calling with Azure OpenAI Service - Azure OpenAI Service | Microsoft Learn</a:t>
            </a:r>
            <a:endParaRPr lang="en-US" altLang="en-US" sz="8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D10DCB-ADCE-9D6A-C855-ACF8929D6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882" y="1788503"/>
            <a:ext cx="635033" cy="457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B84D9-8071-5FD3-BF9D-953653E53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030" y="1730964"/>
            <a:ext cx="832827" cy="54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E72B-5D27-3EBD-A03B-7E931706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7D666-5F6F-B03D-BCFB-C9E02BB4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0" y="139900"/>
            <a:ext cx="9550399" cy="15922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Role &amp; Permission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425510E-7E26-89E8-6D0C-48111F87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151053"/>
            <a:ext cx="5648325" cy="2969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0597-A166-402E-6BFD-49B8076E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8988" y="5769149"/>
            <a:ext cx="2344814" cy="365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83C5D7B-A7E3-432A-9D90-C8A3755289FC}" type="datetime1">
              <a:rPr kumimoji="0" lang="en-US" sz="115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algn="r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3/6/2024</a:t>
            </a:fld>
            <a:endParaRPr kumimoji="0" lang="en-US" sz="115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B15D-012E-7EE6-37E5-922410BA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4689" y="4887261"/>
            <a:ext cx="1669112" cy="1008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50B2703-FD85-4CDF-BB68-14CE774D9DEA}" type="slidenum">
              <a:rPr kumimoji="0" lang="en-US" sz="66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66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AA0B-F6A7-1A01-11AA-D8A3E4BBA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A01C9-3553-AE13-3C70-E1993FE9F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4BD0D-23E0-120C-5A01-079F2F879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DC69A-778F-3BF8-B28A-D733B714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437" y="262110"/>
            <a:ext cx="8232296" cy="1337699"/>
          </a:xfrm>
        </p:spPr>
        <p:txBody>
          <a:bodyPr anchor="b"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Abstract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8013-4F22-79EF-BAE9-7AEFCEF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06/03/2024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F179-A2FE-3340-A4D5-405F951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65B09-33F3-A690-ED7D-1A59676E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71C8FC-5472-69E1-6E97-181E20037D8B}"/>
              </a:ext>
            </a:extLst>
          </p:cNvPr>
          <p:cNvSpPr txBox="1"/>
          <p:nvPr/>
        </p:nvSpPr>
        <p:spPr>
          <a:xfrm>
            <a:off x="1008185" y="176620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In this session, we'll discuss the basics of Azure OpenAI, what it can do, and how you can apply it in real-life situations. Whether you're new to Azure OpenAI or just need a quick reminder, this session is your starting point to get the most out of it.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During our time together, we'll focus on three key technologies: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Azure OpenAI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Azure Data Factory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Azure SQL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raphik Meetup"/>
              </a:rPr>
              <a:t>By the end of the session, you'll have a solid understanding of Azure OpenAI and how to integrate it into your own projects.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94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Few more High-level design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896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6F3EB4-F6C1-474A-B656-9CE86B693D77}" type="datetime1">
              <a:rPr kumimoji="0" lang="en-GB" sz="17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896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06/03/2024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896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50B2703-FD85-4CDF-BB68-14CE774D9DEA}" type="slidenum">
              <a:rPr kumimoji="0" lang="en-GB" sz="176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8961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E76FD-08EA-B095-A272-699C12AB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32" y="0"/>
            <a:ext cx="1327868" cy="7654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4A6B50-C9A3-FE80-6E57-63432479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066" y="6238876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9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2C160A-C1F9-9240-4A8C-9073F98F9F5A}"/>
              </a:ext>
            </a:extLst>
          </p:cNvPr>
          <p:cNvSpPr txBox="1"/>
          <p:nvPr/>
        </p:nvSpPr>
        <p:spPr>
          <a:xfrm>
            <a:off x="1148707" y="1251813"/>
            <a:ext cx="274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Search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Query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1DD5C8-D7EF-4E82-2A17-6C162F8D5596}"/>
              </a:ext>
            </a:extLst>
          </p:cNvPr>
          <p:cNvSpPr/>
          <p:nvPr/>
        </p:nvSpPr>
        <p:spPr>
          <a:xfrm>
            <a:off x="2523212" y="1436479"/>
            <a:ext cx="1350599" cy="615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App</a:t>
            </a:r>
          </a:p>
          <a:p>
            <a:pPr algn="ctr"/>
            <a:r>
              <a:rPr lang="en-GB" dirty="0"/>
              <a:t>(chat BOT)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37DB87-D978-8B6F-5D03-E0B5AA2B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10" y="1559659"/>
            <a:ext cx="531263" cy="5520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6AEA0D-4FA9-7730-8916-2ECBC834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3" y="1159256"/>
            <a:ext cx="635033" cy="80080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0CA3F1-AFC9-6CB2-2DED-C11A429A7274}"/>
              </a:ext>
            </a:extLst>
          </p:cNvPr>
          <p:cNvSpPr/>
          <p:nvPr/>
        </p:nvSpPr>
        <p:spPr>
          <a:xfrm>
            <a:off x="5713464" y="1485229"/>
            <a:ext cx="2059652" cy="654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Prompt </a:t>
            </a:r>
          </a:p>
          <a:p>
            <a:pPr algn="ctr"/>
            <a:r>
              <a:rPr lang="en-GB" dirty="0"/>
              <a:t>(Content Filtering)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A134C6-A842-79FE-3D23-CF3DC90E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445" y="3147383"/>
            <a:ext cx="635033" cy="4572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F808AC-9AC2-C6EF-5DE2-5DB0ED36B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976" y="5293385"/>
            <a:ext cx="590580" cy="6737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CD1EEE-4967-7BD4-E9C5-4A0D1B0DB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2305" y="5312124"/>
            <a:ext cx="590581" cy="6737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E844EB-3228-5981-39CC-19A8C1F14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519" y="3048953"/>
            <a:ext cx="825542" cy="65408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F0F8BF-7D05-8181-855F-00A77FE95FDA}"/>
              </a:ext>
            </a:extLst>
          </p:cNvPr>
          <p:cNvCxnSpPr>
            <a:cxnSpLocks/>
          </p:cNvCxnSpPr>
          <p:nvPr/>
        </p:nvCxnSpPr>
        <p:spPr>
          <a:xfrm>
            <a:off x="1173708" y="1812272"/>
            <a:ext cx="122563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4078C2-7661-995A-88E5-F7C63CBE4F93}"/>
              </a:ext>
            </a:extLst>
          </p:cNvPr>
          <p:cNvCxnSpPr>
            <a:cxnSpLocks/>
          </p:cNvCxnSpPr>
          <p:nvPr/>
        </p:nvCxnSpPr>
        <p:spPr>
          <a:xfrm>
            <a:off x="5116437" y="1812272"/>
            <a:ext cx="531263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A43DA-C22D-8CFD-70B1-D57C002C0A06}"/>
              </a:ext>
            </a:extLst>
          </p:cNvPr>
          <p:cNvCxnSpPr>
            <a:cxnSpLocks/>
          </p:cNvCxnSpPr>
          <p:nvPr/>
        </p:nvCxnSpPr>
        <p:spPr>
          <a:xfrm>
            <a:off x="6647609" y="2227875"/>
            <a:ext cx="0" cy="734861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16ECF4-C425-3832-07EC-A18DD110849D}"/>
              </a:ext>
            </a:extLst>
          </p:cNvPr>
          <p:cNvCxnSpPr>
            <a:cxnSpLocks/>
          </p:cNvCxnSpPr>
          <p:nvPr/>
        </p:nvCxnSpPr>
        <p:spPr>
          <a:xfrm flipV="1">
            <a:off x="7213437" y="3392321"/>
            <a:ext cx="389259" cy="7863"/>
          </a:xfrm>
          <a:prstGeom prst="straightConnector1">
            <a:avLst/>
          </a:prstGeom>
          <a:ln w="38100"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393A11-6114-9131-4229-EE6D0D858F27}"/>
              </a:ext>
            </a:extLst>
          </p:cNvPr>
          <p:cNvCxnSpPr>
            <a:cxnSpLocks/>
          </p:cNvCxnSpPr>
          <p:nvPr/>
        </p:nvCxnSpPr>
        <p:spPr>
          <a:xfrm flipV="1">
            <a:off x="8167851" y="3943093"/>
            <a:ext cx="0" cy="735033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Magnifying glass">
            <a:extLst>
              <a:ext uri="{FF2B5EF4-FFF2-40B4-BE49-F238E27FC236}">
                <a16:creationId xmlns:a16="http://schemas.microsoft.com/office/drawing/2014/main" id="{B67582DD-F750-5C2B-B96B-7172EF8B35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1331" y="3187253"/>
            <a:ext cx="635033" cy="55429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A100FB-5647-EBA3-4331-6BA58A8E621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281478" y="3375995"/>
            <a:ext cx="619853" cy="16326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Document">
            <a:extLst>
              <a:ext uri="{FF2B5EF4-FFF2-40B4-BE49-F238E27FC236}">
                <a16:creationId xmlns:a16="http://schemas.microsoft.com/office/drawing/2014/main" id="{750D618E-72AE-2978-09FA-BE7AA489CB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2254" y="2960639"/>
            <a:ext cx="966267" cy="748507"/>
          </a:xfrm>
          <a:prstGeom prst="rect">
            <a:avLst/>
          </a:prstGeom>
        </p:spPr>
      </p:pic>
      <p:pic>
        <p:nvPicPr>
          <p:cNvPr id="47" name="Graphic 46" descr="Document">
            <a:extLst>
              <a:ext uri="{FF2B5EF4-FFF2-40B4-BE49-F238E27FC236}">
                <a16:creationId xmlns:a16="http://schemas.microsoft.com/office/drawing/2014/main" id="{C90C5D11-EDD2-B5C5-D2C5-6754DAEAD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69372" y="2800131"/>
            <a:ext cx="966267" cy="748507"/>
          </a:xfrm>
          <a:prstGeom prst="rect">
            <a:avLst/>
          </a:prstGeom>
        </p:spPr>
      </p:pic>
      <p:pic>
        <p:nvPicPr>
          <p:cNvPr id="48" name="Graphic 47" descr="Document">
            <a:extLst>
              <a:ext uri="{FF2B5EF4-FFF2-40B4-BE49-F238E27FC236}">
                <a16:creationId xmlns:a16="http://schemas.microsoft.com/office/drawing/2014/main" id="{66AAFA69-65B9-52BE-AAD9-936CD1DA1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4731" y="2878607"/>
            <a:ext cx="966267" cy="580027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894FFC-B3C8-3D10-0CA9-2CEA8BDCBFE7}"/>
              </a:ext>
            </a:extLst>
          </p:cNvPr>
          <p:cNvCxnSpPr>
            <a:cxnSpLocks/>
          </p:cNvCxnSpPr>
          <p:nvPr/>
        </p:nvCxnSpPr>
        <p:spPr>
          <a:xfrm>
            <a:off x="9314122" y="3375994"/>
            <a:ext cx="564566" cy="0"/>
          </a:xfrm>
          <a:prstGeom prst="straightConnector1">
            <a:avLst/>
          </a:prstGeom>
          <a:ln w="38100"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FAF285-6EF3-0303-BEE9-D411729C74E3}"/>
              </a:ext>
            </a:extLst>
          </p:cNvPr>
          <p:cNvSpPr txBox="1"/>
          <p:nvPr/>
        </p:nvSpPr>
        <p:spPr>
          <a:xfrm>
            <a:off x="8753367" y="2921913"/>
            <a:ext cx="900923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DE75DE-36CC-8DD4-91E4-95A79E9A7752}"/>
              </a:ext>
            </a:extLst>
          </p:cNvPr>
          <p:cNvSpPr txBox="1"/>
          <p:nvPr/>
        </p:nvSpPr>
        <p:spPr>
          <a:xfrm>
            <a:off x="9969372" y="3665309"/>
            <a:ext cx="274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Keyword Search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BB4181C2-87AC-7B33-2EA2-D21832B1CF00}"/>
              </a:ext>
            </a:extLst>
          </p:cNvPr>
          <p:cNvSpPr/>
          <p:nvPr/>
        </p:nvSpPr>
        <p:spPr>
          <a:xfrm rot="16200000">
            <a:off x="8006070" y="4440687"/>
            <a:ext cx="298383" cy="1270065"/>
          </a:xfrm>
          <a:prstGeom prst="righ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A335EA-FC41-0306-B935-E6A72D5316E8}"/>
              </a:ext>
            </a:extLst>
          </p:cNvPr>
          <p:cNvSpPr txBox="1"/>
          <p:nvPr/>
        </p:nvSpPr>
        <p:spPr>
          <a:xfrm>
            <a:off x="6109367" y="3707743"/>
            <a:ext cx="15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OpenAI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CC8399-1D93-3BA7-3483-75EEA2C4361F}"/>
              </a:ext>
            </a:extLst>
          </p:cNvPr>
          <p:cNvSpPr txBox="1"/>
          <p:nvPr/>
        </p:nvSpPr>
        <p:spPr>
          <a:xfrm>
            <a:off x="7646445" y="3668115"/>
            <a:ext cx="166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AI Search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B17CAB-8441-93DF-0656-39FB07AC3D3C}"/>
              </a:ext>
            </a:extLst>
          </p:cNvPr>
          <p:cNvCxnSpPr>
            <a:cxnSpLocks/>
          </p:cNvCxnSpPr>
          <p:nvPr/>
        </p:nvCxnSpPr>
        <p:spPr>
          <a:xfrm flipH="1">
            <a:off x="3905694" y="1829014"/>
            <a:ext cx="613716" cy="0"/>
          </a:xfrm>
          <a:prstGeom prst="straightConnector1">
            <a:avLst/>
          </a:prstGeom>
          <a:ln w="381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A3B0AB-EDDC-24D4-C3EE-299D12032827}"/>
              </a:ext>
            </a:extLst>
          </p:cNvPr>
          <p:cNvSpPr txBox="1"/>
          <p:nvPr/>
        </p:nvSpPr>
        <p:spPr>
          <a:xfrm>
            <a:off x="7269382" y="6105838"/>
            <a:ext cx="318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Internal Knowledge based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7332B-11CC-7CF1-CE83-FD3578F591D5}"/>
              </a:ext>
            </a:extLst>
          </p:cNvPr>
          <p:cNvSpPr txBox="1"/>
          <p:nvPr/>
        </p:nvSpPr>
        <p:spPr>
          <a:xfrm>
            <a:off x="339233" y="2178634"/>
            <a:ext cx="1589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e.g. Social media like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Twitter, Slack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A5F2E-4CB6-9C27-CD34-BEDC0A31D1A3}"/>
              </a:ext>
            </a:extLst>
          </p:cNvPr>
          <p:cNvSpPr txBox="1"/>
          <p:nvPr/>
        </p:nvSpPr>
        <p:spPr>
          <a:xfrm>
            <a:off x="7891104" y="1448153"/>
            <a:ext cx="158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Blocked Harmful Prompt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586B-71BA-AED9-81EB-76B81758ED13}"/>
              </a:ext>
            </a:extLst>
          </p:cNvPr>
          <p:cNvSpPr txBox="1"/>
          <p:nvPr/>
        </p:nvSpPr>
        <p:spPr>
          <a:xfrm>
            <a:off x="5760704" y="614880"/>
            <a:ext cx="340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Response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29408-ABF6-F977-F669-BBBD470A548F}"/>
              </a:ext>
            </a:extLst>
          </p:cNvPr>
          <p:cNvSpPr txBox="1"/>
          <p:nvPr/>
        </p:nvSpPr>
        <p:spPr>
          <a:xfrm>
            <a:off x="4425389" y="2071630"/>
            <a:ext cx="143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Function, Notebooks , C# code etc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A5FC0CD-4FC8-0673-AAFB-0AEE3B58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BFC7-7D3A-4AB3-BC24-E4AE5292EC48}" type="datetime1">
              <a:rPr lang="en-GB" smtClean="0"/>
              <a:t>06/03/2024</a:t>
            </a:fld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5EFD2A-C112-7762-8C35-920B8E01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21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5189BD-B5E6-9663-C3D0-11A65FADD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0316" y="-4243"/>
            <a:ext cx="641684" cy="61912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6D16A7C7-C4E1-9592-C08F-1762FD55D9FE}"/>
              </a:ext>
            </a:extLst>
          </p:cNvPr>
          <p:cNvSpPr txBox="1">
            <a:spLocks/>
          </p:cNvSpPr>
          <p:nvPr/>
        </p:nvSpPr>
        <p:spPr>
          <a:xfrm>
            <a:off x="2849261" y="2000"/>
            <a:ext cx="7436126" cy="620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0070C0"/>
                </a:solidFill>
              </a:rPr>
              <a:t>High Level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7F324-0957-D57C-C042-F8615A67B1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01428-BA9C-D175-FDCD-B4E596670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E023F-28B4-10FF-3025-39B6EBC3498B}"/>
              </a:ext>
            </a:extLst>
          </p:cNvPr>
          <p:cNvSpPr txBox="1"/>
          <p:nvPr/>
        </p:nvSpPr>
        <p:spPr>
          <a:xfrm>
            <a:off x="2197250" y="1804209"/>
            <a:ext cx="274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Search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Query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273C6A-C685-B5F9-BCBE-4CF6EFCE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9" y="1547442"/>
            <a:ext cx="635033" cy="8008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67D307-1FAB-C3CF-FE89-C23B96EE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48" y="2015113"/>
            <a:ext cx="635033" cy="4572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39F0E6-30B0-DFCF-7D39-D35D9EC14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35" y="4042101"/>
            <a:ext cx="590580" cy="6737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E7FB4B-79DF-FE88-6C8E-F5BAE99BE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064" y="4060840"/>
            <a:ext cx="590581" cy="6737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65FE0E-3C05-0E3C-1F2B-BE08892C1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677" y="1855289"/>
            <a:ext cx="825542" cy="65408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0F1BA5-BD3F-A233-80FA-AA8C8668AB26}"/>
              </a:ext>
            </a:extLst>
          </p:cNvPr>
          <p:cNvCxnSpPr>
            <a:cxnSpLocks/>
          </p:cNvCxnSpPr>
          <p:nvPr/>
        </p:nvCxnSpPr>
        <p:spPr>
          <a:xfrm>
            <a:off x="2312066" y="2255049"/>
            <a:ext cx="122563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5C9A02-7966-DA23-FE47-55DF075DAB47}"/>
              </a:ext>
            </a:extLst>
          </p:cNvPr>
          <p:cNvCxnSpPr>
            <a:cxnSpLocks/>
          </p:cNvCxnSpPr>
          <p:nvPr/>
        </p:nvCxnSpPr>
        <p:spPr>
          <a:xfrm>
            <a:off x="4173481" y="2247340"/>
            <a:ext cx="922907" cy="0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A6BAC7-F7E4-0A0C-3139-E7B83A105068}"/>
              </a:ext>
            </a:extLst>
          </p:cNvPr>
          <p:cNvCxnSpPr>
            <a:cxnSpLocks/>
          </p:cNvCxnSpPr>
          <p:nvPr/>
        </p:nvCxnSpPr>
        <p:spPr>
          <a:xfrm flipV="1">
            <a:off x="7187020" y="2989943"/>
            <a:ext cx="0" cy="735033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Magnifying glass">
            <a:extLst>
              <a:ext uri="{FF2B5EF4-FFF2-40B4-BE49-F238E27FC236}">
                <a16:creationId xmlns:a16="http://schemas.microsoft.com/office/drawing/2014/main" id="{5FFEB421-3B65-9E0C-5C25-6A1FAE342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2666" y="1991998"/>
            <a:ext cx="635033" cy="554293"/>
          </a:xfrm>
          <a:prstGeom prst="rect">
            <a:avLst/>
          </a:prstGeom>
        </p:spPr>
      </p:pic>
      <p:pic>
        <p:nvPicPr>
          <p:cNvPr id="46" name="Graphic 45" descr="Document">
            <a:extLst>
              <a:ext uri="{FF2B5EF4-FFF2-40B4-BE49-F238E27FC236}">
                <a16:creationId xmlns:a16="http://schemas.microsoft.com/office/drawing/2014/main" id="{5DFB6965-1D9C-C524-D6DE-B2616180D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7265" y="1896099"/>
            <a:ext cx="966267" cy="748507"/>
          </a:xfrm>
          <a:prstGeom prst="rect">
            <a:avLst/>
          </a:prstGeom>
        </p:spPr>
      </p:pic>
      <p:pic>
        <p:nvPicPr>
          <p:cNvPr id="48" name="Graphic 47" descr="Document">
            <a:extLst>
              <a:ext uri="{FF2B5EF4-FFF2-40B4-BE49-F238E27FC236}">
                <a16:creationId xmlns:a16="http://schemas.microsoft.com/office/drawing/2014/main" id="{CFE452EE-190A-611E-B08B-5B6E721137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26403" y="2153628"/>
            <a:ext cx="966267" cy="580027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26313E-CAE0-CED9-CAA1-933A3F449659}"/>
              </a:ext>
            </a:extLst>
          </p:cNvPr>
          <p:cNvCxnSpPr>
            <a:cxnSpLocks/>
          </p:cNvCxnSpPr>
          <p:nvPr/>
        </p:nvCxnSpPr>
        <p:spPr>
          <a:xfrm>
            <a:off x="8558969" y="2266671"/>
            <a:ext cx="925295" cy="2473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0E761A3-B29E-69CC-9F60-8A31B234FFCC}"/>
              </a:ext>
            </a:extLst>
          </p:cNvPr>
          <p:cNvSpPr txBox="1"/>
          <p:nvPr/>
        </p:nvSpPr>
        <p:spPr>
          <a:xfrm>
            <a:off x="7785126" y="1670629"/>
            <a:ext cx="900923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D125C-AAE6-D84A-94D3-F3B8F20D7C53}"/>
              </a:ext>
            </a:extLst>
          </p:cNvPr>
          <p:cNvSpPr txBox="1"/>
          <p:nvPr/>
        </p:nvSpPr>
        <p:spPr>
          <a:xfrm>
            <a:off x="8910882" y="2620611"/>
            <a:ext cx="274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Keyword Search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D32FD40-CCF1-7539-B43C-AC46E847E27A}"/>
              </a:ext>
            </a:extLst>
          </p:cNvPr>
          <p:cNvSpPr/>
          <p:nvPr/>
        </p:nvSpPr>
        <p:spPr>
          <a:xfrm rot="16200000">
            <a:off x="7037829" y="3189403"/>
            <a:ext cx="298383" cy="1270065"/>
          </a:xfrm>
          <a:prstGeom prst="righ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44E10E-5B3E-499E-1A41-96A75EE43F59}"/>
              </a:ext>
            </a:extLst>
          </p:cNvPr>
          <p:cNvSpPr txBox="1"/>
          <p:nvPr/>
        </p:nvSpPr>
        <p:spPr>
          <a:xfrm>
            <a:off x="4899006" y="2581256"/>
            <a:ext cx="15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OpenAI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711848-F460-2DCF-3694-3C8884224DCA}"/>
              </a:ext>
            </a:extLst>
          </p:cNvPr>
          <p:cNvSpPr txBox="1"/>
          <p:nvPr/>
        </p:nvSpPr>
        <p:spPr>
          <a:xfrm>
            <a:off x="6551988" y="2586374"/>
            <a:ext cx="166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AI Search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116AB-C431-B579-996D-0B8B2AFCA5D5}"/>
              </a:ext>
            </a:extLst>
          </p:cNvPr>
          <p:cNvSpPr txBox="1"/>
          <p:nvPr/>
        </p:nvSpPr>
        <p:spPr>
          <a:xfrm>
            <a:off x="6301141" y="4854554"/>
            <a:ext cx="318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Internal Knowledge based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D636F-9630-E7F2-CC30-94DE7DFC9E92}"/>
              </a:ext>
            </a:extLst>
          </p:cNvPr>
          <p:cNvSpPr txBox="1"/>
          <p:nvPr/>
        </p:nvSpPr>
        <p:spPr>
          <a:xfrm>
            <a:off x="1023354" y="2353322"/>
            <a:ext cx="1589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e.g. Social media like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Twitter, Slack App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CD2427-AD18-097D-0DF9-D94D84D0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BFC7-7D3A-4AB3-BC24-E4AE5292EC48}" type="datetime1">
              <a:rPr lang="en-GB" smtClean="0"/>
              <a:t>06/03/2024</a:t>
            </a:fld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484687-180E-03A5-2B59-3E278FAC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22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D5E38D-6609-9EDB-4129-BAEE5581F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0316" y="-4243"/>
            <a:ext cx="641684" cy="61912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2A64680-6AA5-4A73-D190-185DDEA2172C}"/>
              </a:ext>
            </a:extLst>
          </p:cNvPr>
          <p:cNvSpPr txBox="1">
            <a:spLocks/>
          </p:cNvSpPr>
          <p:nvPr/>
        </p:nvSpPr>
        <p:spPr>
          <a:xfrm>
            <a:off x="2849261" y="2000"/>
            <a:ext cx="7436126" cy="620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0070C0"/>
                </a:solidFill>
              </a:rPr>
              <a:t>High Level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F8C74-5779-DADA-F707-8D18C042E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7702" y="1953337"/>
            <a:ext cx="520727" cy="50802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5AF778-F0F3-77A4-F1FB-38C4E0BC06B6}"/>
              </a:ext>
            </a:extLst>
          </p:cNvPr>
          <p:cNvCxnSpPr>
            <a:cxnSpLocks/>
          </p:cNvCxnSpPr>
          <p:nvPr/>
        </p:nvCxnSpPr>
        <p:spPr>
          <a:xfrm>
            <a:off x="7536009" y="2266671"/>
            <a:ext cx="658984" cy="0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625D80-7A12-0F5D-97FB-EA3731F90F0A}"/>
              </a:ext>
            </a:extLst>
          </p:cNvPr>
          <p:cNvCxnSpPr>
            <a:cxnSpLocks/>
          </p:cNvCxnSpPr>
          <p:nvPr/>
        </p:nvCxnSpPr>
        <p:spPr>
          <a:xfrm>
            <a:off x="6006139" y="2272055"/>
            <a:ext cx="925295" cy="2473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70A3F2-21DD-83BE-F46C-6710718374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5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DBE14-7426-851D-B7EE-2B9C4B1D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5725C7-2A29-7637-8D42-AEEA069C3F3E}"/>
              </a:ext>
            </a:extLst>
          </p:cNvPr>
          <p:cNvSpPr txBox="1"/>
          <p:nvPr/>
        </p:nvSpPr>
        <p:spPr>
          <a:xfrm>
            <a:off x="2073907" y="1794091"/>
            <a:ext cx="274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Search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Query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015DC7-99CF-DA58-7E87-9B11D89E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548" y="2015113"/>
            <a:ext cx="635033" cy="4572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103A21-B09F-3164-5789-60D4F5B3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735" y="4042101"/>
            <a:ext cx="590580" cy="6737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80D88A-01BF-B854-CBCF-2C7A74CA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64" y="4060840"/>
            <a:ext cx="590581" cy="6737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D92530-9433-C0CE-9F2C-E81F1C88D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77" y="1855289"/>
            <a:ext cx="825542" cy="65408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189F-1ED6-5172-1862-DF62240E22C8}"/>
              </a:ext>
            </a:extLst>
          </p:cNvPr>
          <p:cNvCxnSpPr>
            <a:cxnSpLocks/>
          </p:cNvCxnSpPr>
          <p:nvPr/>
        </p:nvCxnSpPr>
        <p:spPr>
          <a:xfrm>
            <a:off x="2197250" y="2247153"/>
            <a:ext cx="122563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051BF7-4467-52C9-8953-C27420D3DFE6}"/>
              </a:ext>
            </a:extLst>
          </p:cNvPr>
          <p:cNvCxnSpPr>
            <a:cxnSpLocks/>
          </p:cNvCxnSpPr>
          <p:nvPr/>
        </p:nvCxnSpPr>
        <p:spPr>
          <a:xfrm>
            <a:off x="4173481" y="2247340"/>
            <a:ext cx="922907" cy="0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0295BC-C1C0-E0BB-27D7-CAF77D8B0397}"/>
              </a:ext>
            </a:extLst>
          </p:cNvPr>
          <p:cNvCxnSpPr>
            <a:cxnSpLocks/>
          </p:cNvCxnSpPr>
          <p:nvPr/>
        </p:nvCxnSpPr>
        <p:spPr>
          <a:xfrm flipV="1">
            <a:off x="7187020" y="2989943"/>
            <a:ext cx="0" cy="735033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Magnifying glass">
            <a:extLst>
              <a:ext uri="{FF2B5EF4-FFF2-40B4-BE49-F238E27FC236}">
                <a16:creationId xmlns:a16="http://schemas.microsoft.com/office/drawing/2014/main" id="{76FACEA6-285E-C97F-0DDA-6CF48CD72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2666" y="1991998"/>
            <a:ext cx="635033" cy="554293"/>
          </a:xfrm>
          <a:prstGeom prst="rect">
            <a:avLst/>
          </a:prstGeom>
        </p:spPr>
      </p:pic>
      <p:pic>
        <p:nvPicPr>
          <p:cNvPr id="46" name="Graphic 45" descr="Document">
            <a:extLst>
              <a:ext uri="{FF2B5EF4-FFF2-40B4-BE49-F238E27FC236}">
                <a16:creationId xmlns:a16="http://schemas.microsoft.com/office/drawing/2014/main" id="{15BADE24-2B89-DBDC-4128-30A630415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7265" y="1896099"/>
            <a:ext cx="966267" cy="748507"/>
          </a:xfrm>
          <a:prstGeom prst="rect">
            <a:avLst/>
          </a:prstGeom>
        </p:spPr>
      </p:pic>
      <p:pic>
        <p:nvPicPr>
          <p:cNvPr id="48" name="Graphic 47" descr="Document">
            <a:extLst>
              <a:ext uri="{FF2B5EF4-FFF2-40B4-BE49-F238E27FC236}">
                <a16:creationId xmlns:a16="http://schemas.microsoft.com/office/drawing/2014/main" id="{E757F0F1-D28A-6070-87F8-3A110F01C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6403" y="2153628"/>
            <a:ext cx="966267" cy="580027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820A1D-8150-185A-B281-DFF713BAA23D}"/>
              </a:ext>
            </a:extLst>
          </p:cNvPr>
          <p:cNvCxnSpPr>
            <a:cxnSpLocks/>
          </p:cNvCxnSpPr>
          <p:nvPr/>
        </p:nvCxnSpPr>
        <p:spPr>
          <a:xfrm>
            <a:off x="8558969" y="2266671"/>
            <a:ext cx="925295" cy="2473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C3B059-417F-1F1F-07BB-6EC6A57DCCB6}"/>
              </a:ext>
            </a:extLst>
          </p:cNvPr>
          <p:cNvSpPr txBox="1"/>
          <p:nvPr/>
        </p:nvSpPr>
        <p:spPr>
          <a:xfrm>
            <a:off x="7785126" y="1670629"/>
            <a:ext cx="900923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FB5483-BA94-2C9F-E89A-EEDF8FE2478C}"/>
              </a:ext>
            </a:extLst>
          </p:cNvPr>
          <p:cNvSpPr txBox="1"/>
          <p:nvPr/>
        </p:nvSpPr>
        <p:spPr>
          <a:xfrm>
            <a:off x="8910882" y="2620611"/>
            <a:ext cx="274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Keyword Search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453379A8-FA49-D4D7-4161-C8109C3782E4}"/>
              </a:ext>
            </a:extLst>
          </p:cNvPr>
          <p:cNvSpPr/>
          <p:nvPr/>
        </p:nvSpPr>
        <p:spPr>
          <a:xfrm rot="16200000">
            <a:off x="7037829" y="3189403"/>
            <a:ext cx="298383" cy="1270065"/>
          </a:xfrm>
          <a:prstGeom prst="righ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E2804C-D5AB-5500-32D2-BA6B20CC8370}"/>
              </a:ext>
            </a:extLst>
          </p:cNvPr>
          <p:cNvSpPr txBox="1"/>
          <p:nvPr/>
        </p:nvSpPr>
        <p:spPr>
          <a:xfrm>
            <a:off x="4899006" y="2581256"/>
            <a:ext cx="15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OpenAI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1354E6-1782-928B-9947-F198F4F23178}"/>
              </a:ext>
            </a:extLst>
          </p:cNvPr>
          <p:cNvSpPr txBox="1"/>
          <p:nvPr/>
        </p:nvSpPr>
        <p:spPr>
          <a:xfrm>
            <a:off x="6551988" y="2586374"/>
            <a:ext cx="166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Azure AI Search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8A3E42-4AB1-00B9-DCDC-F1B2785AD80F}"/>
              </a:ext>
            </a:extLst>
          </p:cNvPr>
          <p:cNvSpPr txBox="1"/>
          <p:nvPr/>
        </p:nvSpPr>
        <p:spPr>
          <a:xfrm>
            <a:off x="6301141" y="4854554"/>
            <a:ext cx="318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Internal Knowledge based Data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9A0AE32-9A85-ABE6-06FD-77F86C66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BFC7-7D3A-4AB3-BC24-E4AE5292EC48}" type="datetime1">
              <a:rPr lang="en-GB" smtClean="0"/>
              <a:t>06/03/2024</a:t>
            </a:fld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D1C723-F441-7B7A-C8CA-F608139F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2703-FD85-4CDF-BB68-14CE774D9DEA}" type="slidenum">
              <a:rPr lang="en-GB" smtClean="0"/>
              <a:t>23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FDF3D8-872B-663D-39EF-191791689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B842C00-C6A5-15ED-D2B7-ADBE067A0946}"/>
              </a:ext>
            </a:extLst>
          </p:cNvPr>
          <p:cNvSpPr txBox="1">
            <a:spLocks/>
          </p:cNvSpPr>
          <p:nvPr/>
        </p:nvSpPr>
        <p:spPr>
          <a:xfrm>
            <a:off x="2849261" y="2000"/>
            <a:ext cx="7436126" cy="620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0070C0"/>
                </a:solidFill>
              </a:rPr>
              <a:t>High Level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B79C1-67C7-BE9F-C0AB-0BBE00C6E5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7702" y="1953337"/>
            <a:ext cx="520727" cy="50802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5E091E-91FB-A09D-B06D-964E0E79D8D1}"/>
              </a:ext>
            </a:extLst>
          </p:cNvPr>
          <p:cNvCxnSpPr>
            <a:cxnSpLocks/>
          </p:cNvCxnSpPr>
          <p:nvPr/>
        </p:nvCxnSpPr>
        <p:spPr>
          <a:xfrm>
            <a:off x="7536009" y="2266671"/>
            <a:ext cx="658984" cy="0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56D5C9-8A3D-E1F2-50AC-137E78000C20}"/>
              </a:ext>
            </a:extLst>
          </p:cNvPr>
          <p:cNvCxnSpPr>
            <a:cxnSpLocks/>
          </p:cNvCxnSpPr>
          <p:nvPr/>
        </p:nvCxnSpPr>
        <p:spPr>
          <a:xfrm>
            <a:off x="6006139" y="2272055"/>
            <a:ext cx="925295" cy="2473"/>
          </a:xfrm>
          <a:prstGeom prst="straightConnector1">
            <a:avLst/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77453C-1147-D2E0-3251-23CC0E13DCE2}"/>
              </a:ext>
            </a:extLst>
          </p:cNvPr>
          <p:cNvSpPr txBox="1"/>
          <p:nvPr/>
        </p:nvSpPr>
        <p:spPr>
          <a:xfrm>
            <a:off x="2791751" y="2449211"/>
            <a:ext cx="274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Search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A9C78-3CED-DE18-86B0-2CBFEE968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4779" y="3828990"/>
            <a:ext cx="900922" cy="682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737871-1016-F033-6CCB-C1E3B1914C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5751" y="1944706"/>
            <a:ext cx="782369" cy="659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16A82-6A74-1AE5-0ECE-7066D2673A10}"/>
              </a:ext>
            </a:extLst>
          </p:cNvPr>
          <p:cNvSpPr txBox="1"/>
          <p:nvPr/>
        </p:nvSpPr>
        <p:spPr>
          <a:xfrm>
            <a:off x="804580" y="2638662"/>
            <a:ext cx="318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Internal query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D11C6-3829-4D63-31D3-CDADBC998B53}"/>
              </a:ext>
            </a:extLst>
          </p:cNvPr>
          <p:cNvCxnSpPr>
            <a:cxnSpLocks/>
          </p:cNvCxnSpPr>
          <p:nvPr/>
        </p:nvCxnSpPr>
        <p:spPr>
          <a:xfrm flipV="1">
            <a:off x="1646935" y="3035014"/>
            <a:ext cx="0" cy="735033"/>
          </a:xfrm>
          <a:prstGeom prst="straightConnector1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2A5FF32-3E60-1AF5-84D9-F9E7F994CC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6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1F25F-EB2A-3085-AF36-5CC96814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04749-5B2C-4ED9-90DD-7A3A31587318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06/03/2024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EB7474-29D3-6789-7DCC-B3E2FAB29E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9996" y="1210297"/>
            <a:ext cx="6138863" cy="71278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Alpa Buddhabhatti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1504E-68C3-2F01-F25D-5DB94F3E97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9996" y="2294523"/>
            <a:ext cx="6035675" cy="127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 Data Engineer/Trainer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C2F7397-A974-130A-2CA2-8860BE668CDD}"/>
              </a:ext>
            </a:extLst>
          </p:cNvPr>
          <p:cNvSpPr txBox="1">
            <a:spLocks/>
          </p:cNvSpPr>
          <p:nvPr/>
        </p:nvSpPr>
        <p:spPr>
          <a:xfrm>
            <a:off x="417593" y="1909600"/>
            <a:ext cx="6035251" cy="4048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She/Her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26039F3-0C6B-66DF-5EC3-B01796F838CD}"/>
              </a:ext>
            </a:extLst>
          </p:cNvPr>
          <p:cNvSpPr txBox="1">
            <a:spLocks/>
          </p:cNvSpPr>
          <p:nvPr/>
        </p:nvSpPr>
        <p:spPr>
          <a:xfrm>
            <a:off x="930385" y="3472095"/>
            <a:ext cx="1612978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@AlpaB7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86DA136-B1C6-B3D0-D1D3-91B9B4EABEE9}"/>
              </a:ext>
            </a:extLst>
          </p:cNvPr>
          <p:cNvSpPr txBox="1">
            <a:spLocks/>
          </p:cNvSpPr>
          <p:nvPr/>
        </p:nvSpPr>
        <p:spPr>
          <a:xfrm>
            <a:off x="417593" y="4715298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@meetalpa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CDBBF1A-0E8D-DE90-481C-0AD066BECA89}"/>
              </a:ext>
            </a:extLst>
          </p:cNvPr>
          <p:cNvSpPr txBox="1">
            <a:spLocks/>
          </p:cNvSpPr>
          <p:nvPr/>
        </p:nvSpPr>
        <p:spPr>
          <a:xfrm>
            <a:off x="1001531" y="2955519"/>
            <a:ext cx="3125488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pic>
        <p:nvPicPr>
          <p:cNvPr id="16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7FF39CFB-F0F5-3247-61E8-A6293E35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6" y="3549197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7F1A84DC-FD40-D397-E533-B71EA224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9" y="3025706"/>
            <a:ext cx="460222" cy="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DAB17784-4018-FA68-A893-C518D5BB5177}"/>
              </a:ext>
            </a:extLst>
          </p:cNvPr>
          <p:cNvSpPr txBox="1">
            <a:spLocks/>
          </p:cNvSpPr>
          <p:nvPr/>
        </p:nvSpPr>
        <p:spPr>
          <a:xfrm>
            <a:off x="994855" y="4149887"/>
            <a:ext cx="6659392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alpaBuddhabhatti/AzureOpenAI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34742-71F6-C325-020E-E3A48C0BA5A8}"/>
              </a:ext>
            </a:extLst>
          </p:cNvPr>
          <p:cNvSpPr txBox="1"/>
          <p:nvPr/>
        </p:nvSpPr>
        <p:spPr>
          <a:xfrm>
            <a:off x="930385" y="5185490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@alpabuddhabhatti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422B73-3DB6-7A56-0C33-33A3D26D6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81" y="4745286"/>
            <a:ext cx="502507" cy="385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D582A-DB15-DA78-F9D6-77D6BD5F0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89" y="4124378"/>
            <a:ext cx="502507" cy="4742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E7F204-3CF3-5F8E-0C26-D6A1C5B72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34" y="5268506"/>
            <a:ext cx="519310" cy="456563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E7E662-8579-F08D-9984-FB1C5975261E}"/>
              </a:ext>
            </a:extLst>
          </p:cNvPr>
          <p:cNvSpPr txBox="1">
            <a:spLocks/>
          </p:cNvSpPr>
          <p:nvPr/>
        </p:nvSpPr>
        <p:spPr>
          <a:xfrm>
            <a:off x="7309387" y="2536008"/>
            <a:ext cx="6035252" cy="273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Certified Trainer(MCT)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Developer(AZ-204)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Engineer(DP-203)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Scientist(DP-100)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Administrator(AZ-104)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6EE89-EC28-7BEB-9073-1CD889DA4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3737" y="708917"/>
            <a:ext cx="1787130" cy="1802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1E03C-67C9-DBAC-E125-149FEC3FE4E9}"/>
              </a:ext>
            </a:extLst>
          </p:cNvPr>
          <p:cNvSpPr txBox="1"/>
          <p:nvPr/>
        </p:nvSpPr>
        <p:spPr>
          <a:xfrm>
            <a:off x="3581400" y="53415"/>
            <a:ext cx="5342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0070C0"/>
                </a:solidFill>
              </a:rPr>
              <a:t>Thank you!!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3386F-994B-7652-1414-FA912F3E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2C9-E126-44D7-ABC8-7CE5B314A4C3}" type="slidenum">
              <a:rPr lang="en-GB" smtClean="0"/>
              <a:t>24</a:t>
            </a:fld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201CE2-27C8-1A58-BA9E-C892AACE1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0316" y="-4243"/>
            <a:ext cx="641684" cy="619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DCDD9-71A1-28D1-049D-E894B7CE1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B2ACC-6B0A-F482-99C8-60E8C84C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90864"/>
            <a:ext cx="9984615" cy="1597228"/>
          </a:xfrm>
        </p:spPr>
        <p:txBody>
          <a:bodyPr>
            <a:normAutofit/>
          </a:bodyPr>
          <a:lstStyle/>
          <a:p>
            <a:r>
              <a:rPr lang="en-GB" sz="6000" b="1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9DED-FEA5-165E-9753-0F357C76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4" y="1974413"/>
            <a:ext cx="8759571" cy="4160576"/>
          </a:xfrm>
        </p:spPr>
        <p:txBody>
          <a:bodyPr anchor="t">
            <a:normAutofit/>
          </a:bodyPr>
          <a:lstStyle/>
          <a:p>
            <a:r>
              <a:rPr lang="en-GB" sz="1400" dirty="0" err="1">
                <a:hlinkClick r:id="rId2"/>
              </a:rPr>
              <a:t>slearn-openai</a:t>
            </a:r>
            <a:r>
              <a:rPr lang="en-GB" sz="1400" dirty="0">
                <a:hlinkClick r:id="rId2"/>
              </a:rPr>
              <a:t> (microsoftlearning.github.io)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>
                <a:hlinkClick r:id="rId3"/>
              </a:rPr>
              <a:t>NikhilSehgal123/Azure-OpenAI-SQL (github.com)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>
                <a:hlinkClick r:id="rId4"/>
              </a:rPr>
              <a:t>Use your own data with Azure OpenAI Service — Training | Microsoft Learn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>
                <a:hlinkClick r:id="rId5"/>
              </a:rPr>
              <a:t>https://learn.microsoft.com/en-gb/azure/ai-services/openai/quickstart?pivots=rest-api&amp;tabs=command-line%2Cpython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>
                <a:hlinkClick r:id="rId6"/>
              </a:rPr>
              <a:t>https://github.com/Valentina-Alto/azure-open-ai-sql-data/blob/main/sql.ipynb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>
                <a:hlinkClick r:id="rId7"/>
              </a:rPr>
              <a:t>https://blazorhelpwebsite.com/ViewBlogPost/8067</a:t>
            </a:r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7E764C-5083-B046-2F47-E7AC7838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36034E5-865B-45ED-92A2-7DAE43DB7212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06/03/2024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4B74-2691-70C2-AEF3-0095C9D0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66CD0-3182-19CF-7483-777B0DA83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1C3F0-5B07-E84A-AB8A-F6E1CD4221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1F25F-EB2A-3085-AF36-5CC96814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62F4F-F8B0-4011-A9CE-3D77A09992C0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06/03/2024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EB7474-29D3-6789-7DCC-B3E2FAB29E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7564" y="1210297"/>
            <a:ext cx="6138863" cy="71278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Alpa Buddhabhatti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1504E-68C3-2F01-F25D-5DB94F3E97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9996" y="2294523"/>
            <a:ext cx="6035675" cy="1270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 Data Engineer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C2F7397-A974-130A-2CA2-8860BE668CDD}"/>
              </a:ext>
            </a:extLst>
          </p:cNvPr>
          <p:cNvSpPr txBox="1">
            <a:spLocks/>
          </p:cNvSpPr>
          <p:nvPr/>
        </p:nvSpPr>
        <p:spPr>
          <a:xfrm>
            <a:off x="417593" y="1909600"/>
            <a:ext cx="6035251" cy="4048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She/Her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26039F3-0C6B-66DF-5EC3-B01796F838CD}"/>
              </a:ext>
            </a:extLst>
          </p:cNvPr>
          <p:cNvSpPr txBox="1">
            <a:spLocks/>
          </p:cNvSpPr>
          <p:nvPr/>
        </p:nvSpPr>
        <p:spPr>
          <a:xfrm>
            <a:off x="930385" y="3472095"/>
            <a:ext cx="1612978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@AlpaB7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86DA136-B1C6-B3D0-D1D3-91B9B4EABEE9}"/>
              </a:ext>
            </a:extLst>
          </p:cNvPr>
          <p:cNvSpPr txBox="1">
            <a:spLocks/>
          </p:cNvSpPr>
          <p:nvPr/>
        </p:nvSpPr>
        <p:spPr>
          <a:xfrm>
            <a:off x="417593" y="4715298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@meetalpa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CDBBF1A-0E8D-DE90-481C-0AD066BECA89}"/>
              </a:ext>
            </a:extLst>
          </p:cNvPr>
          <p:cNvSpPr txBox="1">
            <a:spLocks/>
          </p:cNvSpPr>
          <p:nvPr/>
        </p:nvSpPr>
        <p:spPr>
          <a:xfrm>
            <a:off x="1001531" y="2955519"/>
            <a:ext cx="3125488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pic>
        <p:nvPicPr>
          <p:cNvPr id="16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7FF39CFB-F0F5-3247-61E8-A6293E35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6" y="3549197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7F1A84DC-FD40-D397-E533-B71EA224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9" y="3025706"/>
            <a:ext cx="460222" cy="4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DAB17784-4018-FA68-A893-C518D5BB5177}"/>
              </a:ext>
            </a:extLst>
          </p:cNvPr>
          <p:cNvSpPr txBox="1">
            <a:spLocks/>
          </p:cNvSpPr>
          <p:nvPr/>
        </p:nvSpPr>
        <p:spPr>
          <a:xfrm>
            <a:off x="994855" y="4149887"/>
            <a:ext cx="6659392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alpaBuddhabhatti/AzureOpenAI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34742-71F6-C325-020E-E3A48C0BA5A8}"/>
              </a:ext>
            </a:extLst>
          </p:cNvPr>
          <p:cNvSpPr txBox="1"/>
          <p:nvPr/>
        </p:nvSpPr>
        <p:spPr>
          <a:xfrm>
            <a:off x="930385" y="5185490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@alpabuddhabhatti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422B73-3DB6-7A56-0C33-33A3D26D6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81" y="4745286"/>
            <a:ext cx="502507" cy="385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D582A-DB15-DA78-F9D6-77D6BD5F0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89" y="4124378"/>
            <a:ext cx="502507" cy="4742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E7F204-3CF3-5F8E-0C26-D6A1C5B72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34" y="5268506"/>
            <a:ext cx="519310" cy="456563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E7E662-8579-F08D-9984-FB1C5975261E}"/>
              </a:ext>
            </a:extLst>
          </p:cNvPr>
          <p:cNvSpPr txBox="1">
            <a:spLocks/>
          </p:cNvSpPr>
          <p:nvPr/>
        </p:nvSpPr>
        <p:spPr>
          <a:xfrm>
            <a:off x="7309387" y="2536008"/>
            <a:ext cx="6035252" cy="273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Certified Trainer(MCT)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Developer(AZ-204)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Engineer(DP-203)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Scientist(DP-100)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Administrator(AZ-104)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6EE89-EC28-7BEB-9073-1CD889DA40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3737" y="708917"/>
            <a:ext cx="1787130" cy="180201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8B65DA-2BFE-3E69-1C7E-D700A4AA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C2C9-E126-44D7-ABC8-7CE5B314A4C3}" type="slidenum">
              <a:rPr lang="en-GB" smtClean="0"/>
              <a:t>3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B5F3AC-36A5-A724-671D-7144D89D9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0316" y="-4243"/>
            <a:ext cx="641684" cy="6191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211EB9-78A9-A27E-ED04-3E3CEE4C38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5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4BD0D-23E0-120C-5A01-079F2F879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DC69A-778F-3BF8-B28A-D733B714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29" y="201974"/>
            <a:ext cx="8232296" cy="1337699"/>
          </a:xfrm>
        </p:spPr>
        <p:txBody>
          <a:bodyPr anchor="b"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What Is Azure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732F-53E2-FA22-AD9B-7D0AC123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868" y="1737009"/>
            <a:ext cx="9238531" cy="3802411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i="0" dirty="0">
                <a:effectLst/>
              </a:rPr>
              <a:t>AI Tools</a:t>
            </a:r>
          </a:p>
          <a:p>
            <a:pPr>
              <a:buFont typeface="+mj-lt"/>
              <a:buAutoNum type="arabicPeriod"/>
            </a:pPr>
            <a:r>
              <a:rPr lang="en-GB" sz="2000" i="0" dirty="0">
                <a:effectLst/>
              </a:rPr>
              <a:t>No Expertise Needed</a:t>
            </a:r>
          </a:p>
          <a:p>
            <a:pPr>
              <a:buFont typeface="+mj-lt"/>
              <a:buAutoNum type="arabicPeriod"/>
            </a:pPr>
            <a:r>
              <a:rPr lang="en-GB" sz="2000" i="0" dirty="0">
                <a:effectLst/>
              </a:rPr>
              <a:t>Language Processing</a:t>
            </a:r>
          </a:p>
          <a:p>
            <a:pPr>
              <a:buFont typeface="+mj-lt"/>
              <a:buAutoNum type="arabicPeriod"/>
            </a:pPr>
            <a:r>
              <a:rPr lang="en-GB" sz="2000" i="0" dirty="0">
                <a:effectLst/>
              </a:rPr>
              <a:t>Enhance Applications</a:t>
            </a:r>
          </a:p>
          <a:p>
            <a:pPr>
              <a:buFont typeface="+mj-lt"/>
              <a:buAutoNum type="arabicPeriod"/>
            </a:pPr>
            <a:r>
              <a:rPr lang="en-GB" sz="2000" i="0" dirty="0">
                <a:effectLst/>
              </a:rPr>
              <a:t>Microsoft +OpenAI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E</a:t>
            </a:r>
            <a:r>
              <a:rPr lang="en-GB" sz="2000" i="0" dirty="0">
                <a:effectLst/>
              </a:rPr>
              <a:t>nterprise level security (Azure Private Link, Azure Active Directory, and Azure Role-Based Access Control to help you secure your network, identity, and access)</a:t>
            </a:r>
          </a:p>
          <a:p>
            <a:pPr>
              <a:buFont typeface="+mj-lt"/>
              <a:buAutoNum type="arabicPeriod"/>
            </a:pPr>
            <a:r>
              <a:rPr lang="en-GB" sz="2000" dirty="0"/>
              <a:t>Businesses and developers can save time and resources while gaining valuable insights from their data</a:t>
            </a:r>
          </a:p>
          <a:p>
            <a:pPr>
              <a:buFont typeface="+mj-lt"/>
              <a:buAutoNum type="arabicPeriod"/>
            </a:pPr>
            <a:endParaRPr lang="en-GB" sz="2000" i="0" dirty="0"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8013-4F22-79EF-BAE9-7AEFCEF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06/03/2024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F179-A2FE-3340-A4D5-405F951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65B09-33F3-A690-ED7D-1A59676E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FE3A9-F1E1-4FEA-E752-1381CF8A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A9C6F-769E-E47F-6577-E2412BB33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CF529-2877-87B3-C181-0E575CE3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848" y="382343"/>
            <a:ext cx="9984615" cy="1597228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rgbClr val="0070C0"/>
                </a:solidFill>
              </a:rPr>
              <a:t>Few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2B4B-A409-6AE5-6046-230F8C4A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91" y="2320072"/>
            <a:ext cx="7949965" cy="3353624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400" dirty="0"/>
              <a:t>Chatbot App</a:t>
            </a:r>
          </a:p>
          <a:p>
            <a:pPr>
              <a:buFont typeface="+mj-lt"/>
              <a:buAutoNum type="arabicPeriod"/>
            </a:pPr>
            <a:r>
              <a:rPr lang="en-GB" sz="2400" i="0" dirty="0">
                <a:effectLst/>
              </a:rPr>
              <a:t>Summarised your data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Q&amp;A App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Ask Natural languages query to your Structure Data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Code generation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Media analysis</a:t>
            </a:r>
          </a:p>
          <a:p>
            <a:pPr>
              <a:buFont typeface="+mj-lt"/>
              <a:buAutoNum type="arabicPeriod"/>
            </a:pPr>
            <a:endParaRPr lang="en-GB" sz="2400" dirty="0"/>
          </a:p>
          <a:p>
            <a:pPr marL="0" indent="0">
              <a:buNone/>
            </a:pPr>
            <a:endParaRPr lang="en-GB" sz="2400" i="0" dirty="0"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6A45E-276A-81BB-9380-2EF95992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38322" y="5769864"/>
            <a:ext cx="23154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06/03/2024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2AE3-4622-0F66-2994-0DDDC910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1059C-DB0F-B80A-C472-F45A1FA6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69784-FBBD-9902-67B3-0D806F8B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E72B-5D27-3EBD-A03B-7E931706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7D666-5F6F-B03D-BCFB-C9E02BB4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69" y="101243"/>
            <a:ext cx="8232296" cy="1337699"/>
          </a:xfrm>
        </p:spPr>
        <p:txBody>
          <a:bodyPr anchor="b">
            <a:normAutofit/>
          </a:bodyPr>
          <a:lstStyle/>
          <a:p>
            <a:r>
              <a:rPr lang="en-GB" sz="4700" b="1" dirty="0">
                <a:solidFill>
                  <a:srgbClr val="0070C0"/>
                </a:solidFill>
              </a:rPr>
              <a:t>How to Consume Azure OpenAI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3E8C-839B-D43C-BB63-A334B375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4" y="1535547"/>
            <a:ext cx="9860151" cy="3879367"/>
          </a:xfrm>
        </p:spPr>
        <p:txBody>
          <a:bodyPr anchor="ctr">
            <a:normAutofit/>
          </a:bodyPr>
          <a:lstStyle/>
          <a:p>
            <a:r>
              <a:rPr lang="en-GB" sz="2000" b="1" i="0" dirty="0">
                <a:effectLst/>
              </a:rPr>
              <a:t>Azure OpenAI SDKs (c#, Python etc)</a:t>
            </a:r>
          </a:p>
          <a:p>
            <a:r>
              <a:rPr lang="en-GB" sz="2000" b="1" i="0" dirty="0">
                <a:effectLst/>
              </a:rPr>
              <a:t>REST API</a:t>
            </a:r>
            <a:r>
              <a:rPr lang="en-GB" sz="2000" b="1" dirty="0"/>
              <a:t> (Endpoint , Key, etc)</a:t>
            </a:r>
          </a:p>
          <a:p>
            <a:pPr marL="0" indent="0">
              <a:buNone/>
            </a:pPr>
            <a:r>
              <a:rPr lang="en-GB" sz="2000" b="1" dirty="0"/>
              <a:t>Example:</a:t>
            </a:r>
          </a:p>
          <a:p>
            <a:pPr marL="0" indent="0">
              <a:buNone/>
            </a:pPr>
            <a:r>
              <a:rPr lang="en-GB" sz="2000" b="1" dirty="0"/>
              <a:t>curl $</a:t>
            </a:r>
            <a:r>
              <a:rPr lang="en-GB" sz="2000" b="1" dirty="0">
                <a:solidFill>
                  <a:srgbClr val="0070C0"/>
                </a:solidFill>
              </a:rPr>
              <a:t>AZURE_OPENAI_ENDPOINT</a:t>
            </a:r>
            <a:r>
              <a:rPr lang="en-GB" sz="2000" b="1" dirty="0"/>
              <a:t>/</a:t>
            </a:r>
            <a:r>
              <a:rPr lang="en-GB" sz="2000" b="1" dirty="0" err="1"/>
              <a:t>openai</a:t>
            </a:r>
            <a:r>
              <a:rPr lang="en-GB" sz="2000" b="1" dirty="0"/>
              <a:t>/deployments/</a:t>
            </a:r>
            <a:r>
              <a:rPr lang="en-GB" sz="2000" b="1" dirty="0">
                <a:solidFill>
                  <a:srgbClr val="0070C0"/>
                </a:solidFill>
              </a:rPr>
              <a:t>gpt-35-turbo-instruct</a:t>
            </a:r>
            <a:r>
              <a:rPr lang="en-GB" sz="2000" b="1" dirty="0"/>
              <a:t>/</a:t>
            </a:r>
            <a:r>
              <a:rPr lang="en-GB" sz="2000" b="1" dirty="0" err="1"/>
              <a:t>completions?api-version</a:t>
            </a:r>
            <a:r>
              <a:rPr lang="en-GB" sz="2000" b="1" dirty="0"/>
              <a:t>=2023-05-15 \</a:t>
            </a:r>
          </a:p>
          <a:p>
            <a:pPr marL="457200" lvl="1" indent="0">
              <a:buNone/>
            </a:pPr>
            <a:r>
              <a:rPr lang="en-GB" sz="2000" b="1" dirty="0"/>
              <a:t>  -H "</a:t>
            </a:r>
            <a:r>
              <a:rPr lang="en-GB" sz="2000" b="1" dirty="0">
                <a:solidFill>
                  <a:srgbClr val="00B050"/>
                </a:solidFill>
              </a:rPr>
              <a:t>Content-Type: application/</a:t>
            </a:r>
            <a:r>
              <a:rPr lang="en-GB" sz="2000" b="1" dirty="0" err="1">
                <a:solidFill>
                  <a:srgbClr val="00B050"/>
                </a:solidFill>
              </a:rPr>
              <a:t>json</a:t>
            </a:r>
            <a:r>
              <a:rPr lang="en-GB" sz="2000" b="1" dirty="0"/>
              <a:t>" \</a:t>
            </a:r>
          </a:p>
          <a:p>
            <a:pPr marL="457200" lvl="1" indent="0">
              <a:buNone/>
            </a:pPr>
            <a:r>
              <a:rPr lang="en-GB" sz="2000" b="1" dirty="0"/>
              <a:t>  -H "</a:t>
            </a:r>
            <a:r>
              <a:rPr lang="en-GB" sz="2000" b="1" dirty="0" err="1">
                <a:solidFill>
                  <a:srgbClr val="00B050"/>
                </a:solidFill>
              </a:rPr>
              <a:t>api</a:t>
            </a:r>
            <a:r>
              <a:rPr lang="en-GB" sz="2000" b="1" dirty="0">
                <a:solidFill>
                  <a:srgbClr val="00B050"/>
                </a:solidFill>
              </a:rPr>
              <a:t>-key: $AZURE_OPENAI_KEY</a:t>
            </a:r>
            <a:r>
              <a:rPr lang="en-GB" sz="2000" b="1" dirty="0"/>
              <a:t>" \</a:t>
            </a:r>
          </a:p>
          <a:p>
            <a:pPr marL="457200" lvl="1" indent="0">
              <a:buNone/>
            </a:pPr>
            <a:r>
              <a:rPr lang="en-GB" sz="2000" b="1" dirty="0"/>
              <a:t>  -d "{\"prompt\": \"Once upon a time\"}"</a:t>
            </a:r>
          </a:p>
          <a:p>
            <a:pPr marL="0" indent="0">
              <a:buNone/>
            </a:pPr>
            <a:endParaRPr lang="en-GB" sz="1700" b="1" i="0" dirty="0"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B0597-A166-402E-6BFD-49B8076E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166" y="5769864"/>
            <a:ext cx="238163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83C5D7B-A7E3-432A-9D90-C8A3755289FC}" type="datetime1">
              <a:rPr lang="en-GB" sz="115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06/03/2024</a:t>
            </a:fld>
            <a:endParaRPr lang="en-GB" sz="115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B15D-012E-7EE6-37E5-922410BA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50B2703-FD85-4CDF-BB68-14CE774D9DEA}" type="slidenum">
              <a:rPr lang="en-GB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GB" sz="6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CAA0B-F6A7-1A01-11AA-D8A3E4BB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38"/>
            <a:ext cx="1327868" cy="76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CFB6F-6C53-582C-ED04-53F2B0AAB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2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06/03/2024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E76FD-08EA-B095-A272-699C12AB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7868" cy="6493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CFBF4B-FD0A-232C-2947-1B37DC130BF2}"/>
              </a:ext>
            </a:extLst>
          </p:cNvPr>
          <p:cNvSpPr/>
          <p:nvPr/>
        </p:nvSpPr>
        <p:spPr>
          <a:xfrm>
            <a:off x="5944619" y="3714795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0198B-D2D4-7FDE-132A-B1907891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37" y="4441543"/>
            <a:ext cx="603373" cy="4572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63644F-54D2-78B3-52A0-615D276EF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010" y="3588542"/>
            <a:ext cx="481563" cy="583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65B8E4-9E4E-78A6-219B-CF1CA3F59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242" y="3082422"/>
            <a:ext cx="481564" cy="4941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DA6AAA-027C-8A37-9F84-16E935930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366" y="4216685"/>
            <a:ext cx="663052" cy="4943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82757D-1BF5-F6AE-0C22-E193784DA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458" y="4529045"/>
            <a:ext cx="635033" cy="328949"/>
          </a:xfrm>
          <a:prstGeom prst="rect">
            <a:avLst/>
          </a:prstGeom>
        </p:spPr>
      </p:pic>
      <p:pic>
        <p:nvPicPr>
          <p:cNvPr id="33" name="Graphic 32" descr="Web design">
            <a:extLst>
              <a:ext uri="{FF2B5EF4-FFF2-40B4-BE49-F238E27FC236}">
                <a16:creationId xmlns:a16="http://schemas.microsoft.com/office/drawing/2014/main" id="{67945264-4045-1F69-625E-6E6C70ABD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952" y="3772942"/>
            <a:ext cx="603373" cy="70667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239B63-C84E-DDB4-041D-BF3A6F894F26}"/>
              </a:ext>
            </a:extLst>
          </p:cNvPr>
          <p:cNvCxnSpPr>
            <a:cxnSpLocks/>
          </p:cNvCxnSpPr>
          <p:nvPr/>
        </p:nvCxnSpPr>
        <p:spPr>
          <a:xfrm>
            <a:off x="3839308" y="4541283"/>
            <a:ext cx="21378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C7F97D-04FF-2946-7F70-5218829BA75F}"/>
              </a:ext>
            </a:extLst>
          </p:cNvPr>
          <p:cNvCxnSpPr>
            <a:cxnSpLocks/>
          </p:cNvCxnSpPr>
          <p:nvPr/>
        </p:nvCxnSpPr>
        <p:spPr>
          <a:xfrm flipV="1">
            <a:off x="7383857" y="3180136"/>
            <a:ext cx="0" cy="496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86A237-310A-083C-5A25-23FEBF7AA3BF}"/>
              </a:ext>
            </a:extLst>
          </p:cNvPr>
          <p:cNvSpPr txBox="1"/>
          <p:nvPr/>
        </p:nvSpPr>
        <p:spPr>
          <a:xfrm>
            <a:off x="4175903" y="4148325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4146D8-A5F9-E2EE-A604-141DE9140D41}"/>
              </a:ext>
            </a:extLst>
          </p:cNvPr>
          <p:cNvSpPr txBox="1"/>
          <p:nvPr/>
        </p:nvSpPr>
        <p:spPr>
          <a:xfrm>
            <a:off x="7407201" y="3282726"/>
            <a:ext cx="115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Response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239CB8-D0D7-CFF8-E4F4-0B36A3DAE58E}"/>
              </a:ext>
            </a:extLst>
          </p:cNvPr>
          <p:cNvSpPr txBox="1"/>
          <p:nvPr/>
        </p:nvSpPr>
        <p:spPr>
          <a:xfrm>
            <a:off x="1478394" y="3665990"/>
            <a:ext cx="14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Private Data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648ED02-36A5-9237-CFE6-1852F010E440}"/>
              </a:ext>
            </a:extLst>
          </p:cNvPr>
          <p:cNvSpPr/>
          <p:nvPr/>
        </p:nvSpPr>
        <p:spPr>
          <a:xfrm>
            <a:off x="2914892" y="2976144"/>
            <a:ext cx="209687" cy="18029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47A4318-99B8-BB51-29EB-D98057E4CB42}"/>
              </a:ext>
            </a:extLst>
          </p:cNvPr>
          <p:cNvSpPr/>
          <p:nvPr/>
        </p:nvSpPr>
        <p:spPr>
          <a:xfrm>
            <a:off x="3148050" y="5100488"/>
            <a:ext cx="955847" cy="684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DATA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4BD4C4B7-96B5-AB6D-4906-5D9F0A2A26E7}"/>
              </a:ext>
            </a:extLst>
          </p:cNvPr>
          <p:cNvSpPr/>
          <p:nvPr/>
        </p:nvSpPr>
        <p:spPr>
          <a:xfrm>
            <a:off x="2944597" y="5022076"/>
            <a:ext cx="148474" cy="80820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8CE220-0B63-769E-180B-574901B9CBEB}"/>
              </a:ext>
            </a:extLst>
          </p:cNvPr>
          <p:cNvSpPr txBox="1"/>
          <p:nvPr/>
        </p:nvSpPr>
        <p:spPr>
          <a:xfrm>
            <a:off x="1608056" y="510048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Data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3F46A2A-4247-8F1F-82A0-0D527AC15F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980" y="2127718"/>
            <a:ext cx="640836" cy="438999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6F3000-65BF-2038-E652-1976832362E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11398" y="2566717"/>
            <a:ext cx="21752" cy="592375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1DE01A-7B34-EE02-E8E6-DE9E1E9F55FA}"/>
              </a:ext>
            </a:extLst>
          </p:cNvPr>
          <p:cNvSpPr txBox="1"/>
          <p:nvPr/>
        </p:nvSpPr>
        <p:spPr>
          <a:xfrm>
            <a:off x="5826494" y="3244334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b="1" dirty="0">
                <a:solidFill>
                  <a:srgbClr val="0070C0"/>
                </a:solidFill>
              </a:rPr>
              <a:t>Query</a:t>
            </a:r>
            <a:r>
              <a:rPr lang="en-GB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EB4F5E-8D94-56DC-9E8B-2D1D98DE9A3F}"/>
              </a:ext>
            </a:extLst>
          </p:cNvPr>
          <p:cNvSpPr txBox="1"/>
          <p:nvPr/>
        </p:nvSpPr>
        <p:spPr>
          <a:xfrm>
            <a:off x="6682966" y="1841795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Private Data Sources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E63982-7B31-D259-CE1F-7031882136BC}"/>
              </a:ext>
            </a:extLst>
          </p:cNvPr>
          <p:cNvSpPr txBox="1"/>
          <p:nvPr/>
        </p:nvSpPr>
        <p:spPr>
          <a:xfrm>
            <a:off x="6402427" y="2637925"/>
            <a:ext cx="5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OR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33D806-E03C-1C66-6DA6-1528E1D17502}"/>
              </a:ext>
            </a:extLst>
          </p:cNvPr>
          <p:cNvCxnSpPr>
            <a:cxnSpLocks/>
          </p:cNvCxnSpPr>
          <p:nvPr/>
        </p:nvCxnSpPr>
        <p:spPr>
          <a:xfrm>
            <a:off x="7986831" y="2690838"/>
            <a:ext cx="6693" cy="4974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DC6BAB-6ED6-2787-EC13-9B41538AB5D7}"/>
              </a:ext>
            </a:extLst>
          </p:cNvPr>
          <p:cNvCxnSpPr>
            <a:cxnSpLocks/>
          </p:cNvCxnSpPr>
          <p:nvPr/>
        </p:nvCxnSpPr>
        <p:spPr>
          <a:xfrm>
            <a:off x="6011398" y="3150728"/>
            <a:ext cx="1989013" cy="10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B0C313-6A03-E792-8820-DFDF4010824D}"/>
              </a:ext>
            </a:extLst>
          </p:cNvPr>
          <p:cNvCxnSpPr>
            <a:cxnSpLocks/>
          </p:cNvCxnSpPr>
          <p:nvPr/>
        </p:nvCxnSpPr>
        <p:spPr>
          <a:xfrm>
            <a:off x="6935643" y="3180136"/>
            <a:ext cx="0" cy="537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6AF15840-32CB-5FC9-118E-8C9EBE462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959" y="2188246"/>
            <a:ext cx="359442" cy="33819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20BDD5-F8FC-F2CD-7928-D9C72F3AE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791212" y="2178121"/>
            <a:ext cx="359442" cy="33819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666F4A-A615-7A1D-1694-593509D06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998" y="2189427"/>
            <a:ext cx="384502" cy="36016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72D1FEA-3733-D05B-F9CF-99026B006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6977" y="2164026"/>
            <a:ext cx="358714" cy="36933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9A46555-F92E-ADBF-D877-483EC368C33B}"/>
              </a:ext>
            </a:extLst>
          </p:cNvPr>
          <p:cNvSpPr txBox="1"/>
          <p:nvPr/>
        </p:nvSpPr>
        <p:spPr>
          <a:xfrm>
            <a:off x="5657442" y="1803238"/>
            <a:ext cx="74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User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94F824-4AFE-5EB3-CB87-4533D5B41D90}"/>
              </a:ext>
            </a:extLst>
          </p:cNvPr>
          <p:cNvSpPr txBox="1"/>
          <p:nvPr/>
        </p:nvSpPr>
        <p:spPr>
          <a:xfrm>
            <a:off x="8274020" y="2110632"/>
            <a:ext cx="99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… </a:t>
            </a:r>
            <a:r>
              <a:rPr lang="en-GB" dirty="0">
                <a:solidFill>
                  <a:srgbClr val="0070C0"/>
                </a:solidFill>
              </a:rPr>
              <a:t>etc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1B7AAC41-7727-9DB8-A7D1-CE593A7ACAA7}"/>
              </a:ext>
            </a:extLst>
          </p:cNvPr>
          <p:cNvSpPr/>
          <p:nvPr/>
        </p:nvSpPr>
        <p:spPr>
          <a:xfrm rot="16200000">
            <a:off x="7876679" y="1363142"/>
            <a:ext cx="220305" cy="243508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27DAA5B-5465-0D83-7282-BBAF85A6AA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1737" y="3867305"/>
            <a:ext cx="520727" cy="508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FBB43A-9B71-B0C8-6EE9-B21CA27E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0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 – For Public Data using Azure Portal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06/03/2024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E76FD-08EA-B095-A272-699C12AB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"/>
            <a:ext cx="1327868" cy="65708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66D170-42D8-E8EE-32E9-516944ECD9AD}"/>
              </a:ext>
            </a:extLst>
          </p:cNvPr>
          <p:cNvSpPr/>
          <p:nvPr/>
        </p:nvSpPr>
        <p:spPr>
          <a:xfrm>
            <a:off x="5814521" y="3631556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5CD1A-3A5C-6F03-9E96-36E22AB9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02" y="4370048"/>
            <a:ext cx="664600" cy="457223"/>
          </a:xfrm>
          <a:prstGeom prst="rect">
            <a:avLst/>
          </a:prstGeom>
        </p:spPr>
      </p:pic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4A827D65-F7C9-AA55-DF76-ABA2B0B8E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9113" y="4283043"/>
            <a:ext cx="736191" cy="7066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2182-7D98-65F6-2E27-CF2574B26B32}"/>
              </a:ext>
            </a:extLst>
          </p:cNvPr>
          <p:cNvCxnSpPr>
            <a:cxnSpLocks/>
          </p:cNvCxnSpPr>
          <p:nvPr/>
        </p:nvCxnSpPr>
        <p:spPr>
          <a:xfrm flipV="1">
            <a:off x="6939948" y="3038020"/>
            <a:ext cx="0" cy="535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2D9AF7-B929-3D51-5DD9-AD73279208D5}"/>
              </a:ext>
            </a:extLst>
          </p:cNvPr>
          <p:cNvSpPr txBox="1"/>
          <p:nvPr/>
        </p:nvSpPr>
        <p:spPr>
          <a:xfrm>
            <a:off x="4509479" y="4124969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1D953-F1AD-2632-47B6-02E7EE3374F7}"/>
              </a:ext>
            </a:extLst>
          </p:cNvPr>
          <p:cNvSpPr txBox="1"/>
          <p:nvPr/>
        </p:nvSpPr>
        <p:spPr>
          <a:xfrm>
            <a:off x="6939948" y="3130794"/>
            <a:ext cx="115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Response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E969D1-D67E-81F5-F102-9C3B75CA4880}"/>
              </a:ext>
            </a:extLst>
          </p:cNvPr>
          <p:cNvSpPr/>
          <p:nvPr/>
        </p:nvSpPr>
        <p:spPr>
          <a:xfrm>
            <a:off x="3624055" y="4125221"/>
            <a:ext cx="955847" cy="684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Open</a:t>
            </a:r>
          </a:p>
          <a:p>
            <a:pPr algn="ctr"/>
            <a:r>
              <a:rPr lang="en-GB" b="1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71BF7-E397-6F0C-6B81-1988ABD4FC0C}"/>
              </a:ext>
            </a:extLst>
          </p:cNvPr>
          <p:cNvSpPr txBox="1"/>
          <p:nvPr/>
        </p:nvSpPr>
        <p:spPr>
          <a:xfrm>
            <a:off x="3496801" y="4790450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Data</a:t>
            </a:r>
          </a:p>
          <a:p>
            <a:r>
              <a:rPr lang="en-GB" b="1" dirty="0">
                <a:solidFill>
                  <a:srgbClr val="0070C0"/>
                </a:solidFill>
              </a:rPr>
              <a:t>(Data over internet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2BD478-40C3-BA69-9F2F-2C2FBB14B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597" y="2527328"/>
            <a:ext cx="640836" cy="43899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3FC226-797A-6D62-E1A9-A8D86C6631B5}"/>
              </a:ext>
            </a:extLst>
          </p:cNvPr>
          <p:cNvCxnSpPr>
            <a:cxnSpLocks/>
          </p:cNvCxnSpPr>
          <p:nvPr/>
        </p:nvCxnSpPr>
        <p:spPr>
          <a:xfrm>
            <a:off x="6682096" y="3019272"/>
            <a:ext cx="21752" cy="592375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039834-3A45-9EA9-2536-0024A329AD57}"/>
              </a:ext>
            </a:extLst>
          </p:cNvPr>
          <p:cNvSpPr txBox="1"/>
          <p:nvPr/>
        </p:nvSpPr>
        <p:spPr>
          <a:xfrm>
            <a:off x="4790796" y="3184413"/>
            <a:ext cx="190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b="1" dirty="0">
                <a:solidFill>
                  <a:srgbClr val="0070C0"/>
                </a:solidFill>
              </a:rPr>
              <a:t>Query: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2+2=</a:t>
            </a:r>
            <a:r>
              <a:rPr lang="en-GB" b="1" dirty="0">
                <a:solidFill>
                  <a:srgbClr val="FF0000"/>
                </a:solidFill>
              </a:rPr>
              <a:t>?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BC845-6E50-13E7-4D36-4A66EB526538}"/>
              </a:ext>
            </a:extLst>
          </p:cNvPr>
          <p:cNvSpPr txBox="1"/>
          <p:nvPr/>
        </p:nvSpPr>
        <p:spPr>
          <a:xfrm>
            <a:off x="6529597" y="2230857"/>
            <a:ext cx="74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9B24F-0311-FDA5-6201-E58246B0331B}"/>
              </a:ext>
            </a:extLst>
          </p:cNvPr>
          <p:cNvSpPr txBox="1"/>
          <p:nvPr/>
        </p:nvSpPr>
        <p:spPr>
          <a:xfrm>
            <a:off x="8016348" y="3153995"/>
            <a:ext cx="10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2+2=</a:t>
            </a:r>
            <a:r>
              <a:rPr lang="en-GB" b="1" dirty="0">
                <a:solidFill>
                  <a:schemeClr val="accent6"/>
                </a:solidFill>
              </a:rPr>
              <a:t>4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140EB9-0655-4BFE-AF44-E79087D81BA1}"/>
              </a:ext>
            </a:extLst>
          </p:cNvPr>
          <p:cNvCxnSpPr>
            <a:cxnSpLocks/>
          </p:cNvCxnSpPr>
          <p:nvPr/>
        </p:nvCxnSpPr>
        <p:spPr>
          <a:xfrm>
            <a:off x="4572972" y="4467436"/>
            <a:ext cx="1208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EE7E2C5-34A5-E6AC-8FAA-3335A2EFB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221" y="3668275"/>
            <a:ext cx="520727" cy="508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58F11-822B-A956-A247-2E6D546F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9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0D19F-7732-6E16-E2A2-E2CCF1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CC13D-7E08-3C4E-6BE0-31668E9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DEMO - Integrate Azure OpenAi with ADF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C5D4-9A58-894A-5B33-441A5624E18B}"/>
              </a:ext>
            </a:extLst>
          </p:cNvPr>
          <p:cNvSpPr>
            <a:spLocks/>
          </p:cNvSpPr>
          <p:nvPr/>
        </p:nvSpPr>
        <p:spPr>
          <a:xfrm>
            <a:off x="942561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E26F3EB4-F6C1-474A-B656-9CE86B693D77}" type="datetime1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06/03/2024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FFCF6-1635-8E74-0DC2-1E93C31D55D0}"/>
              </a:ext>
            </a:extLst>
          </p:cNvPr>
          <p:cNvSpPr>
            <a:spLocks/>
          </p:cNvSpPr>
          <p:nvPr/>
        </p:nvSpPr>
        <p:spPr>
          <a:xfrm>
            <a:off x="8560688" y="5925912"/>
            <a:ext cx="2688751" cy="357878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fld id="{A50B2703-FD85-4CDF-BB68-14CE774D9DEA}" type="slidenum"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96112">
                <a:spcAft>
                  <a:spcPts val="600"/>
                </a:spcAft>
              </a:pPr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E76FD-08EA-B095-A272-699C12AB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7868" cy="6191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874657-0CF7-0D9F-E679-696C5BE0131F}"/>
              </a:ext>
            </a:extLst>
          </p:cNvPr>
          <p:cNvSpPr/>
          <p:nvPr/>
        </p:nvSpPr>
        <p:spPr>
          <a:xfrm>
            <a:off x="5681660" y="4016926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65B7B-C5C6-46EE-E0B6-64446FB1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54" y="4448677"/>
            <a:ext cx="664600" cy="45722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05DAE9-48E0-A856-4E88-A3E3C6F37C7E}"/>
              </a:ext>
            </a:extLst>
          </p:cNvPr>
          <p:cNvCxnSpPr>
            <a:cxnSpLocks/>
          </p:cNvCxnSpPr>
          <p:nvPr/>
        </p:nvCxnSpPr>
        <p:spPr>
          <a:xfrm flipV="1">
            <a:off x="6807087" y="2817620"/>
            <a:ext cx="0" cy="1197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034C14-22E7-CA55-B068-D47D49E5E6AC}"/>
              </a:ext>
            </a:extLst>
          </p:cNvPr>
          <p:cNvSpPr txBox="1"/>
          <p:nvPr/>
        </p:nvSpPr>
        <p:spPr>
          <a:xfrm>
            <a:off x="4376618" y="4510339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781009-A9EE-E5A8-1477-C56BC77C2BFC}"/>
              </a:ext>
            </a:extLst>
          </p:cNvPr>
          <p:cNvSpPr txBox="1"/>
          <p:nvPr/>
        </p:nvSpPr>
        <p:spPr>
          <a:xfrm>
            <a:off x="6749433" y="3562370"/>
            <a:ext cx="115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Response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18700C4-8C8F-2DCE-51B4-B184D82A7496}"/>
              </a:ext>
            </a:extLst>
          </p:cNvPr>
          <p:cNvSpPr/>
          <p:nvPr/>
        </p:nvSpPr>
        <p:spPr>
          <a:xfrm>
            <a:off x="3491194" y="4510591"/>
            <a:ext cx="955847" cy="684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Open</a:t>
            </a:r>
          </a:p>
          <a:p>
            <a:pPr algn="ctr"/>
            <a:r>
              <a:rPr lang="en-GB" b="1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D1684-6900-BA4B-8FAF-7C4F9E0D4C58}"/>
              </a:ext>
            </a:extLst>
          </p:cNvPr>
          <p:cNvSpPr txBox="1"/>
          <p:nvPr/>
        </p:nvSpPr>
        <p:spPr>
          <a:xfrm>
            <a:off x="3363940" y="5175820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Data</a:t>
            </a:r>
          </a:p>
          <a:p>
            <a:r>
              <a:rPr lang="en-GB" b="1" dirty="0">
                <a:solidFill>
                  <a:srgbClr val="0070C0"/>
                </a:solidFill>
              </a:rPr>
              <a:t>(Data over internet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12D5AB-3D5A-6F76-E3B3-920CDD435D59}"/>
              </a:ext>
            </a:extLst>
          </p:cNvPr>
          <p:cNvCxnSpPr>
            <a:cxnSpLocks/>
          </p:cNvCxnSpPr>
          <p:nvPr/>
        </p:nvCxnSpPr>
        <p:spPr>
          <a:xfrm>
            <a:off x="6472364" y="2902844"/>
            <a:ext cx="0" cy="1112202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C2F017-11C8-B78A-9B40-2A2FE05A59FB}"/>
              </a:ext>
            </a:extLst>
          </p:cNvPr>
          <p:cNvSpPr txBox="1"/>
          <p:nvPr/>
        </p:nvSpPr>
        <p:spPr>
          <a:xfrm>
            <a:off x="4657935" y="3569783"/>
            <a:ext cx="190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b="1" dirty="0">
                <a:solidFill>
                  <a:srgbClr val="0070C0"/>
                </a:solidFill>
              </a:rPr>
              <a:t>Query: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2+2=</a:t>
            </a:r>
            <a:r>
              <a:rPr lang="en-GB" b="1" dirty="0">
                <a:solidFill>
                  <a:srgbClr val="FF0000"/>
                </a:solidFill>
              </a:rPr>
              <a:t>?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763E4-7074-2650-CD9E-97BCE6845353}"/>
              </a:ext>
            </a:extLst>
          </p:cNvPr>
          <p:cNvSpPr txBox="1"/>
          <p:nvPr/>
        </p:nvSpPr>
        <p:spPr>
          <a:xfrm>
            <a:off x="7883487" y="3539365"/>
            <a:ext cx="102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2+2=</a:t>
            </a:r>
            <a:r>
              <a:rPr lang="en-GB" b="1" dirty="0">
                <a:solidFill>
                  <a:schemeClr val="accent6"/>
                </a:solidFill>
              </a:rPr>
              <a:t>4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786938-F241-0D5E-ADF3-4FC879307285}"/>
              </a:ext>
            </a:extLst>
          </p:cNvPr>
          <p:cNvCxnSpPr>
            <a:cxnSpLocks/>
          </p:cNvCxnSpPr>
          <p:nvPr/>
        </p:nvCxnSpPr>
        <p:spPr>
          <a:xfrm>
            <a:off x="4440111" y="4852806"/>
            <a:ext cx="1208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C40F129-1E72-DD90-32B4-93E2EC202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532" y="2092348"/>
            <a:ext cx="900922" cy="682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692EA1-1975-BCBD-0451-585720E94714}"/>
              </a:ext>
            </a:extLst>
          </p:cNvPr>
          <p:cNvSpPr txBox="1"/>
          <p:nvPr/>
        </p:nvSpPr>
        <p:spPr>
          <a:xfrm>
            <a:off x="1891324" y="2584934"/>
            <a:ext cx="437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Azure OpenAI Rest URL+API API Version</a:t>
            </a:r>
          </a:p>
          <a:p>
            <a:r>
              <a:rPr lang="en-GB" dirty="0"/>
              <a:t>2. Method : POST</a:t>
            </a:r>
          </a:p>
          <a:p>
            <a:r>
              <a:rPr lang="en-GB" dirty="0"/>
              <a:t>3. Header : Content-Type +Key</a:t>
            </a:r>
          </a:p>
          <a:p>
            <a:r>
              <a:rPr lang="en-GB" dirty="0"/>
              <a:t>4. Message : Prompt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74C8E-360D-0B1A-BA78-516E8CAD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8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520A54-06D0-4CF4-A74E-B064E5372A0D}">
  <we:reference id="b0430364-2ab6-47cd-907e-f8b72239b204" version="3.19.222.0" store="EXCatalog" storeType="EXCatalog"/>
  <we:alternateReferences>
    <we:reference id="WA200000729" version="3.19.222.0" store="en-IE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1277</Words>
  <Application>Microsoft Office PowerPoint</Application>
  <PresentationFormat>Widescreen</PresentationFormat>
  <Paragraphs>273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az_ea_font</vt:lpstr>
      <vt:lpstr>Calibri</vt:lpstr>
      <vt:lpstr>Calibri Light</vt:lpstr>
      <vt:lpstr>Graphik Meetup</vt:lpstr>
      <vt:lpstr>Segoe UI</vt:lpstr>
      <vt:lpstr>Office Theme</vt:lpstr>
      <vt:lpstr>Azure OpenAI Unveiled: A Comprehensive Guide</vt:lpstr>
      <vt:lpstr>Abstract</vt:lpstr>
      <vt:lpstr>Alpa Buddhabhatti</vt:lpstr>
      <vt:lpstr>What Is Azure OpenAI</vt:lpstr>
      <vt:lpstr>Few Examples</vt:lpstr>
      <vt:lpstr>How to Consume Azure OpenAI</vt:lpstr>
      <vt:lpstr>High Level Design</vt:lpstr>
      <vt:lpstr>DEMO – For Public Data using Azure Portal</vt:lpstr>
      <vt:lpstr>DEMO - Integrate Azure OpenAi with ADF</vt:lpstr>
      <vt:lpstr>DEMO – Consuming </vt:lpstr>
      <vt:lpstr>Prerequisites</vt:lpstr>
      <vt:lpstr>DEMO – Private Data</vt:lpstr>
      <vt:lpstr>Integrate with ADF </vt:lpstr>
      <vt:lpstr>Demo</vt:lpstr>
      <vt:lpstr>Search Type</vt:lpstr>
      <vt:lpstr>Keywords</vt:lpstr>
      <vt:lpstr>Keywords</vt:lpstr>
      <vt:lpstr>Tips</vt:lpstr>
      <vt:lpstr>Role &amp; Permission</vt:lpstr>
      <vt:lpstr>Few more High-level design</vt:lpstr>
      <vt:lpstr>PowerPoint Presentation</vt:lpstr>
      <vt:lpstr>PowerPoint Presentation</vt:lpstr>
      <vt:lpstr>PowerPoint Presentation</vt:lpstr>
      <vt:lpstr>Alpa Buddhabhatti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Alpa Buddhabhatti</dc:creator>
  <cp:lastModifiedBy>Buddhabhatti, Alpa</cp:lastModifiedBy>
  <cp:revision>51</cp:revision>
  <dcterms:created xsi:type="dcterms:W3CDTF">2024-02-02T00:35:00Z</dcterms:created>
  <dcterms:modified xsi:type="dcterms:W3CDTF">2024-03-06T15:37:51Z</dcterms:modified>
</cp:coreProperties>
</file>