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334" r:id="rId3"/>
    <p:sldId id="321" r:id="rId4"/>
    <p:sldId id="323" r:id="rId5"/>
    <p:sldId id="351" r:id="rId6"/>
    <p:sldId id="324" r:id="rId7"/>
    <p:sldId id="327" r:id="rId8"/>
    <p:sldId id="331" r:id="rId9"/>
    <p:sldId id="340" r:id="rId10"/>
    <p:sldId id="341" r:id="rId11"/>
    <p:sldId id="347" r:id="rId12"/>
    <p:sldId id="263" r:id="rId13"/>
    <p:sldId id="343" r:id="rId14"/>
    <p:sldId id="350" r:id="rId15"/>
    <p:sldId id="339" r:id="rId16"/>
    <p:sldId id="348" r:id="rId17"/>
    <p:sldId id="325" r:id="rId18"/>
    <p:sldId id="261" r:id="rId19"/>
    <p:sldId id="352" r:id="rId20"/>
    <p:sldId id="346" r:id="rId21"/>
    <p:sldId id="32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34BC8-D047-4154-94B7-EF7588C0813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50F2-0367-47E3-BE79-271FA4AE6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4E746-F76F-4DB3-A606-7C0A6C25F2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41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4E746-F76F-4DB3-A606-7C0A6C25F2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55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D921-20FA-41FC-155A-E47206888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07E1A-625F-DC43-05FF-03DC6CFC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B54F-F198-DD2C-4500-60300292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5F1D-F6F1-4811-93B3-24A08A5B717C}" type="datetime1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251C-3344-704B-CAA9-4F4EEC55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3DA8-FFE1-E7AC-08F5-417774E4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1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9A7E-6B19-E3AD-D002-6337544D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704A-40AC-220F-9C9A-F12F6F55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F301-3247-F351-AA49-851AD719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AE57-582B-4214-9CF8-CFFF5BB568C0}" type="datetime1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5B16-C235-F16C-33C6-F4513B7D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4DC4-A560-F48F-B2B2-25806C4E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08EEC-F8BB-6E88-A613-B8467BE0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D652D-81C2-2B2C-CCBC-C901F04B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BFE5-463A-88CE-5105-AF7E7040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BC3C-72EC-4530-89E8-23E43DF8E73E}" type="datetime1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693E-EED4-E999-1EAC-BC88C14A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3886-3769-62AA-B958-D84C487C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7F7F-E6B3-6855-BC4A-08DDF1A2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6213-C41D-E372-80BA-1001140B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21A6-75A6-8629-0E63-630233E2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3EB4-F6C1-474A-B656-9CE86B693D77}" type="datetime1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3A22-46DC-93C4-DBBD-AC402A2D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030E-00F7-73A0-58B7-A4B623A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5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0854-62DB-4BC0-F06D-59A3727B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2521-257D-D1D9-74FA-28372465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D041-F2D7-5756-0E20-23713BD1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F46-1856-4BFE-9002-1FAB3E7E2EF3}" type="datetime1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EB5F-6671-42F3-CCC8-48D36230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734D-D402-6051-BA25-7EAF65D1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6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82A0-B1F7-A972-C83D-B02C8831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7279-FC11-1FCC-9E86-90667F4F7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11D31-6ABF-B130-AB1F-085AAADCD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F566-0A9B-01F4-3739-FDF36E9E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9AA1-1EF9-499B-85A0-E0F352A24397}" type="datetime1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2FBD3-AD47-4640-3FA0-62D9D4EE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D2353-E0AB-00E5-0B0F-EB9953CC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5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002A-92B9-DB10-470C-972204CD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9953-3FA7-39D8-8843-659EE49B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06ED-A7BD-032A-4A92-30D380DF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6DF24-8287-8617-DE6A-892C6344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E522F-1139-5ABE-6DAA-1B081C535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34149-ACDC-681C-C764-BEA74D6D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3E56-A02D-4AFF-9371-FD9B02CE2103}" type="datetime1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40D97-E07D-1425-4D70-82DBBB21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D9550-A537-0908-BFA1-18BB5BFC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2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B422-BAD6-20EF-DAD1-EFD173CD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B39D9-A84D-D2AE-974F-59831B20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F69-4145-4395-83AE-C9DC2B6B7753}" type="datetime1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46EB2-E704-A55E-B36F-B29AE628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0F89-A1C3-241C-0539-24D9CA18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94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24002-776A-CBE7-5657-7E936B93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98B5-73D9-47CE-99A6-36FBC43DA142}" type="datetime1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960D9-19F3-5FED-7AE2-BA32A96A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561D3-73BD-EB48-605F-0751DE69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B9EE-E362-EFF2-5DB9-A91C8FDE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169D-E8FA-0F04-01D6-60D423AB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57D03-3924-3609-6D9C-B44FBCA02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4289E-96EC-B991-E194-786DA644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7C7-3EF4-4910-AFA3-3A0B0519F738}" type="datetime1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B5E2-0125-18F6-3D4C-D3A6C768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54FE8-A0B0-DAE2-1849-8BE8D7BB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7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525-D88E-BC9F-9971-A682A479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3C57A-164A-3FC1-846E-181CFC696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430D0-B4F9-B8D1-0E3A-4F137D126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8F6E-3BC1-3835-5CA2-A6DF8E09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64E-DDAC-4D5F-B171-60E01DAE6867}" type="datetime1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875B-6F66-944C-F681-1D1E061B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D9AB9-CE8B-CC93-464B-4E91EEF4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8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F150B-C3AE-2EA3-544F-5C549B4E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A9932-B6A2-EA3B-6667-0B89AE91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D279-A21B-1E6E-4334-405B14469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B493-0D75-47A5-8E1E-47F33DC2BBBC}" type="datetime1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9D7C-2B0B-B50F-1813-4ECEA029C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C6BC-855C-EC37-AB61-17CB5D990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azure/ai-services/openai/how-to/function-calling?tabs=pyth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ustomervoice.microsoft.com/Pages/ResponsePage.aspx?id=v4j5cvGGr0GRqy180BHbR7en2Ais5pxKtso_Pz4b1_xUNTZBNzRKNlVQSFhZMU9aV09EVzYxWFdORCQlQCN0PWc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NikhilSehgal123/Azure-OpenAI-SQL" TargetMode="External"/><Relationship Id="rId7" Type="http://schemas.openxmlformats.org/officeDocument/2006/relationships/hyperlink" Target="https://blazorhelpwebsite.com/ViewBlogPost/8067" TargetMode="External"/><Relationship Id="rId2" Type="http://schemas.openxmlformats.org/officeDocument/2006/relationships/hyperlink" Target="https://microsoftlearning.github.io/mslearn-openai/Instructions/Exercises/02-natural-language-azure-opena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alentina-Alto/azure-open-ai-sql-data/blob/main/sql.ipynb" TargetMode="External"/><Relationship Id="rId5" Type="http://schemas.openxmlformats.org/officeDocument/2006/relationships/hyperlink" Target="https://learn.microsoft.com/en-gb/azure/ai-services/openai/quickstart?pivots=rest-api&amp;tabs=command-line%2Cpython" TargetMode="External"/><Relationship Id="rId4" Type="http://schemas.openxmlformats.org/officeDocument/2006/relationships/hyperlink" Target="https://learn.microsoft.com/en-us/training/modules/use-own-data-azure-openai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791C09-DE92-48E8-877D-8AED5428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en-GB" sz="6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Getting Start with Azure OpenAI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0AFBDE-AE83-8F1A-41BA-7F503934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96152" y="5769149"/>
            <a:ext cx="2257649" cy="365760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fld id="{AF45234F-5A43-42EE-BCA8-93A4753DE27D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7C115A-DA12-D607-933A-5730F404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4689" y="4887261"/>
            <a:ext cx="1669112" cy="1008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822C2C9-E126-44D7-ABC8-7CE5B314A4C3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65CBC-EB3A-49E0-D783-24D4B4CC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3" y="2522213"/>
            <a:ext cx="24479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8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 - Integrate Azure OpenAI with ADF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30/01/2025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874657-0CF7-0D9F-E679-696C5BE0131F}"/>
              </a:ext>
            </a:extLst>
          </p:cNvPr>
          <p:cNvSpPr/>
          <p:nvPr/>
        </p:nvSpPr>
        <p:spPr>
          <a:xfrm>
            <a:off x="5681660" y="4016926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65B7B-C5C6-46EE-E0B6-64446FB1D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54" y="4448677"/>
            <a:ext cx="664600" cy="45722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05DAE9-48E0-A856-4E88-A3E3C6F37C7E}"/>
              </a:ext>
            </a:extLst>
          </p:cNvPr>
          <p:cNvCxnSpPr>
            <a:cxnSpLocks/>
          </p:cNvCxnSpPr>
          <p:nvPr/>
        </p:nvCxnSpPr>
        <p:spPr>
          <a:xfrm flipV="1">
            <a:off x="6807087" y="2817620"/>
            <a:ext cx="0" cy="1197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034C14-22E7-CA55-B068-D47D49E5E6AC}"/>
              </a:ext>
            </a:extLst>
          </p:cNvPr>
          <p:cNvSpPr txBox="1"/>
          <p:nvPr/>
        </p:nvSpPr>
        <p:spPr>
          <a:xfrm>
            <a:off x="4376618" y="4510339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781009-A9EE-E5A8-1477-C56BC77C2BFC}"/>
              </a:ext>
            </a:extLst>
          </p:cNvPr>
          <p:cNvSpPr txBox="1"/>
          <p:nvPr/>
        </p:nvSpPr>
        <p:spPr>
          <a:xfrm>
            <a:off x="6749433" y="3562370"/>
            <a:ext cx="115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Response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18700C4-8C8F-2DCE-51B4-B184D82A7496}"/>
              </a:ext>
            </a:extLst>
          </p:cNvPr>
          <p:cNvSpPr/>
          <p:nvPr/>
        </p:nvSpPr>
        <p:spPr>
          <a:xfrm>
            <a:off x="3491194" y="4510591"/>
            <a:ext cx="955847" cy="684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Open</a:t>
            </a:r>
          </a:p>
          <a:p>
            <a:pPr algn="ctr"/>
            <a:r>
              <a:rPr lang="en-GB" b="1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D1684-6900-BA4B-8FAF-7C4F9E0D4C58}"/>
              </a:ext>
            </a:extLst>
          </p:cNvPr>
          <p:cNvSpPr txBox="1"/>
          <p:nvPr/>
        </p:nvSpPr>
        <p:spPr>
          <a:xfrm>
            <a:off x="3363940" y="5175820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Data</a:t>
            </a:r>
          </a:p>
          <a:p>
            <a:r>
              <a:rPr lang="en-GB" b="1" dirty="0">
                <a:solidFill>
                  <a:srgbClr val="0070C0"/>
                </a:solidFill>
              </a:rPr>
              <a:t>(Data over internet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12D5AB-3D5A-6F76-E3B3-920CDD435D59}"/>
              </a:ext>
            </a:extLst>
          </p:cNvPr>
          <p:cNvCxnSpPr>
            <a:cxnSpLocks/>
          </p:cNvCxnSpPr>
          <p:nvPr/>
        </p:nvCxnSpPr>
        <p:spPr>
          <a:xfrm>
            <a:off x="6472364" y="2902844"/>
            <a:ext cx="0" cy="1112202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C2F017-11C8-B78A-9B40-2A2FE05A59FB}"/>
              </a:ext>
            </a:extLst>
          </p:cNvPr>
          <p:cNvSpPr txBox="1"/>
          <p:nvPr/>
        </p:nvSpPr>
        <p:spPr>
          <a:xfrm>
            <a:off x="4657935" y="3569783"/>
            <a:ext cx="190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b="1" dirty="0">
                <a:solidFill>
                  <a:srgbClr val="0070C0"/>
                </a:solidFill>
              </a:rPr>
              <a:t>Query: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2+2=</a:t>
            </a:r>
            <a:r>
              <a:rPr lang="en-GB" b="1" dirty="0">
                <a:solidFill>
                  <a:srgbClr val="FF0000"/>
                </a:solidFill>
              </a:rPr>
              <a:t>?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763E4-7074-2650-CD9E-97BCE6845353}"/>
              </a:ext>
            </a:extLst>
          </p:cNvPr>
          <p:cNvSpPr txBox="1"/>
          <p:nvPr/>
        </p:nvSpPr>
        <p:spPr>
          <a:xfrm>
            <a:off x="7883487" y="3539365"/>
            <a:ext cx="10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2+2=</a:t>
            </a:r>
            <a:r>
              <a:rPr lang="en-GB" b="1" dirty="0">
                <a:solidFill>
                  <a:schemeClr val="accent6"/>
                </a:solidFill>
              </a:rPr>
              <a:t>4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786938-F241-0D5E-ADF3-4FC879307285}"/>
              </a:ext>
            </a:extLst>
          </p:cNvPr>
          <p:cNvCxnSpPr>
            <a:cxnSpLocks/>
          </p:cNvCxnSpPr>
          <p:nvPr/>
        </p:nvCxnSpPr>
        <p:spPr>
          <a:xfrm>
            <a:off x="4440111" y="4852806"/>
            <a:ext cx="1208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C40F129-1E72-DD90-32B4-93E2EC202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32" y="2092348"/>
            <a:ext cx="900922" cy="682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692EA1-1975-BCBD-0451-585720E94714}"/>
              </a:ext>
            </a:extLst>
          </p:cNvPr>
          <p:cNvSpPr txBox="1"/>
          <p:nvPr/>
        </p:nvSpPr>
        <p:spPr>
          <a:xfrm>
            <a:off x="1891324" y="2584934"/>
            <a:ext cx="437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Azure OpenAI Rest URL+API API Version</a:t>
            </a:r>
          </a:p>
          <a:p>
            <a:r>
              <a:rPr lang="en-GB" dirty="0"/>
              <a:t>2. Method : POST</a:t>
            </a:r>
          </a:p>
          <a:p>
            <a:r>
              <a:rPr lang="en-GB" dirty="0"/>
              <a:t>3. Header : Content-Type +Key</a:t>
            </a:r>
          </a:p>
          <a:p>
            <a:r>
              <a:rPr lang="en-GB" dirty="0"/>
              <a:t>4. Message : Prompt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74C8E-360D-0B1A-BA78-516E8CAD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8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 – Consuming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30/01/2025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6E4A2-8780-29BE-B7DB-A4CCE13E460D}"/>
              </a:ext>
            </a:extLst>
          </p:cNvPr>
          <p:cNvSpPr txBox="1"/>
          <p:nvPr/>
        </p:nvSpPr>
        <p:spPr>
          <a:xfrm>
            <a:off x="1789723" y="2852615"/>
            <a:ext cx="30501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Postman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Fabric Notebook</a:t>
            </a:r>
          </a:p>
          <a:p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E5BAD-8384-51B9-1860-A252237BC02F}"/>
              </a:ext>
            </a:extLst>
          </p:cNvPr>
          <p:cNvSpPr txBox="1"/>
          <p:nvPr/>
        </p:nvSpPr>
        <p:spPr>
          <a:xfrm>
            <a:off x="1883508" y="4590132"/>
            <a:ext cx="915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How to use function calling with Azure OpenAI Service - Azure OpenAI Service | Microsoft Learn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911921-EDF9-6819-F923-E6BF0032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81269-FCDA-AAAC-E785-D4D4CC3E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69" y="257831"/>
            <a:ext cx="9984615" cy="1597228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0070C0"/>
                </a:solidFill>
              </a:rPr>
              <a:t>P</a:t>
            </a:r>
            <a:r>
              <a:rPr lang="en-GB" sz="6000" i="0" dirty="0">
                <a:solidFill>
                  <a:srgbClr val="0070C0"/>
                </a:solidFill>
                <a:effectLst/>
              </a:rPr>
              <a:t>rerequisites</a:t>
            </a:r>
            <a:endParaRPr lang="en-GB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964F-EB0E-91D7-E54C-A8007616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62" y="1771262"/>
            <a:ext cx="9911321" cy="369349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Azure account.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Azure subscription with access enabled for the Azure OpenAI service. </a:t>
            </a:r>
          </a:p>
          <a:p>
            <a:pPr marL="0" indent="0">
              <a:buNone/>
            </a:pPr>
            <a:r>
              <a:rPr lang="en-GB" sz="2000" dirty="0"/>
              <a:t>You can request access with this form- </a:t>
            </a:r>
            <a:r>
              <a:rPr lang="en-GB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 Access to Azure OpenAI Service (microsoft.com)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3. Azure account permissions(subscription-level permissions  OR RG level):</a:t>
            </a:r>
          </a:p>
          <a:p>
            <a:pPr lvl="1"/>
            <a:r>
              <a:rPr lang="en-GB" sz="2000" dirty="0"/>
              <a:t> </a:t>
            </a:r>
            <a:r>
              <a:rPr lang="en-GB" sz="2000" dirty="0" err="1"/>
              <a:t>Microsoft.Authorization</a:t>
            </a:r>
            <a:r>
              <a:rPr lang="en-GB" sz="2000" dirty="0"/>
              <a:t>/</a:t>
            </a:r>
            <a:r>
              <a:rPr lang="en-GB" sz="2000" dirty="0" err="1"/>
              <a:t>roleAssignments</a:t>
            </a:r>
            <a:r>
              <a:rPr lang="en-GB" sz="2000" dirty="0"/>
              <a:t>/write permissions (such as Role Based Access Control Administrator, User Access Administrator, or Owner.) </a:t>
            </a:r>
          </a:p>
          <a:p>
            <a:pPr lvl="1"/>
            <a:r>
              <a:rPr lang="en-GB" sz="2000" dirty="0"/>
              <a:t> </a:t>
            </a:r>
            <a:r>
              <a:rPr lang="en-GB" sz="2000" dirty="0" err="1"/>
              <a:t>Microsoft.Resources</a:t>
            </a:r>
            <a:r>
              <a:rPr lang="en-GB" sz="2000" dirty="0"/>
              <a:t>/deployments/write permissions on the subscription level.</a:t>
            </a:r>
          </a:p>
          <a:p>
            <a:pPr lvl="1"/>
            <a:r>
              <a:rPr lang="en-GB" sz="2000" dirty="0"/>
              <a:t>You need App Registration (Client Id)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8AB3-E39E-8F35-1B87-79D892E1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451E-E4D4-F54A-7C2E-5A5A372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FC101-FED4-9EEC-864B-0829336A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 – Private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828251" y="6362658"/>
            <a:ext cx="2688751" cy="3578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896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6F3EB4-F6C1-474A-B656-9CE86B693D77}" type="datetime1">
              <a:rPr kumimoji="0" lang="en-GB" sz="17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896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30/01/2025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11085843" y="6423029"/>
            <a:ext cx="2688751" cy="3578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896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50B2703-FD85-4CDF-BB68-14CE774D9DEA}" type="slidenum">
              <a:rPr kumimoji="0" lang="en-GB" sz="17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896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2E75C9-B350-3A9B-CA2C-A908C438B4E6}"/>
              </a:ext>
            </a:extLst>
          </p:cNvPr>
          <p:cNvSpPr/>
          <p:nvPr/>
        </p:nvSpPr>
        <p:spPr>
          <a:xfrm>
            <a:off x="5258135" y="2561154"/>
            <a:ext cx="4254366" cy="3301587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A77A1-1EDB-485A-C2CE-881238B4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044" y="4543089"/>
            <a:ext cx="2235315" cy="1549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257B0-AB37-0751-B5F2-820A510B6DEE}"/>
              </a:ext>
            </a:extLst>
          </p:cNvPr>
          <p:cNvSpPr txBox="1"/>
          <p:nvPr/>
        </p:nvSpPr>
        <p:spPr>
          <a:xfrm>
            <a:off x="6725160" y="4541454"/>
            <a:ext cx="131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92827"/>
                </a:solidFill>
                <a:effectLst/>
                <a:latin typeface="az_ea_font"/>
              </a:rPr>
              <a:t>hotel-data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77FA0-E694-E8FB-1E49-7CBA7B83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808" y="3776697"/>
            <a:ext cx="714201" cy="551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41F529-D0DC-4481-A7DE-2C7E7C18CB04}"/>
              </a:ext>
            </a:extLst>
          </p:cNvPr>
          <p:cNvSpPr txBox="1"/>
          <p:nvPr/>
        </p:nvSpPr>
        <p:spPr>
          <a:xfrm>
            <a:off x="2375557" y="4273943"/>
            <a:ext cx="15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OpenAI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75D647-042A-F3D3-9438-0F6FCD7B0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058" y="3241844"/>
            <a:ext cx="635033" cy="457223"/>
          </a:xfrm>
          <a:prstGeom prst="rect">
            <a:avLst/>
          </a:prstGeom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4A707EB5-56F2-F3C6-71C3-92AF50D2E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435" y="3263257"/>
            <a:ext cx="635033" cy="554293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38B0DC4-3601-3151-2F99-CAA3D7EF3C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2196" y="3111647"/>
            <a:ext cx="1045410" cy="654084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0904EA0E-3108-51CB-0B92-D120C37F4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2052" y="3263257"/>
            <a:ext cx="966267" cy="461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F0BDEC-C37D-ECB0-5A24-F3200DA6F77F}"/>
              </a:ext>
            </a:extLst>
          </p:cNvPr>
          <p:cNvSpPr txBox="1"/>
          <p:nvPr/>
        </p:nvSpPr>
        <p:spPr>
          <a:xfrm>
            <a:off x="6929956" y="3619040"/>
            <a:ext cx="900923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B35E6-32F5-E6A8-98E2-766CABD67BFE}"/>
              </a:ext>
            </a:extLst>
          </p:cNvPr>
          <p:cNvSpPr txBox="1"/>
          <p:nvPr/>
        </p:nvSpPr>
        <p:spPr>
          <a:xfrm>
            <a:off x="7778657" y="3615049"/>
            <a:ext cx="274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Keyword Search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11ED7-A6E0-CB66-1B38-6E3738E3CA43}"/>
              </a:ext>
            </a:extLst>
          </p:cNvPr>
          <p:cNvSpPr txBox="1"/>
          <p:nvPr/>
        </p:nvSpPr>
        <p:spPr>
          <a:xfrm>
            <a:off x="5260207" y="3610166"/>
            <a:ext cx="166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AI Search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466024-C8C4-A72C-F9B1-EB797C286A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4939" y="4479525"/>
            <a:ext cx="590581" cy="67376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9805F3-1868-1D11-8F50-55877463C61A}"/>
              </a:ext>
            </a:extLst>
          </p:cNvPr>
          <p:cNvCxnSpPr>
            <a:cxnSpLocks/>
          </p:cNvCxnSpPr>
          <p:nvPr/>
        </p:nvCxnSpPr>
        <p:spPr>
          <a:xfrm flipV="1">
            <a:off x="6093118" y="3940550"/>
            <a:ext cx="0" cy="51805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A8AA41-FBBD-0DED-7202-989EF7B40334}"/>
              </a:ext>
            </a:extLst>
          </p:cNvPr>
          <p:cNvSpPr txBox="1"/>
          <p:nvPr/>
        </p:nvSpPr>
        <p:spPr>
          <a:xfrm>
            <a:off x="5440873" y="5116426"/>
            <a:ext cx="318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Internal Knowledge </a:t>
            </a:r>
          </a:p>
          <a:p>
            <a:r>
              <a:rPr lang="en-GB" dirty="0">
                <a:solidFill>
                  <a:srgbClr val="0070C0"/>
                </a:solidFill>
              </a:rPr>
              <a:t>based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432C5-4376-9F1F-CF4A-1D3338D3FEB0}"/>
              </a:ext>
            </a:extLst>
          </p:cNvPr>
          <p:cNvCxnSpPr>
            <a:cxnSpLocks/>
          </p:cNvCxnSpPr>
          <p:nvPr/>
        </p:nvCxnSpPr>
        <p:spPr>
          <a:xfrm flipV="1">
            <a:off x="6369596" y="3524029"/>
            <a:ext cx="682366" cy="4626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21B6E5-5CFC-AA58-47AC-DCA77E4D716E}"/>
              </a:ext>
            </a:extLst>
          </p:cNvPr>
          <p:cNvCxnSpPr>
            <a:cxnSpLocks/>
          </p:cNvCxnSpPr>
          <p:nvPr/>
        </p:nvCxnSpPr>
        <p:spPr>
          <a:xfrm flipV="1">
            <a:off x="7506642" y="3482700"/>
            <a:ext cx="682366" cy="4626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3407A56-02A8-01E8-E066-AE52D6BF86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0933" y="2424741"/>
            <a:ext cx="635033" cy="80080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9A1A0A-9B70-CA68-D46C-91262AA79398}"/>
              </a:ext>
            </a:extLst>
          </p:cNvPr>
          <p:cNvCxnSpPr>
            <a:cxnSpLocks/>
          </p:cNvCxnSpPr>
          <p:nvPr/>
        </p:nvCxnSpPr>
        <p:spPr>
          <a:xfrm flipV="1">
            <a:off x="2982265" y="3263796"/>
            <a:ext cx="0" cy="520466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F5D39F-B5E4-33E2-6281-1EB23AD7A356}"/>
              </a:ext>
            </a:extLst>
          </p:cNvPr>
          <p:cNvSpPr txBox="1"/>
          <p:nvPr/>
        </p:nvSpPr>
        <p:spPr>
          <a:xfrm>
            <a:off x="3751649" y="4333660"/>
            <a:ext cx="1660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highlight>
                  <a:srgbClr val="FFFF00"/>
                </a:highlight>
              </a:rPr>
              <a:t>User</a:t>
            </a:r>
            <a:r>
              <a:rPr lang="en-GB" sz="1400" dirty="0">
                <a:highlight>
                  <a:srgbClr val="FFFF00"/>
                </a:highlight>
              </a:rPr>
              <a:t> </a:t>
            </a:r>
            <a:r>
              <a:rPr lang="en-GB" sz="1400" dirty="0">
                <a:solidFill>
                  <a:srgbClr val="0070C0"/>
                </a:solidFill>
                <a:highlight>
                  <a:srgbClr val="FFFF00"/>
                </a:highlight>
              </a:rPr>
              <a:t>Query </a:t>
            </a:r>
            <a:r>
              <a:rPr lang="en-GB" sz="1400" dirty="0">
                <a:solidFill>
                  <a:srgbClr val="0070C0"/>
                </a:solidFill>
              </a:rPr>
              <a:t>“Can you please suggest hotel in Dubai”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61A38C-18DB-B62B-178D-D22A4E67CA92}"/>
              </a:ext>
            </a:extLst>
          </p:cNvPr>
          <p:cNvSpPr txBox="1"/>
          <p:nvPr/>
        </p:nvSpPr>
        <p:spPr>
          <a:xfrm>
            <a:off x="3611199" y="3067484"/>
            <a:ext cx="1660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highlight>
                  <a:srgbClr val="FFFF00"/>
                </a:highlight>
              </a:rPr>
              <a:t>Response</a:t>
            </a:r>
          </a:p>
          <a:p>
            <a:r>
              <a:rPr lang="en-GB" sz="1400" dirty="0">
                <a:solidFill>
                  <a:srgbClr val="0070C0"/>
                </a:solidFill>
              </a:rPr>
              <a:t>List of hotel in Dubai from private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EB43F0-DD5B-4D8B-5F3E-81CDCAC0060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412009" y="4021591"/>
            <a:ext cx="1844272" cy="309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0EFC2-4AD6-31A2-327E-76B35E0FE614}"/>
              </a:ext>
            </a:extLst>
          </p:cNvPr>
          <p:cNvCxnSpPr>
            <a:cxnSpLocks/>
          </p:cNvCxnSpPr>
          <p:nvPr/>
        </p:nvCxnSpPr>
        <p:spPr>
          <a:xfrm flipV="1">
            <a:off x="3451551" y="4211947"/>
            <a:ext cx="1808900" cy="33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F1BDDE2-713C-3023-614F-E2D1752B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6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2F104-07E1-EF46-7830-1DC307656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0C2D-282B-688F-A894-70E589DB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437856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 - Integration with Azure Data Factory</a:t>
            </a:r>
            <a:br>
              <a:rPr lang="en-GB" b="1" dirty="0">
                <a:solidFill>
                  <a:srgbClr val="0070C0"/>
                </a:solidFill>
              </a:rPr>
            </a:br>
            <a:r>
              <a:rPr lang="en-GB" sz="2200" b="1" dirty="0">
                <a:solidFill>
                  <a:srgbClr val="0070C0"/>
                </a:solidFill>
              </a:rPr>
              <a:t>Orchestrating Azure OpenAI with Azure Data Factory (ADF) for order delay notifications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51F310-8458-7A80-7FAC-F2EE24357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474E2-2CA9-C88F-5C94-00415A38EC7F}"/>
              </a:ext>
            </a:extLst>
          </p:cNvPr>
          <p:cNvSpPr>
            <a:spLocks/>
          </p:cNvSpPr>
          <p:nvPr/>
        </p:nvSpPr>
        <p:spPr>
          <a:xfrm>
            <a:off x="804997" y="6241205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30/01/2025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06C9A-0719-F553-C869-3A12EE3F3455}"/>
              </a:ext>
            </a:extLst>
          </p:cNvPr>
          <p:cNvSpPr>
            <a:spLocks/>
          </p:cNvSpPr>
          <p:nvPr/>
        </p:nvSpPr>
        <p:spPr>
          <a:xfrm>
            <a:off x="9571341" y="6283790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14</a:t>
            </a:fld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C60F80D-2F44-E486-5655-4FFF5273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5215"/>
            <a:ext cx="641684" cy="619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AE404-58F0-3305-2020-9DAB6BC1C9F5}"/>
              </a:ext>
            </a:extLst>
          </p:cNvPr>
          <p:cNvSpPr txBox="1"/>
          <p:nvPr/>
        </p:nvSpPr>
        <p:spPr>
          <a:xfrm>
            <a:off x="8887972" y="1652790"/>
            <a:ext cx="3295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Azure OpenAI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Azure Data Factory (Microsoft Fabric)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Azure SQL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5732FF-7873-5471-3E31-4F65710DB0FC}"/>
              </a:ext>
            </a:extLst>
          </p:cNvPr>
          <p:cNvSpPr/>
          <p:nvPr/>
        </p:nvSpPr>
        <p:spPr>
          <a:xfrm>
            <a:off x="2147171" y="2986808"/>
            <a:ext cx="7098652" cy="2555339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DD0B0C-C368-3B37-B4EB-67781700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44" y="3517549"/>
            <a:ext cx="809156" cy="641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B4C5E-4D88-80C5-FB81-A2CA49B58848}"/>
              </a:ext>
            </a:extLst>
          </p:cNvPr>
          <p:cNvSpPr txBox="1"/>
          <p:nvPr/>
        </p:nvSpPr>
        <p:spPr>
          <a:xfrm>
            <a:off x="4387187" y="4027878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Azure OpenAI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6DBAB-7260-540E-30B8-1CA52374BC88}"/>
              </a:ext>
            </a:extLst>
          </p:cNvPr>
          <p:cNvSpPr txBox="1"/>
          <p:nvPr/>
        </p:nvSpPr>
        <p:spPr>
          <a:xfrm>
            <a:off x="2408093" y="3989705"/>
            <a:ext cx="3119942" cy="71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Internal Knowledge 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based Data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881CD8-D15B-9DA5-9122-DC04EE2D9404}"/>
              </a:ext>
            </a:extLst>
          </p:cNvPr>
          <p:cNvCxnSpPr>
            <a:cxnSpLocks/>
          </p:cNvCxnSpPr>
          <p:nvPr/>
        </p:nvCxnSpPr>
        <p:spPr>
          <a:xfrm flipH="1">
            <a:off x="3566203" y="3883655"/>
            <a:ext cx="601534" cy="0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CB1A81-61E6-419A-C7D2-9A7B616884A9}"/>
              </a:ext>
            </a:extLst>
          </p:cNvPr>
          <p:cNvCxnSpPr>
            <a:cxnSpLocks/>
          </p:cNvCxnSpPr>
          <p:nvPr/>
        </p:nvCxnSpPr>
        <p:spPr>
          <a:xfrm flipH="1">
            <a:off x="5695188" y="3953713"/>
            <a:ext cx="601534" cy="0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5B38DCF-41D0-B651-2508-6C8C41C7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32" y="3520103"/>
            <a:ext cx="580936" cy="50777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E536CC-9D6E-6AA4-FF33-327F0B3FC095}"/>
              </a:ext>
            </a:extLst>
          </p:cNvPr>
          <p:cNvSpPr/>
          <p:nvPr/>
        </p:nvSpPr>
        <p:spPr>
          <a:xfrm>
            <a:off x="6344546" y="3517549"/>
            <a:ext cx="2120348" cy="872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Send Order Delay Notification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6066ED-03FB-64E4-50F5-7CBC83CA9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7" y="2400016"/>
            <a:ext cx="883040" cy="6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9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Integrate with ADF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048E43-DB9D-9A51-A595-593A65FE8EA8}"/>
              </a:ext>
            </a:extLst>
          </p:cNvPr>
          <p:cNvSpPr/>
          <p:nvPr/>
        </p:nvSpPr>
        <p:spPr>
          <a:xfrm>
            <a:off x="4895914" y="2025859"/>
            <a:ext cx="4169922" cy="323605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30/01/2025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6C94B-C2F2-A5DA-1B3F-8E57EE79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09" y="3968455"/>
            <a:ext cx="2190947" cy="151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6716E-FB47-1A73-6C04-690536F459F8}"/>
              </a:ext>
            </a:extLst>
          </p:cNvPr>
          <p:cNvSpPr txBox="1"/>
          <p:nvPr/>
        </p:nvSpPr>
        <p:spPr>
          <a:xfrm>
            <a:off x="6333820" y="3966853"/>
            <a:ext cx="1284501" cy="362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b="1" kern="1200">
                <a:solidFill>
                  <a:srgbClr val="292827"/>
                </a:solidFill>
                <a:latin typeface="az_ea_font"/>
                <a:ea typeface="+mn-ea"/>
                <a:cs typeface="+mn-cs"/>
              </a:rPr>
              <a:t>hotel-data</a:t>
            </a:r>
            <a:endParaRPr lang="en-GB" b="1" i="0">
              <a:solidFill>
                <a:srgbClr val="292827"/>
              </a:solidFill>
              <a:effectLst/>
              <a:latin typeface="az_ea_fon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73E216-80F6-9BA6-8F5D-1F9E97743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54" y="3095500"/>
            <a:ext cx="809156" cy="641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00A5AD-D0CA-6EDA-D915-CE8B2CE82D1C}"/>
              </a:ext>
            </a:extLst>
          </p:cNvPr>
          <p:cNvSpPr txBox="1"/>
          <p:nvPr/>
        </p:nvSpPr>
        <p:spPr>
          <a:xfrm>
            <a:off x="3206633" y="3704651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Azure OpenAI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F016C4-1E69-C94B-8CDA-0C10075A0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296" y="2693038"/>
            <a:ext cx="622428" cy="448148"/>
          </a:xfrm>
          <a:prstGeom prst="rect">
            <a:avLst/>
          </a:prstGeom>
        </p:spPr>
      </p:pic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F223AC18-60F0-3D16-BBDA-2C57AD946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4996" y="2714026"/>
            <a:ext cx="622428" cy="543291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6149542-7360-D1D9-5642-FB11415DC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5508" y="2565426"/>
            <a:ext cx="1024660" cy="641101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2A11FAA8-1924-7EC0-824F-4F29A0FBB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6634" y="2714026"/>
            <a:ext cx="947088" cy="4520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DEF6D4-E12F-3F84-1F85-7EA1B22DD81C}"/>
              </a:ext>
            </a:extLst>
          </p:cNvPr>
          <p:cNvSpPr txBox="1"/>
          <p:nvPr/>
        </p:nvSpPr>
        <p:spPr>
          <a:xfrm>
            <a:off x="6534551" y="3062747"/>
            <a:ext cx="883041" cy="36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Index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3BD42-F87B-13FF-EA06-6CCCD6F93F63}"/>
              </a:ext>
            </a:extLst>
          </p:cNvPr>
          <p:cNvSpPr txBox="1"/>
          <p:nvPr/>
        </p:nvSpPr>
        <p:spPr>
          <a:xfrm>
            <a:off x="7366406" y="3058836"/>
            <a:ext cx="2694445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Keyword Search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143BCC-D47A-2023-BF06-D47FC4E4ACAC}"/>
              </a:ext>
            </a:extLst>
          </p:cNvPr>
          <p:cNvSpPr txBox="1"/>
          <p:nvPr/>
        </p:nvSpPr>
        <p:spPr>
          <a:xfrm>
            <a:off x="4897945" y="3054050"/>
            <a:ext cx="1634576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Azure AI Search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EFD46D-1FDD-015A-1205-A8C3A1DC22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2063" y="3906153"/>
            <a:ext cx="578859" cy="66039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CB76D-AC02-F1FF-281B-9075F56AA6CE}"/>
              </a:ext>
            </a:extLst>
          </p:cNvPr>
          <p:cNvCxnSpPr>
            <a:cxnSpLocks/>
          </p:cNvCxnSpPr>
          <p:nvPr/>
        </p:nvCxnSpPr>
        <p:spPr>
          <a:xfrm flipV="1">
            <a:off x="5714323" y="3377876"/>
            <a:ext cx="0" cy="50777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A1B614-7BCA-5E17-F6CD-57B748D7840A}"/>
              </a:ext>
            </a:extLst>
          </p:cNvPr>
          <p:cNvSpPr txBox="1"/>
          <p:nvPr/>
        </p:nvSpPr>
        <p:spPr>
          <a:xfrm>
            <a:off x="5075025" y="4530412"/>
            <a:ext cx="3119942" cy="71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Internal Knowledge 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based Data</a:t>
            </a:r>
            <a:endParaRPr lang="en-GB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E01997-0263-ADC7-D1A9-9D3A4659A595}"/>
              </a:ext>
            </a:extLst>
          </p:cNvPr>
          <p:cNvCxnSpPr>
            <a:cxnSpLocks/>
          </p:cNvCxnSpPr>
          <p:nvPr/>
        </p:nvCxnSpPr>
        <p:spPr>
          <a:xfrm flipV="1">
            <a:off x="5985313" y="2969622"/>
            <a:ext cx="668822" cy="4534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01247-3B52-ED5B-E40B-5F977825753D}"/>
              </a:ext>
            </a:extLst>
          </p:cNvPr>
          <p:cNvCxnSpPr>
            <a:cxnSpLocks/>
          </p:cNvCxnSpPr>
          <p:nvPr/>
        </p:nvCxnSpPr>
        <p:spPr>
          <a:xfrm flipV="1">
            <a:off x="7099790" y="2929114"/>
            <a:ext cx="668822" cy="4534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FF81B5-DD6B-8C14-F631-3939DAE9A5B4}"/>
              </a:ext>
            </a:extLst>
          </p:cNvPr>
          <p:cNvCxnSpPr>
            <a:cxnSpLocks/>
          </p:cNvCxnSpPr>
          <p:nvPr/>
        </p:nvCxnSpPr>
        <p:spPr>
          <a:xfrm flipH="1">
            <a:off x="2787570" y="3456953"/>
            <a:ext cx="601534" cy="0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179BA5-D9FC-2228-F771-D2416A888AF0}"/>
              </a:ext>
            </a:extLst>
          </p:cNvPr>
          <p:cNvCxnSpPr>
            <a:cxnSpLocks/>
          </p:cNvCxnSpPr>
          <p:nvPr/>
        </p:nvCxnSpPr>
        <p:spPr>
          <a:xfrm flipH="1">
            <a:off x="4294379" y="3456953"/>
            <a:ext cx="601534" cy="0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BE1748C-8034-A928-5195-2DB47C6A8C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5530" y="3062747"/>
            <a:ext cx="883040" cy="669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CB605-E66B-E452-8EEE-B8B74276F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69" y="893897"/>
            <a:ext cx="10506456" cy="1014984"/>
          </a:xfrm>
        </p:spPr>
        <p:txBody>
          <a:bodyPr anchor="b">
            <a:normAutofit fontScale="90000"/>
          </a:bodyPr>
          <a:lstStyle/>
          <a:p>
            <a:br>
              <a:rPr lang="en-GB" b="1" dirty="0">
                <a:solidFill>
                  <a:srgbClr val="0070C0"/>
                </a:solidFill>
              </a:rPr>
            </a:br>
            <a:br>
              <a:rPr lang="en-GB" b="1" dirty="0">
                <a:solidFill>
                  <a:srgbClr val="0070C0"/>
                </a:solidFill>
              </a:rPr>
            </a:br>
            <a:br>
              <a:rPr lang="en-GB" b="1" dirty="0">
                <a:solidFill>
                  <a:srgbClr val="0070C0"/>
                </a:solidFill>
              </a:rPr>
            </a:br>
            <a:r>
              <a:rPr lang="en-GB" b="1" dirty="0">
                <a:solidFill>
                  <a:srgbClr val="0070C0"/>
                </a:solidFill>
              </a:rPr>
              <a:t>Demo – Integration with SQL DB  </a:t>
            </a:r>
            <a:br>
              <a:rPr lang="en-GB" b="1" dirty="0">
                <a:solidFill>
                  <a:srgbClr val="0070C0"/>
                </a:solidFill>
              </a:rPr>
            </a:br>
            <a:r>
              <a:rPr lang="en-GB" sz="2700" b="1" dirty="0">
                <a:solidFill>
                  <a:srgbClr val="0070C0"/>
                </a:solidFill>
              </a:rPr>
              <a:t>Natural Languages Query to Structure Data</a:t>
            </a:r>
            <a:br>
              <a:rPr lang="en-GB" sz="2700" b="1" dirty="0">
                <a:solidFill>
                  <a:srgbClr val="0070C0"/>
                </a:solidFill>
              </a:rPr>
            </a:br>
            <a:endParaRPr lang="en-GB" sz="2700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30/01/2025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16</a:t>
            </a:fld>
            <a:endParaRPr lang="en-GB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6CF9CDF-9A4F-2DD8-B5B2-856225A8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5215"/>
            <a:ext cx="641684" cy="6191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684409-3B7E-4492-24BF-8C86E15AAC5E}"/>
              </a:ext>
            </a:extLst>
          </p:cNvPr>
          <p:cNvSpPr/>
          <p:nvPr/>
        </p:nvSpPr>
        <p:spPr>
          <a:xfrm>
            <a:off x="1941119" y="2408716"/>
            <a:ext cx="6885262" cy="323605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AD8AC7-A2C6-D706-ECEC-5689BA70BCEB}"/>
              </a:ext>
            </a:extLst>
          </p:cNvPr>
          <p:cNvSpPr/>
          <p:nvPr/>
        </p:nvSpPr>
        <p:spPr>
          <a:xfrm>
            <a:off x="1941119" y="2408716"/>
            <a:ext cx="6885262" cy="323605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2A8170-9C55-AF7A-EF44-73A5EF89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1" y="3254367"/>
            <a:ext cx="742461" cy="508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6D4FAA-1334-9518-F3AC-53FE3ED05938}"/>
              </a:ext>
            </a:extLst>
          </p:cNvPr>
          <p:cNvSpPr txBox="1"/>
          <p:nvPr/>
        </p:nvSpPr>
        <p:spPr>
          <a:xfrm>
            <a:off x="4292608" y="3727047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Azure OpenAI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14C2AE18-7738-EF1B-8B8B-19A02A25CA75}"/>
              </a:ext>
            </a:extLst>
          </p:cNvPr>
          <p:cNvSpPr/>
          <p:nvPr/>
        </p:nvSpPr>
        <p:spPr>
          <a:xfrm>
            <a:off x="6226109" y="4809790"/>
            <a:ext cx="565588" cy="4339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27405B-2F44-EA73-98C2-F66FAE436EC1}"/>
              </a:ext>
            </a:extLst>
          </p:cNvPr>
          <p:cNvCxnSpPr>
            <a:cxnSpLocks/>
          </p:cNvCxnSpPr>
          <p:nvPr/>
        </p:nvCxnSpPr>
        <p:spPr>
          <a:xfrm>
            <a:off x="3956382" y="3508380"/>
            <a:ext cx="672453" cy="1146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A4949-1EB1-7247-4DCD-A647D29C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80" y="4693380"/>
            <a:ext cx="847725" cy="666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A97B71-8173-576C-750D-6A685B57C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669" y="3221644"/>
            <a:ext cx="520727" cy="50802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919A6-8B44-64BE-67B8-E13CAC8F32EF}"/>
              </a:ext>
            </a:extLst>
          </p:cNvPr>
          <p:cNvCxnSpPr>
            <a:cxnSpLocks/>
          </p:cNvCxnSpPr>
          <p:nvPr/>
        </p:nvCxnSpPr>
        <p:spPr>
          <a:xfrm flipV="1">
            <a:off x="5138744" y="4119489"/>
            <a:ext cx="0" cy="48855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3B76A25-2417-D20C-6F2A-A30904DE1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659" y="2910235"/>
            <a:ext cx="635033" cy="80080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67F1B-E576-3AA9-5F6B-1F355ECAB743}"/>
              </a:ext>
            </a:extLst>
          </p:cNvPr>
          <p:cNvCxnSpPr>
            <a:cxnSpLocks/>
          </p:cNvCxnSpPr>
          <p:nvPr/>
        </p:nvCxnSpPr>
        <p:spPr>
          <a:xfrm flipH="1">
            <a:off x="2716701" y="3492505"/>
            <a:ext cx="60642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0AE98D-92CB-6E88-EE51-9CE8029A2EF8}"/>
              </a:ext>
            </a:extLst>
          </p:cNvPr>
          <p:cNvCxnSpPr>
            <a:cxnSpLocks/>
          </p:cNvCxnSpPr>
          <p:nvPr/>
        </p:nvCxnSpPr>
        <p:spPr>
          <a:xfrm>
            <a:off x="5561505" y="5026755"/>
            <a:ext cx="563417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BACA85-3B1F-0B47-CE30-E219301815B2}"/>
              </a:ext>
            </a:extLst>
          </p:cNvPr>
          <p:cNvSpPr txBox="1"/>
          <p:nvPr/>
        </p:nvSpPr>
        <p:spPr>
          <a:xfrm>
            <a:off x="4719540" y="5251415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Python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7BC64-FCD1-3DEC-108E-4DC92073DE91}"/>
              </a:ext>
            </a:extLst>
          </p:cNvPr>
          <p:cNvSpPr txBox="1"/>
          <p:nvPr/>
        </p:nvSpPr>
        <p:spPr>
          <a:xfrm>
            <a:off x="6124922" y="5243720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Database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E891B1-62B8-D5B3-DA63-CFE665F69CDA}"/>
              </a:ext>
            </a:extLst>
          </p:cNvPr>
          <p:cNvSpPr txBox="1"/>
          <p:nvPr/>
        </p:nvSpPr>
        <p:spPr>
          <a:xfrm>
            <a:off x="3189252" y="3708036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dirty="0">
                <a:solidFill>
                  <a:srgbClr val="C00000"/>
                </a:solidFill>
              </a:rPr>
              <a:t>S</a:t>
            </a:r>
            <a:r>
              <a:rPr lang="en-GB" sz="1764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treamlit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09185-92DF-1C5D-74D4-17484C86FF49}"/>
              </a:ext>
            </a:extLst>
          </p:cNvPr>
          <p:cNvSpPr txBox="1"/>
          <p:nvPr/>
        </p:nvSpPr>
        <p:spPr>
          <a:xfrm>
            <a:off x="2379175" y="2515976"/>
            <a:ext cx="3850521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dirty="0">
                <a:solidFill>
                  <a:srgbClr val="C00000"/>
                </a:solidFill>
              </a:rPr>
              <a:t>User Query : Show me Orders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AD8A8C-88A1-20D5-277B-4FFA8B836C06}"/>
              </a:ext>
            </a:extLst>
          </p:cNvPr>
          <p:cNvSpPr txBox="1"/>
          <p:nvPr/>
        </p:nvSpPr>
        <p:spPr>
          <a:xfrm>
            <a:off x="5386494" y="4194048"/>
            <a:ext cx="3159473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dirty="0">
                <a:solidFill>
                  <a:srgbClr val="C00000"/>
                </a:solidFill>
              </a:rPr>
              <a:t>Select * from abo.Orders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46D582-0EDB-53E8-C319-08176BD29543}"/>
              </a:ext>
            </a:extLst>
          </p:cNvPr>
          <p:cNvSpPr txBox="1"/>
          <p:nvPr/>
        </p:nvSpPr>
        <p:spPr>
          <a:xfrm>
            <a:off x="8946921" y="1744316"/>
            <a:ext cx="2603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Azure OpenAI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Azure SQL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Streamlit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VS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227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6E1E7-0E85-09D9-547D-391C283E2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EB9B4-65FA-B8A2-7D12-55DB3239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92" y="498232"/>
            <a:ext cx="9984615" cy="1597228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79C39-AAEF-6856-DDC0-BD9CC8AE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1733551"/>
            <a:ext cx="8226170" cy="4164329"/>
          </a:xfrm>
        </p:spPr>
        <p:txBody>
          <a:bodyPr anchor="t">
            <a:noAutofit/>
          </a:bodyPr>
          <a:lstStyle/>
          <a:p>
            <a:r>
              <a:rPr lang="en-GB" sz="2000" b="1" i="0" dirty="0">
                <a:effectLst/>
              </a:rPr>
              <a:t>Large Language Models (LLMs) : </a:t>
            </a:r>
            <a:r>
              <a:rPr lang="en-GB" sz="2000" i="0" dirty="0">
                <a:effectLst/>
              </a:rPr>
              <a:t>Prebuild model ChatGPT and GPT-4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</a:rPr>
              <a:t>Token: </a:t>
            </a:r>
            <a:r>
              <a:rPr lang="en-GB" sz="2000" i="0" dirty="0">
                <a:effectLst/>
              </a:rPr>
              <a:t>A token is a piece of text that the model reads or writes.</a:t>
            </a:r>
          </a:p>
          <a:p>
            <a:pPr marL="0" indent="0">
              <a:buNone/>
            </a:pPr>
            <a:r>
              <a:rPr lang="en-GB" sz="2000" dirty="0"/>
              <a:t>              </a:t>
            </a:r>
            <a:r>
              <a:rPr lang="en-GB" sz="2000" i="0" dirty="0">
                <a:effectLst/>
              </a:rPr>
              <a:t> For example, “hello” is one token, and “.” is another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</a:rPr>
              <a:t>Prompt: </a:t>
            </a:r>
            <a:r>
              <a:rPr lang="en-GB" sz="2000" i="0" dirty="0">
                <a:effectLst/>
              </a:rPr>
              <a:t>A prompt is the text that you give to the model as input. </a:t>
            </a:r>
          </a:p>
          <a:p>
            <a:pPr marL="0" indent="0">
              <a:buNone/>
            </a:pPr>
            <a:r>
              <a:rPr lang="en-GB" sz="2000" dirty="0"/>
              <a:t>              </a:t>
            </a:r>
            <a:r>
              <a:rPr lang="en-GB" sz="2000" i="0" dirty="0">
                <a:effectLst/>
              </a:rPr>
              <a:t>For example, “Write a poem about love” is a 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</a:rPr>
              <a:t>Completion: </a:t>
            </a:r>
            <a:r>
              <a:rPr lang="en-GB" sz="2000" i="0" dirty="0">
                <a:effectLst/>
              </a:rPr>
              <a:t>A completion is the text that the model gives you as output based on the prompt. </a:t>
            </a:r>
          </a:p>
          <a:p>
            <a:pPr marL="0" indent="0">
              <a:buNone/>
            </a:pPr>
            <a:r>
              <a:rPr lang="en-GB" sz="2000" dirty="0"/>
              <a:t>               </a:t>
            </a:r>
            <a:r>
              <a:rPr lang="en-GB" sz="2000" i="0" dirty="0">
                <a:effectLst/>
              </a:rPr>
              <a:t>For example, “Love is a feeling that fills the heart / With joy and warmth and light” is a completion.</a:t>
            </a:r>
          </a:p>
          <a:p>
            <a:pPr marL="0" indent="0">
              <a:buNone/>
            </a:pPr>
            <a:endParaRPr lang="en-GB" sz="1800" b="0" i="0" dirty="0">
              <a:effectLst/>
            </a:endParaRPr>
          </a:p>
          <a:p>
            <a:pPr marL="0" indent="0">
              <a:buNone/>
            </a:pPr>
            <a:br>
              <a:rPr lang="en-GB" sz="1800" dirty="0"/>
            </a:br>
            <a:endParaRPr lang="en-GB" sz="1800" b="1" i="0" dirty="0">
              <a:effectLst/>
            </a:endParaRPr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2FCE5-189F-7A74-B514-C2A14FEF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DBF04A3-A20D-4EC7-9866-F75279BEFB24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EA8C-13DD-BE56-814A-6ED1FAB7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513C-2E83-FEA5-7FA8-23197577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1EEEEE-5483-640D-393A-C440E1F5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56" y="623275"/>
            <a:ext cx="9984615" cy="1187502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C414D-C444-F732-4683-1919BC6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35" y="1628775"/>
            <a:ext cx="9775190" cy="2943009"/>
          </a:xfrm>
        </p:spPr>
        <p:txBody>
          <a:bodyPr anchor="t">
            <a:noAutofit/>
          </a:bodyPr>
          <a:lstStyle/>
          <a:p>
            <a:r>
              <a:rPr lang="en-GB" sz="2400" b="1" i="0" dirty="0">
                <a:effectLst/>
              </a:rPr>
              <a:t>Embedding</a:t>
            </a:r>
            <a:r>
              <a:rPr lang="en-GB" sz="2400" b="0" i="0" dirty="0">
                <a:effectLst/>
              </a:rPr>
              <a:t>: An embedding is a number that represents the meaning of the text. Or “a numerical representation of data” Or “a process that represents textual data (such as words or documents) into numeric vector”.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b="0" i="0" dirty="0">
                <a:effectLst/>
              </a:rPr>
              <a:t> For example, the embedding of “cat” is closer to the embedding of “dog” than to the embedding of “car”.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</a:rPr>
              <a:t>Temperature</a:t>
            </a:r>
            <a:r>
              <a:rPr lang="en-GB" sz="2400" b="0" i="0" dirty="0">
                <a:effectLst/>
              </a:rPr>
              <a:t>: Temperature is a number that controls how creative or predictable the model’s output is. </a:t>
            </a:r>
          </a:p>
          <a:p>
            <a:pPr lvl="1"/>
            <a:r>
              <a:rPr lang="en-GB" b="0" i="0" dirty="0">
                <a:effectLst/>
              </a:rPr>
              <a:t>For example, with high temperature, the model might write “Love is a fire that burns the soul / With passion and fury and pain”. </a:t>
            </a:r>
          </a:p>
          <a:p>
            <a:pPr lvl="1"/>
            <a:r>
              <a:rPr lang="en-GB" b="0" i="0" dirty="0">
                <a:effectLst/>
              </a:rPr>
              <a:t>With low temperature, the model might write “Love is a bond that connects two people / With trust and respect and care”.</a:t>
            </a:r>
          </a:p>
          <a:p>
            <a:pPr marL="0" indent="0">
              <a:buNone/>
            </a:pP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endParaRPr lang="en-GB" sz="2400" b="1" i="0" dirty="0">
              <a:effectLst/>
            </a:endParaRPr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7BFD4-3BE4-390A-D928-F6635DC7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DBF04A3-A20D-4EC7-9866-F75279BEFB24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8F24-9619-9DA6-9F1D-CD3A2886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CB228-818C-838F-DBCC-EACAF824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7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0930F-2809-7903-B107-4A5CC2656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6A74D9-EE9B-C46E-56DD-4AA7AAB69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0C6A962D-401D-82E0-879E-7A10A976C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E37059-1AC4-3392-6CC5-6A4158F95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9F401-3B69-3BFE-7FAE-A9CFAA7F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56" y="623275"/>
            <a:ext cx="9984615" cy="1187502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E15E-D0C5-154D-657A-2ED3BAF9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35" y="1628775"/>
            <a:ext cx="9775190" cy="2943009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It is an Azure AI service that is: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Easy to consume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Easy to integrate with other Azure services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Capable of processing and analysing a wide variety of data, including images, audio, and video file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96E9-3D28-FB15-6005-4173D799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DBF04A3-A20D-4EC7-9866-F75279BEFB24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DD060-4891-575F-7071-F8C52D70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E3F87-62A2-CA2B-CBBB-7F13D488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4BD0D-23E0-120C-5A01-079F2F879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DC69A-778F-3BF8-B28A-D733B714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437" y="262110"/>
            <a:ext cx="8232296" cy="1337699"/>
          </a:xfrm>
        </p:spPr>
        <p:txBody>
          <a:bodyPr anchor="b"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Abstract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8013-4F22-79EF-BAE9-7AEFCEF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F179-A2FE-3340-A4D5-405F951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1C8FC-5472-69E1-6E97-181E20037D8B}"/>
              </a:ext>
            </a:extLst>
          </p:cNvPr>
          <p:cNvSpPr txBox="1"/>
          <p:nvPr/>
        </p:nvSpPr>
        <p:spPr>
          <a:xfrm>
            <a:off x="1008185" y="176620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In this session, we'll discuss the basics of Azure OpenAI, what it can do, and how you can apply it in real-life situations. Whether you're new to Azure OpenAI or just need a quick reminder, this session is your starting point to get the most out of it.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During our time together, we'll focus on three key technologies: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Azure OpenAI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Azure Data Factory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Azure SQL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By the end of the session, you'll have a solid understanding of Azure OpenAI and how to integrate it into your own projects.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94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E72B-5D27-3EBD-A03B-7E931706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7D666-5F6F-B03D-BCFB-C9E02BB4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991" y="-45575"/>
            <a:ext cx="8232296" cy="1337699"/>
          </a:xfrm>
        </p:spPr>
        <p:txBody>
          <a:bodyPr anchor="b">
            <a:normAutofit/>
          </a:bodyPr>
          <a:lstStyle/>
          <a:p>
            <a:r>
              <a:rPr lang="en-GB" sz="4800" b="1" dirty="0">
                <a:solidFill>
                  <a:srgbClr val="0070C0"/>
                </a:solidFill>
              </a:rPr>
              <a:t>Search Type</a:t>
            </a:r>
            <a:endParaRPr lang="en-GB" sz="47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0597-A166-402E-6BFD-49B8076E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166" y="5769864"/>
            <a:ext cx="2381634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83C5D7B-A7E3-432A-9D90-C8A3755289FC}" type="datetime1">
              <a:rPr kumimoji="0" lang="en-GB" sz="11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30/01/2025</a:t>
            </a:fld>
            <a:endParaRPr kumimoji="0" lang="en-GB" sz="1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B15D-012E-7EE6-37E5-922410BA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50B2703-FD85-4CDF-BB68-14CE774D9DEA}" type="slidenum">
              <a:rPr kumimoji="0" lang="en-GB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6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61F8C9-5322-DB67-AD6F-C9A0A5ECC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92981"/>
              </p:ext>
            </p:extLst>
          </p:nvPr>
        </p:nvGraphicFramePr>
        <p:xfrm>
          <a:off x="767159" y="1619580"/>
          <a:ext cx="8362949" cy="43328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22117">
                  <a:extLst>
                    <a:ext uri="{9D8B030D-6E8A-4147-A177-3AD203B41FA5}">
                      <a16:colId xmlns:a16="http://schemas.microsoft.com/office/drawing/2014/main" val="4030049770"/>
                    </a:ext>
                  </a:extLst>
                </a:gridCol>
                <a:gridCol w="3535555">
                  <a:extLst>
                    <a:ext uri="{9D8B030D-6E8A-4147-A177-3AD203B41FA5}">
                      <a16:colId xmlns:a16="http://schemas.microsoft.com/office/drawing/2014/main" val="3977992072"/>
                    </a:ext>
                  </a:extLst>
                </a:gridCol>
                <a:gridCol w="2505277">
                  <a:extLst>
                    <a:ext uri="{9D8B030D-6E8A-4147-A177-3AD203B41FA5}">
                      <a16:colId xmlns:a16="http://schemas.microsoft.com/office/drawing/2014/main" val="659788893"/>
                    </a:ext>
                  </a:extLst>
                </a:gridCol>
              </a:tblGrid>
              <a:tr h="50031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1">
                          <a:solidFill>
                            <a:srgbClr val="0070C0"/>
                          </a:solidFill>
                          <a:effectLst/>
                        </a:rPr>
                        <a:t>Definition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1">
                          <a:solidFill>
                            <a:srgbClr val="0070C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21226" marR="21226" marT="42451" marB="42451" anchor="ctr"/>
                </a:tc>
                <a:extLst>
                  <a:ext uri="{0D108BD9-81ED-4DB2-BD59-A6C34878D82A}">
                    <a16:rowId xmlns:a16="http://schemas.microsoft.com/office/drawing/2014/main" val="356797956"/>
                  </a:ext>
                </a:extLst>
              </a:tr>
              <a:tr h="1562279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dirty="0">
                          <a:solidFill>
                            <a:srgbClr val="0070C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>
                          <a:solidFill>
                            <a:srgbClr val="0070C0"/>
                          </a:solidFill>
                          <a:effectLst/>
                        </a:rPr>
                        <a:t>A word or phrase that matches the content of your documents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>
                          <a:solidFill>
                            <a:srgbClr val="0070C0"/>
                          </a:solidFill>
                          <a:effectLst/>
                        </a:rPr>
                        <a:t>“cat”</a:t>
                      </a:r>
                    </a:p>
                  </a:txBody>
                  <a:tcPr marL="21226" marR="21226" marT="42451" marB="42451" anchor="ctr"/>
                </a:tc>
                <a:extLst>
                  <a:ext uri="{0D108BD9-81ED-4DB2-BD59-A6C34878D82A}">
                    <a16:rowId xmlns:a16="http://schemas.microsoft.com/office/drawing/2014/main" val="3406440250"/>
                  </a:ext>
                </a:extLst>
              </a:tr>
              <a:tr h="2270255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dirty="0">
                          <a:solidFill>
                            <a:srgbClr val="0070C0"/>
                          </a:solidFill>
                          <a:effectLst/>
                        </a:rPr>
                        <a:t>Semantic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dirty="0">
                          <a:solidFill>
                            <a:srgbClr val="0070C0"/>
                          </a:solidFill>
                          <a:effectLst/>
                        </a:rPr>
                        <a:t>A parameter that enables semantic ranking, captions, and answers for your search queries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dirty="0">
                          <a:solidFill>
                            <a:srgbClr val="0070C0"/>
                          </a:solidFill>
                          <a:effectLst/>
                        </a:rPr>
                        <a:t>“What is the best pet for me?”</a:t>
                      </a:r>
                    </a:p>
                  </a:txBody>
                  <a:tcPr marL="21226" marR="21226" marT="42451" marB="42451" anchor="ctr"/>
                </a:tc>
                <a:extLst>
                  <a:ext uri="{0D108BD9-81ED-4DB2-BD59-A6C34878D82A}">
                    <a16:rowId xmlns:a16="http://schemas.microsoft.com/office/drawing/2014/main" val="33858742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5134218-679D-67F5-115E-56B92A17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1F25F-EB2A-3085-AF36-5CC96814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04749-5B2C-4ED9-90DD-7A3A31587318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30/01/2025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EB7474-29D3-6789-7DCC-B3E2FAB29E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9996" y="1210297"/>
            <a:ext cx="6138863" cy="71278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Alpa Buddhabhatti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1504E-68C3-2F01-F25D-5DB94F3E97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9996" y="2294523"/>
            <a:ext cx="6035675" cy="127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 Data Engineer/Trainer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C2F7397-A974-130A-2CA2-8860BE668CDD}"/>
              </a:ext>
            </a:extLst>
          </p:cNvPr>
          <p:cNvSpPr txBox="1">
            <a:spLocks/>
          </p:cNvSpPr>
          <p:nvPr/>
        </p:nvSpPr>
        <p:spPr>
          <a:xfrm>
            <a:off x="417593" y="1909600"/>
            <a:ext cx="6035251" cy="4048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She/Her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26039F3-0C6B-66DF-5EC3-B01796F838CD}"/>
              </a:ext>
            </a:extLst>
          </p:cNvPr>
          <p:cNvSpPr txBox="1">
            <a:spLocks/>
          </p:cNvSpPr>
          <p:nvPr/>
        </p:nvSpPr>
        <p:spPr>
          <a:xfrm>
            <a:off x="930385" y="3472095"/>
            <a:ext cx="1612978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@AlpaB7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86DA136-B1C6-B3D0-D1D3-91B9B4EABEE9}"/>
              </a:ext>
            </a:extLst>
          </p:cNvPr>
          <p:cNvSpPr txBox="1">
            <a:spLocks/>
          </p:cNvSpPr>
          <p:nvPr/>
        </p:nvSpPr>
        <p:spPr>
          <a:xfrm>
            <a:off x="417593" y="4715298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@meetalpa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CDBBF1A-0E8D-DE90-481C-0AD066BECA89}"/>
              </a:ext>
            </a:extLst>
          </p:cNvPr>
          <p:cNvSpPr txBox="1">
            <a:spLocks/>
          </p:cNvSpPr>
          <p:nvPr/>
        </p:nvSpPr>
        <p:spPr>
          <a:xfrm>
            <a:off x="1001531" y="2955519"/>
            <a:ext cx="3125488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pic>
        <p:nvPicPr>
          <p:cNvPr id="16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7FF39CFB-F0F5-3247-61E8-A6293E35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6" y="3549197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7F1A84DC-FD40-D397-E533-B71EA224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9" y="3025706"/>
            <a:ext cx="460222" cy="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DAB17784-4018-FA68-A893-C518D5BB5177}"/>
              </a:ext>
            </a:extLst>
          </p:cNvPr>
          <p:cNvSpPr txBox="1">
            <a:spLocks/>
          </p:cNvSpPr>
          <p:nvPr/>
        </p:nvSpPr>
        <p:spPr>
          <a:xfrm>
            <a:off x="994855" y="4149887"/>
            <a:ext cx="6659392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alpaBuddhabhatti/AzureOpenAI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34742-71F6-C325-020E-E3A48C0BA5A8}"/>
              </a:ext>
            </a:extLst>
          </p:cNvPr>
          <p:cNvSpPr txBox="1"/>
          <p:nvPr/>
        </p:nvSpPr>
        <p:spPr>
          <a:xfrm>
            <a:off x="930385" y="5185490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@alpabuddhabhatti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422B73-3DB6-7A56-0C33-33A3D26D6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81" y="4745286"/>
            <a:ext cx="502507" cy="385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D582A-DB15-DA78-F9D6-77D6BD5F0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89" y="4124378"/>
            <a:ext cx="502507" cy="4742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E7F204-3CF3-5F8E-0C26-D6A1C5B72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34" y="5268506"/>
            <a:ext cx="519310" cy="456563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E7E662-8579-F08D-9984-FB1C5975261E}"/>
              </a:ext>
            </a:extLst>
          </p:cNvPr>
          <p:cNvSpPr txBox="1">
            <a:spLocks/>
          </p:cNvSpPr>
          <p:nvPr/>
        </p:nvSpPr>
        <p:spPr>
          <a:xfrm>
            <a:off x="7309387" y="2536008"/>
            <a:ext cx="6035252" cy="273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Certified Trainer(MCT)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Developer(AZ-204)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Engineer(DP-203)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Scientist(DP-100)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Administrator(AZ-104)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6EE89-EC28-7BEB-9073-1CD889DA4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3737" y="708917"/>
            <a:ext cx="1787130" cy="1802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1E03C-67C9-DBAC-E125-149FEC3FE4E9}"/>
              </a:ext>
            </a:extLst>
          </p:cNvPr>
          <p:cNvSpPr txBox="1"/>
          <p:nvPr/>
        </p:nvSpPr>
        <p:spPr>
          <a:xfrm>
            <a:off x="3581400" y="53415"/>
            <a:ext cx="5342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0070C0"/>
                </a:solidFill>
              </a:rPr>
              <a:t>Thank you!!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3386F-994B-7652-1414-FA912F3E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2C9-E126-44D7-ABC8-7CE5B314A4C3}" type="slidenum">
              <a:rPr lang="en-GB" smtClean="0"/>
              <a:t>21</a:t>
            </a:fld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201CE2-27C8-1A58-BA9E-C892AACE1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0316" y="-4243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B2ACC-6B0A-F482-99C8-60E8C84C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90864"/>
            <a:ext cx="9984615" cy="1597228"/>
          </a:xfrm>
        </p:spPr>
        <p:txBody>
          <a:bodyPr>
            <a:normAutofit/>
          </a:bodyPr>
          <a:lstStyle/>
          <a:p>
            <a:r>
              <a:rPr lang="en-GB" sz="6000" b="1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9DED-FEA5-165E-9753-0F357C76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4" y="1974413"/>
            <a:ext cx="8759571" cy="4160576"/>
          </a:xfrm>
        </p:spPr>
        <p:txBody>
          <a:bodyPr anchor="t">
            <a:normAutofit/>
          </a:bodyPr>
          <a:lstStyle/>
          <a:p>
            <a:r>
              <a:rPr lang="en-GB" sz="1400" dirty="0" err="1">
                <a:hlinkClick r:id="rId2"/>
              </a:rPr>
              <a:t>slearn-openai</a:t>
            </a:r>
            <a:r>
              <a:rPr lang="en-GB" sz="1400" dirty="0">
                <a:hlinkClick r:id="rId2"/>
              </a:rPr>
              <a:t> (microsoftlearning.github.io)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>
                <a:hlinkClick r:id="rId3"/>
              </a:rPr>
              <a:t>NikhilSehgal123/Azure-OpenAI-SQL (github.com)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>
                <a:hlinkClick r:id="rId4"/>
              </a:rPr>
              <a:t>Use your own data with Azure OpenAI Service — Training | Microsoft Learn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>
                <a:hlinkClick r:id="rId5"/>
              </a:rPr>
              <a:t>https://learn.microsoft.com/en-gb/azure/ai-services/openai/quickstart?pivots=rest-api&amp;tabs=command-line%2Cpython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>
                <a:hlinkClick r:id="rId6"/>
              </a:rPr>
              <a:t>https://github.com/Valentina-Alto/azure-open-ai-sql-data/blob/main/sql.ipynb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>
                <a:hlinkClick r:id="rId7"/>
              </a:rPr>
              <a:t>https://blazorhelpwebsite.com/ViewBlogPost/8067</a:t>
            </a:r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7E764C-5083-B046-2F47-E7AC7838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36034E5-865B-45ED-92A2-7DAE43DB7212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4B74-2691-70C2-AEF3-0095C9D0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1C3F0-5B07-E84A-AB8A-F6E1CD4221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1F25F-EB2A-3085-AF36-5CC96814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62F4F-F8B0-4011-A9CE-3D77A09992C0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30/01/2025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EB7474-29D3-6789-7DCC-B3E2FAB29E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7564" y="1210297"/>
            <a:ext cx="6138863" cy="71278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Alpa Buddhabhatti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1504E-68C3-2F01-F25D-5DB94F3E97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9996" y="2294523"/>
            <a:ext cx="6035675" cy="127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 Data Engineer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C2F7397-A974-130A-2CA2-8860BE668CDD}"/>
              </a:ext>
            </a:extLst>
          </p:cNvPr>
          <p:cNvSpPr txBox="1">
            <a:spLocks/>
          </p:cNvSpPr>
          <p:nvPr/>
        </p:nvSpPr>
        <p:spPr>
          <a:xfrm>
            <a:off x="417593" y="1909600"/>
            <a:ext cx="6035251" cy="4048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She/Her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26039F3-0C6B-66DF-5EC3-B01796F838CD}"/>
              </a:ext>
            </a:extLst>
          </p:cNvPr>
          <p:cNvSpPr txBox="1">
            <a:spLocks/>
          </p:cNvSpPr>
          <p:nvPr/>
        </p:nvSpPr>
        <p:spPr>
          <a:xfrm>
            <a:off x="930385" y="3472095"/>
            <a:ext cx="1612978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@AlpaB7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86DA136-B1C6-B3D0-D1D3-91B9B4EABEE9}"/>
              </a:ext>
            </a:extLst>
          </p:cNvPr>
          <p:cNvSpPr txBox="1">
            <a:spLocks/>
          </p:cNvSpPr>
          <p:nvPr/>
        </p:nvSpPr>
        <p:spPr>
          <a:xfrm>
            <a:off x="417593" y="4715298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@meetalpa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CDBBF1A-0E8D-DE90-481C-0AD066BECA89}"/>
              </a:ext>
            </a:extLst>
          </p:cNvPr>
          <p:cNvSpPr txBox="1">
            <a:spLocks/>
          </p:cNvSpPr>
          <p:nvPr/>
        </p:nvSpPr>
        <p:spPr>
          <a:xfrm>
            <a:off x="1001531" y="2955519"/>
            <a:ext cx="3125488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pic>
        <p:nvPicPr>
          <p:cNvPr id="16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7FF39CFB-F0F5-3247-61E8-A6293E35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6" y="3549197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7F1A84DC-FD40-D397-E533-B71EA224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9" y="3025706"/>
            <a:ext cx="460222" cy="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DAB17784-4018-FA68-A893-C518D5BB5177}"/>
              </a:ext>
            </a:extLst>
          </p:cNvPr>
          <p:cNvSpPr txBox="1">
            <a:spLocks/>
          </p:cNvSpPr>
          <p:nvPr/>
        </p:nvSpPr>
        <p:spPr>
          <a:xfrm>
            <a:off x="994855" y="4149887"/>
            <a:ext cx="6659392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alpaBuddhabhatti/AzureOpenAI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34742-71F6-C325-020E-E3A48C0BA5A8}"/>
              </a:ext>
            </a:extLst>
          </p:cNvPr>
          <p:cNvSpPr txBox="1"/>
          <p:nvPr/>
        </p:nvSpPr>
        <p:spPr>
          <a:xfrm>
            <a:off x="930385" y="5185490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@alpabuddhabhatti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422B73-3DB6-7A56-0C33-33A3D26D6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81" y="4745286"/>
            <a:ext cx="502507" cy="385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D582A-DB15-DA78-F9D6-77D6BD5F0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89" y="4124378"/>
            <a:ext cx="502507" cy="4742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E7F204-3CF3-5F8E-0C26-D6A1C5B72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34" y="5268506"/>
            <a:ext cx="519310" cy="456563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E7E662-8579-F08D-9984-FB1C5975261E}"/>
              </a:ext>
            </a:extLst>
          </p:cNvPr>
          <p:cNvSpPr txBox="1">
            <a:spLocks/>
          </p:cNvSpPr>
          <p:nvPr/>
        </p:nvSpPr>
        <p:spPr>
          <a:xfrm>
            <a:off x="7309387" y="2536008"/>
            <a:ext cx="6035252" cy="273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Certified Trainer(MCT)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Developer(AZ-204)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Engineer(DP-203)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Scientist(DP-100)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Administrator(AZ-104)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6EE89-EC28-7BEB-9073-1CD889DA4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3737" y="708917"/>
            <a:ext cx="1787130" cy="180201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8B65DA-2BFE-3E69-1C7E-D700A4AA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2C9-E126-44D7-ABC8-7CE5B314A4C3}" type="slidenum">
              <a:rPr lang="en-GB" smtClean="0"/>
              <a:t>3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B5F3AC-36A5-A724-671D-7144D89D9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0316" y="-4243"/>
            <a:ext cx="641684" cy="619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AFBF2B-8985-7D7B-12D9-AF8F0AB94C29}"/>
              </a:ext>
            </a:extLst>
          </p:cNvPr>
          <p:cNvSpPr txBox="1"/>
          <p:nvPr/>
        </p:nvSpPr>
        <p:spPr>
          <a:xfrm>
            <a:off x="4127019" y="81591"/>
            <a:ext cx="2691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0070C0"/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60485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4BD0D-23E0-120C-5A01-079F2F879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DC69A-778F-3BF8-B28A-D733B714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29" y="201974"/>
            <a:ext cx="8232296" cy="1337699"/>
          </a:xfrm>
        </p:spPr>
        <p:txBody>
          <a:bodyPr anchor="b"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What Is Azure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732F-53E2-FA22-AD9B-7D0AC123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868" y="1737009"/>
            <a:ext cx="9238531" cy="3802411"/>
          </a:xfrm>
        </p:spPr>
        <p:txBody>
          <a:bodyPr anchor="ctr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order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Azure AI service help you to apply generative AI on your data or Public data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Make you Apps more smart 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Azure PaaS AI Service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Natural Language Processing Algorithm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Co-developed by Microsoft  +OpenAI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Enterprise level security</a:t>
            </a:r>
          </a:p>
          <a:p>
            <a:pPr lvl="0"/>
            <a:r>
              <a:rPr lang="en-GB" dirty="0">
                <a:solidFill>
                  <a:prstClr val="black"/>
                </a:solidFill>
              </a:rPr>
              <a:t>Easy to consume it using Rest Endpoint and key</a:t>
            </a:r>
          </a:p>
          <a:p>
            <a:pPr marL="0" indent="0">
              <a:buNone/>
            </a:pPr>
            <a:endParaRPr lang="en-GB" i="0" dirty="0"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8013-4F22-79EF-BAE9-7AEFCEF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F179-A2FE-3340-A4D5-405F951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FE3A9-F1E1-4FEA-E752-1381CF8A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00BAE-679B-D087-C080-F4187E93F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0DBC6E-72D5-3FAD-8855-D8E19A352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BA17F292-8D3C-EEA8-03DB-15D796A7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CCCADD-CBDB-98C7-7329-8ED08D802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9CB13-DF1F-F46A-5D6E-E25E961C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29" y="201974"/>
            <a:ext cx="8232296" cy="1337699"/>
          </a:xfrm>
        </p:spPr>
        <p:txBody>
          <a:bodyPr anchor="b">
            <a:normAutofit fontScale="90000"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What Is Multi-Modal Azure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EE94-B7D2-2BE7-48F8-4B885EFB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29" y="1871285"/>
            <a:ext cx="9238531" cy="3802411"/>
          </a:xfrm>
        </p:spPr>
        <p:txBody>
          <a:bodyPr anchor="ctr">
            <a:noAutofit/>
          </a:bodyPr>
          <a:lstStyle/>
          <a:p>
            <a:r>
              <a:rPr lang="en-GB" kern="0" dirty="0">
                <a:solidFill>
                  <a:srgbClr val="323130"/>
                </a:solidFill>
                <a:ea typeface="Times New Roman" panose="02020603050405020304" pitchFamily="18" charset="0"/>
              </a:rPr>
              <a:t>P</a:t>
            </a:r>
            <a:r>
              <a:rPr lang="en-GB" kern="0" dirty="0">
                <a:solidFill>
                  <a:srgbClr val="323130"/>
                </a:solidFill>
                <a:effectLst/>
                <a:ea typeface="Times New Roman" panose="02020603050405020304" pitchFamily="18" charset="0"/>
              </a:rPr>
              <a:t>rocess and understand information from various types of data sources simultaneously </a:t>
            </a:r>
          </a:p>
          <a:p>
            <a:r>
              <a:rPr lang="en-GB" b="1" kern="0" dirty="0">
                <a:solidFill>
                  <a:srgbClr val="323130"/>
                </a:solidFill>
                <a:effectLst/>
                <a:ea typeface="Times New Roman" panose="02020603050405020304" pitchFamily="18" charset="0"/>
              </a:rPr>
              <a:t>For example, </a:t>
            </a:r>
            <a:r>
              <a:rPr lang="en-GB" kern="0" dirty="0">
                <a:solidFill>
                  <a:srgbClr val="323130"/>
                </a:solidFill>
                <a:effectLst/>
                <a:ea typeface="Times New Roman" panose="02020603050405020304" pitchFamily="18" charset="0"/>
              </a:rPr>
              <a:t>it can take both an image and a text description as input and generate a coherent response that considers both types of information.</a:t>
            </a:r>
          </a:p>
          <a:p>
            <a:r>
              <a:rPr lang="en-GB" dirty="0">
                <a:ea typeface="Times New Roman" panose="02020603050405020304" pitchFamily="18" charset="0"/>
              </a:rPr>
              <a:t>V</a:t>
            </a:r>
            <a:r>
              <a:rPr lang="en-GB" dirty="0">
                <a:effectLst/>
                <a:ea typeface="Times New Roman" panose="02020603050405020304" pitchFamily="18" charset="0"/>
              </a:rPr>
              <a:t>arious formats</a:t>
            </a:r>
            <a:r>
              <a:rPr lang="en-GB" dirty="0">
                <a:ea typeface="Times New Roman" panose="02020603050405020304" pitchFamily="18" charset="0"/>
              </a:rPr>
              <a:t>(</a:t>
            </a:r>
            <a:r>
              <a:rPr lang="en-GB" dirty="0">
                <a:effectLst/>
                <a:ea typeface="Times New Roman" panose="02020603050405020304" pitchFamily="18" charset="0"/>
              </a:rPr>
              <a:t>text, images, audio, and videos)</a:t>
            </a:r>
          </a:p>
          <a:p>
            <a:r>
              <a:rPr lang="en-GB" dirty="0">
                <a:effectLst/>
                <a:ea typeface="Times New Roman" panose="02020603050405020304" pitchFamily="18" charset="0"/>
              </a:rPr>
              <a:t>This makes it incredibly versatile and powerful.</a:t>
            </a:r>
          </a:p>
          <a:p>
            <a:r>
              <a:rPr lang="en-GB" dirty="0">
                <a:effectLst/>
                <a:ea typeface="Times New Roman" panose="02020603050405020304" pitchFamily="18" charset="0"/>
              </a:rPr>
              <a:t> GPT - 4o</a:t>
            </a:r>
            <a:r>
              <a:rPr lang="en-GB" dirty="0">
                <a:ea typeface="Times New Roman" panose="02020603050405020304" pitchFamily="18" charset="0"/>
              </a:rPr>
              <a:t> &amp; GPT -  4o</a:t>
            </a:r>
            <a:r>
              <a:rPr lang="en-GB" dirty="0">
                <a:effectLst/>
                <a:ea typeface="Times New Roman" panose="02020603050405020304" pitchFamily="18" charset="0"/>
              </a:rPr>
              <a:t> Mini</a:t>
            </a:r>
          </a:p>
          <a:p>
            <a:pPr marL="0" indent="0">
              <a:buNone/>
            </a:pPr>
            <a:endParaRPr lang="en-GB" i="0" dirty="0"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8269-0EED-E46A-CC08-4BE5F3B5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D173-F88D-9B4A-A0EC-10F29041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BE633-09B8-15E8-4C7A-7ED268A7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4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A9C6F-769E-E47F-6577-E2412BB33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CF529-2877-87B3-C181-0E575CE3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848" y="382343"/>
            <a:ext cx="9984615" cy="1597228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rgbClr val="0070C0"/>
                </a:solidFill>
              </a:rPr>
              <a:t>Few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2B4B-A409-6AE5-6046-230F8C4A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91" y="2320072"/>
            <a:ext cx="7949965" cy="3353624"/>
          </a:xfrm>
        </p:spPr>
        <p:txBody>
          <a:bodyPr anchor="t">
            <a:normAutofit/>
          </a:bodyPr>
          <a:lstStyle/>
          <a:p>
            <a:r>
              <a:rPr lang="en-GB" dirty="0"/>
              <a:t>Apps (Q&amp;A  Or Chatbot)</a:t>
            </a:r>
          </a:p>
          <a:p>
            <a:r>
              <a:rPr lang="en-GB" dirty="0"/>
              <a:t>Summarize your data</a:t>
            </a:r>
          </a:p>
          <a:p>
            <a:r>
              <a:rPr lang="en-GB" dirty="0"/>
              <a:t>Ask natural language queries to your structured data</a:t>
            </a:r>
          </a:p>
          <a:p>
            <a:r>
              <a:rPr lang="en-GB" dirty="0"/>
              <a:t>The automatic Code generation</a:t>
            </a:r>
          </a:p>
          <a:p>
            <a:r>
              <a:rPr lang="en-GB" dirty="0"/>
              <a:t>Media analysis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6A45E-276A-81BB-9380-2EF95992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2AE3-4622-0F66-2994-0DDDC910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69784-FBBD-9902-67B3-0D806F8B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E72B-5D27-3EBD-A03B-7E931706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7D666-5F6F-B03D-BCFB-C9E02BB4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69" y="101243"/>
            <a:ext cx="8232296" cy="1337699"/>
          </a:xfrm>
        </p:spPr>
        <p:txBody>
          <a:bodyPr anchor="b">
            <a:normAutofit/>
          </a:bodyPr>
          <a:lstStyle/>
          <a:p>
            <a:pPr algn="ctr"/>
            <a:r>
              <a:rPr lang="en-GB" sz="4700" b="1" dirty="0">
                <a:solidFill>
                  <a:srgbClr val="0070C0"/>
                </a:solidFill>
              </a:rPr>
              <a:t>How to Consume Azure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3E8C-839B-D43C-BB63-A334B375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4" y="1535547"/>
            <a:ext cx="9860151" cy="3879367"/>
          </a:xfrm>
        </p:spPr>
        <p:txBody>
          <a:bodyPr anchor="ctr">
            <a:normAutofit/>
          </a:bodyPr>
          <a:lstStyle/>
          <a:p>
            <a:r>
              <a:rPr lang="en-GB" sz="2000" b="1" i="0" dirty="0">
                <a:effectLst/>
              </a:rPr>
              <a:t>Azure OpenAI SDKs (c#, Python etc)</a:t>
            </a:r>
          </a:p>
          <a:p>
            <a:r>
              <a:rPr lang="en-GB" sz="2000" b="1" i="0" dirty="0">
                <a:effectLst/>
              </a:rPr>
              <a:t>REST API</a:t>
            </a:r>
            <a:r>
              <a:rPr lang="en-GB" sz="2000" b="1" dirty="0"/>
              <a:t> (Endpoint , Key, etc)</a:t>
            </a:r>
          </a:p>
          <a:p>
            <a:pPr marL="0" indent="0">
              <a:buNone/>
            </a:pPr>
            <a:r>
              <a:rPr lang="en-GB" sz="2000" b="1" dirty="0"/>
              <a:t>Example:</a:t>
            </a:r>
          </a:p>
          <a:p>
            <a:pPr marL="0" indent="0">
              <a:buNone/>
            </a:pPr>
            <a:r>
              <a:rPr lang="en-GB" sz="2000" b="1" dirty="0"/>
              <a:t>curl $</a:t>
            </a:r>
            <a:r>
              <a:rPr lang="en-GB" sz="2000" b="1" dirty="0">
                <a:solidFill>
                  <a:srgbClr val="0070C0"/>
                </a:solidFill>
              </a:rPr>
              <a:t>AZURE_OPENAI_ENDPOINT</a:t>
            </a:r>
            <a:r>
              <a:rPr lang="en-GB" sz="2000" b="1" dirty="0"/>
              <a:t>/</a:t>
            </a:r>
            <a:r>
              <a:rPr lang="en-GB" sz="2000" b="1" dirty="0" err="1"/>
              <a:t>openai</a:t>
            </a:r>
            <a:r>
              <a:rPr lang="en-GB" sz="2000" b="1" dirty="0"/>
              <a:t>/deployments/</a:t>
            </a:r>
            <a:r>
              <a:rPr lang="en-GB" sz="2000" b="1" dirty="0">
                <a:solidFill>
                  <a:srgbClr val="0070C0"/>
                </a:solidFill>
              </a:rPr>
              <a:t>gpt-35-turbo-instruct</a:t>
            </a:r>
            <a:r>
              <a:rPr lang="en-GB" sz="2000" b="1" dirty="0"/>
              <a:t>/</a:t>
            </a:r>
            <a:r>
              <a:rPr lang="en-GB" sz="2000" b="1" dirty="0" err="1"/>
              <a:t>completions?api-version</a:t>
            </a:r>
            <a:r>
              <a:rPr lang="en-GB" sz="2000" b="1" dirty="0"/>
              <a:t>=2023-05-15 \</a:t>
            </a:r>
          </a:p>
          <a:p>
            <a:pPr marL="457200" lvl="1" indent="0">
              <a:buNone/>
            </a:pPr>
            <a:r>
              <a:rPr lang="en-GB" sz="2000" b="1" dirty="0"/>
              <a:t>  -H "</a:t>
            </a:r>
            <a:r>
              <a:rPr lang="en-GB" sz="2000" b="1" dirty="0">
                <a:solidFill>
                  <a:srgbClr val="00B050"/>
                </a:solidFill>
              </a:rPr>
              <a:t>Content-Type: application/</a:t>
            </a:r>
            <a:r>
              <a:rPr lang="en-GB" sz="2000" b="1" dirty="0" err="1">
                <a:solidFill>
                  <a:srgbClr val="00B050"/>
                </a:solidFill>
              </a:rPr>
              <a:t>json</a:t>
            </a:r>
            <a:r>
              <a:rPr lang="en-GB" sz="2000" b="1" dirty="0"/>
              <a:t>" \</a:t>
            </a:r>
          </a:p>
          <a:p>
            <a:pPr marL="457200" lvl="1" indent="0">
              <a:buNone/>
            </a:pPr>
            <a:r>
              <a:rPr lang="en-GB" sz="2000" b="1" dirty="0"/>
              <a:t>  -H "</a:t>
            </a:r>
            <a:r>
              <a:rPr lang="en-GB" sz="2000" b="1" dirty="0" err="1">
                <a:solidFill>
                  <a:srgbClr val="00B050"/>
                </a:solidFill>
              </a:rPr>
              <a:t>api</a:t>
            </a:r>
            <a:r>
              <a:rPr lang="en-GB" sz="2000" b="1" dirty="0">
                <a:solidFill>
                  <a:srgbClr val="00B050"/>
                </a:solidFill>
              </a:rPr>
              <a:t>-key: $AZURE_OPENAI_KEY</a:t>
            </a:r>
            <a:r>
              <a:rPr lang="en-GB" sz="2000" b="1" dirty="0"/>
              <a:t>" \</a:t>
            </a:r>
          </a:p>
          <a:p>
            <a:pPr marL="457200" lvl="1" indent="0">
              <a:buNone/>
            </a:pPr>
            <a:r>
              <a:rPr lang="en-GB" sz="2000" b="1" dirty="0"/>
              <a:t>  -d "{\"prompt\": \"Once upon a time\"}"</a:t>
            </a:r>
          </a:p>
          <a:p>
            <a:pPr marL="0" indent="0">
              <a:buNone/>
            </a:pPr>
            <a:endParaRPr lang="en-GB" sz="1700" b="1" i="0" dirty="0"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0597-A166-402E-6BFD-49B8076E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166" y="5769864"/>
            <a:ext cx="238163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30/01/2025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B15D-012E-7EE6-37E5-922410BA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CFB6F-6C53-582C-ED04-53F2B0AA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2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30/01/2025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CFBF4B-FD0A-232C-2947-1B37DC130BF2}"/>
              </a:ext>
            </a:extLst>
          </p:cNvPr>
          <p:cNvSpPr/>
          <p:nvPr/>
        </p:nvSpPr>
        <p:spPr>
          <a:xfrm>
            <a:off x="6951424" y="3923033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0198B-D2D4-7FDE-132A-B1907891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42" y="4649781"/>
            <a:ext cx="603373" cy="4572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63644F-54D2-78B3-52A0-615D276E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815" y="3796780"/>
            <a:ext cx="481563" cy="583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65B8E4-9E4E-78A6-219B-CF1CA3F59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047" y="3290660"/>
            <a:ext cx="481564" cy="4941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DA6AAA-027C-8A37-9F84-16E935930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171" y="4424923"/>
            <a:ext cx="663052" cy="4943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82757D-1BF5-F6AE-0C22-E193784DA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263" y="4737283"/>
            <a:ext cx="635033" cy="328949"/>
          </a:xfrm>
          <a:prstGeom prst="rect">
            <a:avLst/>
          </a:prstGeom>
        </p:spPr>
      </p:pic>
      <p:pic>
        <p:nvPicPr>
          <p:cNvPr id="33" name="Graphic 32" descr="Web design">
            <a:extLst>
              <a:ext uri="{FF2B5EF4-FFF2-40B4-BE49-F238E27FC236}">
                <a16:creationId xmlns:a16="http://schemas.microsoft.com/office/drawing/2014/main" id="{67945264-4045-1F69-625E-6E6C70ABD9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3757" y="3981180"/>
            <a:ext cx="603373" cy="70667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239B63-C84E-DDB4-041D-BF3A6F894F26}"/>
              </a:ext>
            </a:extLst>
          </p:cNvPr>
          <p:cNvCxnSpPr>
            <a:cxnSpLocks/>
          </p:cNvCxnSpPr>
          <p:nvPr/>
        </p:nvCxnSpPr>
        <p:spPr>
          <a:xfrm>
            <a:off x="4846113" y="4749521"/>
            <a:ext cx="21378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C7F97D-04FF-2946-7F70-5218829BA75F}"/>
              </a:ext>
            </a:extLst>
          </p:cNvPr>
          <p:cNvCxnSpPr>
            <a:cxnSpLocks/>
          </p:cNvCxnSpPr>
          <p:nvPr/>
        </p:nvCxnSpPr>
        <p:spPr>
          <a:xfrm flipV="1">
            <a:off x="8390662" y="3388374"/>
            <a:ext cx="0" cy="496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86A237-310A-083C-5A25-23FEBF7AA3BF}"/>
              </a:ext>
            </a:extLst>
          </p:cNvPr>
          <p:cNvSpPr txBox="1"/>
          <p:nvPr/>
        </p:nvSpPr>
        <p:spPr>
          <a:xfrm>
            <a:off x="5182708" y="4356563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4146D8-A5F9-E2EE-A604-141DE9140D41}"/>
              </a:ext>
            </a:extLst>
          </p:cNvPr>
          <p:cNvSpPr txBox="1"/>
          <p:nvPr/>
        </p:nvSpPr>
        <p:spPr>
          <a:xfrm>
            <a:off x="8414006" y="3490964"/>
            <a:ext cx="115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239CB8-D0D7-CFF8-E4F4-0B36A3DAE58E}"/>
              </a:ext>
            </a:extLst>
          </p:cNvPr>
          <p:cNvSpPr txBox="1"/>
          <p:nvPr/>
        </p:nvSpPr>
        <p:spPr>
          <a:xfrm>
            <a:off x="2485199" y="3874228"/>
            <a:ext cx="14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Private Data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648ED02-36A5-9237-CFE6-1852F010E440}"/>
              </a:ext>
            </a:extLst>
          </p:cNvPr>
          <p:cNvSpPr/>
          <p:nvPr/>
        </p:nvSpPr>
        <p:spPr>
          <a:xfrm>
            <a:off x="3921697" y="3184382"/>
            <a:ext cx="209687" cy="18029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47A4318-99B8-BB51-29EB-D98057E4CB42}"/>
              </a:ext>
            </a:extLst>
          </p:cNvPr>
          <p:cNvSpPr/>
          <p:nvPr/>
        </p:nvSpPr>
        <p:spPr>
          <a:xfrm>
            <a:off x="4154855" y="5308726"/>
            <a:ext cx="955847" cy="684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DATA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4BD4C4B7-96B5-AB6D-4906-5D9F0A2A26E7}"/>
              </a:ext>
            </a:extLst>
          </p:cNvPr>
          <p:cNvSpPr/>
          <p:nvPr/>
        </p:nvSpPr>
        <p:spPr>
          <a:xfrm>
            <a:off x="3951402" y="5230314"/>
            <a:ext cx="148474" cy="80820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8CE220-0B63-769E-180B-574901B9CBEB}"/>
              </a:ext>
            </a:extLst>
          </p:cNvPr>
          <p:cNvSpPr txBox="1"/>
          <p:nvPr/>
        </p:nvSpPr>
        <p:spPr>
          <a:xfrm>
            <a:off x="2614861" y="5308726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Data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3F46A2A-4247-8F1F-82A0-0D527AC15F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7785" y="2335956"/>
            <a:ext cx="640836" cy="438999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6F3000-65BF-2038-E652-1976832362E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018203" y="2774955"/>
            <a:ext cx="21752" cy="592375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1DE01A-7B34-EE02-E8E6-DE9E1E9F55FA}"/>
              </a:ext>
            </a:extLst>
          </p:cNvPr>
          <p:cNvSpPr txBox="1"/>
          <p:nvPr/>
        </p:nvSpPr>
        <p:spPr>
          <a:xfrm>
            <a:off x="6833299" y="3452572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b="1" dirty="0">
                <a:solidFill>
                  <a:srgbClr val="0070C0"/>
                </a:solidFill>
              </a:rPr>
              <a:t>Query</a:t>
            </a:r>
            <a:r>
              <a:rPr lang="en-GB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EB4F5E-8D94-56DC-9E8B-2D1D98DE9A3F}"/>
              </a:ext>
            </a:extLst>
          </p:cNvPr>
          <p:cNvSpPr txBox="1"/>
          <p:nvPr/>
        </p:nvSpPr>
        <p:spPr>
          <a:xfrm>
            <a:off x="7689771" y="2050033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Private Data Sources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E63982-7B31-D259-CE1F-7031882136BC}"/>
              </a:ext>
            </a:extLst>
          </p:cNvPr>
          <p:cNvSpPr txBox="1"/>
          <p:nvPr/>
        </p:nvSpPr>
        <p:spPr>
          <a:xfrm>
            <a:off x="7409232" y="2846163"/>
            <a:ext cx="5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OR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33D806-E03C-1C66-6DA6-1528E1D17502}"/>
              </a:ext>
            </a:extLst>
          </p:cNvPr>
          <p:cNvCxnSpPr>
            <a:cxnSpLocks/>
          </p:cNvCxnSpPr>
          <p:nvPr/>
        </p:nvCxnSpPr>
        <p:spPr>
          <a:xfrm>
            <a:off x="8993636" y="2899076"/>
            <a:ext cx="6693" cy="4974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DC6BAB-6ED6-2787-EC13-9B41538AB5D7}"/>
              </a:ext>
            </a:extLst>
          </p:cNvPr>
          <p:cNvCxnSpPr>
            <a:cxnSpLocks/>
          </p:cNvCxnSpPr>
          <p:nvPr/>
        </p:nvCxnSpPr>
        <p:spPr>
          <a:xfrm>
            <a:off x="7018203" y="3358966"/>
            <a:ext cx="1989013" cy="10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B0C313-6A03-E792-8820-DFDF4010824D}"/>
              </a:ext>
            </a:extLst>
          </p:cNvPr>
          <p:cNvCxnSpPr>
            <a:cxnSpLocks/>
          </p:cNvCxnSpPr>
          <p:nvPr/>
        </p:nvCxnSpPr>
        <p:spPr>
          <a:xfrm>
            <a:off x="7942448" y="3388374"/>
            <a:ext cx="0" cy="537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6AF15840-32CB-5FC9-118E-8C9EBE46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64" y="2396484"/>
            <a:ext cx="359442" cy="33819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20BDD5-F8FC-F2CD-7928-D9C72F3AE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98017" y="2386359"/>
            <a:ext cx="359442" cy="33819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666F4A-A615-7A1D-1694-593509D06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803" y="2397665"/>
            <a:ext cx="384502" cy="36016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72D1FEA-3733-D05B-F9CF-99026B006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3782" y="2372264"/>
            <a:ext cx="358714" cy="36933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9A46555-F92E-ADBF-D877-483EC368C33B}"/>
              </a:ext>
            </a:extLst>
          </p:cNvPr>
          <p:cNvSpPr txBox="1"/>
          <p:nvPr/>
        </p:nvSpPr>
        <p:spPr>
          <a:xfrm>
            <a:off x="6664247" y="2011476"/>
            <a:ext cx="74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User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94F824-4AFE-5EB3-CB87-4533D5B41D90}"/>
              </a:ext>
            </a:extLst>
          </p:cNvPr>
          <p:cNvSpPr txBox="1"/>
          <p:nvPr/>
        </p:nvSpPr>
        <p:spPr>
          <a:xfrm>
            <a:off x="9280825" y="2318870"/>
            <a:ext cx="99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… </a:t>
            </a:r>
            <a:r>
              <a:rPr lang="en-GB" dirty="0">
                <a:solidFill>
                  <a:srgbClr val="0070C0"/>
                </a:solidFill>
              </a:rPr>
              <a:t>etc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1B7AAC41-7727-9DB8-A7D1-CE593A7ACAA7}"/>
              </a:ext>
            </a:extLst>
          </p:cNvPr>
          <p:cNvSpPr/>
          <p:nvPr/>
        </p:nvSpPr>
        <p:spPr>
          <a:xfrm rot="16200000">
            <a:off x="8883484" y="1571380"/>
            <a:ext cx="220305" cy="243508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27DAA5B-5465-0D83-7282-BBAF85A6AA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542" y="4075543"/>
            <a:ext cx="520727" cy="508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FBB43A-9B71-B0C8-6EE9-B21CA27E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0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 – For Public Data using Azure Portal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30/01/2025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66D170-42D8-E8EE-32E9-516944ECD9AD}"/>
              </a:ext>
            </a:extLst>
          </p:cNvPr>
          <p:cNvSpPr/>
          <p:nvPr/>
        </p:nvSpPr>
        <p:spPr>
          <a:xfrm>
            <a:off x="5814521" y="3631556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5CD1A-3A5C-6F03-9E96-36E22AB9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2" y="4370048"/>
            <a:ext cx="664600" cy="457223"/>
          </a:xfrm>
          <a:prstGeom prst="rect">
            <a:avLst/>
          </a:prstGeom>
        </p:spPr>
      </p:pic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4A827D65-F7C9-AA55-DF76-ABA2B0B8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9113" y="4283043"/>
            <a:ext cx="736191" cy="7066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2182-7D98-65F6-2E27-CF2574B26B32}"/>
              </a:ext>
            </a:extLst>
          </p:cNvPr>
          <p:cNvCxnSpPr>
            <a:cxnSpLocks/>
          </p:cNvCxnSpPr>
          <p:nvPr/>
        </p:nvCxnSpPr>
        <p:spPr>
          <a:xfrm flipV="1">
            <a:off x="6939948" y="3038020"/>
            <a:ext cx="0" cy="535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2D9AF7-B929-3D51-5DD9-AD73279208D5}"/>
              </a:ext>
            </a:extLst>
          </p:cNvPr>
          <p:cNvSpPr txBox="1"/>
          <p:nvPr/>
        </p:nvSpPr>
        <p:spPr>
          <a:xfrm>
            <a:off x="4509479" y="4124969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1D953-F1AD-2632-47B6-02E7EE3374F7}"/>
              </a:ext>
            </a:extLst>
          </p:cNvPr>
          <p:cNvSpPr txBox="1"/>
          <p:nvPr/>
        </p:nvSpPr>
        <p:spPr>
          <a:xfrm>
            <a:off x="6939948" y="3130794"/>
            <a:ext cx="115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Response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E969D1-D67E-81F5-F102-9C3B75CA4880}"/>
              </a:ext>
            </a:extLst>
          </p:cNvPr>
          <p:cNvSpPr/>
          <p:nvPr/>
        </p:nvSpPr>
        <p:spPr>
          <a:xfrm>
            <a:off x="3624055" y="4125221"/>
            <a:ext cx="955847" cy="684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Open</a:t>
            </a:r>
          </a:p>
          <a:p>
            <a:pPr algn="ctr"/>
            <a:r>
              <a:rPr lang="en-GB" b="1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71BF7-E397-6F0C-6B81-1988ABD4FC0C}"/>
              </a:ext>
            </a:extLst>
          </p:cNvPr>
          <p:cNvSpPr txBox="1"/>
          <p:nvPr/>
        </p:nvSpPr>
        <p:spPr>
          <a:xfrm>
            <a:off x="3496801" y="4790450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Data</a:t>
            </a:r>
          </a:p>
          <a:p>
            <a:r>
              <a:rPr lang="en-GB" b="1" dirty="0">
                <a:solidFill>
                  <a:srgbClr val="0070C0"/>
                </a:solidFill>
              </a:rPr>
              <a:t>(Data over internet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2BD478-40C3-BA69-9F2F-2C2FBB14B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597" y="2527328"/>
            <a:ext cx="640836" cy="43899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3FC226-797A-6D62-E1A9-A8D86C6631B5}"/>
              </a:ext>
            </a:extLst>
          </p:cNvPr>
          <p:cNvCxnSpPr>
            <a:cxnSpLocks/>
          </p:cNvCxnSpPr>
          <p:nvPr/>
        </p:nvCxnSpPr>
        <p:spPr>
          <a:xfrm>
            <a:off x="6682096" y="3019272"/>
            <a:ext cx="21752" cy="592375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039834-3A45-9EA9-2536-0024A329AD57}"/>
              </a:ext>
            </a:extLst>
          </p:cNvPr>
          <p:cNvSpPr txBox="1"/>
          <p:nvPr/>
        </p:nvSpPr>
        <p:spPr>
          <a:xfrm>
            <a:off x="4790796" y="3184413"/>
            <a:ext cx="190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b="1" dirty="0">
                <a:solidFill>
                  <a:srgbClr val="0070C0"/>
                </a:solidFill>
              </a:rPr>
              <a:t>Query: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2+2=</a:t>
            </a:r>
            <a:r>
              <a:rPr lang="en-GB" b="1" dirty="0">
                <a:solidFill>
                  <a:srgbClr val="FF0000"/>
                </a:solidFill>
              </a:rPr>
              <a:t>?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BC845-6E50-13E7-4D36-4A66EB526538}"/>
              </a:ext>
            </a:extLst>
          </p:cNvPr>
          <p:cNvSpPr txBox="1"/>
          <p:nvPr/>
        </p:nvSpPr>
        <p:spPr>
          <a:xfrm>
            <a:off x="6529597" y="2230857"/>
            <a:ext cx="74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9B24F-0311-FDA5-6201-E58246B0331B}"/>
              </a:ext>
            </a:extLst>
          </p:cNvPr>
          <p:cNvSpPr txBox="1"/>
          <p:nvPr/>
        </p:nvSpPr>
        <p:spPr>
          <a:xfrm>
            <a:off x="8016348" y="3153995"/>
            <a:ext cx="10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2+2=</a:t>
            </a:r>
            <a:r>
              <a:rPr lang="en-GB" b="1" dirty="0">
                <a:solidFill>
                  <a:schemeClr val="accent6"/>
                </a:solidFill>
              </a:rPr>
              <a:t>4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140EB9-0655-4BFE-AF44-E79087D81BA1}"/>
              </a:ext>
            </a:extLst>
          </p:cNvPr>
          <p:cNvCxnSpPr>
            <a:cxnSpLocks/>
          </p:cNvCxnSpPr>
          <p:nvPr/>
        </p:nvCxnSpPr>
        <p:spPr>
          <a:xfrm>
            <a:off x="4572972" y="4467436"/>
            <a:ext cx="1208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EE7E2C5-34A5-E6AC-8FAA-3335A2EFB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221" y="3668275"/>
            <a:ext cx="520727" cy="508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58F11-822B-A956-A247-2E6D546F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9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520A54-06D0-4CF4-A74E-B064E5372A0D}">
  <we:reference id="b0430364-2ab6-47cd-907e-f8b72239b204" version="3.19.222.0" store="EXCatalog" storeType="EXCatalog"/>
  <we:alternateReferences>
    <we:reference id="WA200000729" version="3.19.222.0" store="en-IE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1282</Words>
  <Application>Microsoft Office PowerPoint</Application>
  <PresentationFormat>Widescreen</PresentationFormat>
  <Paragraphs>239</Paragraphs>
  <Slides>22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az_ea_font</vt:lpstr>
      <vt:lpstr>Calibri</vt:lpstr>
      <vt:lpstr>Calibri Light</vt:lpstr>
      <vt:lpstr>Graphik Meetup</vt:lpstr>
      <vt:lpstr>Segoe UI</vt:lpstr>
      <vt:lpstr>Times New Roman</vt:lpstr>
      <vt:lpstr>Wingdings</vt:lpstr>
      <vt:lpstr>Office Theme</vt:lpstr>
      <vt:lpstr>Getting Start with Azure OpenAI</vt:lpstr>
      <vt:lpstr>Abstract</vt:lpstr>
      <vt:lpstr>Alpa Buddhabhatti</vt:lpstr>
      <vt:lpstr>What Is Azure OpenAI</vt:lpstr>
      <vt:lpstr>What Is Multi-Modal Azure AI</vt:lpstr>
      <vt:lpstr>Few Examples</vt:lpstr>
      <vt:lpstr>How to Consume Azure OpenAI</vt:lpstr>
      <vt:lpstr>High Level Design</vt:lpstr>
      <vt:lpstr>DEMO – For Public Data using Azure Portal</vt:lpstr>
      <vt:lpstr>DEMO - Integrate Azure OpenAI with ADF</vt:lpstr>
      <vt:lpstr>DEMO – Consuming </vt:lpstr>
      <vt:lpstr>Prerequisites</vt:lpstr>
      <vt:lpstr>DEMO – Private Data</vt:lpstr>
      <vt:lpstr>Demo - Integration with Azure Data Factory Orchestrating Azure OpenAI with Azure Data Factory (ADF) for order delay notifications</vt:lpstr>
      <vt:lpstr>Integrate with ADF </vt:lpstr>
      <vt:lpstr>   Demo – Integration with SQL DB   Natural Languages Query to Structure Data </vt:lpstr>
      <vt:lpstr>Keywords</vt:lpstr>
      <vt:lpstr>Keywords</vt:lpstr>
      <vt:lpstr>Conclusion</vt:lpstr>
      <vt:lpstr>Search Type</vt:lpstr>
      <vt:lpstr>Alpa Buddhabhatti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Alpa Buddhabhatti</dc:creator>
  <cp:lastModifiedBy>Alpa Buddhabhatti</cp:lastModifiedBy>
  <cp:revision>72</cp:revision>
  <dcterms:created xsi:type="dcterms:W3CDTF">2024-02-02T00:35:00Z</dcterms:created>
  <dcterms:modified xsi:type="dcterms:W3CDTF">2025-01-30T09:07:49Z</dcterms:modified>
</cp:coreProperties>
</file>