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26"/>
  </p:notesMasterIdLst>
  <p:sldIdLst>
    <p:sldId id="257" r:id="rId3"/>
    <p:sldId id="278" r:id="rId4"/>
    <p:sldId id="279" r:id="rId5"/>
    <p:sldId id="261" r:id="rId6"/>
    <p:sldId id="262" r:id="rId7"/>
    <p:sldId id="295" r:id="rId8"/>
    <p:sldId id="296" r:id="rId9"/>
    <p:sldId id="297" r:id="rId10"/>
    <p:sldId id="298" r:id="rId11"/>
    <p:sldId id="299" r:id="rId12"/>
    <p:sldId id="300" r:id="rId13"/>
    <p:sldId id="267" r:id="rId14"/>
    <p:sldId id="269" r:id="rId15"/>
    <p:sldId id="270" r:id="rId16"/>
    <p:sldId id="271" r:id="rId17"/>
    <p:sldId id="272" r:id="rId18"/>
    <p:sldId id="291" r:id="rId19"/>
    <p:sldId id="292" r:id="rId20"/>
    <p:sldId id="275" r:id="rId21"/>
    <p:sldId id="293" r:id="rId22"/>
    <p:sldId id="294" r:id="rId23"/>
    <p:sldId id="283" r:id="rId24"/>
    <p:sldId id="30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7991"/>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85" d="100"/>
          <a:sy n="85" d="100"/>
        </p:scale>
        <p:origin x="50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3D0737-51A9-42F9-BEB1-CBEDE7D27F56}" type="datetimeFigureOut">
              <a:rPr lang="en-GB" smtClean="0"/>
              <a:t>18/11/2022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3D42B-330F-4ABE-A296-52458F43E3F5}" type="slidenum">
              <a:rPr lang="en-GB" smtClean="0"/>
              <a:t>‹#›</a:t>
            </a:fld>
            <a:endParaRPr lang="en-GB"/>
          </a:p>
        </p:txBody>
      </p:sp>
    </p:spTree>
    <p:extLst>
      <p:ext uri="{BB962C8B-B14F-4D97-AF65-F5344CB8AC3E}">
        <p14:creationId xmlns:p14="http://schemas.microsoft.com/office/powerpoint/2010/main" val="3672695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0879915-8E3C-4E79-A482-6112DCE39484}" type="slidenum">
              <a:rPr lang="en-GB" smtClean="0"/>
              <a:t>20</a:t>
            </a:fld>
            <a:endParaRPr lang="en-GB"/>
          </a:p>
        </p:txBody>
      </p:sp>
    </p:spTree>
    <p:extLst>
      <p:ext uri="{BB962C8B-B14F-4D97-AF65-F5344CB8AC3E}">
        <p14:creationId xmlns:p14="http://schemas.microsoft.com/office/powerpoint/2010/main" val="230917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0879915-8E3C-4E79-A482-6112DCE39484}" type="slidenum">
              <a:rPr lang="en-GB" smtClean="0"/>
              <a:t>21</a:t>
            </a:fld>
            <a:endParaRPr lang="en-GB"/>
          </a:p>
        </p:txBody>
      </p:sp>
    </p:spTree>
    <p:extLst>
      <p:ext uri="{BB962C8B-B14F-4D97-AF65-F5344CB8AC3E}">
        <p14:creationId xmlns:p14="http://schemas.microsoft.com/office/powerpoint/2010/main" val="125408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B074C98-E185-49EC-958C-8748029C2E0A}" type="datetimeFigureOut">
              <a:rPr lang="en-GB" smtClean="0"/>
              <a:t>18/11/2022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AC5988-B5F9-4972-8A52-DBA0BE056B6B}" type="slidenum">
              <a:rPr lang="en-GB" smtClean="0"/>
              <a:t>‹#›</a:t>
            </a:fld>
            <a:endParaRPr lang="en-GB"/>
          </a:p>
        </p:txBody>
      </p:sp>
    </p:spTree>
    <p:extLst>
      <p:ext uri="{BB962C8B-B14F-4D97-AF65-F5344CB8AC3E}">
        <p14:creationId xmlns:p14="http://schemas.microsoft.com/office/powerpoint/2010/main" val="1766377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B074C98-E185-49EC-958C-8748029C2E0A}" type="datetimeFigureOut">
              <a:rPr lang="en-GB" smtClean="0"/>
              <a:t>18/11/2022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AC5988-B5F9-4972-8A52-DBA0BE056B6B}" type="slidenum">
              <a:rPr lang="en-GB" smtClean="0"/>
              <a:t>‹#›</a:t>
            </a:fld>
            <a:endParaRPr lang="en-GB"/>
          </a:p>
        </p:txBody>
      </p:sp>
    </p:spTree>
    <p:extLst>
      <p:ext uri="{BB962C8B-B14F-4D97-AF65-F5344CB8AC3E}">
        <p14:creationId xmlns:p14="http://schemas.microsoft.com/office/powerpoint/2010/main" val="4073334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B074C98-E185-49EC-958C-8748029C2E0A}" type="datetimeFigureOut">
              <a:rPr lang="en-GB" smtClean="0"/>
              <a:t>18/11/2022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AC5988-B5F9-4972-8A52-DBA0BE056B6B}" type="slidenum">
              <a:rPr lang="en-GB" smtClean="0"/>
              <a:t>‹#›</a:t>
            </a:fld>
            <a:endParaRPr lang="en-GB"/>
          </a:p>
        </p:txBody>
      </p:sp>
    </p:spTree>
    <p:extLst>
      <p:ext uri="{BB962C8B-B14F-4D97-AF65-F5344CB8AC3E}">
        <p14:creationId xmlns:p14="http://schemas.microsoft.com/office/powerpoint/2010/main" val="339414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Layout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7017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777F1EF-5332-4F11-99A6-387163511271}" type="datetimeFigureOut">
              <a:rPr lang="en-GB" smtClean="0"/>
              <a:t>18/11/2022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8E97F3-BDBB-4E50-A2C0-AEF02F4190EF}" type="slidenum">
              <a:rPr lang="en-GB" smtClean="0"/>
              <a:t>‹#›</a:t>
            </a:fld>
            <a:endParaRPr lang="en-GB"/>
          </a:p>
        </p:txBody>
      </p:sp>
    </p:spTree>
    <p:extLst>
      <p:ext uri="{BB962C8B-B14F-4D97-AF65-F5344CB8AC3E}">
        <p14:creationId xmlns:p14="http://schemas.microsoft.com/office/powerpoint/2010/main" val="1752491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777F1EF-5332-4F11-99A6-387163511271}" type="datetimeFigureOut">
              <a:rPr lang="en-GB" smtClean="0"/>
              <a:t>18/11/2022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8E97F3-BDBB-4E50-A2C0-AEF02F4190EF}" type="slidenum">
              <a:rPr lang="en-GB" smtClean="0"/>
              <a:t>‹#›</a:t>
            </a:fld>
            <a:endParaRPr lang="en-GB"/>
          </a:p>
        </p:txBody>
      </p:sp>
    </p:spTree>
    <p:extLst>
      <p:ext uri="{BB962C8B-B14F-4D97-AF65-F5344CB8AC3E}">
        <p14:creationId xmlns:p14="http://schemas.microsoft.com/office/powerpoint/2010/main" val="1349453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77F1EF-5332-4F11-99A6-387163511271}" type="datetimeFigureOut">
              <a:rPr lang="en-GB" smtClean="0"/>
              <a:t>18/11/2022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8E97F3-BDBB-4E50-A2C0-AEF02F4190EF}" type="slidenum">
              <a:rPr lang="en-GB" smtClean="0"/>
              <a:t>‹#›</a:t>
            </a:fld>
            <a:endParaRPr lang="en-GB"/>
          </a:p>
        </p:txBody>
      </p:sp>
    </p:spTree>
    <p:extLst>
      <p:ext uri="{BB962C8B-B14F-4D97-AF65-F5344CB8AC3E}">
        <p14:creationId xmlns:p14="http://schemas.microsoft.com/office/powerpoint/2010/main" val="2376821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777F1EF-5332-4F11-99A6-387163511271}" type="datetimeFigureOut">
              <a:rPr lang="en-GB" smtClean="0"/>
              <a:t>18/11/2022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8E97F3-BDBB-4E50-A2C0-AEF02F4190EF}" type="slidenum">
              <a:rPr lang="en-GB" smtClean="0"/>
              <a:t>‹#›</a:t>
            </a:fld>
            <a:endParaRPr lang="en-GB"/>
          </a:p>
        </p:txBody>
      </p:sp>
    </p:spTree>
    <p:extLst>
      <p:ext uri="{BB962C8B-B14F-4D97-AF65-F5344CB8AC3E}">
        <p14:creationId xmlns:p14="http://schemas.microsoft.com/office/powerpoint/2010/main" val="1798713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777F1EF-5332-4F11-99A6-387163511271}" type="datetimeFigureOut">
              <a:rPr lang="en-GB" smtClean="0"/>
              <a:t>18/11/2022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68E97F3-BDBB-4E50-A2C0-AEF02F4190EF}" type="slidenum">
              <a:rPr lang="en-GB" smtClean="0"/>
              <a:t>‹#›</a:t>
            </a:fld>
            <a:endParaRPr lang="en-GB"/>
          </a:p>
        </p:txBody>
      </p:sp>
    </p:spTree>
    <p:extLst>
      <p:ext uri="{BB962C8B-B14F-4D97-AF65-F5344CB8AC3E}">
        <p14:creationId xmlns:p14="http://schemas.microsoft.com/office/powerpoint/2010/main" val="12089157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777F1EF-5332-4F11-99A6-387163511271}" type="datetimeFigureOut">
              <a:rPr lang="en-GB" smtClean="0"/>
              <a:t>18/11/2022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68E97F3-BDBB-4E50-A2C0-AEF02F4190EF}" type="slidenum">
              <a:rPr lang="en-GB" smtClean="0"/>
              <a:t>‹#›</a:t>
            </a:fld>
            <a:endParaRPr lang="en-GB"/>
          </a:p>
        </p:txBody>
      </p:sp>
    </p:spTree>
    <p:extLst>
      <p:ext uri="{BB962C8B-B14F-4D97-AF65-F5344CB8AC3E}">
        <p14:creationId xmlns:p14="http://schemas.microsoft.com/office/powerpoint/2010/main" val="252171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77F1EF-5332-4F11-99A6-387163511271}" type="datetimeFigureOut">
              <a:rPr lang="en-GB" smtClean="0"/>
              <a:t>18/11/2022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68E97F3-BDBB-4E50-A2C0-AEF02F4190EF}" type="slidenum">
              <a:rPr lang="en-GB" smtClean="0"/>
              <a:t>‹#›</a:t>
            </a:fld>
            <a:endParaRPr lang="en-GB"/>
          </a:p>
        </p:txBody>
      </p:sp>
    </p:spTree>
    <p:extLst>
      <p:ext uri="{BB962C8B-B14F-4D97-AF65-F5344CB8AC3E}">
        <p14:creationId xmlns:p14="http://schemas.microsoft.com/office/powerpoint/2010/main" val="1158124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B074C98-E185-49EC-958C-8748029C2E0A}" type="datetimeFigureOut">
              <a:rPr lang="en-GB" smtClean="0"/>
              <a:t>18/11/2022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AC5988-B5F9-4972-8A52-DBA0BE056B6B}" type="slidenum">
              <a:rPr lang="en-GB" smtClean="0"/>
              <a:t>‹#›</a:t>
            </a:fld>
            <a:endParaRPr lang="en-GB"/>
          </a:p>
        </p:txBody>
      </p:sp>
    </p:spTree>
    <p:extLst>
      <p:ext uri="{BB962C8B-B14F-4D97-AF65-F5344CB8AC3E}">
        <p14:creationId xmlns:p14="http://schemas.microsoft.com/office/powerpoint/2010/main" val="34317935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777F1EF-5332-4F11-99A6-387163511271}" type="datetimeFigureOut">
              <a:rPr lang="en-GB" smtClean="0"/>
              <a:t>18/11/2022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8E97F3-BDBB-4E50-A2C0-AEF02F4190EF}" type="slidenum">
              <a:rPr lang="en-GB" smtClean="0"/>
              <a:t>‹#›</a:t>
            </a:fld>
            <a:endParaRPr lang="en-GB"/>
          </a:p>
        </p:txBody>
      </p:sp>
    </p:spTree>
    <p:extLst>
      <p:ext uri="{BB962C8B-B14F-4D97-AF65-F5344CB8AC3E}">
        <p14:creationId xmlns:p14="http://schemas.microsoft.com/office/powerpoint/2010/main" val="5507510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777F1EF-5332-4F11-99A6-387163511271}" type="datetimeFigureOut">
              <a:rPr lang="en-GB" smtClean="0"/>
              <a:t>18/11/2022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8E97F3-BDBB-4E50-A2C0-AEF02F4190EF}" type="slidenum">
              <a:rPr lang="en-GB" smtClean="0"/>
              <a:t>‹#›</a:t>
            </a:fld>
            <a:endParaRPr lang="en-GB"/>
          </a:p>
        </p:txBody>
      </p:sp>
    </p:spTree>
    <p:extLst>
      <p:ext uri="{BB962C8B-B14F-4D97-AF65-F5344CB8AC3E}">
        <p14:creationId xmlns:p14="http://schemas.microsoft.com/office/powerpoint/2010/main" val="14748558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777F1EF-5332-4F11-99A6-387163511271}" type="datetimeFigureOut">
              <a:rPr lang="en-GB" smtClean="0"/>
              <a:t>18/11/2022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8E97F3-BDBB-4E50-A2C0-AEF02F4190EF}" type="slidenum">
              <a:rPr lang="en-GB" smtClean="0"/>
              <a:t>‹#›</a:t>
            </a:fld>
            <a:endParaRPr lang="en-GB"/>
          </a:p>
        </p:txBody>
      </p:sp>
    </p:spTree>
    <p:extLst>
      <p:ext uri="{BB962C8B-B14F-4D97-AF65-F5344CB8AC3E}">
        <p14:creationId xmlns:p14="http://schemas.microsoft.com/office/powerpoint/2010/main" val="15200302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777F1EF-5332-4F11-99A6-387163511271}" type="datetimeFigureOut">
              <a:rPr lang="en-GB" smtClean="0"/>
              <a:t>18/11/2022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8E97F3-BDBB-4E50-A2C0-AEF02F4190EF}" type="slidenum">
              <a:rPr lang="en-GB" smtClean="0"/>
              <a:t>‹#›</a:t>
            </a:fld>
            <a:endParaRPr lang="en-GB"/>
          </a:p>
        </p:txBody>
      </p:sp>
    </p:spTree>
    <p:extLst>
      <p:ext uri="{BB962C8B-B14F-4D97-AF65-F5344CB8AC3E}">
        <p14:creationId xmlns:p14="http://schemas.microsoft.com/office/powerpoint/2010/main" val="1899936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074C98-E185-49EC-958C-8748029C2E0A}" type="datetimeFigureOut">
              <a:rPr lang="en-GB" smtClean="0"/>
              <a:t>18/11/2022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AC5988-B5F9-4972-8A52-DBA0BE056B6B}" type="slidenum">
              <a:rPr lang="en-GB" smtClean="0"/>
              <a:t>‹#›</a:t>
            </a:fld>
            <a:endParaRPr lang="en-GB"/>
          </a:p>
        </p:txBody>
      </p:sp>
    </p:spTree>
    <p:extLst>
      <p:ext uri="{BB962C8B-B14F-4D97-AF65-F5344CB8AC3E}">
        <p14:creationId xmlns:p14="http://schemas.microsoft.com/office/powerpoint/2010/main" val="1822589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B074C98-E185-49EC-958C-8748029C2E0A}" type="datetimeFigureOut">
              <a:rPr lang="en-GB" smtClean="0"/>
              <a:t>18/11/2022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DAC5988-B5F9-4972-8A52-DBA0BE056B6B}" type="slidenum">
              <a:rPr lang="en-GB" smtClean="0"/>
              <a:t>‹#›</a:t>
            </a:fld>
            <a:endParaRPr lang="en-GB"/>
          </a:p>
        </p:txBody>
      </p:sp>
    </p:spTree>
    <p:extLst>
      <p:ext uri="{BB962C8B-B14F-4D97-AF65-F5344CB8AC3E}">
        <p14:creationId xmlns:p14="http://schemas.microsoft.com/office/powerpoint/2010/main" val="3355906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B074C98-E185-49EC-958C-8748029C2E0A}" type="datetimeFigureOut">
              <a:rPr lang="en-GB" smtClean="0"/>
              <a:t>18/11/2022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DAC5988-B5F9-4972-8A52-DBA0BE056B6B}" type="slidenum">
              <a:rPr lang="en-GB" smtClean="0"/>
              <a:t>‹#›</a:t>
            </a:fld>
            <a:endParaRPr lang="en-GB"/>
          </a:p>
        </p:txBody>
      </p:sp>
    </p:spTree>
    <p:extLst>
      <p:ext uri="{BB962C8B-B14F-4D97-AF65-F5344CB8AC3E}">
        <p14:creationId xmlns:p14="http://schemas.microsoft.com/office/powerpoint/2010/main" val="3458177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B074C98-E185-49EC-958C-8748029C2E0A}" type="datetimeFigureOut">
              <a:rPr lang="en-GB" smtClean="0"/>
              <a:t>18/11/2022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DAC5988-B5F9-4972-8A52-DBA0BE056B6B}" type="slidenum">
              <a:rPr lang="en-GB" smtClean="0"/>
              <a:t>‹#›</a:t>
            </a:fld>
            <a:endParaRPr lang="en-GB"/>
          </a:p>
        </p:txBody>
      </p:sp>
    </p:spTree>
    <p:extLst>
      <p:ext uri="{BB962C8B-B14F-4D97-AF65-F5344CB8AC3E}">
        <p14:creationId xmlns:p14="http://schemas.microsoft.com/office/powerpoint/2010/main" val="674251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074C98-E185-49EC-958C-8748029C2E0A}" type="datetimeFigureOut">
              <a:rPr lang="en-GB" smtClean="0"/>
              <a:t>18/11/2022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DAC5988-B5F9-4972-8A52-DBA0BE056B6B}" type="slidenum">
              <a:rPr lang="en-GB" smtClean="0"/>
              <a:t>‹#›</a:t>
            </a:fld>
            <a:endParaRPr lang="en-GB"/>
          </a:p>
        </p:txBody>
      </p:sp>
    </p:spTree>
    <p:extLst>
      <p:ext uri="{BB962C8B-B14F-4D97-AF65-F5344CB8AC3E}">
        <p14:creationId xmlns:p14="http://schemas.microsoft.com/office/powerpoint/2010/main" val="3804910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074C98-E185-49EC-958C-8748029C2E0A}" type="datetimeFigureOut">
              <a:rPr lang="en-GB" smtClean="0"/>
              <a:t>18/11/2022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DAC5988-B5F9-4972-8A52-DBA0BE056B6B}" type="slidenum">
              <a:rPr lang="en-GB" smtClean="0"/>
              <a:t>‹#›</a:t>
            </a:fld>
            <a:endParaRPr lang="en-GB"/>
          </a:p>
        </p:txBody>
      </p:sp>
    </p:spTree>
    <p:extLst>
      <p:ext uri="{BB962C8B-B14F-4D97-AF65-F5344CB8AC3E}">
        <p14:creationId xmlns:p14="http://schemas.microsoft.com/office/powerpoint/2010/main" val="586866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074C98-E185-49EC-958C-8748029C2E0A}" type="datetimeFigureOut">
              <a:rPr lang="en-GB" smtClean="0"/>
              <a:t>18/11/2022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DAC5988-B5F9-4972-8A52-DBA0BE056B6B}" type="slidenum">
              <a:rPr lang="en-GB" smtClean="0"/>
              <a:t>‹#›</a:t>
            </a:fld>
            <a:endParaRPr lang="en-GB"/>
          </a:p>
        </p:txBody>
      </p:sp>
    </p:spTree>
    <p:extLst>
      <p:ext uri="{BB962C8B-B14F-4D97-AF65-F5344CB8AC3E}">
        <p14:creationId xmlns:p14="http://schemas.microsoft.com/office/powerpoint/2010/main" val="2076329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074C98-E185-49EC-958C-8748029C2E0A}" type="datetimeFigureOut">
              <a:rPr lang="en-GB" smtClean="0"/>
              <a:t>18/11/2022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AC5988-B5F9-4972-8A52-DBA0BE056B6B}" type="slidenum">
              <a:rPr lang="en-GB" smtClean="0"/>
              <a:t>‹#›</a:t>
            </a:fld>
            <a:endParaRPr lang="en-GB"/>
          </a:p>
        </p:txBody>
      </p:sp>
    </p:spTree>
    <p:extLst>
      <p:ext uri="{BB962C8B-B14F-4D97-AF65-F5344CB8AC3E}">
        <p14:creationId xmlns:p14="http://schemas.microsoft.com/office/powerpoint/2010/main" val="544352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gs>
            <a:gs pos="50000">
              <a:schemeClr val="tx1"/>
            </a:gs>
            <a:gs pos="100000">
              <a:schemeClr val="tx1"/>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77F1EF-5332-4F11-99A6-387163511271}" type="datetimeFigureOut">
              <a:rPr lang="en-GB" smtClean="0"/>
              <a:t>18/11/2022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8E97F3-BDBB-4E50-A2C0-AEF02F4190EF}" type="slidenum">
              <a:rPr lang="en-GB" smtClean="0"/>
              <a:t>‹#›</a:t>
            </a:fld>
            <a:endParaRPr lang="en-GB"/>
          </a:p>
        </p:txBody>
      </p:sp>
    </p:spTree>
    <p:extLst>
      <p:ext uri="{BB962C8B-B14F-4D97-AF65-F5344CB8AC3E}">
        <p14:creationId xmlns:p14="http://schemas.microsoft.com/office/powerpoint/2010/main" val="1191863292"/>
      </p:ext>
    </p:extLst>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3.png"/><Relationship Id="rId2" Type="http://schemas.openxmlformats.org/officeDocument/2006/relationships/image" Target="../media/image31.png"/><Relationship Id="rId1" Type="http://schemas.openxmlformats.org/officeDocument/2006/relationships/slideLayout" Target="../slideLayouts/slideLayout4.xml"/><Relationship Id="rId6" Type="http://schemas.openxmlformats.org/officeDocument/2006/relationships/image" Target="../media/image2.png"/><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3.png"/><Relationship Id="rId2" Type="http://schemas.openxmlformats.org/officeDocument/2006/relationships/image" Target="../media/image34.png"/><Relationship Id="rId1" Type="http://schemas.openxmlformats.org/officeDocument/2006/relationships/slideLayout" Target="../slideLayouts/slideLayout4.xml"/><Relationship Id="rId6" Type="http://schemas.openxmlformats.org/officeDocument/2006/relationships/image" Target="../media/image38.png"/><Relationship Id="rId11" Type="http://schemas.openxmlformats.org/officeDocument/2006/relationships/image" Target="../media/image2.png"/><Relationship Id="rId5" Type="http://schemas.openxmlformats.org/officeDocument/2006/relationships/image" Target="../media/image37.png"/><Relationship Id="rId10" Type="http://schemas.openxmlformats.org/officeDocument/2006/relationships/image" Target="../media/image41.png"/><Relationship Id="rId4" Type="http://schemas.openxmlformats.org/officeDocument/2006/relationships/image" Target="../media/image36.png"/><Relationship Id="rId9" Type="http://schemas.openxmlformats.org/officeDocument/2006/relationships/image" Target="../media/image40.png"/></Relationships>
</file>

<file path=ppt/slides/_rels/slide1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2.png"/><Relationship Id="rId7" Type="http://schemas.openxmlformats.org/officeDocument/2006/relationships/image" Target="../media/image37.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42.wmf"/><Relationship Id="rId5" Type="http://schemas.openxmlformats.org/officeDocument/2006/relationships/oleObject" Target="../embeddings/oleObject1.bin"/><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41.png"/><Relationship Id="rId7" Type="http://schemas.openxmlformats.org/officeDocument/2006/relationships/image" Target="../media/image44.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43.png"/><Relationship Id="rId10" Type="http://schemas.openxmlformats.org/officeDocument/2006/relationships/image" Target="../media/image3.png"/><Relationship Id="rId4" Type="http://schemas.openxmlformats.org/officeDocument/2006/relationships/image" Target="../media/image22.png"/><Relationship Id="rId9" Type="http://schemas.openxmlformats.org/officeDocument/2006/relationships/image" Target="../media/image2.png"/></Relationships>
</file>

<file path=ppt/slides/_rels/slide2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45.png"/><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2.png"/><Relationship Id="rId5" Type="http://schemas.openxmlformats.org/officeDocument/2006/relationships/image" Target="../media/image47.png"/><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13" Type="http://schemas.openxmlformats.org/officeDocument/2006/relationships/image" Target="../media/image20.svg"/><Relationship Id="rId1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0.png"/><Relationship Id="rId17" Type="http://schemas.openxmlformats.org/officeDocument/2006/relationships/image" Target="../media/image1.png"/><Relationship Id="rId2" Type="http://schemas.openxmlformats.org/officeDocument/2006/relationships/image" Target="../media/image4.jpeg"/><Relationship Id="rId16" Type="http://schemas.openxmlformats.org/officeDocument/2006/relationships/image" Target="../media/image2.png"/><Relationship Id="rId1" Type="http://schemas.openxmlformats.org/officeDocument/2006/relationships/slideLayout" Target="../slideLayouts/slideLayout14.xml"/><Relationship Id="rId6" Type="http://schemas.openxmlformats.org/officeDocument/2006/relationships/image" Target="../media/image8.png"/><Relationship Id="rId11" Type="http://schemas.openxmlformats.org/officeDocument/2006/relationships/image" Target="../media/image16.svg"/><Relationship Id="rId5" Type="http://schemas.openxmlformats.org/officeDocument/2006/relationships/image" Target="../media/image7.png"/><Relationship Id="rId15" Type="http://schemas.openxmlformats.org/officeDocument/2006/relationships/image" Target="../media/image22.svg"/><Relationship Id="rId4" Type="http://schemas.openxmlformats.org/officeDocument/2006/relationships/image" Target="../media/image6.png"/><Relationship Id="rId14" Type="http://schemas.openxmlformats.org/officeDocument/2006/relationships/image" Target="../media/image11.png"/></Relationships>
</file>

<file path=ppt/slides/_rels/slide23.xml.rels><?xml version="1.0" encoding="UTF-8" standalone="yes"?>
<Relationships xmlns="http://schemas.openxmlformats.org/package/2006/relationships"><Relationship Id="rId13" Type="http://schemas.openxmlformats.org/officeDocument/2006/relationships/image" Target="../media/image20.svg"/><Relationship Id="rId1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0.png"/><Relationship Id="rId17" Type="http://schemas.openxmlformats.org/officeDocument/2006/relationships/image" Target="../media/image1.png"/><Relationship Id="rId2" Type="http://schemas.openxmlformats.org/officeDocument/2006/relationships/image" Target="../media/image4.jpeg"/><Relationship Id="rId16" Type="http://schemas.openxmlformats.org/officeDocument/2006/relationships/image" Target="../media/image2.png"/><Relationship Id="rId1" Type="http://schemas.openxmlformats.org/officeDocument/2006/relationships/slideLayout" Target="../slideLayouts/slideLayout14.xml"/><Relationship Id="rId6" Type="http://schemas.openxmlformats.org/officeDocument/2006/relationships/image" Target="../media/image8.png"/><Relationship Id="rId11" Type="http://schemas.openxmlformats.org/officeDocument/2006/relationships/image" Target="../media/image16.svg"/><Relationship Id="rId5" Type="http://schemas.openxmlformats.org/officeDocument/2006/relationships/image" Target="../media/image7.png"/><Relationship Id="rId15" Type="http://schemas.openxmlformats.org/officeDocument/2006/relationships/image" Target="../media/image22.svg"/><Relationship Id="rId4" Type="http://schemas.openxmlformats.org/officeDocument/2006/relationships/image" Target="../media/image6.png"/><Relationship Id="rId14" Type="http://schemas.openxmlformats.org/officeDocument/2006/relationships/image" Target="../media/image11.png"/></Relationships>
</file>

<file path=ppt/slides/_rels/slide3.xml.rels><?xml version="1.0" encoding="UTF-8" standalone="yes"?>
<Relationships xmlns="http://schemas.openxmlformats.org/package/2006/relationships"><Relationship Id="rId13" Type="http://schemas.openxmlformats.org/officeDocument/2006/relationships/image" Target="../media/image2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0.png"/><Relationship Id="rId2" Type="http://schemas.openxmlformats.org/officeDocument/2006/relationships/image" Target="../media/image4.jpeg"/><Relationship Id="rId16"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8.png"/><Relationship Id="rId11" Type="http://schemas.openxmlformats.org/officeDocument/2006/relationships/image" Target="../media/image16.svg"/><Relationship Id="rId5" Type="http://schemas.openxmlformats.org/officeDocument/2006/relationships/image" Target="../media/image7.png"/><Relationship Id="rId15" Type="http://schemas.openxmlformats.org/officeDocument/2006/relationships/image" Target="../media/image22.svg"/><Relationship Id="rId4" Type="http://schemas.openxmlformats.org/officeDocument/2006/relationships/image" Target="../media/image6.png"/><Relationship Id="rId1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png"/><Relationship Id="rId16"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hyperlink" Target="https://docs.microsoft.com/en-us/azure/data-factory/copy-activity-overview"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6.png"/><Relationship Id="rId7" Type="http://schemas.openxmlformats.org/officeDocument/2006/relationships/image" Target="../media/image21.png"/><Relationship Id="rId12" Type="http://schemas.openxmlformats.org/officeDocument/2006/relationships/image" Target="../media/image3.png"/><Relationship Id="rId2" Type="http://schemas.openxmlformats.org/officeDocument/2006/relationships/hyperlink" Target="https://docs.microsoft.com/en-us/azure/data-factory/data-flow-source" TargetMode="External"/><Relationship Id="rId1" Type="http://schemas.openxmlformats.org/officeDocument/2006/relationships/slideLayout" Target="../slideLayouts/slideLayout6.xml"/><Relationship Id="rId6" Type="http://schemas.openxmlformats.org/officeDocument/2006/relationships/image" Target="../media/image25.png"/><Relationship Id="rId11" Type="http://schemas.openxmlformats.org/officeDocument/2006/relationships/image" Target="../media/image2.png"/><Relationship Id="rId5" Type="http://schemas.openxmlformats.org/officeDocument/2006/relationships/image" Target="../media/image24.png"/><Relationship Id="rId10"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8A4C9-7AFC-4BA7-C7AF-31BB4F6EA264}"/>
              </a:ext>
            </a:extLst>
          </p:cNvPr>
          <p:cNvSpPr>
            <a:spLocks noGrp="1"/>
          </p:cNvSpPr>
          <p:nvPr>
            <p:ph type="ctrTitle"/>
          </p:nvPr>
        </p:nvSpPr>
        <p:spPr>
          <a:xfrm>
            <a:off x="1443719" y="2240322"/>
            <a:ext cx="9637776" cy="2387600"/>
          </a:xfrm>
        </p:spPr>
        <p:txBody>
          <a:bodyPr>
            <a:noAutofit/>
          </a:bodyPr>
          <a:lstStyle/>
          <a:p>
            <a:r>
              <a:rPr lang="en-US" dirty="0">
                <a:solidFill>
                  <a:schemeClr val="accent1"/>
                </a:solidFill>
                <a:effectLst>
                  <a:outerShdw blurRad="38100" dist="38100" dir="2700000" algn="tl">
                    <a:srgbClr val="000000">
                      <a:alpha val="43137"/>
                    </a:srgbClr>
                  </a:outerShdw>
                </a:effectLst>
                <a:latin typeface="+mn-lt"/>
              </a:rPr>
              <a:t>Sentiment Analysis using </a:t>
            </a:r>
            <a:r>
              <a:rPr lang="en-US" dirty="0" smtClean="0">
                <a:solidFill>
                  <a:schemeClr val="accent1"/>
                </a:solidFill>
                <a:effectLst>
                  <a:outerShdw blurRad="38100" dist="38100" dir="2700000" algn="tl">
                    <a:srgbClr val="000000">
                      <a:alpha val="43137"/>
                    </a:srgbClr>
                  </a:outerShdw>
                </a:effectLst>
                <a:latin typeface="+mn-lt"/>
              </a:rPr>
              <a:t>Azure Data Factory and </a:t>
            </a:r>
            <a:r>
              <a:rPr lang="en-US" dirty="0">
                <a:solidFill>
                  <a:schemeClr val="accent1"/>
                </a:solidFill>
                <a:effectLst>
                  <a:outerShdw blurRad="38100" dist="38100" dir="2700000" algn="tl">
                    <a:srgbClr val="000000">
                      <a:alpha val="43137"/>
                    </a:srgbClr>
                  </a:outerShdw>
                </a:effectLst>
                <a:latin typeface="+mn-lt"/>
              </a:rPr>
              <a:t>Azure Cognitive service</a:t>
            </a:r>
          </a:p>
        </p:txBody>
      </p:sp>
      <p:sp>
        <p:nvSpPr>
          <p:cNvPr id="3" name="Rectangle 2"/>
          <p:cNvSpPr/>
          <p:nvPr/>
        </p:nvSpPr>
        <p:spPr>
          <a:xfrm>
            <a:off x="9771738" y="6554630"/>
            <a:ext cx="2796780" cy="369332"/>
          </a:xfrm>
          <a:prstGeom prst="rect">
            <a:avLst/>
          </a:prstGeom>
        </p:spPr>
        <p:txBody>
          <a:bodyPr wrap="square">
            <a:spAutoFit/>
          </a:bodyPr>
          <a:lstStyle/>
          <a:p>
            <a:r>
              <a:rPr lang="nb-NO" b="1" dirty="0" smtClean="0">
                <a:solidFill>
                  <a:srgbClr val="31708F"/>
                </a:solidFill>
                <a:latin typeface="open sans" panose="020B0606030504020204" pitchFamily="34" charset="0"/>
              </a:rPr>
              <a:t>19th </a:t>
            </a:r>
            <a:r>
              <a:rPr lang="nb-NO" b="1" i="0" dirty="0" smtClean="0">
                <a:solidFill>
                  <a:srgbClr val="31708F"/>
                </a:solidFill>
                <a:effectLst/>
                <a:latin typeface="open sans" panose="020B0606030504020204" pitchFamily="34" charset="0"/>
              </a:rPr>
              <a:t>NOV </a:t>
            </a:r>
            <a:r>
              <a:rPr lang="nb-NO" b="1" i="0" dirty="0" smtClean="0">
                <a:solidFill>
                  <a:srgbClr val="31708F"/>
                </a:solidFill>
                <a:effectLst/>
                <a:latin typeface="open sans" panose="020B0606030504020204" pitchFamily="34" charset="0"/>
              </a:rPr>
              <a:t>2022 11:30</a:t>
            </a:r>
            <a:endParaRPr lang="en-GB" dirty="0"/>
          </a:p>
        </p:txBody>
      </p:sp>
      <p:pic>
        <p:nvPicPr>
          <p:cNvPr id="5" name="Picture 4"/>
          <p:cNvPicPr>
            <a:picLocks noChangeAspect="1"/>
          </p:cNvPicPr>
          <p:nvPr/>
        </p:nvPicPr>
        <p:blipFill>
          <a:blip r:embed="rId2"/>
          <a:stretch>
            <a:fillRect/>
          </a:stretch>
        </p:blipFill>
        <p:spPr>
          <a:xfrm>
            <a:off x="6573868" y="4825895"/>
            <a:ext cx="857250" cy="657225"/>
          </a:xfrm>
          <a:prstGeom prst="rect">
            <a:avLst/>
          </a:prstGeom>
        </p:spPr>
      </p:pic>
      <p:sp>
        <p:nvSpPr>
          <p:cNvPr id="6" name="Plus 5"/>
          <p:cNvSpPr/>
          <p:nvPr/>
        </p:nvSpPr>
        <p:spPr>
          <a:xfrm>
            <a:off x="5511153" y="4885182"/>
            <a:ext cx="616620" cy="53865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a:picLocks noChangeAspect="1"/>
          </p:cNvPicPr>
          <p:nvPr/>
        </p:nvPicPr>
        <p:blipFill>
          <a:blip r:embed="rId3"/>
          <a:stretch>
            <a:fillRect/>
          </a:stretch>
        </p:blipFill>
        <p:spPr>
          <a:xfrm>
            <a:off x="4374776" y="4825895"/>
            <a:ext cx="690283" cy="771302"/>
          </a:xfrm>
          <a:prstGeom prst="rect">
            <a:avLst/>
          </a:prstGeom>
        </p:spPr>
      </p:pic>
      <p:pic>
        <p:nvPicPr>
          <p:cNvPr id="4" name="Picture 3"/>
          <p:cNvPicPr>
            <a:picLocks noChangeAspect="1"/>
          </p:cNvPicPr>
          <p:nvPr/>
        </p:nvPicPr>
        <p:blipFill>
          <a:blip r:embed="rId4"/>
          <a:stretch>
            <a:fillRect/>
          </a:stretch>
        </p:blipFill>
        <p:spPr>
          <a:xfrm>
            <a:off x="2761130" y="923868"/>
            <a:ext cx="7126941" cy="1187824"/>
          </a:xfrm>
          <a:prstGeom prst="rect">
            <a:avLst/>
          </a:prstGeom>
        </p:spPr>
      </p:pic>
    </p:spTree>
    <p:extLst>
      <p:ext uri="{BB962C8B-B14F-4D97-AF65-F5344CB8AC3E}">
        <p14:creationId xmlns:p14="http://schemas.microsoft.com/office/powerpoint/2010/main" val="6686142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3934"/>
            <a:ext cx="10515600" cy="1325563"/>
          </a:xfrm>
        </p:spPr>
        <p:txBody>
          <a:bodyPr>
            <a:normAutofit/>
          </a:bodyPr>
          <a:lstStyle/>
          <a:p>
            <a:pPr algn="ctr"/>
            <a:r>
              <a:rPr lang="en-US" sz="4800" dirty="0">
                <a:solidFill>
                  <a:srgbClr val="002060"/>
                </a:solidFill>
                <a:effectLst>
                  <a:outerShdw blurRad="38100" dist="38100" dir="2700000" algn="tl">
                    <a:srgbClr val="000000">
                      <a:alpha val="43137"/>
                    </a:srgbClr>
                  </a:outerShdw>
                </a:effectLst>
                <a:latin typeface="+mn-lt"/>
              </a:rPr>
              <a:t>What can you do in ADF? </a:t>
            </a:r>
            <a:endParaRPr lang="en-GB" sz="4800" dirty="0">
              <a:solidFill>
                <a:srgbClr val="002060"/>
              </a:solidFill>
              <a:effectLst>
                <a:outerShdw blurRad="38100" dist="38100" dir="2700000" algn="tl">
                  <a:srgbClr val="000000">
                    <a:alpha val="43137"/>
                  </a:srgbClr>
                </a:outerShdw>
              </a:effectLst>
              <a:latin typeface="+mn-lt"/>
            </a:endParaRPr>
          </a:p>
        </p:txBody>
      </p:sp>
      <p:sp>
        <p:nvSpPr>
          <p:cNvPr id="47" name="Content Placeholder 10"/>
          <p:cNvSpPr txBox="1">
            <a:spLocks/>
          </p:cNvSpPr>
          <p:nvPr/>
        </p:nvSpPr>
        <p:spPr>
          <a:xfrm>
            <a:off x="1629934" y="1190914"/>
            <a:ext cx="5445240" cy="4349422"/>
          </a:xfrm>
          <a:prstGeom prst="rect">
            <a:avLst/>
          </a:prstGeom>
        </p:spPr>
        <p:txBody>
          <a:bodyPr>
            <a:normAutofit/>
          </a:bodyPr>
          <a:lstStyle>
            <a:lvl1pPr marL="228600" indent="-228600" algn="l" defTabSz="914400" rtl="0" eaLnBrk="1" latinLnBrk="0" hangingPunct="1">
              <a:lnSpc>
                <a:spcPct val="13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en-US" dirty="0" smtClean="0">
                <a:solidFill>
                  <a:schemeClr val="accent1"/>
                </a:solidFill>
                <a:effectLst>
                  <a:outerShdw blurRad="38100" dist="38100" dir="2700000" algn="tl">
                    <a:srgbClr val="000000">
                      <a:alpha val="43137"/>
                    </a:srgbClr>
                  </a:outerShdw>
                </a:effectLst>
              </a:rPr>
              <a:t>Pipelines are JSON, ready for Source Control</a:t>
            </a:r>
          </a:p>
          <a:p>
            <a:pPr>
              <a:buFont typeface="Wingdings" panose="05000000000000000000" pitchFamily="2" charset="2"/>
              <a:buChar char="ü"/>
            </a:pPr>
            <a:r>
              <a:rPr lang="en-US" dirty="0" smtClean="0">
                <a:solidFill>
                  <a:schemeClr val="accent1"/>
                </a:solidFill>
                <a:effectLst>
                  <a:outerShdw blurRad="38100" dist="38100" dir="2700000" algn="tl">
                    <a:srgbClr val="000000">
                      <a:alpha val="43137"/>
                    </a:srgbClr>
                  </a:outerShdw>
                </a:effectLst>
              </a:rPr>
              <a:t>Built in </a:t>
            </a:r>
            <a:r>
              <a:rPr lang="en-US" dirty="0" err="1" smtClean="0">
                <a:solidFill>
                  <a:schemeClr val="accent1"/>
                </a:solidFill>
                <a:effectLst>
                  <a:outerShdw blurRad="38100" dist="38100" dir="2700000" algn="tl">
                    <a:srgbClr val="000000">
                      <a:alpha val="43137"/>
                    </a:srgbClr>
                  </a:outerShdw>
                </a:effectLst>
              </a:rPr>
              <a:t>Git</a:t>
            </a:r>
            <a:r>
              <a:rPr lang="en-US" dirty="0" smtClean="0">
                <a:solidFill>
                  <a:schemeClr val="accent1"/>
                </a:solidFill>
                <a:effectLst>
                  <a:outerShdw blurRad="38100" dist="38100" dir="2700000" algn="tl">
                    <a:srgbClr val="000000">
                      <a:alpha val="43137"/>
                    </a:srgbClr>
                  </a:outerShdw>
                </a:effectLst>
              </a:rPr>
              <a:t> Integration </a:t>
            </a:r>
          </a:p>
          <a:p>
            <a:pPr>
              <a:buFont typeface="Wingdings" panose="05000000000000000000" pitchFamily="2" charset="2"/>
              <a:buChar char="ü"/>
            </a:pPr>
            <a:r>
              <a:rPr lang="en-US" dirty="0" smtClean="0">
                <a:solidFill>
                  <a:schemeClr val="accent1"/>
                </a:solidFill>
                <a:effectLst>
                  <a:outerShdw blurRad="38100" dist="38100" dir="2700000" algn="tl">
                    <a:srgbClr val="000000">
                      <a:alpha val="43137"/>
                    </a:srgbClr>
                  </a:outerShdw>
                </a:effectLst>
              </a:rPr>
              <a:t>Monitor</a:t>
            </a:r>
          </a:p>
          <a:p>
            <a:pPr>
              <a:buFont typeface="Wingdings" panose="05000000000000000000" pitchFamily="2" charset="2"/>
              <a:buChar char="ü"/>
            </a:pPr>
            <a:r>
              <a:rPr lang="en-US" dirty="0" smtClean="0">
                <a:solidFill>
                  <a:schemeClr val="accent1"/>
                </a:solidFill>
                <a:effectLst>
                  <a:outerShdw blurRad="38100" dist="38100" dir="2700000" algn="tl">
                    <a:srgbClr val="000000">
                      <a:alpha val="43137"/>
                    </a:srgbClr>
                  </a:outerShdw>
                </a:effectLst>
              </a:rPr>
              <a:t>Manage</a:t>
            </a:r>
            <a:endParaRPr lang="en-GB" dirty="0" smtClean="0">
              <a:solidFill>
                <a:schemeClr val="accent1"/>
              </a:solidFill>
              <a:effectLst>
                <a:outerShdw blurRad="38100" dist="38100" dir="2700000" algn="tl">
                  <a:srgbClr val="000000">
                    <a:alpha val="43137"/>
                  </a:srgbClr>
                </a:outerShdw>
              </a:effectLst>
            </a:endParaRPr>
          </a:p>
          <a:p>
            <a:pPr marL="0" indent="0">
              <a:buFont typeface="Arial" panose="020B0604020202020204" pitchFamily="34" charset="0"/>
              <a:buNone/>
            </a:pPr>
            <a:endParaRPr lang="en-US" b="1" dirty="0" smtClean="0">
              <a:solidFill>
                <a:schemeClr val="accent1"/>
              </a:solidFill>
            </a:endParaRPr>
          </a:p>
          <a:p>
            <a:pPr marL="0" indent="0">
              <a:buFont typeface="Arial" panose="020B0604020202020204" pitchFamily="34" charset="0"/>
              <a:buNone/>
            </a:pPr>
            <a:endParaRPr lang="en-GB" b="1" dirty="0">
              <a:solidFill>
                <a:schemeClr val="accent1"/>
              </a:solidFill>
            </a:endParaRPr>
          </a:p>
        </p:txBody>
      </p:sp>
      <p:pic>
        <p:nvPicPr>
          <p:cNvPr id="48" name="Picture 47"/>
          <p:cNvPicPr>
            <a:picLocks noChangeAspect="1"/>
          </p:cNvPicPr>
          <p:nvPr/>
        </p:nvPicPr>
        <p:blipFill>
          <a:blip r:embed="rId2"/>
          <a:stretch>
            <a:fillRect/>
          </a:stretch>
        </p:blipFill>
        <p:spPr>
          <a:xfrm>
            <a:off x="7533109" y="1397837"/>
            <a:ext cx="2836846" cy="490393"/>
          </a:xfrm>
          <a:prstGeom prst="rect">
            <a:avLst/>
          </a:prstGeom>
        </p:spPr>
      </p:pic>
      <p:pic>
        <p:nvPicPr>
          <p:cNvPr id="49" name="Picture 48"/>
          <p:cNvPicPr>
            <a:picLocks noChangeAspect="1"/>
          </p:cNvPicPr>
          <p:nvPr/>
        </p:nvPicPr>
        <p:blipFill>
          <a:blip r:embed="rId3"/>
          <a:stretch>
            <a:fillRect/>
          </a:stretch>
        </p:blipFill>
        <p:spPr>
          <a:xfrm>
            <a:off x="7637074" y="2527933"/>
            <a:ext cx="2844679" cy="660479"/>
          </a:xfrm>
          <a:prstGeom prst="rect">
            <a:avLst/>
          </a:prstGeom>
        </p:spPr>
      </p:pic>
      <p:pic>
        <p:nvPicPr>
          <p:cNvPr id="50" name="Picture 49"/>
          <p:cNvPicPr>
            <a:picLocks noChangeAspect="1"/>
          </p:cNvPicPr>
          <p:nvPr/>
        </p:nvPicPr>
        <p:blipFill>
          <a:blip r:embed="rId4"/>
          <a:stretch>
            <a:fillRect/>
          </a:stretch>
        </p:blipFill>
        <p:spPr>
          <a:xfrm>
            <a:off x="7671364" y="3295067"/>
            <a:ext cx="832393" cy="661121"/>
          </a:xfrm>
          <a:prstGeom prst="rect">
            <a:avLst/>
          </a:prstGeom>
        </p:spPr>
      </p:pic>
      <p:pic>
        <p:nvPicPr>
          <p:cNvPr id="51" name="Picture 50"/>
          <p:cNvPicPr>
            <a:picLocks noChangeAspect="1"/>
          </p:cNvPicPr>
          <p:nvPr/>
        </p:nvPicPr>
        <p:blipFill>
          <a:blip r:embed="rId5"/>
          <a:stretch>
            <a:fillRect/>
          </a:stretch>
        </p:blipFill>
        <p:spPr>
          <a:xfrm>
            <a:off x="7706924" y="4032868"/>
            <a:ext cx="761272" cy="635522"/>
          </a:xfrm>
          <a:prstGeom prst="rect">
            <a:avLst/>
          </a:prstGeom>
        </p:spPr>
      </p:pic>
      <p:sp>
        <p:nvSpPr>
          <p:cNvPr id="2" name="Slide Number Placeholder 1"/>
          <p:cNvSpPr>
            <a:spLocks noGrp="1"/>
          </p:cNvSpPr>
          <p:nvPr>
            <p:ph type="sldNum" sz="quarter" idx="12"/>
          </p:nvPr>
        </p:nvSpPr>
        <p:spPr/>
        <p:txBody>
          <a:bodyPr/>
          <a:lstStyle/>
          <a:p>
            <a:fld id="{3F258594-8039-40EB-8BEF-26F3122950D2}" type="slidenum">
              <a:rPr lang="en-GB" smtClean="0"/>
              <a:t>10</a:t>
            </a:fld>
            <a:endParaRPr lang="en-GB"/>
          </a:p>
        </p:txBody>
      </p:sp>
      <p:pic>
        <p:nvPicPr>
          <p:cNvPr id="9" name="Picture 8"/>
          <p:cNvPicPr>
            <a:picLocks noChangeAspect="1"/>
          </p:cNvPicPr>
          <p:nvPr/>
        </p:nvPicPr>
        <p:blipFill>
          <a:blip r:embed="rId6"/>
          <a:stretch>
            <a:fillRect/>
          </a:stretch>
        </p:blipFill>
        <p:spPr>
          <a:xfrm>
            <a:off x="0" y="-4406"/>
            <a:ext cx="690283" cy="771302"/>
          </a:xfrm>
          <a:prstGeom prst="rect">
            <a:avLst/>
          </a:prstGeom>
        </p:spPr>
      </p:pic>
      <p:pic>
        <p:nvPicPr>
          <p:cNvPr id="10" name="Picture 9"/>
          <p:cNvPicPr>
            <a:picLocks noChangeAspect="1"/>
          </p:cNvPicPr>
          <p:nvPr/>
        </p:nvPicPr>
        <p:blipFill>
          <a:blip r:embed="rId7"/>
          <a:stretch>
            <a:fillRect/>
          </a:stretch>
        </p:blipFill>
        <p:spPr>
          <a:xfrm>
            <a:off x="9043" y="6313915"/>
            <a:ext cx="1612107" cy="544085"/>
          </a:xfrm>
          <a:prstGeom prst="rect">
            <a:avLst/>
          </a:prstGeom>
        </p:spPr>
      </p:pic>
    </p:spTree>
    <p:extLst>
      <p:ext uri="{BB962C8B-B14F-4D97-AF65-F5344CB8AC3E}">
        <p14:creationId xmlns:p14="http://schemas.microsoft.com/office/powerpoint/2010/main" val="358463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25850" y="0"/>
            <a:ext cx="10515600" cy="1325563"/>
          </a:xfrm>
        </p:spPr>
        <p:txBody>
          <a:bodyPr>
            <a:normAutofit/>
          </a:bodyPr>
          <a:lstStyle/>
          <a:p>
            <a:pPr algn="ctr"/>
            <a:r>
              <a:rPr lang="en-US" sz="4800" dirty="0">
                <a:solidFill>
                  <a:srgbClr val="002060"/>
                </a:solidFill>
                <a:effectLst>
                  <a:outerShdw blurRad="38100" dist="38100" dir="2700000" algn="tl">
                    <a:srgbClr val="000000">
                      <a:alpha val="43137"/>
                    </a:srgbClr>
                  </a:outerShdw>
                </a:effectLst>
                <a:latin typeface="Calibri (Body)"/>
              </a:rPr>
              <a:t>What can you do in ADF? </a:t>
            </a:r>
            <a:endParaRPr lang="en-GB" sz="4800" dirty="0">
              <a:solidFill>
                <a:srgbClr val="002060"/>
              </a:solidFill>
              <a:effectLst>
                <a:outerShdw blurRad="38100" dist="38100" dir="2700000" algn="tl">
                  <a:srgbClr val="000000">
                    <a:alpha val="43137"/>
                  </a:srgbClr>
                </a:outerShdw>
              </a:effectLst>
              <a:latin typeface="Calibri (Body)"/>
            </a:endParaRPr>
          </a:p>
        </p:txBody>
      </p:sp>
      <p:sp>
        <p:nvSpPr>
          <p:cNvPr id="5" name="Content Placeholder 4"/>
          <p:cNvSpPr>
            <a:spLocks noGrp="1"/>
          </p:cNvSpPr>
          <p:nvPr>
            <p:ph sz="half" idx="1"/>
          </p:nvPr>
        </p:nvSpPr>
        <p:spPr>
          <a:xfrm>
            <a:off x="1270943" y="2262754"/>
            <a:ext cx="5181600" cy="790313"/>
          </a:xfrm>
        </p:spPr>
        <p:txBody>
          <a:bodyPr/>
          <a:lstStyle/>
          <a:p>
            <a:pPr marL="0" indent="0">
              <a:buNone/>
            </a:pPr>
            <a:r>
              <a:rPr lang="en-GB" dirty="0">
                <a:solidFill>
                  <a:schemeClr val="accent1"/>
                </a:solidFill>
                <a:effectLst>
                  <a:outerShdw blurRad="38100" dist="38100" dir="2700000" algn="tl">
                    <a:srgbClr val="000000">
                      <a:alpha val="43137"/>
                    </a:srgbClr>
                  </a:outerShdw>
                </a:effectLst>
              </a:rPr>
              <a:t>Trigger pipeline</a:t>
            </a:r>
          </a:p>
        </p:txBody>
      </p:sp>
      <p:sp>
        <p:nvSpPr>
          <p:cNvPr id="6" name="Content Placeholder 5"/>
          <p:cNvSpPr>
            <a:spLocks noGrp="1"/>
          </p:cNvSpPr>
          <p:nvPr>
            <p:ph sz="half" idx="2"/>
          </p:nvPr>
        </p:nvSpPr>
        <p:spPr>
          <a:xfrm>
            <a:off x="5086450" y="1690688"/>
            <a:ext cx="6658183" cy="4351338"/>
          </a:xfrm>
        </p:spPr>
        <p:txBody>
          <a:bodyPr/>
          <a:lstStyle/>
          <a:p>
            <a:pPr>
              <a:buFont typeface="Wingdings" panose="05000000000000000000" pitchFamily="2" charset="2"/>
              <a:buChar char="ü"/>
            </a:pPr>
            <a:r>
              <a:rPr lang="en-US" b="1" dirty="0">
                <a:solidFill>
                  <a:schemeClr val="accent1"/>
                </a:solidFill>
                <a:effectLst>
                  <a:outerShdw blurRad="38100" dist="38100" dir="2700000" algn="tl">
                    <a:srgbClr val="000000">
                      <a:alpha val="43137"/>
                    </a:srgbClr>
                  </a:outerShdw>
                </a:effectLst>
              </a:rPr>
              <a:t>A Specific Time </a:t>
            </a:r>
            <a:endParaRPr lang="en-US" b="1" dirty="0" smtClean="0">
              <a:solidFill>
                <a:schemeClr val="accent1"/>
              </a:solidFill>
              <a:effectLst>
                <a:outerShdw blurRad="38100" dist="38100" dir="2700000" algn="tl">
                  <a:srgbClr val="000000">
                    <a:alpha val="43137"/>
                  </a:srgbClr>
                </a:outerShdw>
              </a:effectLst>
            </a:endParaRPr>
          </a:p>
          <a:p>
            <a:pPr>
              <a:buFont typeface="Wingdings" panose="05000000000000000000" pitchFamily="2" charset="2"/>
              <a:buChar char="ü"/>
            </a:pPr>
            <a:endParaRPr lang="en-US" b="1" dirty="0" smtClean="0">
              <a:solidFill>
                <a:schemeClr val="accent1"/>
              </a:solidFill>
              <a:effectLst>
                <a:outerShdw blurRad="38100" dist="38100" dir="2700000" algn="tl">
                  <a:srgbClr val="000000">
                    <a:alpha val="43137"/>
                  </a:srgbClr>
                </a:outerShdw>
              </a:effectLst>
            </a:endParaRPr>
          </a:p>
          <a:p>
            <a:pPr>
              <a:buFont typeface="Wingdings" panose="05000000000000000000" pitchFamily="2" charset="2"/>
              <a:buChar char="ü"/>
            </a:pPr>
            <a:r>
              <a:rPr lang="en-US" b="1" dirty="0" smtClean="0">
                <a:solidFill>
                  <a:schemeClr val="accent1"/>
                </a:solidFill>
                <a:effectLst>
                  <a:outerShdw blurRad="38100" dist="38100" dir="2700000" algn="tl">
                    <a:srgbClr val="000000">
                      <a:alpha val="43137"/>
                    </a:srgbClr>
                  </a:outerShdw>
                </a:effectLst>
              </a:rPr>
              <a:t>File </a:t>
            </a:r>
            <a:r>
              <a:rPr lang="en-US" b="1" dirty="0">
                <a:solidFill>
                  <a:schemeClr val="accent1"/>
                </a:solidFill>
                <a:effectLst>
                  <a:outerShdw blurRad="38100" dist="38100" dir="2700000" algn="tl">
                    <a:srgbClr val="000000">
                      <a:alpha val="43137"/>
                    </a:srgbClr>
                  </a:outerShdw>
                </a:effectLst>
              </a:rPr>
              <a:t>created or deleted from Blob </a:t>
            </a:r>
            <a:r>
              <a:rPr lang="en-US" b="1" dirty="0" smtClean="0">
                <a:solidFill>
                  <a:schemeClr val="accent1"/>
                </a:solidFill>
                <a:effectLst>
                  <a:outerShdw blurRad="38100" dist="38100" dir="2700000" algn="tl">
                    <a:srgbClr val="000000">
                      <a:alpha val="43137"/>
                    </a:srgbClr>
                  </a:outerShdw>
                </a:effectLst>
              </a:rPr>
              <a:t>Storage</a:t>
            </a:r>
          </a:p>
          <a:p>
            <a:pPr marL="0" indent="0">
              <a:buNone/>
            </a:pPr>
            <a:r>
              <a:rPr lang="en-US" b="1" dirty="0" smtClean="0">
                <a:solidFill>
                  <a:schemeClr val="accent1"/>
                </a:solidFill>
                <a:effectLst>
                  <a:outerShdw blurRad="38100" dist="38100" dir="2700000" algn="tl">
                    <a:srgbClr val="000000">
                      <a:alpha val="43137"/>
                    </a:srgbClr>
                  </a:outerShdw>
                </a:effectLst>
              </a:rPr>
              <a:t> </a:t>
            </a:r>
          </a:p>
          <a:p>
            <a:pPr>
              <a:buFont typeface="Wingdings" panose="05000000000000000000" pitchFamily="2" charset="2"/>
              <a:buChar char="ü"/>
            </a:pPr>
            <a:r>
              <a:rPr lang="en-US" b="1" dirty="0" smtClean="0">
                <a:solidFill>
                  <a:schemeClr val="accent1"/>
                </a:solidFill>
                <a:effectLst>
                  <a:outerShdw blurRad="38100" dist="38100" dir="2700000" algn="tl">
                    <a:srgbClr val="000000">
                      <a:alpha val="43137"/>
                    </a:srgbClr>
                  </a:outerShdw>
                </a:effectLst>
              </a:rPr>
              <a:t>Customer </a:t>
            </a:r>
            <a:r>
              <a:rPr lang="en-US" b="1" dirty="0">
                <a:solidFill>
                  <a:schemeClr val="accent1"/>
                </a:solidFill>
                <a:effectLst>
                  <a:outerShdw blurRad="38100" dist="38100" dir="2700000" algn="tl">
                    <a:srgbClr val="000000">
                      <a:alpha val="43137"/>
                    </a:srgbClr>
                  </a:outerShdw>
                </a:effectLst>
              </a:rPr>
              <a:t>Activity  such as </a:t>
            </a:r>
          </a:p>
        </p:txBody>
      </p:sp>
      <p:pic>
        <p:nvPicPr>
          <p:cNvPr id="14" name="Picture 13"/>
          <p:cNvPicPr>
            <a:picLocks noChangeAspect="1"/>
          </p:cNvPicPr>
          <p:nvPr/>
        </p:nvPicPr>
        <p:blipFill>
          <a:blip r:embed="rId2"/>
          <a:stretch>
            <a:fillRect/>
          </a:stretch>
        </p:blipFill>
        <p:spPr>
          <a:xfrm>
            <a:off x="6705849" y="4523007"/>
            <a:ext cx="1220379" cy="704004"/>
          </a:xfrm>
          <a:prstGeom prst="rect">
            <a:avLst/>
          </a:prstGeom>
        </p:spPr>
      </p:pic>
      <p:pic>
        <p:nvPicPr>
          <p:cNvPr id="15" name="Picture 14"/>
          <p:cNvPicPr>
            <a:picLocks noChangeAspect="1"/>
          </p:cNvPicPr>
          <p:nvPr/>
        </p:nvPicPr>
        <p:blipFill>
          <a:blip r:embed="rId3"/>
          <a:stretch>
            <a:fillRect/>
          </a:stretch>
        </p:blipFill>
        <p:spPr>
          <a:xfrm>
            <a:off x="5234368" y="4521168"/>
            <a:ext cx="1097200" cy="779400"/>
          </a:xfrm>
          <a:prstGeom prst="rect">
            <a:avLst/>
          </a:prstGeom>
        </p:spPr>
      </p:pic>
      <p:pic>
        <p:nvPicPr>
          <p:cNvPr id="16" name="Picture 15"/>
          <p:cNvPicPr>
            <a:picLocks noChangeAspect="1"/>
          </p:cNvPicPr>
          <p:nvPr/>
        </p:nvPicPr>
        <p:blipFill>
          <a:blip r:embed="rId4"/>
          <a:stretch>
            <a:fillRect/>
          </a:stretch>
        </p:blipFill>
        <p:spPr>
          <a:xfrm>
            <a:off x="8308478" y="4325419"/>
            <a:ext cx="1218708" cy="908557"/>
          </a:xfrm>
          <a:prstGeom prst="rect">
            <a:avLst/>
          </a:prstGeom>
        </p:spPr>
      </p:pic>
      <p:pic>
        <p:nvPicPr>
          <p:cNvPr id="17" name="Picture 16"/>
          <p:cNvPicPr>
            <a:picLocks noChangeAspect="1"/>
          </p:cNvPicPr>
          <p:nvPr/>
        </p:nvPicPr>
        <p:blipFill>
          <a:blip r:embed="rId5"/>
          <a:stretch>
            <a:fillRect/>
          </a:stretch>
        </p:blipFill>
        <p:spPr>
          <a:xfrm>
            <a:off x="9858660" y="4325419"/>
            <a:ext cx="1085113" cy="895878"/>
          </a:xfrm>
          <a:prstGeom prst="rect">
            <a:avLst/>
          </a:prstGeom>
        </p:spPr>
      </p:pic>
      <p:sp>
        <p:nvSpPr>
          <p:cNvPr id="2" name="Slide Number Placeholder 1"/>
          <p:cNvSpPr>
            <a:spLocks noGrp="1"/>
          </p:cNvSpPr>
          <p:nvPr>
            <p:ph type="sldNum" sz="quarter" idx="12"/>
          </p:nvPr>
        </p:nvSpPr>
        <p:spPr/>
        <p:txBody>
          <a:bodyPr/>
          <a:lstStyle/>
          <a:p>
            <a:fld id="{3F258594-8039-40EB-8BEF-26F3122950D2}" type="slidenum">
              <a:rPr lang="en-GB" smtClean="0"/>
              <a:t>11</a:t>
            </a:fld>
            <a:endParaRPr lang="en-GB"/>
          </a:p>
        </p:txBody>
      </p:sp>
      <p:pic>
        <p:nvPicPr>
          <p:cNvPr id="10" name="Picture 9"/>
          <p:cNvPicPr>
            <a:picLocks noChangeAspect="1"/>
          </p:cNvPicPr>
          <p:nvPr/>
        </p:nvPicPr>
        <p:blipFill>
          <a:blip r:embed="rId6"/>
          <a:stretch>
            <a:fillRect/>
          </a:stretch>
        </p:blipFill>
        <p:spPr>
          <a:xfrm>
            <a:off x="0" y="0"/>
            <a:ext cx="690283" cy="771302"/>
          </a:xfrm>
          <a:prstGeom prst="rect">
            <a:avLst/>
          </a:prstGeom>
        </p:spPr>
      </p:pic>
      <p:pic>
        <p:nvPicPr>
          <p:cNvPr id="11" name="Picture 10"/>
          <p:cNvPicPr>
            <a:picLocks noChangeAspect="1"/>
          </p:cNvPicPr>
          <p:nvPr/>
        </p:nvPicPr>
        <p:blipFill>
          <a:blip r:embed="rId7"/>
          <a:stretch>
            <a:fillRect/>
          </a:stretch>
        </p:blipFill>
        <p:spPr>
          <a:xfrm>
            <a:off x="9043" y="6313915"/>
            <a:ext cx="1612107" cy="544085"/>
          </a:xfrm>
          <a:prstGeom prst="rect">
            <a:avLst/>
          </a:prstGeom>
        </p:spPr>
      </p:pic>
    </p:spTree>
    <p:extLst>
      <p:ext uri="{BB962C8B-B14F-4D97-AF65-F5344CB8AC3E}">
        <p14:creationId xmlns:p14="http://schemas.microsoft.com/office/powerpoint/2010/main" val="101727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855993" y="0"/>
            <a:ext cx="10515600" cy="1325563"/>
          </a:xfrm>
        </p:spPr>
        <p:txBody>
          <a:bodyPr>
            <a:noAutofit/>
          </a:bodyPr>
          <a:lstStyle/>
          <a:p>
            <a:pPr algn="ctr"/>
            <a:r>
              <a:rPr lang="en-US" sz="4800" dirty="0">
                <a:solidFill>
                  <a:srgbClr val="002060"/>
                </a:solidFill>
                <a:effectLst>
                  <a:outerShdw blurRad="38100" dist="38100" dir="2700000" algn="tl">
                    <a:srgbClr val="000000">
                      <a:alpha val="43137"/>
                    </a:srgbClr>
                  </a:outerShdw>
                </a:effectLst>
                <a:latin typeface="+mn-lt"/>
              </a:rPr>
              <a:t>What</a:t>
            </a:r>
            <a:r>
              <a:rPr lang="en-US" sz="4800" i="1" dirty="0">
                <a:solidFill>
                  <a:srgbClr val="002060"/>
                </a:solidFill>
                <a:effectLst>
                  <a:outerShdw blurRad="38100" dist="38100" dir="2700000" algn="tl">
                    <a:srgbClr val="000000">
                      <a:alpha val="43137"/>
                    </a:srgbClr>
                  </a:outerShdw>
                </a:effectLst>
                <a:latin typeface="+mn-lt"/>
              </a:rPr>
              <a:t> can you do </a:t>
            </a:r>
            <a:r>
              <a:rPr lang="en-US" sz="4800" i="1" dirty="0" smtClean="0">
                <a:solidFill>
                  <a:srgbClr val="002060"/>
                </a:solidFill>
                <a:effectLst>
                  <a:outerShdw blurRad="38100" dist="38100" dir="2700000" algn="tl">
                    <a:srgbClr val="000000">
                      <a:alpha val="43137"/>
                    </a:srgbClr>
                  </a:outerShdw>
                </a:effectLst>
                <a:latin typeface="+mn-lt"/>
              </a:rPr>
              <a:t>in ADF? </a:t>
            </a:r>
            <a:endParaRPr lang="en-GB" sz="4800" dirty="0">
              <a:solidFill>
                <a:srgbClr val="002060"/>
              </a:solidFill>
              <a:effectLst>
                <a:outerShdw blurRad="38100" dist="38100" dir="2700000" algn="tl">
                  <a:srgbClr val="000000">
                    <a:alpha val="43137"/>
                  </a:srgbClr>
                </a:outerShdw>
              </a:effectLst>
              <a:latin typeface="+mn-lt"/>
            </a:endParaRPr>
          </a:p>
        </p:txBody>
      </p:sp>
      <p:sp>
        <p:nvSpPr>
          <p:cNvPr id="47" name="Content Placeholder 10"/>
          <p:cNvSpPr txBox="1">
            <a:spLocks/>
          </p:cNvSpPr>
          <p:nvPr/>
        </p:nvSpPr>
        <p:spPr>
          <a:xfrm>
            <a:off x="1535340" y="2006928"/>
            <a:ext cx="5445240" cy="4349422"/>
          </a:xfrm>
          <a:prstGeom prst="rect">
            <a:avLst/>
          </a:prstGeom>
        </p:spPr>
        <p:txBody>
          <a:bodyPr>
            <a:normAutofit/>
          </a:bodyPr>
          <a:lstStyle>
            <a:lvl1pPr marL="228600" indent="-228600" algn="l" defTabSz="914400" rtl="0" eaLnBrk="1" latinLnBrk="0" hangingPunct="1">
              <a:lnSpc>
                <a:spcPct val="13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accent1"/>
                </a:solidFill>
                <a:effectLst>
                  <a:outerShdw blurRad="38100" dist="38100" dir="2700000" algn="tl">
                    <a:srgbClr val="000000">
                      <a:alpha val="43137"/>
                    </a:srgbClr>
                  </a:outerShdw>
                </a:effectLst>
              </a:rPr>
              <a:t>Data Movements </a:t>
            </a:r>
          </a:p>
          <a:p>
            <a:pPr>
              <a:buFont typeface="Wingdings" panose="05000000000000000000" pitchFamily="2" charset="2"/>
              <a:buChar char="Ø"/>
            </a:pPr>
            <a:r>
              <a:rPr lang="en-US" dirty="0">
                <a:solidFill>
                  <a:schemeClr val="accent1"/>
                </a:solidFill>
                <a:effectLst>
                  <a:outerShdw blurRad="38100" dist="38100" dir="2700000" algn="tl">
                    <a:srgbClr val="000000">
                      <a:alpha val="43137"/>
                    </a:srgbClr>
                  </a:outerShdw>
                </a:effectLst>
              </a:rPr>
              <a:t>Data </a:t>
            </a:r>
            <a:r>
              <a:rPr lang="en-US" dirty="0" smtClean="0">
                <a:solidFill>
                  <a:schemeClr val="accent1"/>
                </a:solidFill>
                <a:effectLst>
                  <a:outerShdw blurRad="38100" dist="38100" dir="2700000" algn="tl">
                    <a:srgbClr val="000000">
                      <a:alpha val="43137"/>
                    </a:srgbClr>
                  </a:outerShdw>
                </a:effectLst>
              </a:rPr>
              <a:t>Transformation</a:t>
            </a:r>
          </a:p>
          <a:p>
            <a:pPr>
              <a:buFont typeface="Wingdings" panose="05000000000000000000" pitchFamily="2" charset="2"/>
              <a:buChar char="Ø"/>
            </a:pPr>
            <a:r>
              <a:rPr lang="en-US" dirty="0">
                <a:solidFill>
                  <a:schemeClr val="accent1"/>
                </a:solidFill>
                <a:effectLst>
                  <a:outerShdw blurRad="38100" dist="38100" dir="2700000" algn="tl">
                    <a:srgbClr val="000000">
                      <a:alpha val="43137"/>
                    </a:srgbClr>
                  </a:outerShdw>
                </a:effectLst>
              </a:rPr>
              <a:t>Easy to integrate</a:t>
            </a:r>
          </a:p>
          <a:p>
            <a:pPr>
              <a:buFont typeface="Wingdings" panose="05000000000000000000" pitchFamily="2" charset="2"/>
              <a:buChar char="Ø"/>
            </a:pPr>
            <a:r>
              <a:rPr lang="en-US" dirty="0">
                <a:solidFill>
                  <a:schemeClr val="accent1"/>
                </a:solidFill>
                <a:effectLst>
                  <a:outerShdw blurRad="38100" dist="38100" dir="2700000" algn="tl">
                    <a:srgbClr val="000000">
                      <a:alpha val="43137"/>
                    </a:srgbClr>
                  </a:outerShdw>
                </a:effectLst>
              </a:rPr>
              <a:t>Orchestration</a:t>
            </a:r>
          </a:p>
          <a:p>
            <a:pPr>
              <a:buFont typeface="Wingdings" panose="05000000000000000000" pitchFamily="2" charset="2"/>
              <a:buChar char="Ø"/>
            </a:pPr>
            <a:r>
              <a:rPr lang="en-US" dirty="0">
                <a:solidFill>
                  <a:schemeClr val="accent1"/>
                </a:solidFill>
                <a:effectLst>
                  <a:outerShdw blurRad="38100" dist="38100" dir="2700000" algn="tl">
                    <a:srgbClr val="000000">
                      <a:alpha val="43137"/>
                    </a:srgbClr>
                  </a:outerShdw>
                </a:effectLst>
              </a:rPr>
              <a:t>Automation</a:t>
            </a:r>
          </a:p>
          <a:p>
            <a:pPr marL="0" indent="0">
              <a:buFont typeface="Arial" panose="020B0604020202020204" pitchFamily="34" charset="0"/>
              <a:buNone/>
            </a:pPr>
            <a:endParaRPr lang="en-US" dirty="0" smtClean="0">
              <a:solidFill>
                <a:schemeClr val="accent1"/>
              </a:solidFill>
              <a:effectLst>
                <a:outerShdw blurRad="38100" dist="38100" dir="2700000" algn="tl">
                  <a:srgbClr val="000000">
                    <a:alpha val="43137"/>
                  </a:srgbClr>
                </a:outerShdw>
              </a:effectLst>
            </a:endParaRPr>
          </a:p>
          <a:p>
            <a:pPr marL="0" indent="0">
              <a:buFont typeface="Arial" panose="020B0604020202020204" pitchFamily="34" charset="0"/>
              <a:buNone/>
            </a:pPr>
            <a:endParaRPr lang="en-GB" dirty="0">
              <a:solidFill>
                <a:schemeClr val="accent1"/>
              </a:solidFill>
              <a:effectLst>
                <a:outerShdw blurRad="38100" dist="38100" dir="2700000" algn="tl">
                  <a:srgbClr val="000000">
                    <a:alpha val="43137"/>
                  </a:srgbClr>
                </a:outerShdw>
              </a:effectLst>
            </a:endParaRPr>
          </a:p>
        </p:txBody>
      </p:sp>
      <p:sp>
        <p:nvSpPr>
          <p:cNvPr id="2" name="Slide Number Placeholder 1"/>
          <p:cNvSpPr>
            <a:spLocks noGrp="1"/>
          </p:cNvSpPr>
          <p:nvPr>
            <p:ph type="sldNum" sz="quarter" idx="12"/>
          </p:nvPr>
        </p:nvSpPr>
        <p:spPr>
          <a:xfrm>
            <a:off x="9291917" y="6437033"/>
            <a:ext cx="2743200" cy="365125"/>
          </a:xfrm>
        </p:spPr>
        <p:txBody>
          <a:bodyPr/>
          <a:lstStyle/>
          <a:p>
            <a:fld id="{3F258594-8039-40EB-8BEF-26F3122950D2}" type="slidenum">
              <a:rPr lang="en-GB" sz="2000" smtClean="0">
                <a:solidFill>
                  <a:schemeClr val="accent1"/>
                </a:solidFill>
              </a:rPr>
              <a:t>12</a:t>
            </a:fld>
            <a:endParaRPr lang="en-GB" sz="2000" dirty="0">
              <a:solidFill>
                <a:schemeClr val="accent1"/>
              </a:solidFill>
            </a:endParaRPr>
          </a:p>
        </p:txBody>
      </p:sp>
      <p:pic>
        <p:nvPicPr>
          <p:cNvPr id="7" name="Picture 6"/>
          <p:cNvPicPr>
            <a:picLocks noChangeAspect="1"/>
          </p:cNvPicPr>
          <p:nvPr/>
        </p:nvPicPr>
        <p:blipFill>
          <a:blip r:embed="rId2"/>
          <a:stretch>
            <a:fillRect/>
          </a:stretch>
        </p:blipFill>
        <p:spPr>
          <a:xfrm>
            <a:off x="35858" y="0"/>
            <a:ext cx="690283" cy="771302"/>
          </a:xfrm>
          <a:prstGeom prst="rect">
            <a:avLst/>
          </a:prstGeom>
        </p:spPr>
      </p:pic>
      <p:pic>
        <p:nvPicPr>
          <p:cNvPr id="6" name="Picture 5"/>
          <p:cNvPicPr>
            <a:picLocks noChangeAspect="1"/>
          </p:cNvPicPr>
          <p:nvPr/>
        </p:nvPicPr>
        <p:blipFill>
          <a:blip r:embed="rId3"/>
          <a:stretch>
            <a:fillRect/>
          </a:stretch>
        </p:blipFill>
        <p:spPr>
          <a:xfrm>
            <a:off x="9043" y="6313915"/>
            <a:ext cx="1612107" cy="544085"/>
          </a:xfrm>
          <a:prstGeom prst="rect">
            <a:avLst/>
          </a:prstGeom>
        </p:spPr>
      </p:pic>
    </p:spTree>
    <p:extLst>
      <p:ext uri="{BB962C8B-B14F-4D97-AF65-F5344CB8AC3E}">
        <p14:creationId xmlns:p14="http://schemas.microsoft.com/office/powerpoint/2010/main" val="2384582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alpha val="71000"/>
          </a:schemeClr>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11517313" y="6169025"/>
            <a:ext cx="674687" cy="682625"/>
          </a:xfrm>
        </p:spPr>
        <p:txBody>
          <a:bodyPr/>
          <a:lstStyle/>
          <a:p>
            <a:fld id="{3F258594-8039-40EB-8BEF-26F3122950D2}" type="slidenum">
              <a:rPr lang="en-GB" sz="2000" smtClean="0">
                <a:solidFill>
                  <a:schemeClr val="accent1"/>
                </a:solidFill>
              </a:rPr>
              <a:t>13</a:t>
            </a:fld>
            <a:endParaRPr lang="en-GB" sz="2000" dirty="0">
              <a:solidFill>
                <a:schemeClr val="accent1"/>
              </a:solidFill>
            </a:endParaRPr>
          </a:p>
        </p:txBody>
      </p:sp>
      <p:sp>
        <p:nvSpPr>
          <p:cNvPr id="5" name="Text Placeholder 4"/>
          <p:cNvSpPr>
            <a:spLocks noGrp="1"/>
          </p:cNvSpPr>
          <p:nvPr>
            <p:ph type="body" sz="quarter" idx="4294967295"/>
          </p:nvPr>
        </p:nvSpPr>
        <p:spPr>
          <a:xfrm>
            <a:off x="1078274" y="1787185"/>
            <a:ext cx="10196818" cy="2046914"/>
          </a:xfrm>
        </p:spPr>
        <p:txBody>
          <a:bodyPr>
            <a:noAutofit/>
          </a:bodyPr>
          <a:lstStyle/>
          <a:p>
            <a:pPr marL="0" indent="0" algn="ctr">
              <a:buNone/>
            </a:pPr>
            <a:r>
              <a:rPr lang="en-US" sz="6000" dirty="0">
                <a:solidFill>
                  <a:srgbClr val="002060"/>
                </a:solidFill>
                <a:effectLst>
                  <a:outerShdw blurRad="38100" dist="38100" dir="2700000" algn="tl">
                    <a:srgbClr val="000000">
                      <a:alpha val="43137"/>
                    </a:srgbClr>
                  </a:outerShdw>
                </a:effectLst>
              </a:rPr>
              <a:t>2. Azure Cognitive service for Language</a:t>
            </a:r>
            <a:endParaRPr lang="en-GB" sz="6000"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4471499" y="4022123"/>
            <a:ext cx="4161934" cy="954107"/>
          </a:xfrm>
          <a:prstGeom prst="rect">
            <a:avLst/>
          </a:prstGeom>
          <a:noFill/>
        </p:spPr>
        <p:txBody>
          <a:bodyPr wrap="square" rtlCol="0">
            <a:spAutoFit/>
          </a:bodyPr>
          <a:lstStyle/>
          <a:p>
            <a:r>
              <a:rPr lang="en-GB" sz="2800" b="1" dirty="0" smtClean="0">
                <a:solidFill>
                  <a:schemeClr val="accent1"/>
                </a:solidFill>
              </a:rPr>
              <a:t>Azure Cognitive Services Text Analytics</a:t>
            </a:r>
            <a:endParaRPr lang="en-GB" sz="2800" b="1" dirty="0">
              <a:solidFill>
                <a:schemeClr val="accent1"/>
              </a:solidFill>
            </a:endParaRPr>
          </a:p>
        </p:txBody>
      </p:sp>
      <p:pic>
        <p:nvPicPr>
          <p:cNvPr id="9" name="Picture 8"/>
          <p:cNvPicPr>
            <a:picLocks noChangeAspect="1"/>
          </p:cNvPicPr>
          <p:nvPr/>
        </p:nvPicPr>
        <p:blipFill>
          <a:blip r:embed="rId2"/>
          <a:stretch>
            <a:fillRect/>
          </a:stretch>
        </p:blipFill>
        <p:spPr>
          <a:xfrm>
            <a:off x="3565933" y="4170563"/>
            <a:ext cx="857250" cy="657225"/>
          </a:xfrm>
          <a:prstGeom prst="rect">
            <a:avLst/>
          </a:prstGeom>
        </p:spPr>
      </p:pic>
      <p:pic>
        <p:nvPicPr>
          <p:cNvPr id="12" name="Picture 11"/>
          <p:cNvPicPr>
            <a:picLocks noChangeAspect="1"/>
          </p:cNvPicPr>
          <p:nvPr/>
        </p:nvPicPr>
        <p:blipFill>
          <a:blip r:embed="rId2"/>
          <a:stretch>
            <a:fillRect/>
          </a:stretch>
        </p:blipFill>
        <p:spPr>
          <a:xfrm>
            <a:off x="30165" y="0"/>
            <a:ext cx="857250" cy="542012"/>
          </a:xfrm>
          <a:prstGeom prst="rect">
            <a:avLst/>
          </a:prstGeom>
        </p:spPr>
      </p:pic>
      <p:pic>
        <p:nvPicPr>
          <p:cNvPr id="8" name="Picture 7"/>
          <p:cNvPicPr>
            <a:picLocks noChangeAspect="1"/>
          </p:cNvPicPr>
          <p:nvPr/>
        </p:nvPicPr>
        <p:blipFill>
          <a:blip r:embed="rId3"/>
          <a:stretch>
            <a:fillRect/>
          </a:stretch>
        </p:blipFill>
        <p:spPr>
          <a:xfrm>
            <a:off x="9043" y="6313915"/>
            <a:ext cx="1612107" cy="544085"/>
          </a:xfrm>
          <a:prstGeom prst="rect">
            <a:avLst/>
          </a:prstGeom>
        </p:spPr>
      </p:pic>
    </p:spTree>
    <p:extLst>
      <p:ext uri="{BB962C8B-B14F-4D97-AF65-F5344CB8AC3E}">
        <p14:creationId xmlns:p14="http://schemas.microsoft.com/office/powerpoint/2010/main" val="42493373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2559" y="-36646"/>
            <a:ext cx="9884004" cy="1325563"/>
          </a:xfrm>
        </p:spPr>
        <p:txBody>
          <a:bodyPr>
            <a:normAutofit/>
          </a:bodyPr>
          <a:lstStyle/>
          <a:p>
            <a:pPr algn="ctr"/>
            <a:r>
              <a:rPr lang="en-US" sz="4800" dirty="0" smtClean="0">
                <a:solidFill>
                  <a:srgbClr val="002060"/>
                </a:solidFill>
                <a:effectLst>
                  <a:outerShdw blurRad="38100" dist="38100" dir="2700000" algn="tl">
                    <a:srgbClr val="000000">
                      <a:alpha val="43137"/>
                    </a:srgbClr>
                  </a:outerShdw>
                </a:effectLst>
                <a:latin typeface="+mn-lt"/>
              </a:rPr>
              <a:t>Sentiment Analysis</a:t>
            </a:r>
            <a:endParaRPr lang="en-US" sz="4800" dirty="0">
              <a:solidFill>
                <a:srgbClr val="002060"/>
              </a:solidFill>
              <a:effectLst>
                <a:outerShdw blurRad="38100" dist="38100" dir="2700000" algn="tl">
                  <a:srgbClr val="000000">
                    <a:alpha val="43137"/>
                  </a:srgbClr>
                </a:outerShdw>
              </a:effectLst>
              <a:latin typeface="+mn-lt"/>
            </a:endParaRPr>
          </a:p>
        </p:txBody>
      </p:sp>
      <p:sp>
        <p:nvSpPr>
          <p:cNvPr id="8" name="Content Placeholder 7"/>
          <p:cNvSpPr>
            <a:spLocks noGrp="1"/>
          </p:cNvSpPr>
          <p:nvPr>
            <p:ph sz="half" idx="1"/>
          </p:nvPr>
        </p:nvSpPr>
        <p:spPr>
          <a:xfrm>
            <a:off x="1219410" y="1288917"/>
            <a:ext cx="10418473" cy="4351338"/>
          </a:xfrm>
        </p:spPr>
        <p:txBody>
          <a:bodyPr>
            <a:noAutofit/>
          </a:bodyPr>
          <a:lstStyle/>
          <a:p>
            <a:pPr>
              <a:lnSpc>
                <a:spcPct val="100000"/>
              </a:lnSpc>
              <a:buFont typeface="Wingdings" panose="05000000000000000000" pitchFamily="2" charset="2"/>
              <a:buChar char="Ø"/>
            </a:pPr>
            <a:r>
              <a:rPr lang="en-US" dirty="0" smtClean="0">
                <a:solidFill>
                  <a:schemeClr val="accent1"/>
                </a:solidFill>
                <a:effectLst>
                  <a:outerShdw blurRad="38100" dist="38100" dir="2700000" algn="tl">
                    <a:srgbClr val="000000">
                      <a:alpha val="43137"/>
                    </a:srgbClr>
                  </a:outerShdw>
                </a:effectLst>
              </a:rPr>
              <a:t>Azure Cognitive Service for Language</a:t>
            </a:r>
          </a:p>
          <a:p>
            <a:pPr>
              <a:lnSpc>
                <a:spcPct val="100000"/>
              </a:lnSpc>
              <a:buFont typeface="Wingdings" panose="05000000000000000000" pitchFamily="2" charset="2"/>
              <a:buChar char="Ø"/>
            </a:pPr>
            <a:r>
              <a:rPr lang="en-US" dirty="0" smtClean="0">
                <a:solidFill>
                  <a:schemeClr val="accent1"/>
                </a:solidFill>
                <a:effectLst>
                  <a:outerShdw blurRad="38100" dist="38100" dir="2700000" algn="tl">
                    <a:srgbClr val="000000">
                      <a:alpha val="43137"/>
                    </a:srgbClr>
                  </a:outerShdw>
                </a:effectLst>
              </a:rPr>
              <a:t>Text </a:t>
            </a:r>
            <a:r>
              <a:rPr lang="en-US" dirty="0">
                <a:solidFill>
                  <a:schemeClr val="accent1"/>
                </a:solidFill>
                <a:effectLst>
                  <a:outerShdw blurRad="38100" dist="38100" dir="2700000" algn="tl">
                    <a:srgbClr val="000000">
                      <a:alpha val="43137"/>
                    </a:srgbClr>
                  </a:outerShdw>
                </a:effectLst>
              </a:rPr>
              <a:t>Analytics (Text, Documents)</a:t>
            </a:r>
          </a:p>
          <a:p>
            <a:pPr>
              <a:lnSpc>
                <a:spcPct val="100000"/>
              </a:lnSpc>
              <a:buFont typeface="Wingdings" panose="05000000000000000000" pitchFamily="2" charset="2"/>
              <a:buChar char="Ø"/>
            </a:pPr>
            <a:r>
              <a:rPr lang="en-US" dirty="0">
                <a:solidFill>
                  <a:schemeClr val="accent1"/>
                </a:solidFill>
                <a:effectLst>
                  <a:outerShdw blurRad="38100" dist="38100" dir="2700000" algn="tl">
                    <a:srgbClr val="000000">
                      <a:alpha val="43137"/>
                    </a:srgbClr>
                  </a:outerShdw>
                </a:effectLst>
              </a:rPr>
              <a:t>Extract, Classify and Understand text within documents</a:t>
            </a:r>
          </a:p>
          <a:p>
            <a:pPr>
              <a:lnSpc>
                <a:spcPct val="100000"/>
              </a:lnSpc>
              <a:buFont typeface="Wingdings" panose="05000000000000000000" pitchFamily="2" charset="2"/>
              <a:buChar char="Ø"/>
            </a:pPr>
            <a:r>
              <a:rPr lang="en-US" dirty="0">
                <a:solidFill>
                  <a:schemeClr val="accent1"/>
                </a:solidFill>
                <a:effectLst>
                  <a:outerShdw blurRad="38100" dist="38100" dir="2700000" algn="tl">
                    <a:srgbClr val="000000">
                      <a:alpha val="43137"/>
                    </a:srgbClr>
                  </a:outerShdw>
                </a:effectLst>
              </a:rPr>
              <a:t>Sentiment labels (such as "negative", "neutral" and "positive")</a:t>
            </a:r>
          </a:p>
          <a:p>
            <a:pPr>
              <a:lnSpc>
                <a:spcPct val="100000"/>
              </a:lnSpc>
              <a:buFont typeface="Wingdings" panose="05000000000000000000" pitchFamily="2" charset="2"/>
              <a:buChar char="Ø"/>
            </a:pPr>
            <a:r>
              <a:rPr lang="en-US" dirty="0">
                <a:solidFill>
                  <a:schemeClr val="accent1"/>
                </a:solidFill>
                <a:effectLst>
                  <a:outerShdw blurRad="38100" dist="38100" dir="2700000" algn="tl">
                    <a:srgbClr val="000000">
                      <a:alpha val="43137"/>
                    </a:srgbClr>
                  </a:outerShdw>
                </a:effectLst>
              </a:rPr>
              <a:t>NLP - Natural Language processing technique </a:t>
            </a:r>
          </a:p>
          <a:p>
            <a:pPr>
              <a:lnSpc>
                <a:spcPct val="100000"/>
              </a:lnSpc>
              <a:buFont typeface="Wingdings" panose="05000000000000000000" pitchFamily="2" charset="2"/>
              <a:buChar char="Ø"/>
            </a:pPr>
            <a:r>
              <a:rPr lang="en-US" dirty="0">
                <a:solidFill>
                  <a:schemeClr val="accent1"/>
                </a:solidFill>
                <a:effectLst>
                  <a:outerShdw blurRad="38100" dist="38100" dir="2700000" algn="tl">
                    <a:srgbClr val="000000">
                      <a:alpha val="43137"/>
                    </a:srgbClr>
                  </a:outerShdw>
                </a:effectLst>
              </a:rPr>
              <a:t>No code or Low code </a:t>
            </a:r>
            <a:endParaRPr lang="en-US" dirty="0" smtClean="0">
              <a:solidFill>
                <a:schemeClr val="accent1"/>
              </a:solidFill>
              <a:effectLst>
                <a:outerShdw blurRad="38100" dist="38100" dir="2700000" algn="tl">
                  <a:srgbClr val="000000">
                    <a:alpha val="43137"/>
                  </a:srgbClr>
                </a:outerShdw>
              </a:effectLst>
            </a:endParaRPr>
          </a:p>
          <a:p>
            <a:pPr>
              <a:lnSpc>
                <a:spcPct val="100000"/>
              </a:lnSpc>
              <a:buFont typeface="Wingdings" panose="05000000000000000000" pitchFamily="2" charset="2"/>
              <a:buChar char="Ø"/>
            </a:pPr>
            <a:r>
              <a:rPr lang="en-US" dirty="0">
                <a:solidFill>
                  <a:schemeClr val="accent1"/>
                </a:solidFill>
                <a:effectLst>
                  <a:outerShdw blurRad="38100" dist="38100" dir="2700000" algn="tl">
                    <a:srgbClr val="000000">
                      <a:alpha val="43137"/>
                    </a:srgbClr>
                  </a:outerShdw>
                </a:effectLst>
              </a:rPr>
              <a:t>Create an Azure Language </a:t>
            </a:r>
            <a:r>
              <a:rPr lang="en-US" dirty="0" smtClean="0">
                <a:solidFill>
                  <a:schemeClr val="accent1"/>
                </a:solidFill>
                <a:effectLst>
                  <a:outerShdw blurRad="38100" dist="38100" dir="2700000" algn="tl">
                    <a:srgbClr val="000000">
                      <a:alpha val="43137"/>
                    </a:srgbClr>
                  </a:outerShdw>
                </a:effectLst>
              </a:rPr>
              <a:t>resource</a:t>
            </a:r>
            <a:endParaRPr lang="en-US" dirty="0">
              <a:solidFill>
                <a:schemeClr val="accent1"/>
              </a:solidFill>
              <a:effectLst>
                <a:outerShdw blurRad="38100" dist="38100" dir="2700000" algn="tl">
                  <a:srgbClr val="000000">
                    <a:alpha val="43137"/>
                  </a:srgbClr>
                </a:outerShdw>
              </a:effectLst>
            </a:endParaRPr>
          </a:p>
          <a:p>
            <a:pPr>
              <a:lnSpc>
                <a:spcPct val="100000"/>
              </a:lnSpc>
              <a:buFont typeface="Wingdings" panose="05000000000000000000" pitchFamily="2" charset="2"/>
              <a:buChar char="Ø"/>
            </a:pPr>
            <a:r>
              <a:rPr lang="en-US" dirty="0" smtClean="0">
                <a:solidFill>
                  <a:schemeClr val="accent1"/>
                </a:solidFill>
                <a:effectLst>
                  <a:outerShdw blurRad="38100" dist="38100" dir="2700000" algn="tl">
                    <a:srgbClr val="000000">
                      <a:alpha val="43137"/>
                    </a:srgbClr>
                  </a:outerShdw>
                </a:effectLst>
              </a:rPr>
              <a:t>The </a:t>
            </a:r>
            <a:r>
              <a:rPr lang="en-US" dirty="0">
                <a:solidFill>
                  <a:schemeClr val="accent1"/>
                </a:solidFill>
                <a:effectLst>
                  <a:outerShdw blurRad="38100" dist="38100" dir="2700000" algn="tl">
                    <a:srgbClr val="000000">
                      <a:alpha val="43137"/>
                    </a:srgbClr>
                  </a:outerShdw>
                </a:effectLst>
              </a:rPr>
              <a:t>REST API or the client library for C#, Java, JavaScript, and Python</a:t>
            </a:r>
          </a:p>
          <a:p>
            <a:pPr marL="0" indent="0">
              <a:buNone/>
            </a:pPr>
            <a:endParaRPr lang="en-GB" sz="1800" dirty="0">
              <a:solidFill>
                <a:schemeClr val="accent1"/>
              </a:solidFill>
            </a:endParaRPr>
          </a:p>
        </p:txBody>
      </p:sp>
      <p:sp>
        <p:nvSpPr>
          <p:cNvPr id="2" name="Slide Number Placeholder 1"/>
          <p:cNvSpPr>
            <a:spLocks noGrp="1"/>
          </p:cNvSpPr>
          <p:nvPr>
            <p:ph type="sldNum" sz="quarter" idx="12"/>
          </p:nvPr>
        </p:nvSpPr>
        <p:spPr>
          <a:xfrm>
            <a:off x="9318811" y="6450479"/>
            <a:ext cx="2743200" cy="365125"/>
          </a:xfrm>
        </p:spPr>
        <p:txBody>
          <a:bodyPr/>
          <a:lstStyle/>
          <a:p>
            <a:fld id="{3F258594-8039-40EB-8BEF-26F3122950D2}" type="slidenum">
              <a:rPr lang="en-GB" sz="2000" smtClean="0">
                <a:solidFill>
                  <a:schemeClr val="accent1"/>
                </a:solidFill>
              </a:rPr>
              <a:t>14</a:t>
            </a:fld>
            <a:endParaRPr lang="en-GB" sz="2000" dirty="0">
              <a:solidFill>
                <a:schemeClr val="accent1"/>
              </a:solidFill>
            </a:endParaRPr>
          </a:p>
        </p:txBody>
      </p:sp>
      <p:pic>
        <p:nvPicPr>
          <p:cNvPr id="11" name="Picture 10"/>
          <p:cNvPicPr>
            <a:picLocks noChangeAspect="1"/>
          </p:cNvPicPr>
          <p:nvPr/>
        </p:nvPicPr>
        <p:blipFill>
          <a:blip r:embed="rId2"/>
          <a:stretch>
            <a:fillRect/>
          </a:stretch>
        </p:blipFill>
        <p:spPr>
          <a:xfrm>
            <a:off x="99977" y="84123"/>
            <a:ext cx="857250" cy="542012"/>
          </a:xfrm>
          <a:prstGeom prst="rect">
            <a:avLst/>
          </a:prstGeom>
        </p:spPr>
      </p:pic>
      <p:pic>
        <p:nvPicPr>
          <p:cNvPr id="6" name="Picture 5"/>
          <p:cNvPicPr>
            <a:picLocks noChangeAspect="1"/>
          </p:cNvPicPr>
          <p:nvPr/>
        </p:nvPicPr>
        <p:blipFill>
          <a:blip r:embed="rId3"/>
          <a:stretch>
            <a:fillRect/>
          </a:stretch>
        </p:blipFill>
        <p:spPr>
          <a:xfrm>
            <a:off x="9043" y="6313915"/>
            <a:ext cx="1612107" cy="544085"/>
          </a:xfrm>
          <a:prstGeom prst="rect">
            <a:avLst/>
          </a:prstGeom>
        </p:spPr>
      </p:pic>
    </p:spTree>
    <p:extLst>
      <p:ext uri="{BB962C8B-B14F-4D97-AF65-F5344CB8AC3E}">
        <p14:creationId xmlns:p14="http://schemas.microsoft.com/office/powerpoint/2010/main" val="2441072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
                                            <p:txEl>
                                              <p:pRg st="4" end="4"/>
                                            </p:txEl>
                                          </p:spTgt>
                                        </p:tgtEl>
                                        <p:attrNameLst>
                                          <p:attrName>style.visibility</p:attrName>
                                        </p:attrNameLst>
                                      </p:cBhvr>
                                      <p:to>
                                        <p:strVal val="visible"/>
                                      </p:to>
                                    </p:set>
                                    <p:anim calcmode="lin" valueType="num">
                                      <p:cBhvr additive="base">
                                        <p:cTn id="2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8">
                                            <p:txEl>
                                              <p:pRg st="5" end="5"/>
                                            </p:txEl>
                                          </p:spTgt>
                                        </p:tgtEl>
                                        <p:attrNameLst>
                                          <p:attrName>style.visibility</p:attrName>
                                        </p:attrNameLst>
                                      </p:cBhvr>
                                      <p:to>
                                        <p:strVal val="visible"/>
                                      </p:to>
                                    </p:set>
                                    <p:anim calcmode="lin" valueType="num">
                                      <p:cBhvr additive="base">
                                        <p:cTn id="3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8">
                                            <p:txEl>
                                              <p:pRg st="6" end="6"/>
                                            </p:txEl>
                                          </p:spTgt>
                                        </p:tgtEl>
                                        <p:attrNameLst>
                                          <p:attrName>style.visibility</p:attrName>
                                        </p:attrNameLst>
                                      </p:cBhvr>
                                      <p:to>
                                        <p:strVal val="visible"/>
                                      </p:to>
                                    </p:set>
                                    <p:anim calcmode="lin" valueType="num">
                                      <p:cBhvr additive="base">
                                        <p:cTn id="41"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8">
                                            <p:txEl>
                                              <p:pRg st="7" end="7"/>
                                            </p:txEl>
                                          </p:spTgt>
                                        </p:tgtEl>
                                        <p:attrNameLst>
                                          <p:attrName>style.visibility</p:attrName>
                                        </p:attrNameLst>
                                      </p:cBhvr>
                                      <p:to>
                                        <p:strVal val="visible"/>
                                      </p:to>
                                    </p:set>
                                    <p:anim calcmode="lin" valueType="num">
                                      <p:cBhvr additive="base">
                                        <p:cTn id="47"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11517313" y="6169025"/>
            <a:ext cx="674687" cy="682625"/>
          </a:xfrm>
        </p:spPr>
        <p:txBody>
          <a:bodyPr/>
          <a:lstStyle/>
          <a:p>
            <a:fld id="{3F258594-8039-40EB-8BEF-26F3122950D2}" type="slidenum">
              <a:rPr lang="en-GB" sz="2000" smtClean="0">
                <a:solidFill>
                  <a:schemeClr val="accent1"/>
                </a:solidFill>
              </a:rPr>
              <a:t>15</a:t>
            </a:fld>
            <a:endParaRPr lang="en-GB" sz="2000" dirty="0">
              <a:solidFill>
                <a:schemeClr val="accent1"/>
              </a:solidFill>
            </a:endParaRPr>
          </a:p>
        </p:txBody>
      </p:sp>
      <p:sp>
        <p:nvSpPr>
          <p:cNvPr id="5" name="Text Placeholder 4"/>
          <p:cNvSpPr>
            <a:spLocks noGrp="1"/>
          </p:cNvSpPr>
          <p:nvPr>
            <p:ph type="body" sz="quarter" idx="4294967295"/>
          </p:nvPr>
        </p:nvSpPr>
        <p:spPr>
          <a:xfrm>
            <a:off x="1040444" y="1442230"/>
            <a:ext cx="10196818" cy="2046914"/>
          </a:xfrm>
        </p:spPr>
        <p:txBody>
          <a:bodyPr>
            <a:noAutofit/>
          </a:bodyPr>
          <a:lstStyle/>
          <a:p>
            <a:pPr marL="0" indent="0" algn="ctr">
              <a:buNone/>
            </a:pPr>
            <a:r>
              <a:rPr lang="en-US" sz="6000" dirty="0">
                <a:solidFill>
                  <a:srgbClr val="002060"/>
                </a:solidFill>
                <a:effectLst>
                  <a:outerShdw blurRad="38100" dist="38100" dir="2700000" algn="tl">
                    <a:srgbClr val="000000">
                      <a:alpha val="43137"/>
                    </a:srgbClr>
                  </a:outerShdw>
                </a:effectLst>
              </a:rPr>
              <a:t>3. DEMO  </a:t>
            </a:r>
            <a:br>
              <a:rPr lang="en-US" sz="6000" dirty="0">
                <a:solidFill>
                  <a:srgbClr val="002060"/>
                </a:solidFill>
                <a:effectLst>
                  <a:outerShdw blurRad="38100" dist="38100" dir="2700000" algn="tl">
                    <a:srgbClr val="000000">
                      <a:alpha val="43137"/>
                    </a:srgbClr>
                  </a:outerShdw>
                </a:effectLst>
              </a:rPr>
            </a:br>
            <a:r>
              <a:rPr lang="en-US" sz="6000" dirty="0">
                <a:solidFill>
                  <a:srgbClr val="002060"/>
                </a:solidFill>
                <a:effectLst>
                  <a:outerShdw blurRad="38100" dist="38100" dir="2700000" algn="tl">
                    <a:srgbClr val="000000">
                      <a:alpha val="43137"/>
                    </a:srgbClr>
                  </a:outerShdw>
                </a:effectLst>
              </a:rPr>
              <a:t>Sentiment Analysis using ADF using Cognitive Services</a:t>
            </a:r>
            <a:endParaRPr lang="en-GB" sz="6000" dirty="0">
              <a:solidFill>
                <a:srgbClr val="002060"/>
              </a:solidFill>
              <a:effectLst>
                <a:outerShdw blurRad="38100" dist="38100" dir="2700000" algn="tl">
                  <a:srgbClr val="000000">
                    <a:alpha val="43137"/>
                  </a:srgbClr>
                </a:outerShdw>
              </a:effectLst>
            </a:endParaRPr>
          </a:p>
        </p:txBody>
      </p:sp>
      <p:pic>
        <p:nvPicPr>
          <p:cNvPr id="9" name="Picture 8"/>
          <p:cNvPicPr>
            <a:picLocks noChangeAspect="1"/>
          </p:cNvPicPr>
          <p:nvPr/>
        </p:nvPicPr>
        <p:blipFill>
          <a:blip r:embed="rId2"/>
          <a:stretch>
            <a:fillRect/>
          </a:stretch>
        </p:blipFill>
        <p:spPr>
          <a:xfrm>
            <a:off x="7114859" y="4252954"/>
            <a:ext cx="857250" cy="542012"/>
          </a:xfrm>
          <a:prstGeom prst="rect">
            <a:avLst/>
          </a:prstGeom>
        </p:spPr>
      </p:pic>
      <p:sp>
        <p:nvSpPr>
          <p:cNvPr id="8" name="Plus 7"/>
          <p:cNvSpPr/>
          <p:nvPr/>
        </p:nvSpPr>
        <p:spPr>
          <a:xfrm>
            <a:off x="6096361" y="4252954"/>
            <a:ext cx="616620" cy="53865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3" name="Picture 12"/>
          <p:cNvPicPr>
            <a:picLocks noChangeAspect="1"/>
          </p:cNvPicPr>
          <p:nvPr/>
        </p:nvPicPr>
        <p:blipFill>
          <a:blip r:embed="rId3"/>
          <a:stretch>
            <a:fillRect/>
          </a:stretch>
        </p:blipFill>
        <p:spPr>
          <a:xfrm>
            <a:off x="4859998" y="4252954"/>
            <a:ext cx="690283" cy="771302"/>
          </a:xfrm>
          <a:prstGeom prst="rect">
            <a:avLst/>
          </a:prstGeom>
        </p:spPr>
      </p:pic>
      <p:pic>
        <p:nvPicPr>
          <p:cNvPr id="7" name="Picture 6"/>
          <p:cNvPicPr>
            <a:picLocks noChangeAspect="1"/>
          </p:cNvPicPr>
          <p:nvPr/>
        </p:nvPicPr>
        <p:blipFill>
          <a:blip r:embed="rId4"/>
          <a:stretch>
            <a:fillRect/>
          </a:stretch>
        </p:blipFill>
        <p:spPr>
          <a:xfrm>
            <a:off x="9043" y="6313915"/>
            <a:ext cx="1612107" cy="544085"/>
          </a:xfrm>
          <a:prstGeom prst="rect">
            <a:avLst/>
          </a:prstGeom>
        </p:spPr>
      </p:pic>
    </p:spTree>
    <p:extLst>
      <p:ext uri="{BB962C8B-B14F-4D97-AF65-F5344CB8AC3E}">
        <p14:creationId xmlns:p14="http://schemas.microsoft.com/office/powerpoint/2010/main" val="34754489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4800" dirty="0">
                <a:solidFill>
                  <a:schemeClr val="accent1"/>
                </a:solidFill>
                <a:latin typeface="+mn-lt"/>
              </a:rPr>
              <a:t>Problem Statement </a:t>
            </a:r>
            <a:endParaRPr lang="en-GB" sz="4800" dirty="0">
              <a:solidFill>
                <a:schemeClr val="accent1"/>
              </a:solidFill>
              <a:latin typeface="+mn-lt"/>
            </a:endParaRPr>
          </a:p>
        </p:txBody>
      </p:sp>
      <p:sp>
        <p:nvSpPr>
          <p:cNvPr id="5" name="Content Placeholder 4"/>
          <p:cNvSpPr>
            <a:spLocks noGrp="1"/>
          </p:cNvSpPr>
          <p:nvPr>
            <p:ph sz="half" idx="1"/>
          </p:nvPr>
        </p:nvSpPr>
        <p:spPr>
          <a:xfrm>
            <a:off x="1229033" y="1668545"/>
            <a:ext cx="9823895" cy="3883843"/>
          </a:xfrm>
        </p:spPr>
        <p:txBody>
          <a:bodyPr>
            <a:noAutofit/>
          </a:bodyPr>
          <a:lstStyle/>
          <a:p>
            <a:pPr>
              <a:buFont typeface="Wingdings" panose="05000000000000000000" pitchFamily="2" charset="2"/>
              <a:buChar char="Ø"/>
            </a:pPr>
            <a:r>
              <a:rPr lang="en-US" dirty="0" smtClean="0">
                <a:solidFill>
                  <a:schemeClr val="accent1"/>
                </a:solidFill>
                <a:effectLst>
                  <a:outerShdw blurRad="38100" dist="38100" dir="2700000" algn="tl">
                    <a:srgbClr val="000000">
                      <a:alpha val="43137"/>
                    </a:srgbClr>
                  </a:outerShdw>
                </a:effectLst>
              </a:rPr>
              <a:t>ADF, </a:t>
            </a:r>
            <a:r>
              <a:rPr lang="en-US" dirty="0">
                <a:solidFill>
                  <a:schemeClr val="accent1"/>
                </a:solidFill>
                <a:effectLst>
                  <a:outerShdw blurRad="38100" dist="38100" dir="2700000" algn="tl">
                    <a:srgbClr val="000000">
                      <a:alpha val="43137"/>
                    </a:srgbClr>
                  </a:outerShdw>
                </a:effectLst>
              </a:rPr>
              <a:t>Azure SQL Server and Azure Blob Storage</a:t>
            </a:r>
          </a:p>
          <a:p>
            <a:pPr>
              <a:buFont typeface="Wingdings" panose="05000000000000000000" pitchFamily="2" charset="2"/>
              <a:buChar char="Ø"/>
            </a:pPr>
            <a:r>
              <a:rPr lang="en-US" dirty="0">
                <a:solidFill>
                  <a:schemeClr val="accent1"/>
                </a:solidFill>
                <a:effectLst>
                  <a:outerShdw blurRad="38100" dist="38100" dir="2700000" algn="tl">
                    <a:srgbClr val="000000">
                      <a:alpha val="43137"/>
                    </a:srgbClr>
                  </a:outerShdw>
                </a:effectLst>
              </a:rPr>
              <a:t>Sentiment Analysis</a:t>
            </a:r>
          </a:p>
          <a:p>
            <a:pPr>
              <a:buFont typeface="Wingdings" panose="05000000000000000000" pitchFamily="2" charset="2"/>
              <a:buChar char="Ø"/>
            </a:pPr>
            <a:r>
              <a:rPr lang="en-US" dirty="0">
                <a:solidFill>
                  <a:schemeClr val="accent1"/>
                </a:solidFill>
                <a:effectLst>
                  <a:outerShdw blurRad="38100" dist="38100" dir="2700000" algn="tl">
                    <a:srgbClr val="000000">
                      <a:alpha val="43137"/>
                    </a:srgbClr>
                  </a:outerShdw>
                </a:effectLst>
              </a:rPr>
              <a:t>Without Data Science Expert </a:t>
            </a:r>
          </a:p>
          <a:p>
            <a:pPr>
              <a:buFont typeface="Wingdings" panose="05000000000000000000" pitchFamily="2" charset="2"/>
              <a:buChar char="Ø"/>
            </a:pPr>
            <a:r>
              <a:rPr lang="en-US" dirty="0">
                <a:solidFill>
                  <a:schemeClr val="accent1"/>
                </a:solidFill>
                <a:effectLst>
                  <a:outerShdw blurRad="38100" dist="38100" dir="2700000" algn="tl">
                    <a:srgbClr val="000000">
                      <a:alpha val="43137"/>
                    </a:srgbClr>
                  </a:outerShdw>
                </a:effectLst>
              </a:rPr>
              <a:t>No Code Low Code </a:t>
            </a:r>
          </a:p>
        </p:txBody>
      </p:sp>
      <p:sp>
        <p:nvSpPr>
          <p:cNvPr id="2" name="Slide Number Placeholder 1"/>
          <p:cNvSpPr>
            <a:spLocks noGrp="1"/>
          </p:cNvSpPr>
          <p:nvPr>
            <p:ph type="sldNum" sz="quarter" idx="12"/>
          </p:nvPr>
        </p:nvSpPr>
        <p:spPr>
          <a:xfrm>
            <a:off x="9403977" y="6428067"/>
            <a:ext cx="2743200" cy="365125"/>
          </a:xfrm>
        </p:spPr>
        <p:txBody>
          <a:bodyPr/>
          <a:lstStyle/>
          <a:p>
            <a:fld id="{3F258594-8039-40EB-8BEF-26F3122950D2}" type="slidenum">
              <a:rPr lang="en-GB" sz="2000" smtClean="0">
                <a:solidFill>
                  <a:schemeClr val="accent1"/>
                </a:solidFill>
              </a:rPr>
              <a:t>16</a:t>
            </a:fld>
            <a:endParaRPr lang="en-GB" sz="2000" dirty="0">
              <a:solidFill>
                <a:schemeClr val="accent1"/>
              </a:solidFill>
            </a:endParaRPr>
          </a:p>
        </p:txBody>
      </p:sp>
      <p:pic>
        <p:nvPicPr>
          <p:cNvPr id="8" name="Picture 7"/>
          <p:cNvPicPr>
            <a:picLocks noChangeAspect="1"/>
          </p:cNvPicPr>
          <p:nvPr/>
        </p:nvPicPr>
        <p:blipFill>
          <a:blip r:embed="rId2"/>
          <a:stretch>
            <a:fillRect/>
          </a:stretch>
        </p:blipFill>
        <p:spPr>
          <a:xfrm>
            <a:off x="40340" y="0"/>
            <a:ext cx="690283" cy="771302"/>
          </a:xfrm>
          <a:prstGeom prst="rect">
            <a:avLst/>
          </a:prstGeom>
        </p:spPr>
      </p:pic>
      <p:pic>
        <p:nvPicPr>
          <p:cNvPr id="6" name="Picture 5"/>
          <p:cNvPicPr>
            <a:picLocks noChangeAspect="1"/>
          </p:cNvPicPr>
          <p:nvPr/>
        </p:nvPicPr>
        <p:blipFill>
          <a:blip r:embed="rId3"/>
          <a:stretch>
            <a:fillRect/>
          </a:stretch>
        </p:blipFill>
        <p:spPr>
          <a:xfrm>
            <a:off x="9043" y="6313915"/>
            <a:ext cx="1612107" cy="544085"/>
          </a:xfrm>
          <a:prstGeom prst="rect">
            <a:avLst/>
          </a:prstGeom>
        </p:spPr>
      </p:pic>
    </p:spTree>
    <p:extLst>
      <p:ext uri="{BB962C8B-B14F-4D97-AF65-F5344CB8AC3E}">
        <p14:creationId xmlns:p14="http://schemas.microsoft.com/office/powerpoint/2010/main" val="1528830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4636"/>
            <a:ext cx="10515600" cy="1325563"/>
          </a:xfrm>
        </p:spPr>
        <p:txBody>
          <a:bodyPr>
            <a:normAutofit/>
          </a:bodyPr>
          <a:lstStyle/>
          <a:p>
            <a:pPr algn="ctr"/>
            <a:r>
              <a:rPr lang="en-US" sz="4800" dirty="0" smtClean="0">
                <a:solidFill>
                  <a:srgbClr val="002060"/>
                </a:solidFill>
                <a:effectLst>
                  <a:outerShdw blurRad="38100" dist="38100" dir="2700000" algn="tl">
                    <a:srgbClr val="000000">
                      <a:alpha val="43137"/>
                    </a:srgbClr>
                  </a:outerShdw>
                </a:effectLst>
                <a:latin typeface="+mn-lt"/>
              </a:rPr>
              <a:t>High-level Design</a:t>
            </a:r>
            <a:endParaRPr lang="en-GB" sz="4800" dirty="0">
              <a:solidFill>
                <a:srgbClr val="002060"/>
              </a:solidFill>
              <a:effectLst>
                <a:outerShdw blurRad="38100" dist="38100" dir="2700000" algn="tl">
                  <a:srgbClr val="000000">
                    <a:alpha val="43137"/>
                  </a:srgbClr>
                </a:outerShdw>
              </a:effectLst>
              <a:latin typeface="+mn-lt"/>
            </a:endParaRPr>
          </a:p>
        </p:txBody>
      </p:sp>
      <p:grpSp>
        <p:nvGrpSpPr>
          <p:cNvPr id="46" name="Group 45"/>
          <p:cNvGrpSpPr/>
          <p:nvPr/>
        </p:nvGrpSpPr>
        <p:grpSpPr>
          <a:xfrm>
            <a:off x="5181641" y="5156752"/>
            <a:ext cx="2167338" cy="939185"/>
            <a:chOff x="4028247" y="4096794"/>
            <a:chExt cx="2167338" cy="939185"/>
          </a:xfrm>
        </p:grpSpPr>
        <p:pic>
          <p:nvPicPr>
            <p:cNvPr id="47" name="Picture 46"/>
            <p:cNvPicPr>
              <a:picLocks noChangeAspect="1"/>
            </p:cNvPicPr>
            <p:nvPr/>
          </p:nvPicPr>
          <p:blipFill>
            <a:blip r:embed="rId2"/>
            <a:stretch>
              <a:fillRect/>
            </a:stretch>
          </p:blipFill>
          <p:spPr>
            <a:xfrm>
              <a:off x="4321814" y="4096794"/>
              <a:ext cx="979123" cy="564364"/>
            </a:xfrm>
            <a:prstGeom prst="rect">
              <a:avLst/>
            </a:prstGeom>
          </p:spPr>
        </p:pic>
        <p:sp>
          <p:nvSpPr>
            <p:cNvPr id="48" name="TextBox 47"/>
            <p:cNvSpPr txBox="1"/>
            <p:nvPr/>
          </p:nvSpPr>
          <p:spPr>
            <a:xfrm>
              <a:off x="4028247" y="4666647"/>
              <a:ext cx="216733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ea typeface="+mn-ea"/>
                  <a:cs typeface="+mn-cs"/>
                </a:rPr>
                <a:t>Azure Key vault</a:t>
              </a:r>
              <a:endParaRPr kumimoji="0" lang="en-GB" sz="180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ea typeface="+mn-ea"/>
                <a:cs typeface="+mn-cs"/>
              </a:endParaRPr>
            </a:p>
          </p:txBody>
        </p:sp>
      </p:grpSp>
      <p:grpSp>
        <p:nvGrpSpPr>
          <p:cNvPr id="9" name="Group 8"/>
          <p:cNvGrpSpPr/>
          <p:nvPr/>
        </p:nvGrpSpPr>
        <p:grpSpPr>
          <a:xfrm>
            <a:off x="4592704" y="3145554"/>
            <a:ext cx="3166469" cy="2005709"/>
            <a:chOff x="4592704" y="3145554"/>
            <a:chExt cx="3166469" cy="2005709"/>
          </a:xfrm>
        </p:grpSpPr>
        <p:sp>
          <p:nvSpPr>
            <p:cNvPr id="53" name="Rectangle 52"/>
            <p:cNvSpPr/>
            <p:nvPr/>
          </p:nvSpPr>
          <p:spPr>
            <a:xfrm>
              <a:off x="4594355" y="3145554"/>
              <a:ext cx="3163169" cy="181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ea typeface="+mn-ea"/>
                <a:cs typeface="+mn-cs"/>
              </a:endParaRPr>
            </a:p>
          </p:txBody>
        </p:sp>
        <p:grpSp>
          <p:nvGrpSpPr>
            <p:cNvPr id="8" name="Group 7"/>
            <p:cNvGrpSpPr/>
            <p:nvPr/>
          </p:nvGrpSpPr>
          <p:grpSpPr>
            <a:xfrm>
              <a:off x="4592704" y="4302849"/>
              <a:ext cx="3166469" cy="848414"/>
              <a:chOff x="6675720" y="4953143"/>
              <a:chExt cx="3166469" cy="848414"/>
            </a:xfrm>
          </p:grpSpPr>
          <p:sp>
            <p:nvSpPr>
              <p:cNvPr id="55" name="TextBox 54"/>
              <p:cNvSpPr txBox="1"/>
              <p:nvPr/>
            </p:nvSpPr>
            <p:spPr>
              <a:xfrm>
                <a:off x="6675720" y="4953143"/>
                <a:ext cx="3166469" cy="646331"/>
              </a:xfrm>
              <a:prstGeom prst="rect">
                <a:avLst/>
              </a:prstGeom>
              <a:noFill/>
              <a:ln>
                <a:solidFill>
                  <a:schemeClr val="accent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ea typeface="+mn-ea"/>
                    <a:cs typeface="+mn-cs"/>
                  </a:rPr>
                  <a:t>Azure Data Integration Platform - ADF</a:t>
                </a:r>
                <a:endParaRPr kumimoji="0" lang="en-GB" sz="180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ea typeface="+mn-ea"/>
                  <a:cs typeface="+mn-cs"/>
                </a:endParaRPr>
              </a:p>
            </p:txBody>
          </p:sp>
          <p:pic>
            <p:nvPicPr>
              <p:cNvPr id="56" name="Picture 55"/>
              <p:cNvPicPr>
                <a:picLocks noChangeAspect="1"/>
              </p:cNvPicPr>
              <p:nvPr/>
            </p:nvPicPr>
            <p:blipFill>
              <a:blip r:embed="rId3"/>
              <a:stretch>
                <a:fillRect/>
              </a:stretch>
            </p:blipFill>
            <p:spPr>
              <a:xfrm>
                <a:off x="9226830" y="5324964"/>
                <a:ext cx="615359" cy="476593"/>
              </a:xfrm>
              <a:prstGeom prst="rect">
                <a:avLst/>
              </a:prstGeom>
            </p:spPr>
          </p:pic>
        </p:grpSp>
      </p:grpSp>
      <p:grpSp>
        <p:nvGrpSpPr>
          <p:cNvPr id="57" name="Group 56"/>
          <p:cNvGrpSpPr/>
          <p:nvPr/>
        </p:nvGrpSpPr>
        <p:grpSpPr>
          <a:xfrm>
            <a:off x="5758521" y="2588401"/>
            <a:ext cx="1078640" cy="537711"/>
            <a:chOff x="4545065" y="1542663"/>
            <a:chExt cx="1078640" cy="537711"/>
          </a:xfrm>
        </p:grpSpPr>
        <p:cxnSp>
          <p:nvCxnSpPr>
            <p:cNvPr id="58" name="Straight Arrow Connector 57"/>
            <p:cNvCxnSpPr/>
            <p:nvPr/>
          </p:nvCxnSpPr>
          <p:spPr>
            <a:xfrm>
              <a:off x="5007407" y="1542663"/>
              <a:ext cx="18026" cy="5377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59" name="Picture 58"/>
            <p:cNvPicPr>
              <a:picLocks noChangeAspect="1"/>
            </p:cNvPicPr>
            <p:nvPr/>
          </p:nvPicPr>
          <p:blipFill>
            <a:blip r:embed="rId4"/>
            <a:stretch>
              <a:fillRect/>
            </a:stretch>
          </p:blipFill>
          <p:spPr>
            <a:xfrm>
              <a:off x="5136931" y="1660933"/>
              <a:ext cx="486774" cy="384628"/>
            </a:xfrm>
            <a:prstGeom prst="rect">
              <a:avLst/>
            </a:prstGeom>
          </p:spPr>
        </p:pic>
        <p:cxnSp>
          <p:nvCxnSpPr>
            <p:cNvPr id="60" name="Straight Arrow Connector 59"/>
            <p:cNvCxnSpPr/>
            <p:nvPr/>
          </p:nvCxnSpPr>
          <p:spPr>
            <a:xfrm flipV="1">
              <a:off x="4864752" y="1578001"/>
              <a:ext cx="7103" cy="4950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4545065" y="1705333"/>
              <a:ext cx="255026" cy="2712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ea typeface="+mn-ea"/>
                  <a:cs typeface="+mn-cs"/>
                </a:rPr>
                <a:t>2</a:t>
              </a:r>
              <a:endParaRPr kumimoji="0" lang="en-GB"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ea typeface="+mn-ea"/>
                <a:cs typeface="+mn-cs"/>
              </a:endParaRPr>
            </a:p>
          </p:txBody>
        </p:sp>
      </p:grpSp>
      <p:grpSp>
        <p:nvGrpSpPr>
          <p:cNvPr id="62" name="Group 61"/>
          <p:cNvGrpSpPr/>
          <p:nvPr/>
        </p:nvGrpSpPr>
        <p:grpSpPr>
          <a:xfrm>
            <a:off x="4345872" y="1705464"/>
            <a:ext cx="4201609" cy="714375"/>
            <a:chOff x="4925623" y="1687735"/>
            <a:chExt cx="3782556" cy="714375"/>
          </a:xfrm>
        </p:grpSpPr>
        <p:pic>
          <p:nvPicPr>
            <p:cNvPr id="63" name="Picture 62"/>
            <p:cNvPicPr>
              <a:picLocks noChangeAspect="1"/>
            </p:cNvPicPr>
            <p:nvPr/>
          </p:nvPicPr>
          <p:blipFill>
            <a:blip r:embed="rId5"/>
            <a:stretch>
              <a:fillRect/>
            </a:stretch>
          </p:blipFill>
          <p:spPr>
            <a:xfrm>
              <a:off x="4925623" y="1687735"/>
              <a:ext cx="1066800" cy="714375"/>
            </a:xfrm>
            <a:prstGeom prst="rect">
              <a:avLst/>
            </a:prstGeom>
          </p:spPr>
        </p:pic>
        <p:sp>
          <p:nvSpPr>
            <p:cNvPr id="64" name="TextBox 63"/>
            <p:cNvSpPr txBox="1"/>
            <p:nvPr/>
          </p:nvSpPr>
          <p:spPr>
            <a:xfrm>
              <a:off x="5852970" y="1731737"/>
              <a:ext cx="2855209" cy="646331"/>
            </a:xfrm>
            <a:prstGeom prst="rect">
              <a:avLst/>
            </a:prstGeom>
            <a:noFill/>
          </p:spPr>
          <p:txBody>
            <a:bodyPr wrap="square" rtlCol="0">
              <a:spAutoFit/>
            </a:bodyPr>
            <a:lstStyle/>
            <a:p>
              <a:r>
                <a:rPr lang="en-GB" dirty="0" smtClean="0">
                  <a:solidFill>
                    <a:schemeClr val="accent1"/>
                  </a:solidFill>
                  <a:effectLst>
                    <a:outerShdw blurRad="38100" dist="38100" dir="2700000" algn="tl">
                      <a:srgbClr val="000000">
                        <a:alpha val="43137"/>
                      </a:srgbClr>
                    </a:outerShdw>
                  </a:effectLst>
                </a:rPr>
                <a:t>Azure Cognitive Services </a:t>
              </a:r>
              <a:r>
                <a:rPr lang="en-GB" dirty="0">
                  <a:solidFill>
                    <a:schemeClr val="accent1"/>
                  </a:solidFill>
                  <a:effectLst>
                    <a:outerShdw blurRad="38100" dist="38100" dir="2700000" algn="tl">
                      <a:srgbClr val="000000">
                        <a:alpha val="43137"/>
                      </a:srgbClr>
                    </a:outerShdw>
                  </a:effectLst>
                </a:rPr>
                <a:t>(</a:t>
              </a:r>
              <a:r>
                <a:rPr lang="en-GB" dirty="0" smtClean="0">
                  <a:solidFill>
                    <a:schemeClr val="accent1"/>
                  </a:solidFill>
                  <a:effectLst>
                    <a:outerShdw blurRad="38100" dist="38100" dir="2700000" algn="tl">
                      <a:srgbClr val="000000">
                        <a:alpha val="43137"/>
                      </a:srgbClr>
                    </a:outerShdw>
                  </a:effectLst>
                </a:rPr>
                <a:t>Text Analytics)</a:t>
              </a:r>
              <a:endParaRPr lang="en-GB" dirty="0">
                <a:solidFill>
                  <a:schemeClr val="accent1"/>
                </a:solidFill>
                <a:effectLst>
                  <a:outerShdw blurRad="38100" dist="38100" dir="2700000" algn="tl">
                    <a:srgbClr val="000000">
                      <a:alpha val="43137"/>
                    </a:srgbClr>
                  </a:outerShdw>
                </a:effectLst>
              </a:endParaRPr>
            </a:p>
          </p:txBody>
        </p:sp>
      </p:grpSp>
      <p:grpSp>
        <p:nvGrpSpPr>
          <p:cNvPr id="7" name="Group 6"/>
          <p:cNvGrpSpPr/>
          <p:nvPr/>
        </p:nvGrpSpPr>
        <p:grpSpPr>
          <a:xfrm>
            <a:off x="9483992" y="2917847"/>
            <a:ext cx="2263891" cy="1725261"/>
            <a:chOff x="9637373" y="3091299"/>
            <a:chExt cx="2263891" cy="1725261"/>
          </a:xfrm>
        </p:grpSpPr>
        <p:pic>
          <p:nvPicPr>
            <p:cNvPr id="73" name="Picture 72"/>
            <p:cNvPicPr>
              <a:picLocks noChangeAspect="1"/>
            </p:cNvPicPr>
            <p:nvPr/>
          </p:nvPicPr>
          <p:blipFill>
            <a:blip r:embed="rId6"/>
            <a:stretch>
              <a:fillRect/>
            </a:stretch>
          </p:blipFill>
          <p:spPr>
            <a:xfrm>
              <a:off x="9671061" y="3556530"/>
              <a:ext cx="1427834" cy="1260030"/>
            </a:xfrm>
            <a:prstGeom prst="rect">
              <a:avLst/>
            </a:prstGeom>
          </p:spPr>
        </p:pic>
        <p:sp>
          <p:nvSpPr>
            <p:cNvPr id="74" name="TextBox 73"/>
            <p:cNvSpPr txBox="1"/>
            <p:nvPr/>
          </p:nvSpPr>
          <p:spPr>
            <a:xfrm>
              <a:off x="9637373" y="3091299"/>
              <a:ext cx="2263891" cy="369332"/>
            </a:xfrm>
            <a:prstGeom prst="rect">
              <a:avLst/>
            </a:prstGeom>
            <a:noFill/>
          </p:spPr>
          <p:txBody>
            <a:bodyPr wrap="square" rtlCol="0">
              <a:spAutoFit/>
            </a:bodyPr>
            <a:lstStyle/>
            <a:p>
              <a:r>
                <a:rPr lang="en-US" dirty="0" smtClean="0">
                  <a:solidFill>
                    <a:schemeClr val="accent1"/>
                  </a:solidFill>
                  <a:effectLst>
                    <a:outerShdw blurRad="38100" dist="38100" dir="2700000" algn="tl">
                      <a:srgbClr val="000000">
                        <a:alpha val="43137"/>
                      </a:srgbClr>
                    </a:outerShdw>
                  </a:effectLst>
                </a:rPr>
                <a:t>Azure SQL Server</a:t>
              </a:r>
              <a:endParaRPr lang="en-GB" dirty="0">
                <a:solidFill>
                  <a:schemeClr val="accent1"/>
                </a:solidFill>
                <a:effectLst>
                  <a:outerShdw blurRad="38100" dist="38100" dir="2700000" algn="tl">
                    <a:srgbClr val="000000">
                      <a:alpha val="43137"/>
                    </a:srgbClr>
                  </a:outerShdw>
                </a:effectLst>
              </a:endParaRPr>
            </a:p>
          </p:txBody>
        </p:sp>
      </p:grpSp>
      <p:grpSp>
        <p:nvGrpSpPr>
          <p:cNvPr id="10" name="Group 9"/>
          <p:cNvGrpSpPr/>
          <p:nvPr/>
        </p:nvGrpSpPr>
        <p:grpSpPr>
          <a:xfrm>
            <a:off x="7772324" y="3522002"/>
            <a:ext cx="1775174" cy="734043"/>
            <a:chOff x="7757524" y="3317311"/>
            <a:chExt cx="1775174" cy="734043"/>
          </a:xfrm>
        </p:grpSpPr>
        <p:grpSp>
          <p:nvGrpSpPr>
            <p:cNvPr id="49" name="Group 48"/>
            <p:cNvGrpSpPr/>
            <p:nvPr/>
          </p:nvGrpSpPr>
          <p:grpSpPr>
            <a:xfrm>
              <a:off x="7757524" y="3790403"/>
              <a:ext cx="1132793" cy="260951"/>
              <a:chOff x="6523675" y="3012576"/>
              <a:chExt cx="1132793" cy="260951"/>
            </a:xfrm>
          </p:grpSpPr>
          <p:cxnSp>
            <p:nvCxnSpPr>
              <p:cNvPr id="50" name="Straight Arrow Connector 49"/>
              <p:cNvCxnSpPr/>
              <p:nvPr/>
            </p:nvCxnSpPr>
            <p:spPr>
              <a:xfrm>
                <a:off x="6523675" y="3273527"/>
                <a:ext cx="113279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6861471" y="3012576"/>
                <a:ext cx="228600" cy="2129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ea typeface="+mn-ea"/>
                    <a:cs typeface="+mn-cs"/>
                  </a:rPr>
                  <a:t>3</a:t>
                </a:r>
                <a:endParaRPr kumimoji="0" lang="en-GB"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ea typeface="+mn-ea"/>
                  <a:cs typeface="+mn-cs"/>
                </a:endParaRPr>
              </a:p>
            </p:txBody>
          </p:sp>
        </p:grpSp>
        <p:pic>
          <p:nvPicPr>
            <p:cNvPr id="75" name="Picture 74"/>
            <p:cNvPicPr>
              <a:picLocks noChangeAspect="1"/>
            </p:cNvPicPr>
            <p:nvPr/>
          </p:nvPicPr>
          <p:blipFill>
            <a:blip r:embed="rId7"/>
            <a:stretch>
              <a:fillRect/>
            </a:stretch>
          </p:blipFill>
          <p:spPr>
            <a:xfrm>
              <a:off x="8887996" y="3397818"/>
              <a:ext cx="540027" cy="516953"/>
            </a:xfrm>
            <a:prstGeom prst="rect">
              <a:avLst/>
            </a:prstGeom>
          </p:spPr>
        </p:pic>
        <p:pic>
          <p:nvPicPr>
            <p:cNvPr id="76" name="Picture 75"/>
            <p:cNvPicPr>
              <a:picLocks noChangeAspect="1"/>
            </p:cNvPicPr>
            <p:nvPr/>
          </p:nvPicPr>
          <p:blipFill>
            <a:blip r:embed="rId7"/>
            <a:stretch>
              <a:fillRect/>
            </a:stretch>
          </p:blipFill>
          <p:spPr>
            <a:xfrm>
              <a:off x="8992671" y="3317311"/>
              <a:ext cx="540027" cy="516953"/>
            </a:xfrm>
            <a:prstGeom prst="rect">
              <a:avLst/>
            </a:prstGeom>
          </p:spPr>
        </p:pic>
      </p:grpSp>
      <p:grpSp>
        <p:nvGrpSpPr>
          <p:cNvPr id="82" name="Group 81"/>
          <p:cNvGrpSpPr/>
          <p:nvPr/>
        </p:nvGrpSpPr>
        <p:grpSpPr>
          <a:xfrm>
            <a:off x="5181641" y="3287790"/>
            <a:ext cx="2129444" cy="918652"/>
            <a:chOff x="4112356" y="4396477"/>
            <a:chExt cx="2129444" cy="918652"/>
          </a:xfrm>
        </p:grpSpPr>
        <p:pic>
          <p:nvPicPr>
            <p:cNvPr id="83" name="Picture 82"/>
            <p:cNvPicPr>
              <a:picLocks noChangeAspect="1"/>
            </p:cNvPicPr>
            <p:nvPr/>
          </p:nvPicPr>
          <p:blipFill>
            <a:blip r:embed="rId8"/>
            <a:stretch>
              <a:fillRect/>
            </a:stretch>
          </p:blipFill>
          <p:spPr>
            <a:xfrm>
              <a:off x="4112356" y="4396477"/>
              <a:ext cx="1915278" cy="619024"/>
            </a:xfrm>
            <a:prstGeom prst="rect">
              <a:avLst/>
            </a:prstGeom>
          </p:spPr>
        </p:pic>
        <p:pic>
          <p:nvPicPr>
            <p:cNvPr id="84" name="Picture 83"/>
            <p:cNvPicPr>
              <a:picLocks noChangeAspect="1"/>
            </p:cNvPicPr>
            <p:nvPr/>
          </p:nvPicPr>
          <p:blipFill>
            <a:blip r:embed="rId8"/>
            <a:stretch>
              <a:fillRect/>
            </a:stretch>
          </p:blipFill>
          <p:spPr>
            <a:xfrm>
              <a:off x="5069567" y="5055342"/>
              <a:ext cx="837770" cy="259787"/>
            </a:xfrm>
            <a:prstGeom prst="rect">
              <a:avLst/>
            </a:prstGeom>
          </p:spPr>
        </p:pic>
        <p:pic>
          <p:nvPicPr>
            <p:cNvPr id="85" name="Picture 84"/>
            <p:cNvPicPr>
              <a:picLocks noChangeAspect="1"/>
            </p:cNvPicPr>
            <p:nvPr/>
          </p:nvPicPr>
          <p:blipFill>
            <a:blip r:embed="rId8"/>
            <a:stretch>
              <a:fillRect/>
            </a:stretch>
          </p:blipFill>
          <p:spPr>
            <a:xfrm>
              <a:off x="5504520" y="5057418"/>
              <a:ext cx="450465" cy="255634"/>
            </a:xfrm>
            <a:prstGeom prst="rect">
              <a:avLst/>
            </a:prstGeom>
          </p:spPr>
        </p:pic>
        <p:pic>
          <p:nvPicPr>
            <p:cNvPr id="86" name="Picture 85"/>
            <p:cNvPicPr>
              <a:picLocks noChangeAspect="1"/>
            </p:cNvPicPr>
            <p:nvPr/>
          </p:nvPicPr>
          <p:blipFill>
            <a:blip r:embed="rId8"/>
            <a:stretch>
              <a:fillRect/>
            </a:stretch>
          </p:blipFill>
          <p:spPr>
            <a:xfrm>
              <a:off x="5791335" y="5039598"/>
              <a:ext cx="450465" cy="255634"/>
            </a:xfrm>
            <a:prstGeom prst="rect">
              <a:avLst/>
            </a:prstGeom>
          </p:spPr>
        </p:pic>
      </p:grpSp>
      <p:grpSp>
        <p:nvGrpSpPr>
          <p:cNvPr id="87" name="Group 86"/>
          <p:cNvGrpSpPr/>
          <p:nvPr/>
        </p:nvGrpSpPr>
        <p:grpSpPr>
          <a:xfrm>
            <a:off x="3472677" y="3900171"/>
            <a:ext cx="1068100" cy="394635"/>
            <a:chOff x="2194601" y="2984758"/>
            <a:chExt cx="1068100" cy="288768"/>
          </a:xfrm>
        </p:grpSpPr>
        <p:cxnSp>
          <p:nvCxnSpPr>
            <p:cNvPr id="88" name="Straight Arrow Connector 87"/>
            <p:cNvCxnSpPr/>
            <p:nvPr/>
          </p:nvCxnSpPr>
          <p:spPr>
            <a:xfrm>
              <a:off x="2194601" y="3273526"/>
              <a:ext cx="10681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2522817" y="2984758"/>
              <a:ext cx="251580" cy="2129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ea typeface="+mn-ea"/>
                  <a:cs typeface="+mn-cs"/>
                </a:rPr>
                <a:t>1</a:t>
              </a:r>
              <a:endParaRPr kumimoji="0" lang="en-GB"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ea typeface="+mn-ea"/>
                <a:cs typeface="+mn-cs"/>
              </a:endParaRPr>
            </a:p>
          </p:txBody>
        </p:sp>
      </p:grpSp>
      <p:sp>
        <p:nvSpPr>
          <p:cNvPr id="2" name="Slide Number Placeholder 1"/>
          <p:cNvSpPr>
            <a:spLocks noGrp="1"/>
          </p:cNvSpPr>
          <p:nvPr>
            <p:ph type="sldNum" sz="quarter" idx="12"/>
          </p:nvPr>
        </p:nvSpPr>
        <p:spPr/>
        <p:txBody>
          <a:bodyPr/>
          <a:lstStyle/>
          <a:p>
            <a:fld id="{3F258594-8039-40EB-8BEF-26F3122950D2}" type="slidenum">
              <a:rPr lang="en-GB" smtClean="0">
                <a:effectLst>
                  <a:outerShdw blurRad="38100" dist="38100" dir="2700000" algn="tl">
                    <a:srgbClr val="000000">
                      <a:alpha val="43137"/>
                    </a:srgbClr>
                  </a:outerShdw>
                </a:effectLst>
              </a:rPr>
              <a:t>17</a:t>
            </a:fld>
            <a:endParaRPr lang="en-GB">
              <a:effectLst>
                <a:outerShdw blurRad="38100" dist="38100" dir="2700000" algn="tl">
                  <a:srgbClr val="000000">
                    <a:alpha val="43137"/>
                  </a:srgbClr>
                </a:outerShdw>
              </a:effectLst>
            </a:endParaRPr>
          </a:p>
        </p:txBody>
      </p:sp>
      <p:grpSp>
        <p:nvGrpSpPr>
          <p:cNvPr id="6" name="Group 5"/>
          <p:cNvGrpSpPr/>
          <p:nvPr/>
        </p:nvGrpSpPr>
        <p:grpSpPr>
          <a:xfrm>
            <a:off x="1377969" y="2886673"/>
            <a:ext cx="3247419" cy="2198586"/>
            <a:chOff x="1290811" y="2876037"/>
            <a:chExt cx="3247419" cy="2198586"/>
          </a:xfrm>
        </p:grpSpPr>
        <p:sp>
          <p:nvSpPr>
            <p:cNvPr id="71" name="TextBox 70"/>
            <p:cNvSpPr txBox="1"/>
            <p:nvPr/>
          </p:nvSpPr>
          <p:spPr>
            <a:xfrm>
              <a:off x="1297415" y="2876037"/>
              <a:ext cx="250093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ea typeface="+mn-ea"/>
                  <a:cs typeface="+mn-cs"/>
                </a:rPr>
                <a:t>Azure Blob Storage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ea typeface="+mn-ea"/>
                  <a:cs typeface="+mn-cs"/>
                </a:rPr>
                <a:t>(feedback</a:t>
              </a:r>
              <a:r>
                <a:rPr kumimoji="0" lang="en-US" sz="1800" i="0" u="none" strike="noStrike" kern="1200" cap="none" spc="0" normalizeH="0" baseline="0" noProof="0" dirty="0" smtClean="0">
                  <a:ln>
                    <a:noFill/>
                  </a:ln>
                  <a:solidFill>
                    <a:srgbClr val="0070C0"/>
                  </a:solidFill>
                  <a:effectLst>
                    <a:outerShdw blurRad="38100" dist="38100" dir="2700000" algn="tl">
                      <a:srgbClr val="000000">
                        <a:alpha val="43137"/>
                      </a:srgbClr>
                    </a:outerShdw>
                  </a:effectLst>
                  <a:uLnTx/>
                  <a:uFillTx/>
                  <a:ea typeface="+mn-ea"/>
                  <a:cs typeface="+mn-cs"/>
                </a:rPr>
                <a:t>-in</a:t>
              </a:r>
              <a:r>
                <a:rPr kumimoji="0" lang="en-US" sz="180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ea typeface="+mn-ea"/>
                  <a:cs typeface="+mn-cs"/>
                </a:rPr>
                <a:t>)</a:t>
              </a:r>
              <a:endParaRPr kumimoji="0" lang="en-GB" sz="180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ea typeface="+mn-ea"/>
                <a:cs typeface="+mn-cs"/>
              </a:endParaRPr>
            </a:p>
          </p:txBody>
        </p:sp>
        <p:grpSp>
          <p:nvGrpSpPr>
            <p:cNvPr id="4" name="Group 3"/>
            <p:cNvGrpSpPr/>
            <p:nvPr/>
          </p:nvGrpSpPr>
          <p:grpSpPr>
            <a:xfrm>
              <a:off x="2887391" y="3380595"/>
              <a:ext cx="804741" cy="825696"/>
              <a:chOff x="2887391" y="3380595"/>
              <a:chExt cx="804741" cy="825696"/>
            </a:xfrm>
          </p:grpSpPr>
          <p:pic>
            <p:nvPicPr>
              <p:cNvPr id="66" name="Picture 65"/>
              <p:cNvPicPr>
                <a:picLocks noChangeAspect="1"/>
              </p:cNvPicPr>
              <p:nvPr/>
            </p:nvPicPr>
            <p:blipFill>
              <a:blip r:embed="rId9"/>
              <a:stretch>
                <a:fillRect/>
              </a:stretch>
            </p:blipFill>
            <p:spPr>
              <a:xfrm>
                <a:off x="2964333" y="3380595"/>
                <a:ext cx="727799" cy="630446"/>
              </a:xfrm>
              <a:prstGeom prst="rect">
                <a:avLst/>
              </a:prstGeom>
            </p:spPr>
          </p:pic>
          <p:pic>
            <p:nvPicPr>
              <p:cNvPr id="68" name="Picture 67"/>
              <p:cNvPicPr>
                <a:picLocks noChangeAspect="1"/>
              </p:cNvPicPr>
              <p:nvPr/>
            </p:nvPicPr>
            <p:blipFill>
              <a:blip r:embed="rId9"/>
              <a:stretch>
                <a:fillRect/>
              </a:stretch>
            </p:blipFill>
            <p:spPr>
              <a:xfrm>
                <a:off x="2887391" y="3575845"/>
                <a:ext cx="727799" cy="630446"/>
              </a:xfrm>
              <a:prstGeom prst="rect">
                <a:avLst/>
              </a:prstGeom>
            </p:spPr>
          </p:pic>
        </p:grpSp>
        <p:sp>
          <p:nvSpPr>
            <p:cNvPr id="41" name="TextBox 40"/>
            <p:cNvSpPr txBox="1"/>
            <p:nvPr/>
          </p:nvSpPr>
          <p:spPr>
            <a:xfrm>
              <a:off x="1290811" y="4705291"/>
              <a:ext cx="3247419" cy="369332"/>
            </a:xfrm>
            <a:prstGeom prst="rect">
              <a:avLst/>
            </a:prstGeom>
            <a:noFill/>
          </p:spPr>
          <p:txBody>
            <a:bodyPr wrap="square" rtlCol="0">
              <a:spAutoFit/>
            </a:bodyPr>
            <a:lstStyle/>
            <a:p>
              <a:pPr lvl="0">
                <a:defRPr/>
              </a:pPr>
              <a:r>
                <a:rPr lang="en-US" dirty="0">
                  <a:solidFill>
                    <a:schemeClr val="accent1"/>
                  </a:solidFill>
                  <a:effectLst>
                    <a:outerShdw blurRad="38100" dist="38100" dir="2700000" algn="tl">
                      <a:srgbClr val="000000">
                        <a:alpha val="43137"/>
                      </a:srgbClr>
                    </a:outerShdw>
                  </a:effectLst>
                </a:rPr>
                <a:t>Customer </a:t>
              </a:r>
              <a:r>
                <a:rPr lang="en-US" dirty="0" smtClean="0">
                  <a:solidFill>
                    <a:schemeClr val="accent1"/>
                  </a:solidFill>
                  <a:effectLst>
                    <a:outerShdw blurRad="38100" dist="38100" dir="2700000" algn="tl">
                      <a:srgbClr val="000000">
                        <a:alpha val="43137"/>
                      </a:srgbClr>
                    </a:outerShdw>
                  </a:effectLst>
                </a:rPr>
                <a:t>Feedback</a:t>
              </a:r>
              <a:r>
                <a:rPr lang="en-US" dirty="0" smtClean="0">
                  <a:solidFill>
                    <a:srgbClr val="0070C0"/>
                  </a:solidFill>
                  <a:effectLst>
                    <a:outerShdw blurRad="38100" dist="38100" dir="2700000" algn="tl">
                      <a:srgbClr val="000000">
                        <a:alpha val="43137"/>
                      </a:srgbClr>
                    </a:outerShdw>
                  </a:effectLst>
                </a:rPr>
                <a:t>.csv</a:t>
              </a:r>
              <a:endParaRPr kumimoji="0" lang="en-GB" sz="1800"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endParaRPr>
            </a:p>
          </p:txBody>
        </p:sp>
        <p:pic>
          <p:nvPicPr>
            <p:cNvPr id="42" name="Picture 41"/>
            <p:cNvPicPr>
              <a:picLocks noChangeAspect="1"/>
            </p:cNvPicPr>
            <p:nvPr/>
          </p:nvPicPr>
          <p:blipFill>
            <a:blip r:embed="rId10"/>
            <a:stretch>
              <a:fillRect/>
            </a:stretch>
          </p:blipFill>
          <p:spPr>
            <a:xfrm>
              <a:off x="1497412" y="3599647"/>
              <a:ext cx="1180106" cy="1105644"/>
            </a:xfrm>
            <a:prstGeom prst="rect">
              <a:avLst/>
            </a:prstGeom>
            <a:ln>
              <a:solidFill>
                <a:schemeClr val="bg1"/>
              </a:solidFill>
            </a:ln>
          </p:spPr>
        </p:pic>
      </p:grpSp>
      <p:pic>
        <p:nvPicPr>
          <p:cNvPr id="44" name="Picture 43"/>
          <p:cNvPicPr>
            <a:picLocks noChangeAspect="1"/>
          </p:cNvPicPr>
          <p:nvPr/>
        </p:nvPicPr>
        <p:blipFill>
          <a:blip r:embed="rId11"/>
          <a:stretch>
            <a:fillRect/>
          </a:stretch>
        </p:blipFill>
        <p:spPr>
          <a:xfrm>
            <a:off x="40340" y="0"/>
            <a:ext cx="690283" cy="771302"/>
          </a:xfrm>
          <a:prstGeom prst="rect">
            <a:avLst/>
          </a:prstGeom>
        </p:spPr>
      </p:pic>
      <p:pic>
        <p:nvPicPr>
          <p:cNvPr id="45" name="Picture 44"/>
          <p:cNvPicPr>
            <a:picLocks noChangeAspect="1"/>
          </p:cNvPicPr>
          <p:nvPr/>
        </p:nvPicPr>
        <p:blipFill>
          <a:blip r:embed="rId12"/>
          <a:stretch>
            <a:fillRect/>
          </a:stretch>
        </p:blipFill>
        <p:spPr>
          <a:xfrm>
            <a:off x="9043" y="6313915"/>
            <a:ext cx="1612107" cy="544085"/>
          </a:xfrm>
          <a:prstGeom prst="rect">
            <a:avLst/>
          </a:prstGeom>
        </p:spPr>
      </p:pic>
    </p:spTree>
    <p:extLst>
      <p:ext uri="{BB962C8B-B14F-4D97-AF65-F5344CB8AC3E}">
        <p14:creationId xmlns:p14="http://schemas.microsoft.com/office/powerpoint/2010/main" val="207684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74059" y="41384"/>
            <a:ext cx="10515600" cy="1325563"/>
          </a:xfrm>
        </p:spPr>
        <p:txBody>
          <a:bodyPr>
            <a:noAutofit/>
          </a:bodyPr>
          <a:lstStyle/>
          <a:p>
            <a:r>
              <a:rPr lang="en-US" sz="4800" dirty="0">
                <a:solidFill>
                  <a:srgbClr val="002060"/>
                </a:solidFill>
                <a:effectLst>
                  <a:outerShdw blurRad="38100" dist="38100" dir="2700000" algn="tl">
                    <a:srgbClr val="000000">
                      <a:alpha val="43137"/>
                    </a:srgbClr>
                  </a:outerShdw>
                </a:effectLst>
                <a:latin typeface="+mn-lt"/>
              </a:rPr>
              <a:t>How </a:t>
            </a:r>
            <a:r>
              <a:rPr lang="en-US" sz="4800" dirty="0" smtClean="0">
                <a:solidFill>
                  <a:srgbClr val="002060"/>
                </a:solidFill>
                <a:effectLst>
                  <a:outerShdw blurRad="38100" dist="38100" dir="2700000" algn="tl">
                    <a:srgbClr val="000000">
                      <a:alpha val="43137"/>
                    </a:srgbClr>
                  </a:outerShdw>
                </a:effectLst>
                <a:latin typeface="+mn-lt"/>
              </a:rPr>
              <a:t>Azure Cognitive Service </a:t>
            </a:r>
            <a:r>
              <a:rPr lang="en-US" sz="4800" dirty="0">
                <a:solidFill>
                  <a:srgbClr val="002060"/>
                </a:solidFill>
                <a:effectLst>
                  <a:outerShdw blurRad="38100" dist="38100" dir="2700000" algn="tl">
                    <a:srgbClr val="000000">
                      <a:alpha val="43137"/>
                    </a:srgbClr>
                  </a:outerShdw>
                </a:effectLst>
                <a:latin typeface="+mn-lt"/>
              </a:rPr>
              <a:t>integrate with ADF?</a:t>
            </a:r>
            <a:endParaRPr lang="en-GB" sz="4800" dirty="0">
              <a:solidFill>
                <a:srgbClr val="002060"/>
              </a:solidFill>
              <a:effectLst>
                <a:outerShdw blurRad="38100" dist="38100" dir="2700000" algn="tl">
                  <a:srgbClr val="000000">
                    <a:alpha val="43137"/>
                  </a:srgbClr>
                </a:outerShdw>
              </a:effectLst>
              <a:latin typeface="+mn-lt"/>
            </a:endParaRPr>
          </a:p>
        </p:txBody>
      </p:sp>
      <p:sp>
        <p:nvSpPr>
          <p:cNvPr id="2" name="Slide Number Placeholder 1"/>
          <p:cNvSpPr>
            <a:spLocks noGrp="1"/>
          </p:cNvSpPr>
          <p:nvPr>
            <p:ph type="sldNum" sz="quarter" idx="12"/>
          </p:nvPr>
        </p:nvSpPr>
        <p:spPr/>
        <p:txBody>
          <a:bodyPr/>
          <a:lstStyle/>
          <a:p>
            <a:fld id="{3F258594-8039-40EB-8BEF-26F3122950D2}" type="slidenum">
              <a:rPr lang="en-GB" smtClean="0"/>
              <a:t>18</a:t>
            </a:fld>
            <a:endParaRPr lang="en-GB"/>
          </a:p>
        </p:txBody>
      </p:sp>
      <p:grpSp>
        <p:nvGrpSpPr>
          <p:cNvPr id="72" name="Group 71"/>
          <p:cNvGrpSpPr/>
          <p:nvPr/>
        </p:nvGrpSpPr>
        <p:grpSpPr>
          <a:xfrm>
            <a:off x="1685666" y="2111407"/>
            <a:ext cx="5345723" cy="3310744"/>
            <a:chOff x="1088362" y="2263924"/>
            <a:chExt cx="5345723" cy="3310744"/>
          </a:xfrm>
        </p:grpSpPr>
        <p:grpSp>
          <p:nvGrpSpPr>
            <p:cNvPr id="77" name="Group 76"/>
            <p:cNvGrpSpPr/>
            <p:nvPr/>
          </p:nvGrpSpPr>
          <p:grpSpPr>
            <a:xfrm>
              <a:off x="2197379" y="3398811"/>
              <a:ext cx="2367784" cy="1640881"/>
              <a:chOff x="1428161" y="3386705"/>
              <a:chExt cx="2367784" cy="1640881"/>
            </a:xfrm>
          </p:grpSpPr>
          <p:sp>
            <p:nvSpPr>
              <p:cNvPr id="80" name="Rounded Rectangle 79"/>
              <p:cNvSpPr/>
              <p:nvPr/>
            </p:nvSpPr>
            <p:spPr>
              <a:xfrm>
                <a:off x="1428161" y="3386705"/>
                <a:ext cx="2367784" cy="1640881"/>
              </a:xfrm>
              <a:prstGeom prst="roundRect">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accent1">
                      <a:lumMod val="75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81" name="Rounded Rectangle 80"/>
              <p:cNvSpPr/>
              <p:nvPr/>
            </p:nvSpPr>
            <p:spPr>
              <a:xfrm>
                <a:off x="1638971" y="3622514"/>
                <a:ext cx="1992210" cy="118408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GB" sz="2400">
                  <a:solidFill>
                    <a:schemeClr val="accent1">
                      <a:lumMod val="75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pic>
            <p:nvPicPr>
              <p:cNvPr id="90" name="Picture 89"/>
              <p:cNvPicPr>
                <a:picLocks noChangeAspect="1"/>
              </p:cNvPicPr>
              <p:nvPr/>
            </p:nvPicPr>
            <p:blipFill>
              <a:blip r:embed="rId3"/>
              <a:stretch>
                <a:fillRect/>
              </a:stretch>
            </p:blipFill>
            <p:spPr>
              <a:xfrm>
                <a:off x="1926554" y="3740524"/>
                <a:ext cx="1417043" cy="619024"/>
              </a:xfrm>
              <a:prstGeom prst="rect">
                <a:avLst/>
              </a:prstGeom>
            </p:spPr>
          </p:pic>
          <p:pic>
            <p:nvPicPr>
              <p:cNvPr id="91" name="Picture 90"/>
              <p:cNvPicPr>
                <a:picLocks noChangeAspect="1"/>
              </p:cNvPicPr>
              <p:nvPr/>
            </p:nvPicPr>
            <p:blipFill>
              <a:blip r:embed="rId3"/>
              <a:stretch>
                <a:fillRect/>
              </a:stretch>
            </p:blipFill>
            <p:spPr>
              <a:xfrm>
                <a:off x="2325157" y="4389116"/>
                <a:ext cx="619835" cy="259787"/>
              </a:xfrm>
              <a:prstGeom prst="rect">
                <a:avLst/>
              </a:prstGeom>
            </p:spPr>
          </p:pic>
          <p:pic>
            <p:nvPicPr>
              <p:cNvPr id="92" name="Picture 91"/>
              <p:cNvPicPr>
                <a:picLocks noChangeAspect="1"/>
              </p:cNvPicPr>
              <p:nvPr/>
            </p:nvPicPr>
            <p:blipFill>
              <a:blip r:embed="rId3"/>
              <a:stretch>
                <a:fillRect/>
              </a:stretch>
            </p:blipFill>
            <p:spPr>
              <a:xfrm>
                <a:off x="2693423" y="4379182"/>
                <a:ext cx="619835" cy="259787"/>
              </a:xfrm>
              <a:prstGeom prst="rect">
                <a:avLst/>
              </a:prstGeom>
            </p:spPr>
          </p:pic>
        </p:grpSp>
        <p:pic>
          <p:nvPicPr>
            <p:cNvPr id="78" name="Picture 77"/>
            <p:cNvPicPr>
              <a:picLocks noChangeAspect="1"/>
            </p:cNvPicPr>
            <p:nvPr/>
          </p:nvPicPr>
          <p:blipFill>
            <a:blip r:embed="rId4"/>
            <a:stretch>
              <a:fillRect/>
            </a:stretch>
          </p:blipFill>
          <p:spPr>
            <a:xfrm>
              <a:off x="2840023" y="2263924"/>
              <a:ext cx="1272792" cy="1105319"/>
            </a:xfrm>
            <a:prstGeom prst="rect">
              <a:avLst/>
            </a:prstGeom>
          </p:spPr>
        </p:pic>
        <p:sp>
          <p:nvSpPr>
            <p:cNvPr id="79" name="TextBox 78"/>
            <p:cNvSpPr txBox="1"/>
            <p:nvPr/>
          </p:nvSpPr>
          <p:spPr>
            <a:xfrm>
              <a:off x="1088362" y="5113003"/>
              <a:ext cx="5345723" cy="461665"/>
            </a:xfrm>
            <a:prstGeom prst="rect">
              <a:avLst/>
            </a:prstGeom>
            <a:noFill/>
          </p:spPr>
          <p:txBody>
            <a:bodyPr wrap="square" rtlCol="0">
              <a:spAutoFit/>
            </a:bodyPr>
            <a:lstStyle/>
            <a:p>
              <a:r>
                <a:rPr lang="en-US" sz="2400" dirty="0" smtClean="0">
                  <a:solidFill>
                    <a:schemeClr val="accent1">
                      <a:lumMod val="75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Azure Data Factory Pipelines</a:t>
              </a:r>
              <a:endParaRPr lang="en-GB" sz="2400" dirty="0">
                <a:solidFill>
                  <a:schemeClr val="accent1">
                    <a:lumMod val="75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grpSp>
      <p:graphicFrame>
        <p:nvGraphicFramePr>
          <p:cNvPr id="93" name="Object 92"/>
          <p:cNvGraphicFramePr>
            <a:graphicFrameLocks noChangeAspect="1"/>
          </p:cNvGraphicFramePr>
          <p:nvPr>
            <p:extLst>
              <p:ext uri="{D42A27DB-BD31-4B8C-83A1-F6EECF244321}">
                <p14:modId xmlns:p14="http://schemas.microsoft.com/office/powerpoint/2010/main" val="636934768"/>
              </p:ext>
            </p:extLst>
          </p:nvPr>
        </p:nvGraphicFramePr>
        <p:xfrm>
          <a:off x="4766577" y="3662082"/>
          <a:ext cx="620233" cy="345133"/>
        </p:xfrm>
        <a:graphic>
          <a:graphicData uri="http://schemas.openxmlformats.org/presentationml/2006/ole">
            <mc:AlternateContent xmlns:mc="http://schemas.openxmlformats.org/markup-compatibility/2006">
              <mc:Choice xmlns:v="urn:schemas-microsoft-com:vml" Requires="v">
                <p:oleObj spid="_x0000_s2116" name="Bitmap Image" r:id="rId5" imgW="506880" imgH="221040" progId="Paint.Picture">
                  <p:embed/>
                </p:oleObj>
              </mc:Choice>
              <mc:Fallback>
                <p:oleObj name="Bitmap Image" r:id="rId5" imgW="506880" imgH="221040" progId="Paint.Picture">
                  <p:embed/>
                  <p:pic>
                    <p:nvPicPr>
                      <p:cNvPr id="93" name="Object 92"/>
                      <p:cNvPicPr/>
                      <p:nvPr/>
                    </p:nvPicPr>
                    <p:blipFill>
                      <a:blip r:embed="rId6"/>
                      <a:stretch>
                        <a:fillRect/>
                      </a:stretch>
                    </p:blipFill>
                    <p:spPr>
                      <a:xfrm>
                        <a:off x="4766577" y="3662082"/>
                        <a:ext cx="620233" cy="345133"/>
                      </a:xfrm>
                      <a:prstGeom prst="rect">
                        <a:avLst/>
                      </a:prstGeom>
                    </p:spPr>
                  </p:pic>
                </p:oleObj>
              </mc:Fallback>
            </mc:AlternateContent>
          </a:graphicData>
        </a:graphic>
      </p:graphicFrame>
      <p:cxnSp>
        <p:nvCxnSpPr>
          <p:cNvPr id="96" name="Straight Arrow Connector 95"/>
          <p:cNvCxnSpPr/>
          <p:nvPr/>
        </p:nvCxnSpPr>
        <p:spPr>
          <a:xfrm flipV="1">
            <a:off x="5373277" y="3934408"/>
            <a:ext cx="1759409" cy="1"/>
          </a:xfrm>
          <a:prstGeom prst="straightConnector1">
            <a:avLst/>
          </a:prstGeom>
          <a:ln w="57150">
            <a:solidFill>
              <a:schemeClr val="accent1">
                <a:lumMod val="75000"/>
              </a:schemeClr>
            </a:solidFill>
            <a:tailEnd type="triangle"/>
          </a:ln>
        </p:spPr>
        <p:style>
          <a:lnRef idx="3">
            <a:schemeClr val="dk1"/>
          </a:lnRef>
          <a:fillRef idx="0">
            <a:schemeClr val="dk1"/>
          </a:fillRef>
          <a:effectRef idx="2">
            <a:schemeClr val="dk1"/>
          </a:effectRef>
          <a:fontRef idx="minor">
            <a:schemeClr val="tx1"/>
          </a:fontRef>
        </p:style>
      </p:cxnSp>
      <p:sp>
        <p:nvSpPr>
          <p:cNvPr id="97" name="Oval 96"/>
          <p:cNvSpPr/>
          <p:nvPr/>
        </p:nvSpPr>
        <p:spPr>
          <a:xfrm>
            <a:off x="6022426" y="3446442"/>
            <a:ext cx="461109" cy="332623"/>
          </a:xfrm>
          <a:prstGeom prst="ellipse">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GB" b="1" dirty="0"/>
          </a:p>
        </p:txBody>
      </p:sp>
      <p:cxnSp>
        <p:nvCxnSpPr>
          <p:cNvPr id="98" name="Straight Arrow Connector 97"/>
          <p:cNvCxnSpPr/>
          <p:nvPr/>
        </p:nvCxnSpPr>
        <p:spPr>
          <a:xfrm flipH="1">
            <a:off x="5373277" y="4286452"/>
            <a:ext cx="1810353" cy="7911"/>
          </a:xfrm>
          <a:prstGeom prst="straightConnector1">
            <a:avLst/>
          </a:prstGeom>
          <a:ln w="57150">
            <a:solidFill>
              <a:schemeClr val="accent1">
                <a:lumMod val="75000"/>
              </a:schemeClr>
            </a:solidFill>
            <a:tailEnd type="triangle"/>
          </a:ln>
        </p:spPr>
        <p:style>
          <a:lnRef idx="3">
            <a:schemeClr val="dk1"/>
          </a:lnRef>
          <a:fillRef idx="0">
            <a:schemeClr val="dk1"/>
          </a:fillRef>
          <a:effectRef idx="2">
            <a:schemeClr val="dk1"/>
          </a:effectRef>
          <a:fontRef idx="minor">
            <a:schemeClr val="tx1"/>
          </a:fontRef>
        </p:style>
      </p:cxnSp>
      <p:sp>
        <p:nvSpPr>
          <p:cNvPr id="99" name="Oval 98"/>
          <p:cNvSpPr/>
          <p:nvPr/>
        </p:nvSpPr>
        <p:spPr>
          <a:xfrm>
            <a:off x="6051254" y="4403638"/>
            <a:ext cx="461109" cy="332623"/>
          </a:xfrm>
          <a:prstGeom prst="ellipse">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GB" b="1" dirty="0"/>
          </a:p>
        </p:txBody>
      </p:sp>
      <p:grpSp>
        <p:nvGrpSpPr>
          <p:cNvPr id="3" name="Group 2"/>
          <p:cNvGrpSpPr/>
          <p:nvPr/>
        </p:nvGrpSpPr>
        <p:grpSpPr>
          <a:xfrm>
            <a:off x="6989183" y="2189301"/>
            <a:ext cx="4021366" cy="3333977"/>
            <a:chOff x="9048680" y="2165534"/>
            <a:chExt cx="4021366" cy="3333977"/>
          </a:xfrm>
        </p:grpSpPr>
        <p:pic>
          <p:nvPicPr>
            <p:cNvPr id="107" name="Picture 106"/>
            <p:cNvPicPr>
              <a:picLocks noChangeAspect="1"/>
            </p:cNvPicPr>
            <p:nvPr/>
          </p:nvPicPr>
          <p:blipFill>
            <a:blip r:embed="rId7"/>
            <a:stretch>
              <a:fillRect/>
            </a:stretch>
          </p:blipFill>
          <p:spPr>
            <a:xfrm>
              <a:off x="9718426" y="2165534"/>
              <a:ext cx="1066800" cy="714375"/>
            </a:xfrm>
            <a:prstGeom prst="rect">
              <a:avLst/>
            </a:prstGeom>
          </p:spPr>
        </p:pic>
        <p:grpSp>
          <p:nvGrpSpPr>
            <p:cNvPr id="103" name="Group 102"/>
            <p:cNvGrpSpPr/>
            <p:nvPr/>
          </p:nvGrpSpPr>
          <p:grpSpPr>
            <a:xfrm>
              <a:off x="9048680" y="3073392"/>
              <a:ext cx="4021366" cy="2426119"/>
              <a:chOff x="6646146" y="3161912"/>
              <a:chExt cx="3959245" cy="2426119"/>
            </a:xfrm>
          </p:grpSpPr>
          <p:sp>
            <p:nvSpPr>
              <p:cNvPr id="105" name="TextBox 104"/>
              <p:cNvSpPr txBox="1"/>
              <p:nvPr/>
            </p:nvSpPr>
            <p:spPr>
              <a:xfrm>
                <a:off x="6646146" y="5126366"/>
                <a:ext cx="3959245" cy="461665"/>
              </a:xfrm>
              <a:prstGeom prst="rect">
                <a:avLst/>
              </a:prstGeom>
              <a:noFill/>
            </p:spPr>
            <p:txBody>
              <a:bodyPr wrap="square" rtlCol="0">
                <a:spAutoFit/>
              </a:bodyPr>
              <a:lstStyle/>
              <a:p>
                <a:r>
                  <a:rPr lang="en-US" sz="2400" dirty="0">
                    <a:solidFill>
                      <a:schemeClr val="accent1">
                        <a:lumMod val="75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Azure Cognitive Services </a:t>
                </a:r>
                <a:endParaRPr lang="en-GB" sz="2400" dirty="0">
                  <a:solidFill>
                    <a:schemeClr val="accent1">
                      <a:lumMod val="75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106" name="Rounded Rectangle 105"/>
              <p:cNvSpPr/>
              <p:nvPr/>
            </p:nvSpPr>
            <p:spPr>
              <a:xfrm>
                <a:off x="7058467" y="3161912"/>
                <a:ext cx="1693147" cy="1964454"/>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accent1">
                      <a:lumMod val="75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grpSp>
        <p:pic>
          <p:nvPicPr>
            <p:cNvPr id="94" name="Picture 93"/>
            <p:cNvPicPr>
              <a:picLocks noChangeAspect="1"/>
            </p:cNvPicPr>
            <p:nvPr/>
          </p:nvPicPr>
          <p:blipFill>
            <a:blip r:embed="rId7"/>
            <a:stretch>
              <a:fillRect/>
            </a:stretch>
          </p:blipFill>
          <p:spPr>
            <a:xfrm>
              <a:off x="9755055" y="3534330"/>
              <a:ext cx="1066800" cy="714375"/>
            </a:xfrm>
            <a:prstGeom prst="rect">
              <a:avLst/>
            </a:prstGeom>
          </p:spPr>
        </p:pic>
      </p:grpSp>
      <p:pic>
        <p:nvPicPr>
          <p:cNvPr id="24" name="Picture 23"/>
          <p:cNvPicPr>
            <a:picLocks noChangeAspect="1"/>
          </p:cNvPicPr>
          <p:nvPr/>
        </p:nvPicPr>
        <p:blipFill>
          <a:blip r:embed="rId4"/>
          <a:stretch>
            <a:fillRect/>
          </a:stretch>
        </p:blipFill>
        <p:spPr>
          <a:xfrm>
            <a:off x="0" y="0"/>
            <a:ext cx="690283" cy="771302"/>
          </a:xfrm>
          <a:prstGeom prst="rect">
            <a:avLst/>
          </a:prstGeom>
        </p:spPr>
      </p:pic>
      <p:pic>
        <p:nvPicPr>
          <p:cNvPr id="25" name="Picture 24"/>
          <p:cNvPicPr>
            <a:picLocks noChangeAspect="1"/>
          </p:cNvPicPr>
          <p:nvPr/>
        </p:nvPicPr>
        <p:blipFill>
          <a:blip r:embed="rId8"/>
          <a:stretch>
            <a:fillRect/>
          </a:stretch>
        </p:blipFill>
        <p:spPr>
          <a:xfrm>
            <a:off x="9043" y="6313915"/>
            <a:ext cx="1612107" cy="544085"/>
          </a:xfrm>
          <a:prstGeom prst="rect">
            <a:avLst/>
          </a:prstGeom>
        </p:spPr>
      </p:pic>
      <p:sp>
        <p:nvSpPr>
          <p:cNvPr id="4" name="TextBox 3"/>
          <p:cNvSpPr txBox="1"/>
          <p:nvPr/>
        </p:nvSpPr>
        <p:spPr>
          <a:xfrm>
            <a:off x="5349786" y="2090523"/>
            <a:ext cx="1806388" cy="1200329"/>
          </a:xfrm>
          <a:prstGeom prst="rect">
            <a:avLst/>
          </a:prstGeom>
          <a:noFill/>
        </p:spPr>
        <p:txBody>
          <a:bodyPr wrap="square" rtlCol="0">
            <a:spAutoFit/>
          </a:bodyPr>
          <a:lstStyle/>
          <a:p>
            <a:r>
              <a:rPr lang="en-US" dirty="0" smtClean="0">
                <a:solidFill>
                  <a:srgbClr val="002060"/>
                </a:solidFill>
              </a:rPr>
              <a:t>1. Endpoint(URL)</a:t>
            </a:r>
          </a:p>
          <a:p>
            <a:r>
              <a:rPr lang="en-US" dirty="0" smtClean="0">
                <a:solidFill>
                  <a:srgbClr val="002060"/>
                </a:solidFill>
              </a:rPr>
              <a:t>2. Key</a:t>
            </a:r>
          </a:p>
          <a:p>
            <a:r>
              <a:rPr lang="en-US" dirty="0" smtClean="0">
                <a:solidFill>
                  <a:srgbClr val="002060"/>
                </a:solidFill>
              </a:rPr>
              <a:t>3. Message Body</a:t>
            </a:r>
          </a:p>
          <a:p>
            <a:r>
              <a:rPr lang="en-US" dirty="0" smtClean="0">
                <a:solidFill>
                  <a:srgbClr val="002060"/>
                </a:solidFill>
              </a:rPr>
              <a:t>4. Headers </a:t>
            </a:r>
            <a:endParaRPr lang="en-GB" dirty="0">
              <a:solidFill>
                <a:srgbClr val="002060"/>
              </a:solidFill>
            </a:endParaRPr>
          </a:p>
        </p:txBody>
      </p:sp>
      <p:sp>
        <p:nvSpPr>
          <p:cNvPr id="27" name="TextBox 26"/>
          <p:cNvSpPr txBox="1"/>
          <p:nvPr/>
        </p:nvSpPr>
        <p:spPr>
          <a:xfrm>
            <a:off x="5373277" y="4711347"/>
            <a:ext cx="3310120" cy="369332"/>
          </a:xfrm>
          <a:prstGeom prst="rect">
            <a:avLst/>
          </a:prstGeom>
          <a:noFill/>
        </p:spPr>
        <p:txBody>
          <a:bodyPr wrap="square" rtlCol="0">
            <a:spAutoFit/>
          </a:bodyPr>
          <a:lstStyle/>
          <a:p>
            <a:r>
              <a:rPr lang="en-US" dirty="0"/>
              <a:t>P</a:t>
            </a:r>
            <a:r>
              <a:rPr lang="en-US" dirty="0" smtClean="0"/>
              <a:t>robability score</a:t>
            </a:r>
          </a:p>
        </p:txBody>
      </p:sp>
    </p:spTree>
    <p:extLst>
      <p:ext uri="{BB962C8B-B14F-4D97-AF65-F5344CB8AC3E}">
        <p14:creationId xmlns:p14="http://schemas.microsoft.com/office/powerpoint/2010/main" val="282110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93"/>
                                        </p:tgtEl>
                                        <p:attrNameLst>
                                          <p:attrName>style.visibility</p:attrName>
                                        </p:attrNameLst>
                                      </p:cBhvr>
                                      <p:to>
                                        <p:strVal val="visible"/>
                                      </p:to>
                                    </p:set>
                                    <p:anim calcmode="lin" valueType="num">
                                      <p:cBhvr additive="base">
                                        <p:cTn id="15" dur="500" fill="hold"/>
                                        <p:tgtEl>
                                          <p:spTgt spid="93"/>
                                        </p:tgtEl>
                                        <p:attrNameLst>
                                          <p:attrName>ppt_x</p:attrName>
                                        </p:attrNameLst>
                                      </p:cBhvr>
                                      <p:tavLst>
                                        <p:tav tm="0">
                                          <p:val>
                                            <p:strVal val="#ppt_x"/>
                                          </p:val>
                                        </p:tav>
                                        <p:tav tm="100000">
                                          <p:val>
                                            <p:strVal val="#ppt_x"/>
                                          </p:val>
                                        </p:tav>
                                      </p:tavLst>
                                    </p:anim>
                                    <p:anim calcmode="lin" valueType="num">
                                      <p:cBhvr additive="base">
                                        <p:cTn id="16"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9" grpId="0" animBg="1"/>
      <p:bldP spid="4" grpId="0"/>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alpha val="71000"/>
          </a:schemeClr>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11517313" y="6169025"/>
            <a:ext cx="674687" cy="682625"/>
          </a:xfrm>
        </p:spPr>
        <p:txBody>
          <a:bodyPr/>
          <a:lstStyle/>
          <a:p>
            <a:fld id="{3F258594-8039-40EB-8BEF-26F3122950D2}" type="slidenum">
              <a:rPr lang="en-GB" sz="2000" smtClean="0">
                <a:solidFill>
                  <a:schemeClr val="accent1"/>
                </a:solidFill>
              </a:rPr>
              <a:t>19</a:t>
            </a:fld>
            <a:endParaRPr lang="en-GB" sz="2000" dirty="0">
              <a:solidFill>
                <a:schemeClr val="accent1"/>
              </a:solidFill>
            </a:endParaRPr>
          </a:p>
        </p:txBody>
      </p:sp>
      <p:sp>
        <p:nvSpPr>
          <p:cNvPr id="5" name="Text Placeholder 4"/>
          <p:cNvSpPr>
            <a:spLocks noGrp="1"/>
          </p:cNvSpPr>
          <p:nvPr>
            <p:ph type="body" sz="quarter" idx="4294967295"/>
          </p:nvPr>
        </p:nvSpPr>
        <p:spPr>
          <a:xfrm>
            <a:off x="1370167" y="2237618"/>
            <a:ext cx="8853771" cy="2046914"/>
          </a:xfrm>
        </p:spPr>
        <p:txBody>
          <a:bodyPr>
            <a:noAutofit/>
          </a:bodyPr>
          <a:lstStyle/>
          <a:p>
            <a:pPr marL="0" indent="0" algn="ctr">
              <a:buNone/>
            </a:pPr>
            <a:r>
              <a:rPr lang="en-US" sz="6000" dirty="0" smtClean="0">
                <a:solidFill>
                  <a:srgbClr val="002060"/>
                </a:solidFill>
                <a:effectLst>
                  <a:outerShdw blurRad="38100" dist="38100" dir="2700000" algn="tl">
                    <a:srgbClr val="000000">
                      <a:alpha val="43137"/>
                    </a:srgbClr>
                  </a:outerShdw>
                </a:effectLst>
              </a:rPr>
              <a:t>DEMO  </a:t>
            </a:r>
            <a:r>
              <a:rPr lang="en-US" sz="6000" dirty="0">
                <a:solidFill>
                  <a:srgbClr val="002060"/>
                </a:solidFill>
                <a:effectLst>
                  <a:outerShdw blurRad="38100" dist="38100" dir="2700000" algn="tl">
                    <a:srgbClr val="000000">
                      <a:alpha val="43137"/>
                    </a:srgbClr>
                  </a:outerShdw>
                </a:effectLst>
              </a:rPr>
              <a:t/>
            </a:r>
            <a:br>
              <a:rPr lang="en-US" sz="6000" dirty="0">
                <a:solidFill>
                  <a:srgbClr val="002060"/>
                </a:solidFill>
                <a:effectLst>
                  <a:outerShdw blurRad="38100" dist="38100" dir="2700000" algn="tl">
                    <a:srgbClr val="000000">
                      <a:alpha val="43137"/>
                    </a:srgbClr>
                  </a:outerShdw>
                </a:effectLst>
              </a:rPr>
            </a:br>
            <a:endParaRPr lang="en-GB" sz="6000" dirty="0">
              <a:solidFill>
                <a:srgbClr val="002060"/>
              </a:solidFill>
              <a:effectLst>
                <a:outerShdw blurRad="38100" dist="38100" dir="2700000" algn="tl">
                  <a:srgbClr val="000000">
                    <a:alpha val="43137"/>
                  </a:srgbClr>
                </a:outerShdw>
              </a:effectLst>
            </a:endParaRPr>
          </a:p>
        </p:txBody>
      </p:sp>
      <p:pic>
        <p:nvPicPr>
          <p:cNvPr id="9" name="Picture 8"/>
          <p:cNvPicPr>
            <a:picLocks noChangeAspect="1"/>
          </p:cNvPicPr>
          <p:nvPr/>
        </p:nvPicPr>
        <p:blipFill>
          <a:blip r:embed="rId2"/>
          <a:stretch>
            <a:fillRect/>
          </a:stretch>
        </p:blipFill>
        <p:spPr>
          <a:xfrm>
            <a:off x="6546630" y="3492646"/>
            <a:ext cx="551345" cy="657225"/>
          </a:xfrm>
          <a:prstGeom prst="rect">
            <a:avLst/>
          </a:prstGeom>
        </p:spPr>
      </p:pic>
      <p:sp>
        <p:nvSpPr>
          <p:cNvPr id="8" name="Plus 7"/>
          <p:cNvSpPr/>
          <p:nvPr/>
        </p:nvSpPr>
        <p:spPr>
          <a:xfrm>
            <a:off x="5669533" y="3567800"/>
            <a:ext cx="616620" cy="53865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p:cNvPicPr>
            <a:picLocks noChangeAspect="1"/>
          </p:cNvPicPr>
          <p:nvPr/>
        </p:nvPicPr>
        <p:blipFill>
          <a:blip r:embed="rId3"/>
          <a:stretch>
            <a:fillRect/>
          </a:stretch>
        </p:blipFill>
        <p:spPr>
          <a:xfrm>
            <a:off x="40340" y="0"/>
            <a:ext cx="690283" cy="771302"/>
          </a:xfrm>
          <a:prstGeom prst="rect">
            <a:avLst/>
          </a:prstGeom>
        </p:spPr>
      </p:pic>
      <p:pic>
        <p:nvPicPr>
          <p:cNvPr id="13" name="Picture 12"/>
          <p:cNvPicPr>
            <a:picLocks noChangeAspect="1"/>
          </p:cNvPicPr>
          <p:nvPr/>
        </p:nvPicPr>
        <p:blipFill>
          <a:blip r:embed="rId3"/>
          <a:stretch>
            <a:fillRect/>
          </a:stretch>
        </p:blipFill>
        <p:spPr>
          <a:xfrm>
            <a:off x="4718773" y="3513230"/>
            <a:ext cx="690283" cy="771302"/>
          </a:xfrm>
          <a:prstGeom prst="rect">
            <a:avLst/>
          </a:prstGeom>
        </p:spPr>
      </p:pic>
      <p:pic>
        <p:nvPicPr>
          <p:cNvPr id="15" name="Picture 14"/>
          <p:cNvPicPr>
            <a:picLocks noChangeAspect="1"/>
          </p:cNvPicPr>
          <p:nvPr/>
        </p:nvPicPr>
        <p:blipFill>
          <a:blip r:embed="rId2"/>
          <a:stretch>
            <a:fillRect/>
          </a:stretch>
        </p:blipFill>
        <p:spPr>
          <a:xfrm>
            <a:off x="11640655" y="57038"/>
            <a:ext cx="551345" cy="657225"/>
          </a:xfrm>
          <a:prstGeom prst="rect">
            <a:avLst/>
          </a:prstGeom>
        </p:spPr>
      </p:pic>
      <p:pic>
        <p:nvPicPr>
          <p:cNvPr id="10" name="Picture 9"/>
          <p:cNvPicPr>
            <a:picLocks noChangeAspect="1"/>
          </p:cNvPicPr>
          <p:nvPr/>
        </p:nvPicPr>
        <p:blipFill>
          <a:blip r:embed="rId4"/>
          <a:stretch>
            <a:fillRect/>
          </a:stretch>
        </p:blipFill>
        <p:spPr>
          <a:xfrm>
            <a:off x="9043" y="6313915"/>
            <a:ext cx="1612107" cy="544085"/>
          </a:xfrm>
          <a:prstGeom prst="rect">
            <a:avLst/>
          </a:prstGeom>
        </p:spPr>
      </p:pic>
    </p:spTree>
    <p:extLst>
      <p:ext uri="{BB962C8B-B14F-4D97-AF65-F5344CB8AC3E}">
        <p14:creationId xmlns:p14="http://schemas.microsoft.com/office/powerpoint/2010/main" val="2763253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effectLst>
                  <a:outerShdw blurRad="38100" dist="38100" dir="2700000" algn="tl">
                    <a:srgbClr val="000000">
                      <a:alpha val="43137"/>
                    </a:srgbClr>
                  </a:outerShdw>
                </a:effectLst>
                <a:latin typeface="+mn-lt"/>
              </a:rPr>
              <a:t>Abstract </a:t>
            </a:r>
            <a:endParaRPr lang="en-GB" dirty="0">
              <a:solidFill>
                <a:srgbClr val="002060"/>
              </a:solidFill>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p:txBody>
          <a:bodyPr>
            <a:normAutofit fontScale="70000" lnSpcReduction="20000"/>
          </a:bodyPr>
          <a:lstStyle/>
          <a:p>
            <a:pPr marL="0" indent="0">
              <a:buNone/>
            </a:pPr>
            <a:r>
              <a:rPr lang="en-US" dirty="0">
                <a:solidFill>
                  <a:schemeClr val="accent1"/>
                </a:solidFill>
              </a:rPr>
              <a:t>In this </a:t>
            </a:r>
            <a:r>
              <a:rPr lang="en-US" dirty="0" smtClean="0">
                <a:solidFill>
                  <a:schemeClr val="accent1"/>
                </a:solidFill>
              </a:rPr>
              <a:t>session, </a:t>
            </a:r>
            <a:r>
              <a:rPr lang="en-US" dirty="0">
                <a:solidFill>
                  <a:schemeClr val="accent1"/>
                </a:solidFill>
              </a:rPr>
              <a:t>I will provide a basic introduction of Azure Data Factory, a scalable cloud-based data integration service</a:t>
            </a:r>
            <a:r>
              <a:rPr lang="en-US" dirty="0" smtClean="0">
                <a:solidFill>
                  <a:schemeClr val="accent1"/>
                </a:solidFill>
              </a:rPr>
              <a:t>. Also</a:t>
            </a:r>
            <a:r>
              <a:rPr lang="en-US" dirty="0">
                <a:solidFill>
                  <a:schemeClr val="accent1"/>
                </a:solidFill>
              </a:rPr>
              <a:t>, I will show to how to apply sentiment Analysis on your data using Azure Text Analytics service. Also How to send an email using ADF and Logic Apps. This demo will also use the following technologies:</a:t>
            </a:r>
          </a:p>
          <a:p>
            <a:pPr marL="0" indent="0">
              <a:buNone/>
            </a:pPr>
            <a:r>
              <a:rPr lang="en-US" dirty="0">
                <a:solidFill>
                  <a:schemeClr val="accent1"/>
                </a:solidFill>
              </a:rPr>
              <a:t>* Azure Key Vault</a:t>
            </a:r>
          </a:p>
          <a:p>
            <a:pPr marL="0" indent="0">
              <a:buNone/>
            </a:pPr>
            <a:r>
              <a:rPr lang="en-US" dirty="0">
                <a:solidFill>
                  <a:schemeClr val="accent1"/>
                </a:solidFill>
              </a:rPr>
              <a:t>*Azure Blob Storage</a:t>
            </a:r>
          </a:p>
          <a:p>
            <a:pPr marL="0" indent="0">
              <a:buNone/>
            </a:pPr>
            <a:r>
              <a:rPr lang="en-US" dirty="0">
                <a:solidFill>
                  <a:schemeClr val="accent1"/>
                </a:solidFill>
              </a:rPr>
              <a:t>*Azure </a:t>
            </a:r>
            <a:r>
              <a:rPr lang="en-US" dirty="0" err="1">
                <a:solidFill>
                  <a:schemeClr val="accent1"/>
                </a:solidFill>
              </a:rPr>
              <a:t>Sql</a:t>
            </a:r>
            <a:r>
              <a:rPr lang="en-US" dirty="0">
                <a:solidFill>
                  <a:schemeClr val="accent1"/>
                </a:solidFill>
              </a:rPr>
              <a:t> Server</a:t>
            </a:r>
          </a:p>
          <a:p>
            <a:pPr marL="0" indent="0">
              <a:buNone/>
            </a:pPr>
            <a:r>
              <a:rPr lang="en-US" dirty="0">
                <a:solidFill>
                  <a:schemeClr val="accent1"/>
                </a:solidFill>
              </a:rPr>
              <a:t>*Azure Cognitive service (for sentiment analysis)</a:t>
            </a:r>
          </a:p>
          <a:p>
            <a:pPr marL="0" indent="0">
              <a:buNone/>
            </a:pPr>
            <a:r>
              <a:rPr lang="en-US" dirty="0">
                <a:solidFill>
                  <a:schemeClr val="accent1"/>
                </a:solidFill>
              </a:rPr>
              <a:t>* Azure Data Factory and its Data Flows.</a:t>
            </a:r>
          </a:p>
          <a:p>
            <a:pPr marL="0" indent="0">
              <a:buNone/>
            </a:pPr>
            <a:r>
              <a:rPr lang="en-US" dirty="0">
                <a:solidFill>
                  <a:schemeClr val="accent1"/>
                </a:solidFill>
              </a:rPr>
              <a:t>*Azure Logic Apps</a:t>
            </a:r>
          </a:p>
          <a:p>
            <a:pPr marL="0" indent="0">
              <a:buNone/>
            </a:pPr>
            <a:endParaRPr lang="en-US" dirty="0">
              <a:solidFill>
                <a:schemeClr val="accent1"/>
              </a:solidFill>
            </a:endParaRPr>
          </a:p>
          <a:p>
            <a:pPr marL="0" indent="0">
              <a:buNone/>
            </a:pPr>
            <a:r>
              <a:rPr lang="en-US" dirty="0">
                <a:solidFill>
                  <a:schemeClr val="accent1"/>
                </a:solidFill>
              </a:rPr>
              <a:t>The main goal of this session is to provide basic knowledge of ADF using case study so attendee will leave with ADF knowledge and Also Azure cognitive service and how to apply this in different scenarios.</a:t>
            </a:r>
            <a:endParaRPr lang="en-GB" dirty="0">
              <a:solidFill>
                <a:schemeClr val="accent1"/>
              </a:solidFill>
            </a:endParaRPr>
          </a:p>
        </p:txBody>
      </p:sp>
    </p:spTree>
    <p:extLst>
      <p:ext uri="{BB962C8B-B14F-4D97-AF65-F5344CB8AC3E}">
        <p14:creationId xmlns:p14="http://schemas.microsoft.com/office/powerpoint/2010/main" val="1980600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06877" y="42047"/>
            <a:ext cx="10515600" cy="1325563"/>
          </a:xfrm>
        </p:spPr>
        <p:txBody>
          <a:bodyPr>
            <a:normAutofit/>
          </a:bodyPr>
          <a:lstStyle/>
          <a:p>
            <a:pPr algn="ctr"/>
            <a:r>
              <a:rPr lang="en-US" sz="4800" dirty="0">
                <a:solidFill>
                  <a:srgbClr val="002060"/>
                </a:solidFill>
                <a:effectLst>
                  <a:outerShdw blurRad="38100" dist="38100" dir="2700000" algn="tl">
                    <a:srgbClr val="000000">
                      <a:alpha val="43137"/>
                    </a:srgbClr>
                  </a:outerShdw>
                </a:effectLst>
                <a:latin typeface="+mn-lt"/>
              </a:rPr>
              <a:t>Azure Resources </a:t>
            </a:r>
            <a:endParaRPr lang="en-GB" sz="4800" dirty="0">
              <a:solidFill>
                <a:srgbClr val="002060"/>
              </a:solidFill>
              <a:effectLst>
                <a:outerShdw blurRad="38100" dist="38100" dir="2700000" algn="tl">
                  <a:srgbClr val="000000">
                    <a:alpha val="43137"/>
                  </a:srgbClr>
                </a:outerShdw>
              </a:effectLst>
              <a:latin typeface="+mn-lt"/>
            </a:endParaRPr>
          </a:p>
        </p:txBody>
      </p:sp>
      <p:sp>
        <p:nvSpPr>
          <p:cNvPr id="2" name="Slide Number Placeholder 1"/>
          <p:cNvSpPr>
            <a:spLocks noGrp="1"/>
          </p:cNvSpPr>
          <p:nvPr>
            <p:ph type="sldNum" sz="quarter" idx="12"/>
          </p:nvPr>
        </p:nvSpPr>
        <p:spPr/>
        <p:txBody>
          <a:bodyPr/>
          <a:lstStyle/>
          <a:p>
            <a:fld id="{3F258594-8039-40EB-8BEF-26F3122950D2}" type="slidenum">
              <a:rPr lang="en-GB" smtClean="0"/>
              <a:t>20</a:t>
            </a:fld>
            <a:endParaRPr lang="en-GB"/>
          </a:p>
        </p:txBody>
      </p:sp>
      <p:sp>
        <p:nvSpPr>
          <p:cNvPr id="6" name="Rounded Rectangle 5"/>
          <p:cNvSpPr/>
          <p:nvPr/>
        </p:nvSpPr>
        <p:spPr>
          <a:xfrm>
            <a:off x="4073869" y="1862902"/>
            <a:ext cx="4039385" cy="30071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 name="TextBox 6"/>
          <p:cNvSpPr txBox="1"/>
          <p:nvPr/>
        </p:nvSpPr>
        <p:spPr>
          <a:xfrm>
            <a:off x="5282496" y="1704976"/>
            <a:ext cx="2125744" cy="369332"/>
          </a:xfrm>
          <a:prstGeom prst="rect">
            <a:avLst/>
          </a:prstGeom>
          <a:solidFill>
            <a:schemeClr val="bg1"/>
          </a:solidFill>
          <a:ln>
            <a:solidFill>
              <a:schemeClr val="tx1"/>
            </a:solidFill>
          </a:ln>
        </p:spPr>
        <p:txBody>
          <a:bodyPr wrap="square" rtlCol="0">
            <a:spAutoFit/>
          </a:bodyPr>
          <a:lstStyle/>
          <a:p>
            <a:r>
              <a:rPr lang="en-US" dirty="0" smtClean="0">
                <a:solidFill>
                  <a:schemeClr val="accent1"/>
                </a:solidFill>
                <a:effectLst>
                  <a:outerShdw blurRad="38100" dist="38100" dir="2700000" algn="tl">
                    <a:srgbClr val="000000">
                      <a:alpha val="43137"/>
                    </a:srgbClr>
                  </a:outerShdw>
                </a:effectLst>
              </a:rPr>
              <a:t>Azure Resources</a:t>
            </a:r>
            <a:endParaRPr lang="en-GB" dirty="0">
              <a:solidFill>
                <a:schemeClr val="accent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3"/>
          <a:stretch>
            <a:fillRect/>
          </a:stretch>
        </p:blipFill>
        <p:spPr>
          <a:xfrm>
            <a:off x="4440061" y="3804164"/>
            <a:ext cx="772997" cy="728523"/>
          </a:xfrm>
          <a:prstGeom prst="rect">
            <a:avLst/>
          </a:prstGeom>
          <a:ln>
            <a:solidFill>
              <a:schemeClr val="bg1"/>
            </a:solidFill>
          </a:ln>
        </p:spPr>
      </p:pic>
      <p:pic>
        <p:nvPicPr>
          <p:cNvPr id="9" name="Picture 8"/>
          <p:cNvPicPr>
            <a:picLocks noChangeAspect="1"/>
          </p:cNvPicPr>
          <p:nvPr/>
        </p:nvPicPr>
        <p:blipFill>
          <a:blip r:embed="rId4"/>
          <a:stretch>
            <a:fillRect/>
          </a:stretch>
        </p:blipFill>
        <p:spPr>
          <a:xfrm>
            <a:off x="6164677" y="2906824"/>
            <a:ext cx="939350" cy="304386"/>
          </a:xfrm>
          <a:prstGeom prst="rect">
            <a:avLst/>
          </a:prstGeom>
        </p:spPr>
      </p:pic>
      <p:pic>
        <p:nvPicPr>
          <p:cNvPr id="10" name="Picture 9"/>
          <p:cNvPicPr>
            <a:picLocks noChangeAspect="1"/>
          </p:cNvPicPr>
          <p:nvPr/>
        </p:nvPicPr>
        <p:blipFill>
          <a:blip r:embed="rId5"/>
          <a:stretch>
            <a:fillRect/>
          </a:stretch>
        </p:blipFill>
        <p:spPr>
          <a:xfrm>
            <a:off x="6217416" y="2130601"/>
            <a:ext cx="886611" cy="776223"/>
          </a:xfrm>
          <a:prstGeom prst="rect">
            <a:avLst/>
          </a:prstGeom>
        </p:spPr>
      </p:pic>
      <p:pic>
        <p:nvPicPr>
          <p:cNvPr id="11" name="Picture 10"/>
          <p:cNvPicPr>
            <a:picLocks noChangeAspect="1"/>
          </p:cNvPicPr>
          <p:nvPr/>
        </p:nvPicPr>
        <p:blipFill>
          <a:blip r:embed="rId6"/>
          <a:stretch>
            <a:fillRect/>
          </a:stretch>
        </p:blipFill>
        <p:spPr>
          <a:xfrm>
            <a:off x="4440061" y="2405687"/>
            <a:ext cx="842435" cy="544699"/>
          </a:xfrm>
          <a:prstGeom prst="rect">
            <a:avLst/>
          </a:prstGeom>
        </p:spPr>
      </p:pic>
      <p:pic>
        <p:nvPicPr>
          <p:cNvPr id="12" name="Picture 11"/>
          <p:cNvPicPr>
            <a:picLocks noChangeAspect="1"/>
          </p:cNvPicPr>
          <p:nvPr/>
        </p:nvPicPr>
        <p:blipFill>
          <a:blip r:embed="rId7"/>
          <a:stretch>
            <a:fillRect/>
          </a:stretch>
        </p:blipFill>
        <p:spPr>
          <a:xfrm>
            <a:off x="6953321" y="3821589"/>
            <a:ext cx="1094395" cy="747334"/>
          </a:xfrm>
          <a:prstGeom prst="rect">
            <a:avLst/>
          </a:prstGeom>
        </p:spPr>
      </p:pic>
      <p:pic>
        <p:nvPicPr>
          <p:cNvPr id="15" name="Picture 14"/>
          <p:cNvPicPr>
            <a:picLocks noChangeAspect="1"/>
          </p:cNvPicPr>
          <p:nvPr/>
        </p:nvPicPr>
        <p:blipFill>
          <a:blip r:embed="rId4"/>
          <a:stretch>
            <a:fillRect/>
          </a:stretch>
        </p:blipFill>
        <p:spPr>
          <a:xfrm>
            <a:off x="6743488" y="3177752"/>
            <a:ext cx="301972" cy="239462"/>
          </a:xfrm>
          <a:prstGeom prst="rect">
            <a:avLst/>
          </a:prstGeom>
        </p:spPr>
      </p:pic>
      <p:pic>
        <p:nvPicPr>
          <p:cNvPr id="16" name="Picture 15"/>
          <p:cNvPicPr>
            <a:picLocks noChangeAspect="1"/>
          </p:cNvPicPr>
          <p:nvPr/>
        </p:nvPicPr>
        <p:blipFill>
          <a:blip r:embed="rId4"/>
          <a:stretch>
            <a:fillRect/>
          </a:stretch>
        </p:blipFill>
        <p:spPr>
          <a:xfrm>
            <a:off x="6953321" y="3177752"/>
            <a:ext cx="267465" cy="239626"/>
          </a:xfrm>
          <a:prstGeom prst="rect">
            <a:avLst/>
          </a:prstGeom>
        </p:spPr>
      </p:pic>
      <p:pic>
        <p:nvPicPr>
          <p:cNvPr id="17" name="Picture 16"/>
          <p:cNvPicPr>
            <a:picLocks noChangeAspect="1"/>
          </p:cNvPicPr>
          <p:nvPr/>
        </p:nvPicPr>
        <p:blipFill>
          <a:blip r:embed="rId8"/>
          <a:stretch>
            <a:fillRect/>
          </a:stretch>
        </p:blipFill>
        <p:spPr>
          <a:xfrm>
            <a:off x="5504388" y="3799902"/>
            <a:ext cx="1066800" cy="714375"/>
          </a:xfrm>
          <a:prstGeom prst="rect">
            <a:avLst/>
          </a:prstGeom>
        </p:spPr>
      </p:pic>
      <p:pic>
        <p:nvPicPr>
          <p:cNvPr id="14" name="Picture 13"/>
          <p:cNvPicPr>
            <a:picLocks noChangeAspect="1"/>
          </p:cNvPicPr>
          <p:nvPr/>
        </p:nvPicPr>
        <p:blipFill>
          <a:blip r:embed="rId9"/>
          <a:stretch>
            <a:fillRect/>
          </a:stretch>
        </p:blipFill>
        <p:spPr>
          <a:xfrm>
            <a:off x="35858" y="0"/>
            <a:ext cx="690283" cy="771302"/>
          </a:xfrm>
          <a:prstGeom prst="rect">
            <a:avLst/>
          </a:prstGeom>
        </p:spPr>
      </p:pic>
      <p:pic>
        <p:nvPicPr>
          <p:cNvPr id="18" name="Picture 17"/>
          <p:cNvPicPr>
            <a:picLocks noChangeAspect="1"/>
          </p:cNvPicPr>
          <p:nvPr/>
        </p:nvPicPr>
        <p:blipFill>
          <a:blip r:embed="rId10"/>
          <a:stretch>
            <a:fillRect/>
          </a:stretch>
        </p:blipFill>
        <p:spPr>
          <a:xfrm>
            <a:off x="9043" y="6313915"/>
            <a:ext cx="1612107" cy="544085"/>
          </a:xfrm>
          <a:prstGeom prst="rect">
            <a:avLst/>
          </a:prstGeom>
        </p:spPr>
      </p:pic>
    </p:spTree>
    <p:extLst>
      <p:ext uri="{BB962C8B-B14F-4D97-AF65-F5344CB8AC3E}">
        <p14:creationId xmlns:p14="http://schemas.microsoft.com/office/powerpoint/2010/main" val="30838957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29033" y="0"/>
            <a:ext cx="10515600" cy="1251842"/>
          </a:xfrm>
        </p:spPr>
        <p:txBody>
          <a:bodyPr>
            <a:normAutofit/>
          </a:bodyPr>
          <a:lstStyle/>
          <a:p>
            <a:pPr algn="ctr"/>
            <a:r>
              <a:rPr lang="en-US" sz="4800" dirty="0">
                <a:solidFill>
                  <a:srgbClr val="002060"/>
                </a:solidFill>
                <a:effectLst>
                  <a:outerShdw blurRad="38100" dist="38100" dir="2700000" algn="tl">
                    <a:srgbClr val="000000">
                      <a:alpha val="43137"/>
                    </a:srgbClr>
                  </a:outerShdw>
                </a:effectLst>
                <a:latin typeface="+mn-lt"/>
              </a:rPr>
              <a:t>Key</a:t>
            </a:r>
            <a:r>
              <a:rPr lang="en-US" sz="4800" i="1" dirty="0">
                <a:solidFill>
                  <a:srgbClr val="002060"/>
                </a:solidFill>
                <a:effectLst>
                  <a:outerShdw blurRad="38100" dist="38100" dir="2700000" algn="tl">
                    <a:srgbClr val="000000">
                      <a:alpha val="43137"/>
                    </a:srgbClr>
                  </a:outerShdw>
                </a:effectLst>
                <a:latin typeface="+mn-lt"/>
              </a:rPr>
              <a:t> Takeaway</a:t>
            </a:r>
            <a:endParaRPr lang="en-GB" sz="4800" dirty="0">
              <a:solidFill>
                <a:srgbClr val="002060"/>
              </a:solidFill>
              <a:latin typeface="+mn-lt"/>
            </a:endParaRPr>
          </a:p>
        </p:txBody>
      </p:sp>
      <p:sp>
        <p:nvSpPr>
          <p:cNvPr id="2" name="Slide Number Placeholder 1"/>
          <p:cNvSpPr>
            <a:spLocks noGrp="1"/>
          </p:cNvSpPr>
          <p:nvPr>
            <p:ph type="sldNum" sz="quarter" idx="12"/>
          </p:nvPr>
        </p:nvSpPr>
        <p:spPr/>
        <p:txBody>
          <a:bodyPr/>
          <a:lstStyle/>
          <a:p>
            <a:fld id="{3F258594-8039-40EB-8BEF-26F3122950D2}" type="slidenum">
              <a:rPr lang="en-GB" smtClean="0"/>
              <a:t>21</a:t>
            </a:fld>
            <a:endParaRPr lang="en-GB"/>
          </a:p>
        </p:txBody>
      </p:sp>
      <p:grpSp>
        <p:nvGrpSpPr>
          <p:cNvPr id="7" name="Group 6"/>
          <p:cNvGrpSpPr/>
          <p:nvPr/>
        </p:nvGrpSpPr>
        <p:grpSpPr>
          <a:xfrm>
            <a:off x="5986243" y="1117872"/>
            <a:ext cx="5541654" cy="2846996"/>
            <a:chOff x="5986243" y="1117872"/>
            <a:chExt cx="5541654" cy="2846996"/>
          </a:xfrm>
        </p:grpSpPr>
        <p:sp>
          <p:nvSpPr>
            <p:cNvPr id="8" name="Rounded Rectangle 7"/>
            <p:cNvSpPr/>
            <p:nvPr/>
          </p:nvSpPr>
          <p:spPr>
            <a:xfrm>
              <a:off x="5986243" y="1599852"/>
              <a:ext cx="5541654" cy="23650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ü"/>
              </a:pPr>
              <a:endParaRPr lang="en-US" sz="2000" b="1" dirty="0" smtClean="0"/>
            </a:p>
            <a:p>
              <a:pPr marL="342900" indent="-342900">
                <a:buFont typeface="Wingdings" panose="05000000000000000000" pitchFamily="2" charset="2"/>
                <a:buChar char="ü"/>
              </a:pPr>
              <a:r>
                <a:rPr lang="en-US" sz="2200" dirty="0" smtClean="0">
                  <a:effectLst>
                    <a:outerShdw blurRad="38100" dist="38100" dir="2700000" algn="tl">
                      <a:srgbClr val="000000">
                        <a:alpha val="43137"/>
                      </a:srgbClr>
                    </a:outerShdw>
                  </a:effectLst>
                </a:rPr>
                <a:t>It </a:t>
              </a:r>
              <a:r>
                <a:rPr lang="en-US" sz="2200" dirty="0">
                  <a:effectLst>
                    <a:outerShdw blurRad="38100" dist="38100" dir="2700000" algn="tl">
                      <a:srgbClr val="000000">
                        <a:alpha val="43137"/>
                      </a:srgbClr>
                    </a:outerShdw>
                  </a:effectLst>
                </a:rPr>
                <a:t>summarized big documents and provide sentiments </a:t>
              </a:r>
            </a:p>
            <a:p>
              <a:pPr marL="342900" indent="-342900">
                <a:buFont typeface="Wingdings" panose="05000000000000000000" pitchFamily="2" charset="2"/>
                <a:buChar char="ü"/>
              </a:pPr>
              <a:r>
                <a:rPr lang="en-US" sz="2200" dirty="0" smtClean="0">
                  <a:effectLst>
                    <a:outerShdw blurRad="38100" dist="38100" dir="2700000" algn="tl">
                      <a:srgbClr val="000000">
                        <a:alpha val="43137"/>
                      </a:srgbClr>
                    </a:outerShdw>
                  </a:effectLst>
                </a:rPr>
                <a:t>A </a:t>
              </a:r>
              <a:r>
                <a:rPr lang="en-US" sz="2200" dirty="0">
                  <a:effectLst>
                    <a:outerShdw blurRad="38100" dist="38100" dir="2700000" algn="tl">
                      <a:srgbClr val="000000">
                        <a:alpha val="43137"/>
                      </a:srgbClr>
                    </a:outerShdw>
                  </a:effectLst>
                </a:rPr>
                <a:t>wide range of </a:t>
              </a:r>
              <a:r>
                <a:rPr lang="en-US" sz="2200" dirty="0" smtClean="0">
                  <a:effectLst>
                    <a:outerShdw blurRad="38100" dist="38100" dir="2700000" algn="tl">
                      <a:srgbClr val="000000">
                        <a:alpha val="43137"/>
                      </a:srgbClr>
                    </a:outerShdw>
                  </a:effectLst>
                </a:rPr>
                <a:t>languages</a:t>
              </a:r>
            </a:p>
            <a:p>
              <a:pPr marL="342900" indent="-342900">
                <a:buFont typeface="Wingdings" panose="05000000000000000000" pitchFamily="2" charset="2"/>
                <a:buChar char="ü"/>
              </a:pPr>
              <a:r>
                <a:rPr lang="en-US" sz="2200" dirty="0">
                  <a:effectLst>
                    <a:outerShdw blurRad="38100" dist="38100" dir="2700000" algn="tl">
                      <a:srgbClr val="000000">
                        <a:alpha val="43137"/>
                      </a:srgbClr>
                    </a:outerShdw>
                  </a:effectLst>
                </a:rPr>
                <a:t>Understand common topics and </a:t>
              </a:r>
              <a:r>
                <a:rPr lang="en-US" sz="2200" dirty="0" smtClean="0">
                  <a:effectLst>
                    <a:outerShdw blurRad="38100" dist="38100" dir="2700000" algn="tl">
                      <a:srgbClr val="000000">
                        <a:alpha val="43137"/>
                      </a:srgbClr>
                    </a:outerShdw>
                  </a:effectLst>
                </a:rPr>
                <a:t>trends</a:t>
              </a:r>
              <a:endParaRPr lang="en-US" sz="2200" dirty="0">
                <a:effectLst>
                  <a:outerShdw blurRad="38100" dist="38100" dir="2700000" algn="tl">
                    <a:srgbClr val="000000">
                      <a:alpha val="43137"/>
                    </a:srgbClr>
                  </a:outerShdw>
                </a:effectLst>
              </a:endParaRPr>
            </a:p>
            <a:p>
              <a:pPr marL="342900" indent="-342900">
                <a:buFont typeface="Wingdings" panose="05000000000000000000" pitchFamily="2" charset="2"/>
                <a:buChar char="ü"/>
              </a:pPr>
              <a:r>
                <a:rPr lang="en-US" sz="2200" dirty="0">
                  <a:effectLst>
                    <a:outerShdw blurRad="38100" dist="38100" dir="2700000" algn="tl">
                      <a:srgbClr val="000000">
                        <a:alpha val="43137"/>
                      </a:srgbClr>
                    </a:outerShdw>
                  </a:effectLst>
                </a:rPr>
                <a:t>A Gain deeper understanding about your customer sentiments </a:t>
              </a:r>
            </a:p>
            <a:p>
              <a:pPr lvl="1"/>
              <a:endParaRPr lang="en-US" sz="2000"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10" name="TextBox 9"/>
            <p:cNvSpPr txBox="1"/>
            <p:nvPr/>
          </p:nvSpPr>
          <p:spPr>
            <a:xfrm flipH="1">
              <a:off x="6849610" y="1117872"/>
              <a:ext cx="4086835" cy="523220"/>
            </a:xfrm>
            <a:prstGeom prst="rect">
              <a:avLst/>
            </a:prstGeom>
            <a:noFill/>
            <a:ln>
              <a:noFill/>
            </a:ln>
          </p:spPr>
          <p:txBody>
            <a:bodyPr wrap="square" rtlCol="0">
              <a:spAutoFit/>
            </a:bodyPr>
            <a:lstStyle/>
            <a:p>
              <a:r>
                <a:rPr lang="en-US" sz="2800" dirty="0">
                  <a:solidFill>
                    <a:schemeClr val="accent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Azure Cognitive Services </a:t>
              </a:r>
            </a:p>
          </p:txBody>
        </p:sp>
      </p:grpSp>
      <p:grpSp>
        <p:nvGrpSpPr>
          <p:cNvPr id="5" name="Group 4"/>
          <p:cNvGrpSpPr/>
          <p:nvPr/>
        </p:nvGrpSpPr>
        <p:grpSpPr>
          <a:xfrm>
            <a:off x="1909097" y="4092508"/>
            <a:ext cx="8567259" cy="1926593"/>
            <a:chOff x="1909097" y="4092508"/>
            <a:chExt cx="8567259" cy="1926593"/>
          </a:xfrm>
        </p:grpSpPr>
        <p:grpSp>
          <p:nvGrpSpPr>
            <p:cNvPr id="4" name="Group 3"/>
            <p:cNvGrpSpPr/>
            <p:nvPr/>
          </p:nvGrpSpPr>
          <p:grpSpPr>
            <a:xfrm>
              <a:off x="1909097" y="4092508"/>
              <a:ext cx="8567259" cy="1926593"/>
              <a:chOff x="1909097" y="4092508"/>
              <a:chExt cx="8567259" cy="1926593"/>
            </a:xfrm>
          </p:grpSpPr>
          <p:sp>
            <p:nvSpPr>
              <p:cNvPr id="11" name="Rounded Rectangle 10"/>
              <p:cNvSpPr/>
              <p:nvPr/>
            </p:nvSpPr>
            <p:spPr>
              <a:xfrm>
                <a:off x="1909097" y="4551026"/>
                <a:ext cx="8567259" cy="1468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panose="05000000000000000000" pitchFamily="2" charset="2"/>
                  <a:buChar char="ü"/>
                </a:pPr>
                <a:r>
                  <a:rPr lang="en-US" sz="2200" dirty="0" smtClean="0">
                    <a:solidFill>
                      <a:schemeClr val="bg1"/>
                    </a:solidFill>
                    <a:effectLst>
                      <a:outerShdw blurRad="38100" dist="38100" dir="2700000" algn="tl">
                        <a:srgbClr val="000000">
                          <a:alpha val="43137"/>
                        </a:srgbClr>
                      </a:outerShdw>
                    </a:effectLst>
                    <a:cs typeface="Segoe UI" panose="020B0502040204020203" pitchFamily="34" charset="0"/>
                  </a:rPr>
                  <a:t>Read Feedbacks from Blob storage</a:t>
                </a:r>
              </a:p>
              <a:p>
                <a:pPr marL="800100" lvl="1" indent="-342900">
                  <a:buFont typeface="Wingdings" panose="05000000000000000000" pitchFamily="2" charset="2"/>
                  <a:buChar char="ü"/>
                </a:pPr>
                <a:r>
                  <a:rPr lang="en-US" sz="2200" dirty="0" smtClean="0">
                    <a:solidFill>
                      <a:schemeClr val="bg1"/>
                    </a:solidFill>
                    <a:effectLst>
                      <a:outerShdw blurRad="38100" dist="38100" dir="2700000" algn="tl">
                        <a:srgbClr val="000000">
                          <a:alpha val="43137"/>
                        </a:srgbClr>
                      </a:outerShdw>
                    </a:effectLst>
                    <a:cs typeface="Segoe UI" panose="020B0502040204020203" pitchFamily="34" charset="0"/>
                  </a:rPr>
                  <a:t>Apply sentiment analysis on each feedback</a:t>
                </a:r>
              </a:p>
              <a:p>
                <a:pPr marL="800100" lvl="1" indent="-342900">
                  <a:buFont typeface="Wingdings" panose="05000000000000000000" pitchFamily="2" charset="2"/>
                  <a:buChar char="ü"/>
                </a:pPr>
                <a:r>
                  <a:rPr lang="en-US" sz="2200" dirty="0">
                    <a:solidFill>
                      <a:schemeClr val="bg1"/>
                    </a:solidFill>
                    <a:effectLst>
                      <a:outerShdw blurRad="38100" dist="38100" dir="2700000" algn="tl">
                        <a:srgbClr val="000000">
                          <a:alpha val="43137"/>
                        </a:srgbClr>
                      </a:outerShdw>
                    </a:effectLst>
                    <a:cs typeface="Segoe UI" panose="020B0502040204020203" pitchFamily="34" charset="0"/>
                  </a:rPr>
                  <a:t>Apply transformation and store data to Azure SQL </a:t>
                </a:r>
                <a:r>
                  <a:rPr lang="en-US" sz="2200" dirty="0" smtClean="0">
                    <a:solidFill>
                      <a:schemeClr val="bg1"/>
                    </a:solidFill>
                    <a:effectLst>
                      <a:outerShdw blurRad="38100" dist="38100" dir="2700000" algn="tl">
                        <a:srgbClr val="000000">
                          <a:alpha val="43137"/>
                        </a:srgbClr>
                      </a:outerShdw>
                    </a:effectLst>
                    <a:cs typeface="Segoe UI" panose="020B0502040204020203" pitchFamily="34" charset="0"/>
                  </a:rPr>
                  <a:t>Table</a:t>
                </a:r>
              </a:p>
            </p:txBody>
          </p:sp>
          <p:sp>
            <p:nvSpPr>
              <p:cNvPr id="12" name="TextBox 11"/>
              <p:cNvSpPr txBox="1"/>
              <p:nvPr/>
            </p:nvSpPr>
            <p:spPr>
              <a:xfrm flipH="1">
                <a:off x="4459117" y="4092508"/>
                <a:ext cx="3152864" cy="523220"/>
              </a:xfrm>
              <a:prstGeom prst="rect">
                <a:avLst/>
              </a:prstGeom>
              <a:noFill/>
              <a:ln>
                <a:noFill/>
              </a:ln>
            </p:spPr>
            <p:txBody>
              <a:bodyPr wrap="square" rtlCol="0">
                <a:spAutoFit/>
              </a:bodyPr>
              <a:lstStyle/>
              <a:p>
                <a:r>
                  <a:rPr lang="en-US" sz="2800" dirty="0" smtClean="0">
                    <a:solidFill>
                      <a:schemeClr val="accent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DEMO</a:t>
                </a:r>
                <a:endParaRPr lang="en-US" sz="2800" dirty="0">
                  <a:solidFill>
                    <a:schemeClr val="accent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grpSp>
        <p:pic>
          <p:nvPicPr>
            <p:cNvPr id="13" name="Picture 12"/>
            <p:cNvPicPr>
              <a:picLocks noChangeAspect="1"/>
            </p:cNvPicPr>
            <p:nvPr/>
          </p:nvPicPr>
          <p:blipFill>
            <a:blip r:embed="rId3"/>
            <a:stretch>
              <a:fillRect/>
            </a:stretch>
          </p:blipFill>
          <p:spPr>
            <a:xfrm>
              <a:off x="5629921" y="4135020"/>
              <a:ext cx="489181" cy="400051"/>
            </a:xfrm>
            <a:prstGeom prst="rect">
              <a:avLst/>
            </a:prstGeom>
          </p:spPr>
        </p:pic>
        <p:pic>
          <p:nvPicPr>
            <p:cNvPr id="14" name="Picture 13"/>
            <p:cNvPicPr>
              <a:picLocks noChangeAspect="1"/>
            </p:cNvPicPr>
            <p:nvPr/>
          </p:nvPicPr>
          <p:blipFill>
            <a:blip r:embed="rId4"/>
            <a:stretch>
              <a:fillRect/>
            </a:stretch>
          </p:blipFill>
          <p:spPr>
            <a:xfrm>
              <a:off x="6251483" y="4134180"/>
              <a:ext cx="356863" cy="384936"/>
            </a:xfrm>
            <a:prstGeom prst="rect">
              <a:avLst/>
            </a:prstGeom>
          </p:spPr>
        </p:pic>
        <p:pic>
          <p:nvPicPr>
            <p:cNvPr id="15" name="Picture 14"/>
            <p:cNvPicPr>
              <a:picLocks noChangeAspect="1"/>
            </p:cNvPicPr>
            <p:nvPr/>
          </p:nvPicPr>
          <p:blipFill>
            <a:blip r:embed="rId5"/>
            <a:stretch>
              <a:fillRect/>
            </a:stretch>
          </p:blipFill>
          <p:spPr>
            <a:xfrm>
              <a:off x="6719622" y="4152625"/>
              <a:ext cx="515388" cy="366491"/>
            </a:xfrm>
            <a:prstGeom prst="rect">
              <a:avLst/>
            </a:prstGeom>
          </p:spPr>
        </p:pic>
      </p:grpSp>
      <p:pic>
        <p:nvPicPr>
          <p:cNvPr id="17" name="Picture 16"/>
          <p:cNvPicPr>
            <a:picLocks noChangeAspect="1"/>
          </p:cNvPicPr>
          <p:nvPr/>
        </p:nvPicPr>
        <p:blipFill>
          <a:blip r:embed="rId6"/>
          <a:stretch>
            <a:fillRect/>
          </a:stretch>
        </p:blipFill>
        <p:spPr>
          <a:xfrm>
            <a:off x="44823" y="0"/>
            <a:ext cx="690283" cy="771302"/>
          </a:xfrm>
          <a:prstGeom prst="rect">
            <a:avLst/>
          </a:prstGeom>
        </p:spPr>
      </p:pic>
      <p:pic>
        <p:nvPicPr>
          <p:cNvPr id="19" name="Picture 18"/>
          <p:cNvPicPr>
            <a:picLocks noChangeAspect="1"/>
          </p:cNvPicPr>
          <p:nvPr/>
        </p:nvPicPr>
        <p:blipFill>
          <a:blip r:embed="rId7"/>
          <a:stretch>
            <a:fillRect/>
          </a:stretch>
        </p:blipFill>
        <p:spPr>
          <a:xfrm>
            <a:off x="11609853" y="0"/>
            <a:ext cx="551345" cy="657225"/>
          </a:xfrm>
          <a:prstGeom prst="rect">
            <a:avLst/>
          </a:prstGeom>
        </p:spPr>
      </p:pic>
      <p:grpSp>
        <p:nvGrpSpPr>
          <p:cNvPr id="24" name="Group 23"/>
          <p:cNvGrpSpPr/>
          <p:nvPr/>
        </p:nvGrpSpPr>
        <p:grpSpPr>
          <a:xfrm>
            <a:off x="1253402" y="1158857"/>
            <a:ext cx="4621109" cy="2800262"/>
            <a:chOff x="1253402" y="1158857"/>
            <a:chExt cx="4621109" cy="2800262"/>
          </a:xfrm>
        </p:grpSpPr>
        <p:sp>
          <p:nvSpPr>
            <p:cNvPr id="20" name="TextBox 19"/>
            <p:cNvSpPr txBox="1"/>
            <p:nvPr/>
          </p:nvSpPr>
          <p:spPr>
            <a:xfrm flipH="1">
              <a:off x="2215327" y="1158857"/>
              <a:ext cx="2924880" cy="523220"/>
            </a:xfrm>
            <a:prstGeom prst="rect">
              <a:avLst/>
            </a:prstGeom>
            <a:noFill/>
            <a:ln>
              <a:noFill/>
            </a:ln>
          </p:spPr>
          <p:txBody>
            <a:bodyPr wrap="square" rtlCol="0">
              <a:spAutoFit/>
            </a:bodyPr>
            <a:lstStyle/>
            <a:p>
              <a:r>
                <a:rPr lang="en-US" sz="2800" dirty="0" smtClean="0">
                  <a:solidFill>
                    <a:schemeClr val="accent1"/>
                  </a:solidFill>
                  <a:effectLst>
                    <a:outerShdw blurRad="38100" dist="38100" dir="2700000" algn="tl">
                      <a:srgbClr val="000000">
                        <a:alpha val="43137"/>
                      </a:srgbClr>
                    </a:outerShdw>
                  </a:effectLst>
                </a:rPr>
                <a:t>Azure Data Factory</a:t>
              </a:r>
              <a:endParaRPr lang="en-GB" sz="2800" dirty="0">
                <a:solidFill>
                  <a:schemeClr val="accent1"/>
                </a:solidFill>
                <a:effectLst>
                  <a:outerShdw blurRad="38100" dist="38100" dir="2700000" algn="tl">
                    <a:srgbClr val="000000">
                      <a:alpha val="43137"/>
                    </a:srgbClr>
                  </a:outerShdw>
                </a:effectLst>
              </a:endParaRPr>
            </a:p>
          </p:txBody>
        </p:sp>
        <p:sp>
          <p:nvSpPr>
            <p:cNvPr id="21" name="Rounded Rectangle 20"/>
            <p:cNvSpPr/>
            <p:nvPr/>
          </p:nvSpPr>
          <p:spPr>
            <a:xfrm>
              <a:off x="1253402" y="1635342"/>
              <a:ext cx="4621109" cy="23237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panose="05000000000000000000" pitchFamily="2" charset="2"/>
                <a:buChar char="ü"/>
              </a:pPr>
              <a:r>
                <a:rPr lang="en-US" sz="2200" dirty="0">
                  <a:solidFill>
                    <a:schemeClr val="bg1"/>
                  </a:solidFill>
                  <a:effectLst>
                    <a:outerShdw blurRad="38100" dist="38100" dir="2700000" algn="tl">
                      <a:srgbClr val="000000">
                        <a:alpha val="43137"/>
                      </a:srgbClr>
                    </a:outerShdw>
                  </a:effectLst>
                  <a:cs typeface="Segoe UI" panose="020B0502040204020203" pitchFamily="34" charset="0"/>
                </a:rPr>
                <a:t>Data Movements </a:t>
              </a:r>
            </a:p>
            <a:p>
              <a:pPr marL="800100" lvl="1" indent="-342900">
                <a:buFont typeface="Wingdings" panose="05000000000000000000" pitchFamily="2" charset="2"/>
                <a:buChar char="ü"/>
              </a:pPr>
              <a:r>
                <a:rPr lang="en-US" sz="2200" dirty="0">
                  <a:solidFill>
                    <a:schemeClr val="bg1"/>
                  </a:solidFill>
                  <a:effectLst>
                    <a:outerShdw blurRad="38100" dist="38100" dir="2700000" algn="tl">
                      <a:srgbClr val="000000">
                        <a:alpha val="43137"/>
                      </a:srgbClr>
                    </a:outerShdw>
                  </a:effectLst>
                  <a:cs typeface="Segoe UI" panose="020B0502040204020203" pitchFamily="34" charset="0"/>
                </a:rPr>
                <a:t>Data Transformation</a:t>
              </a:r>
            </a:p>
            <a:p>
              <a:pPr marL="800100" lvl="1" indent="-342900">
                <a:buFont typeface="Wingdings" panose="05000000000000000000" pitchFamily="2" charset="2"/>
                <a:buChar char="ü"/>
              </a:pPr>
              <a:r>
                <a:rPr lang="en-US" sz="2200" dirty="0">
                  <a:solidFill>
                    <a:schemeClr val="bg1"/>
                  </a:solidFill>
                  <a:effectLst>
                    <a:outerShdw blurRad="38100" dist="38100" dir="2700000" algn="tl">
                      <a:srgbClr val="000000">
                        <a:alpha val="43137"/>
                      </a:srgbClr>
                    </a:outerShdw>
                  </a:effectLst>
                  <a:cs typeface="Segoe UI" panose="020B0502040204020203" pitchFamily="34" charset="0"/>
                </a:rPr>
                <a:t>Orchestration</a:t>
              </a:r>
            </a:p>
            <a:p>
              <a:pPr marL="800100" lvl="1" indent="-342900">
                <a:buFont typeface="Wingdings" panose="05000000000000000000" pitchFamily="2" charset="2"/>
                <a:buChar char="ü"/>
              </a:pPr>
              <a:r>
                <a:rPr lang="en-US" sz="2200" dirty="0">
                  <a:solidFill>
                    <a:schemeClr val="bg1"/>
                  </a:solidFill>
                  <a:effectLst>
                    <a:outerShdw blurRad="38100" dist="38100" dir="2700000" algn="tl">
                      <a:srgbClr val="000000">
                        <a:alpha val="43137"/>
                      </a:srgbClr>
                    </a:outerShdw>
                  </a:effectLst>
                  <a:cs typeface="Segoe UI" panose="020B0502040204020203" pitchFamily="34" charset="0"/>
                </a:rPr>
                <a:t>Automation</a:t>
              </a:r>
            </a:p>
            <a:p>
              <a:pPr marL="800100" lvl="1" indent="-342900">
                <a:buFont typeface="Wingdings" panose="05000000000000000000" pitchFamily="2" charset="2"/>
                <a:buChar char="ü"/>
              </a:pPr>
              <a:r>
                <a:rPr lang="en-US" sz="2200" dirty="0" smtClean="0">
                  <a:solidFill>
                    <a:schemeClr val="bg1"/>
                  </a:solidFill>
                  <a:effectLst>
                    <a:outerShdw blurRad="38100" dist="38100" dir="2700000" algn="tl">
                      <a:srgbClr val="000000">
                        <a:alpha val="43137"/>
                      </a:srgbClr>
                    </a:outerShdw>
                  </a:effectLst>
                  <a:cs typeface="Segoe UI" panose="020B0502040204020203" pitchFamily="34" charset="0"/>
                </a:rPr>
                <a:t>Serverless </a:t>
              </a:r>
              <a:r>
                <a:rPr lang="en-US" sz="2200" dirty="0">
                  <a:solidFill>
                    <a:schemeClr val="bg1"/>
                  </a:solidFill>
                  <a:effectLst>
                    <a:outerShdw blurRad="38100" dist="38100" dir="2700000" algn="tl">
                      <a:srgbClr val="000000">
                        <a:alpha val="43137"/>
                      </a:srgbClr>
                    </a:outerShdw>
                  </a:effectLst>
                  <a:cs typeface="Segoe UI" panose="020B0502040204020203" pitchFamily="34" charset="0"/>
                </a:rPr>
                <a:t>and Azure PaaS</a:t>
              </a:r>
            </a:p>
            <a:p>
              <a:pPr marL="800100" lvl="1" indent="-342900">
                <a:buFont typeface="Wingdings" panose="05000000000000000000" pitchFamily="2" charset="2"/>
                <a:buChar char="ü"/>
              </a:pPr>
              <a:r>
                <a:rPr lang="en-US" sz="2200" dirty="0">
                  <a:solidFill>
                    <a:schemeClr val="bg1"/>
                  </a:solidFill>
                  <a:effectLst>
                    <a:outerShdw blurRad="38100" dist="38100" dir="2700000" algn="tl">
                      <a:srgbClr val="000000">
                        <a:alpha val="43137"/>
                      </a:srgbClr>
                    </a:outerShdw>
                  </a:effectLst>
                  <a:cs typeface="Segoe UI" panose="020B0502040204020203" pitchFamily="34" charset="0"/>
                </a:rPr>
                <a:t>Easy to integrate</a:t>
              </a:r>
            </a:p>
            <a:p>
              <a:pPr lvl="1"/>
              <a:endParaRPr lang="en-US" sz="2000"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grpSp>
      <p:pic>
        <p:nvPicPr>
          <p:cNvPr id="22" name="Picture 21"/>
          <p:cNvPicPr>
            <a:picLocks noChangeAspect="1"/>
          </p:cNvPicPr>
          <p:nvPr/>
        </p:nvPicPr>
        <p:blipFill>
          <a:blip r:embed="rId8"/>
          <a:stretch>
            <a:fillRect/>
          </a:stretch>
        </p:blipFill>
        <p:spPr>
          <a:xfrm>
            <a:off x="9043" y="6313915"/>
            <a:ext cx="1612107" cy="544085"/>
          </a:xfrm>
          <a:prstGeom prst="rect">
            <a:avLst/>
          </a:prstGeom>
        </p:spPr>
      </p:pic>
    </p:spTree>
    <p:extLst>
      <p:ext uri="{BB962C8B-B14F-4D97-AF65-F5344CB8AC3E}">
        <p14:creationId xmlns:p14="http://schemas.microsoft.com/office/powerpoint/2010/main" val="223646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0">
              <a:schemeClr val="tx1"/>
            </a:gs>
            <a:gs pos="100000">
              <a:schemeClr val="tx1"/>
            </a:gs>
          </a:gsLst>
          <a:lin ang="5400000" scaled="0"/>
          <a:tileRect/>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1633" y="1106754"/>
            <a:ext cx="5327577" cy="4608495"/>
          </a:xfrm>
        </p:spPr>
        <p:txBody>
          <a:bodyPr>
            <a:normAutofit/>
          </a:bodyPr>
          <a:lstStyle/>
          <a:p>
            <a:pPr marL="0" lvl="0" indent="0" algn="ctr">
              <a:buNone/>
            </a:pPr>
            <a:r>
              <a:rPr lang="en-US" b="1" dirty="0" smtClean="0">
                <a:solidFill>
                  <a:srgbClr val="5B9BD5"/>
                </a:solidFill>
              </a:rPr>
              <a:t>                                                                   </a:t>
            </a:r>
          </a:p>
          <a:p>
            <a:pPr marL="0" lvl="0" indent="0" algn="ctr">
              <a:buNone/>
            </a:pPr>
            <a:endParaRPr lang="en-US" sz="1600" b="1" dirty="0">
              <a:solidFill>
                <a:srgbClr val="5B9BD5"/>
              </a:solidFill>
            </a:endParaRPr>
          </a:p>
          <a:p>
            <a:pPr marL="0" lvl="0" indent="0" algn="ctr">
              <a:buNone/>
            </a:pPr>
            <a:endParaRPr lang="en-US" sz="1600" b="1" dirty="0" smtClean="0">
              <a:solidFill>
                <a:srgbClr val="5B9BD5"/>
              </a:solidFill>
            </a:endParaRPr>
          </a:p>
          <a:p>
            <a:pPr marL="0" lvl="0" indent="0" algn="ctr">
              <a:buNone/>
            </a:pPr>
            <a:endParaRPr lang="en-US" sz="1600" b="1" dirty="0">
              <a:solidFill>
                <a:srgbClr val="5B9BD5"/>
              </a:solidFill>
            </a:endParaRPr>
          </a:p>
          <a:p>
            <a:pPr marL="0" lvl="0" indent="0" algn="ctr">
              <a:buNone/>
            </a:pPr>
            <a:endParaRPr lang="en-US" sz="1600" b="1" dirty="0" smtClean="0">
              <a:solidFill>
                <a:srgbClr val="5B9BD5"/>
              </a:solidFill>
            </a:endParaRPr>
          </a:p>
          <a:p>
            <a:pPr marL="0" lvl="0" indent="0" algn="ctr">
              <a:buNone/>
            </a:pPr>
            <a:endParaRPr lang="en-US" sz="1600" b="1" dirty="0" smtClean="0">
              <a:solidFill>
                <a:srgbClr val="5B9BD5"/>
              </a:solidFill>
            </a:endParaRPr>
          </a:p>
          <a:p>
            <a:pPr marL="0" lvl="0" indent="0" algn="ctr">
              <a:buNone/>
            </a:pPr>
            <a:endParaRPr lang="en-US" sz="1600" b="1" dirty="0">
              <a:solidFill>
                <a:srgbClr val="5B9BD5"/>
              </a:solidFill>
            </a:endParaRPr>
          </a:p>
          <a:p>
            <a:pPr marL="0" lvl="0" indent="0" algn="ctr">
              <a:buNone/>
            </a:pPr>
            <a:r>
              <a:rPr lang="en-GB" sz="2000" b="1" dirty="0">
                <a:solidFill>
                  <a:srgbClr val="5B9BD5"/>
                </a:solidFill>
              </a:rPr>
              <a:t>Alpa Buddhabhatti </a:t>
            </a:r>
          </a:p>
          <a:p>
            <a:pPr marL="0" lvl="0" indent="0" algn="ctr">
              <a:buNone/>
            </a:pPr>
            <a:r>
              <a:rPr lang="en-GB" sz="2000" b="1" dirty="0">
                <a:solidFill>
                  <a:srgbClr val="5B9BD5"/>
                </a:solidFill>
              </a:rPr>
              <a:t>Azure Consultant, Cluster Reply</a:t>
            </a:r>
            <a:r>
              <a:rPr lang="en-GB" sz="2000" b="1" dirty="0">
                <a:solidFill>
                  <a:prstClr val="white"/>
                </a:solidFill>
              </a:rPr>
              <a:t> 	</a:t>
            </a:r>
          </a:p>
          <a:p>
            <a:pPr marL="0" lvl="0" indent="0" algn="ctr">
              <a:buNone/>
            </a:pPr>
            <a:endParaRPr lang="en-US" sz="2000" b="1" dirty="0" smtClean="0">
              <a:solidFill>
                <a:srgbClr val="5B9BD5"/>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021" y="1864271"/>
            <a:ext cx="1676399" cy="1586753"/>
          </a:xfrm>
          <a:prstGeom prst="rect">
            <a:avLst/>
          </a:prstGeom>
        </p:spPr>
      </p:pic>
      <p:pic>
        <p:nvPicPr>
          <p:cNvPr id="8" name="Picture 7"/>
          <p:cNvPicPr>
            <a:picLocks noChangeAspect="1"/>
          </p:cNvPicPr>
          <p:nvPr/>
        </p:nvPicPr>
        <p:blipFill>
          <a:blip r:embed="rId3"/>
          <a:stretch>
            <a:fillRect/>
          </a:stretch>
        </p:blipFill>
        <p:spPr>
          <a:xfrm>
            <a:off x="8476464" y="4899212"/>
            <a:ext cx="2391501" cy="1180227"/>
          </a:xfrm>
          <a:prstGeom prst="rect">
            <a:avLst/>
          </a:prstGeom>
        </p:spPr>
      </p:pic>
      <p:pic>
        <p:nvPicPr>
          <p:cNvPr id="9" name="Picture 8"/>
          <p:cNvPicPr>
            <a:picLocks noChangeAspect="1"/>
          </p:cNvPicPr>
          <p:nvPr/>
        </p:nvPicPr>
        <p:blipFill>
          <a:blip r:embed="rId4"/>
          <a:stretch>
            <a:fillRect/>
          </a:stretch>
        </p:blipFill>
        <p:spPr>
          <a:xfrm>
            <a:off x="6136589" y="5033682"/>
            <a:ext cx="1995219" cy="1017019"/>
          </a:xfrm>
          <a:prstGeom prst="rect">
            <a:avLst/>
          </a:prstGeom>
        </p:spPr>
      </p:pic>
      <p:pic>
        <p:nvPicPr>
          <p:cNvPr id="10" name="Picture 9"/>
          <p:cNvPicPr>
            <a:picLocks noChangeAspect="1"/>
          </p:cNvPicPr>
          <p:nvPr/>
        </p:nvPicPr>
        <p:blipFill>
          <a:blip r:embed="rId5"/>
          <a:stretch>
            <a:fillRect/>
          </a:stretch>
        </p:blipFill>
        <p:spPr>
          <a:xfrm>
            <a:off x="1037653" y="4944035"/>
            <a:ext cx="2533391" cy="1077641"/>
          </a:xfrm>
          <a:prstGeom prst="rect">
            <a:avLst/>
          </a:prstGeom>
        </p:spPr>
      </p:pic>
      <p:pic>
        <p:nvPicPr>
          <p:cNvPr id="11" name="Picture 10"/>
          <p:cNvPicPr>
            <a:picLocks noChangeAspect="1"/>
          </p:cNvPicPr>
          <p:nvPr/>
        </p:nvPicPr>
        <p:blipFill>
          <a:blip r:embed="rId6"/>
          <a:stretch>
            <a:fillRect/>
          </a:stretch>
        </p:blipFill>
        <p:spPr>
          <a:xfrm>
            <a:off x="3788074" y="4944035"/>
            <a:ext cx="2003859" cy="958329"/>
          </a:xfrm>
          <a:prstGeom prst="rect">
            <a:avLst/>
          </a:prstGeom>
        </p:spPr>
      </p:pic>
      <p:sp>
        <p:nvSpPr>
          <p:cNvPr id="2" name="Rectangle 1"/>
          <p:cNvSpPr/>
          <p:nvPr/>
        </p:nvSpPr>
        <p:spPr>
          <a:xfrm>
            <a:off x="2335725" y="537847"/>
            <a:ext cx="6869824" cy="830997"/>
          </a:xfrm>
          <a:prstGeom prst="rect">
            <a:avLst/>
          </a:prstGeom>
        </p:spPr>
        <p:txBody>
          <a:bodyPr wrap="square">
            <a:spAutoFit/>
          </a:bodyPr>
          <a:lstStyle/>
          <a:p>
            <a:pPr algn="ctr"/>
            <a:r>
              <a:rPr lang="en-US" sz="4800" dirty="0">
                <a:solidFill>
                  <a:srgbClr val="002060"/>
                </a:solidFill>
                <a:effectLst>
                  <a:outerShdw blurRad="38100" dist="38100" dir="2700000" algn="tl">
                    <a:srgbClr val="000000">
                      <a:alpha val="43137"/>
                    </a:srgbClr>
                  </a:outerShdw>
                </a:effectLst>
              </a:rPr>
              <a:t>Thank you !!!</a:t>
            </a:r>
          </a:p>
        </p:txBody>
      </p:sp>
      <p:pic>
        <p:nvPicPr>
          <p:cNvPr id="17" name="Graphic 26" descr="LinkedIn">
            <a:extLst>
              <a:ext uri="{FF2B5EF4-FFF2-40B4-BE49-F238E27FC236}">
                <a16:creationId xmlns:a16="http://schemas.microsoft.com/office/drawing/2014/main" id="{5D1F560C-251F-3B83-A6F5-73742D125C3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11"/>
              </a:ext>
            </a:extLst>
          </a:blip>
          <a:stretch>
            <a:fillRect/>
          </a:stretch>
        </p:blipFill>
        <p:spPr>
          <a:xfrm>
            <a:off x="5062587" y="2581575"/>
            <a:ext cx="355954" cy="355954"/>
          </a:xfrm>
          <a:prstGeom prst="rect">
            <a:avLst/>
          </a:prstGeom>
          <a:noFill/>
          <a:ln>
            <a:noFill/>
          </a:ln>
          <a:effectLst>
            <a:outerShdw blurRad="50800" dist="38100" dir="2700000" algn="tl" rotWithShape="0">
              <a:prstClr val="black">
                <a:alpha val="40000"/>
              </a:prstClr>
            </a:outerShdw>
          </a:effectLst>
        </p:spPr>
      </p:pic>
      <p:sp>
        <p:nvSpPr>
          <p:cNvPr id="18" name="Rectangle 17">
            <a:extLst>
              <a:ext uri="{FF2B5EF4-FFF2-40B4-BE49-F238E27FC236}">
                <a16:creationId xmlns:a16="http://schemas.microsoft.com/office/drawing/2014/main" id="{8A093823-8C8C-2D55-7457-7FDF66871118}"/>
              </a:ext>
            </a:extLst>
          </p:cNvPr>
          <p:cNvSpPr/>
          <p:nvPr/>
        </p:nvSpPr>
        <p:spPr>
          <a:xfrm>
            <a:off x="5564862" y="2534303"/>
            <a:ext cx="4520433" cy="3927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smtClean="0">
                <a:solidFill>
                  <a:schemeClr val="accent1"/>
                </a:solidFill>
                <a:effectLst>
                  <a:outerShdw blurRad="38100" dist="38100" dir="2700000" algn="tl">
                    <a:srgbClr val="000000">
                      <a:alpha val="43137"/>
                    </a:srgbClr>
                  </a:outerShdw>
                </a:effectLst>
              </a:rPr>
              <a:t>alpabuddhabhatti</a:t>
            </a:r>
            <a:endParaRPr lang="en-GB" sz="2800" dirty="0">
              <a:solidFill>
                <a:schemeClr val="accent1"/>
              </a:solidFill>
              <a:effectLst>
                <a:outerShdw blurRad="38100" dist="38100" dir="2700000" algn="tl">
                  <a:srgbClr val="000000">
                    <a:alpha val="43137"/>
                  </a:srgbClr>
                </a:outerShdw>
              </a:effectLst>
            </a:endParaRPr>
          </a:p>
        </p:txBody>
      </p:sp>
      <p:pic>
        <p:nvPicPr>
          <p:cNvPr id="19" name="Graphic 46" descr="Twitter">
            <a:extLst>
              <a:ext uri="{FF2B5EF4-FFF2-40B4-BE49-F238E27FC236}">
                <a16:creationId xmlns:a16="http://schemas.microsoft.com/office/drawing/2014/main" id="{0533FE8F-67DB-7A2E-9E63-2A47B8EA6C35}"/>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 xmlns:asvg="http://schemas.microsoft.com/office/drawing/2016/SVG/main" r:embed="rId13"/>
              </a:ext>
            </a:extLst>
          </a:blip>
          <a:stretch>
            <a:fillRect/>
          </a:stretch>
        </p:blipFill>
        <p:spPr>
          <a:xfrm>
            <a:off x="5062587" y="3169144"/>
            <a:ext cx="355954" cy="355954"/>
          </a:xfrm>
          <a:prstGeom prst="rect">
            <a:avLst/>
          </a:prstGeom>
          <a:effectLst>
            <a:outerShdw blurRad="50800" dist="38100" dir="2700000" algn="tl" rotWithShape="0">
              <a:prstClr val="black">
                <a:alpha val="40000"/>
              </a:prstClr>
            </a:outerShdw>
          </a:effectLst>
        </p:spPr>
      </p:pic>
      <p:sp>
        <p:nvSpPr>
          <p:cNvPr id="26" name="Rectangle 25">
            <a:extLst>
              <a:ext uri="{FF2B5EF4-FFF2-40B4-BE49-F238E27FC236}">
                <a16:creationId xmlns:a16="http://schemas.microsoft.com/office/drawing/2014/main" id="{5247010D-87D2-3EEF-930B-C1FC65388E42}"/>
              </a:ext>
            </a:extLst>
          </p:cNvPr>
          <p:cNvSpPr/>
          <p:nvPr/>
        </p:nvSpPr>
        <p:spPr>
          <a:xfrm>
            <a:off x="5581443" y="3111928"/>
            <a:ext cx="4535228" cy="3559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a:solidFill>
                  <a:schemeClr val="accent1"/>
                </a:solidFill>
                <a:effectLst>
                  <a:outerShdw blurRad="38100" dist="38100" dir="2700000" algn="tl">
                    <a:srgbClr val="000000">
                      <a:alpha val="43137"/>
                    </a:srgbClr>
                  </a:outerShdw>
                </a:effectLst>
              </a:rPr>
              <a:t>@</a:t>
            </a:r>
            <a:r>
              <a:rPr lang="en-GB" sz="2800" dirty="0" smtClean="0">
                <a:solidFill>
                  <a:schemeClr val="accent1"/>
                </a:solidFill>
                <a:effectLst>
                  <a:outerShdw blurRad="38100" dist="38100" dir="2700000" algn="tl">
                    <a:srgbClr val="000000">
                      <a:alpha val="43137"/>
                    </a:srgbClr>
                  </a:outerShdw>
                </a:effectLst>
              </a:rPr>
              <a:t>AlpaB7</a:t>
            </a:r>
            <a:endParaRPr lang="en-GB" sz="2800" dirty="0">
              <a:solidFill>
                <a:schemeClr val="accent1"/>
              </a:solidFill>
              <a:effectLst>
                <a:outerShdw blurRad="38100" dist="38100" dir="2700000" algn="tl">
                  <a:srgbClr val="000000">
                    <a:alpha val="43137"/>
                  </a:srgbClr>
                </a:outerShdw>
              </a:effectLst>
            </a:endParaRPr>
          </a:p>
        </p:txBody>
      </p:sp>
      <p:pic>
        <p:nvPicPr>
          <p:cNvPr id="29" name="Graphic 20" descr="GitHub">
            <a:extLst>
              <a:ext uri="{FF2B5EF4-FFF2-40B4-BE49-F238E27FC236}">
                <a16:creationId xmlns:a16="http://schemas.microsoft.com/office/drawing/2014/main" id="{729D4E03-1708-3B4E-4BDF-617BF1542147}"/>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 xmlns:asvg="http://schemas.microsoft.com/office/drawing/2016/SVG/main" r:embed="rId15"/>
              </a:ext>
            </a:extLst>
          </a:blip>
          <a:stretch>
            <a:fillRect/>
          </a:stretch>
        </p:blipFill>
        <p:spPr>
          <a:xfrm>
            <a:off x="5031288" y="1902070"/>
            <a:ext cx="355954" cy="355954"/>
          </a:xfrm>
          <a:prstGeom prst="rect">
            <a:avLst/>
          </a:prstGeom>
          <a:effectLst>
            <a:outerShdw blurRad="50800" dist="38100" dir="2700000" algn="tl" rotWithShape="0">
              <a:prstClr val="black">
                <a:alpha val="40000"/>
              </a:prstClr>
            </a:outerShdw>
          </a:effectLst>
        </p:spPr>
      </p:pic>
      <p:sp>
        <p:nvSpPr>
          <p:cNvPr id="30" name="Rectangle 29">
            <a:extLst>
              <a:ext uri="{FF2B5EF4-FFF2-40B4-BE49-F238E27FC236}">
                <a16:creationId xmlns:a16="http://schemas.microsoft.com/office/drawing/2014/main" id="{3A5336BD-719A-007E-7F0D-0F424DB6D5BD}"/>
              </a:ext>
            </a:extLst>
          </p:cNvPr>
          <p:cNvSpPr/>
          <p:nvPr/>
        </p:nvSpPr>
        <p:spPr>
          <a:xfrm>
            <a:off x="5513287" y="1864271"/>
            <a:ext cx="5576054" cy="4437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a:solidFill>
                  <a:schemeClr val="accent1"/>
                </a:solidFill>
                <a:effectLst>
                  <a:outerShdw blurRad="38100" dist="38100" dir="2700000" algn="tl">
                    <a:srgbClr val="000000">
                      <a:alpha val="43137"/>
                    </a:srgbClr>
                  </a:outerShdw>
                </a:effectLst>
              </a:rPr>
              <a:t>alpaBuddhabhatti/CloudBrew2022</a:t>
            </a:r>
          </a:p>
        </p:txBody>
      </p:sp>
      <p:pic>
        <p:nvPicPr>
          <p:cNvPr id="20" name="Picture 19"/>
          <p:cNvPicPr>
            <a:picLocks noChangeAspect="1"/>
          </p:cNvPicPr>
          <p:nvPr/>
        </p:nvPicPr>
        <p:blipFill>
          <a:blip r:embed="rId16"/>
          <a:stretch>
            <a:fillRect/>
          </a:stretch>
        </p:blipFill>
        <p:spPr>
          <a:xfrm>
            <a:off x="0" y="0"/>
            <a:ext cx="690283" cy="771302"/>
          </a:xfrm>
          <a:prstGeom prst="rect">
            <a:avLst/>
          </a:prstGeom>
        </p:spPr>
      </p:pic>
      <p:pic>
        <p:nvPicPr>
          <p:cNvPr id="21" name="Picture 20"/>
          <p:cNvPicPr>
            <a:picLocks noChangeAspect="1"/>
          </p:cNvPicPr>
          <p:nvPr/>
        </p:nvPicPr>
        <p:blipFill>
          <a:blip r:embed="rId17"/>
          <a:stretch>
            <a:fillRect/>
          </a:stretch>
        </p:blipFill>
        <p:spPr>
          <a:xfrm>
            <a:off x="11593759" y="0"/>
            <a:ext cx="551345" cy="657225"/>
          </a:xfrm>
          <a:prstGeom prst="rect">
            <a:avLst/>
          </a:prstGeom>
        </p:spPr>
      </p:pic>
      <p:sp>
        <p:nvSpPr>
          <p:cNvPr id="22" name="Rectangle 21"/>
          <p:cNvSpPr/>
          <p:nvPr/>
        </p:nvSpPr>
        <p:spPr>
          <a:xfrm>
            <a:off x="5646981" y="3644498"/>
            <a:ext cx="5068888" cy="523220"/>
          </a:xfrm>
          <a:prstGeom prst="rect">
            <a:avLst/>
          </a:prstGeom>
        </p:spPr>
        <p:txBody>
          <a:bodyPr wrap="none">
            <a:spAutoFit/>
          </a:bodyPr>
          <a:lstStyle/>
          <a:p>
            <a:r>
              <a:rPr lang="en-GB" sz="2800" dirty="0">
                <a:solidFill>
                  <a:schemeClr val="accent1"/>
                </a:solidFill>
                <a:effectLst>
                  <a:outerShdw blurRad="38100" dist="38100" dir="2700000" algn="tl">
                    <a:srgbClr val="000000">
                      <a:alpha val="43137"/>
                    </a:srgbClr>
                  </a:outerShdw>
                </a:effectLst>
              </a:rPr>
              <a:t>https://medium.com/@meetalpa</a:t>
            </a:r>
          </a:p>
        </p:txBody>
      </p:sp>
      <p:grpSp>
        <p:nvGrpSpPr>
          <p:cNvPr id="23" name="Group 22"/>
          <p:cNvGrpSpPr/>
          <p:nvPr/>
        </p:nvGrpSpPr>
        <p:grpSpPr>
          <a:xfrm>
            <a:off x="5045615" y="3760571"/>
            <a:ext cx="467672" cy="367554"/>
            <a:chOff x="5419165" y="4061012"/>
            <a:chExt cx="467672" cy="367554"/>
          </a:xfrm>
        </p:grpSpPr>
        <p:sp>
          <p:nvSpPr>
            <p:cNvPr id="24" name="Oval 23"/>
            <p:cNvSpPr/>
            <p:nvPr/>
          </p:nvSpPr>
          <p:spPr>
            <a:xfrm>
              <a:off x="5419165" y="4061012"/>
              <a:ext cx="243905" cy="331694"/>
            </a:xfrm>
            <a:prstGeom prst="ellipse">
              <a:avLst/>
            </a:prstGeom>
            <a:solidFill>
              <a:srgbClr val="D579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FF66CC"/>
                  </a:solidFill>
                </a:ln>
              </a:endParaRPr>
            </a:p>
          </p:txBody>
        </p:sp>
        <p:sp>
          <p:nvSpPr>
            <p:cNvPr id="25" name="Oval 24"/>
            <p:cNvSpPr/>
            <p:nvPr/>
          </p:nvSpPr>
          <p:spPr>
            <a:xfrm>
              <a:off x="5691100" y="4061012"/>
              <a:ext cx="122512" cy="345142"/>
            </a:xfrm>
            <a:prstGeom prst="ellipse">
              <a:avLst/>
            </a:prstGeom>
            <a:solidFill>
              <a:srgbClr val="D579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FF66CC"/>
                  </a:solidFill>
                </a:ln>
              </a:endParaRPr>
            </a:p>
          </p:txBody>
        </p:sp>
        <p:sp>
          <p:nvSpPr>
            <p:cNvPr id="27" name="Oval 26"/>
            <p:cNvSpPr/>
            <p:nvPr/>
          </p:nvSpPr>
          <p:spPr>
            <a:xfrm flipV="1">
              <a:off x="5841118" y="4061012"/>
              <a:ext cx="45719" cy="367554"/>
            </a:xfrm>
            <a:prstGeom prst="ellipse">
              <a:avLst/>
            </a:prstGeom>
            <a:solidFill>
              <a:srgbClr val="D579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FF66CC"/>
                  </a:solidFill>
                </a:ln>
              </a:endParaRPr>
            </a:p>
          </p:txBody>
        </p:sp>
      </p:grpSp>
      <p:pic>
        <p:nvPicPr>
          <p:cNvPr id="28" name="Picture 27"/>
          <p:cNvPicPr>
            <a:picLocks noChangeAspect="1"/>
          </p:cNvPicPr>
          <p:nvPr/>
        </p:nvPicPr>
        <p:blipFill>
          <a:blip r:embed="rId18"/>
          <a:stretch>
            <a:fillRect/>
          </a:stretch>
        </p:blipFill>
        <p:spPr>
          <a:xfrm>
            <a:off x="9043" y="6313915"/>
            <a:ext cx="1612107" cy="544085"/>
          </a:xfrm>
          <a:prstGeom prst="rect">
            <a:avLst/>
          </a:prstGeom>
        </p:spPr>
      </p:pic>
    </p:spTree>
    <p:extLst>
      <p:ext uri="{BB962C8B-B14F-4D97-AF65-F5344CB8AC3E}">
        <p14:creationId xmlns:p14="http://schemas.microsoft.com/office/powerpoint/2010/main" val="38120157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0">
              <a:schemeClr val="tx1"/>
            </a:gs>
            <a:gs pos="100000">
              <a:schemeClr val="tx1"/>
            </a:gs>
          </a:gsLst>
          <a:lin ang="5400000" scaled="0"/>
          <a:tileRect/>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1633" y="1106754"/>
            <a:ext cx="5327577" cy="4608495"/>
          </a:xfrm>
        </p:spPr>
        <p:txBody>
          <a:bodyPr>
            <a:normAutofit/>
          </a:bodyPr>
          <a:lstStyle/>
          <a:p>
            <a:pPr marL="0" lvl="0" indent="0" algn="ctr">
              <a:buNone/>
            </a:pPr>
            <a:r>
              <a:rPr lang="en-US" b="1" dirty="0" smtClean="0">
                <a:solidFill>
                  <a:srgbClr val="5B9BD5"/>
                </a:solidFill>
              </a:rPr>
              <a:t>                                                                   </a:t>
            </a:r>
          </a:p>
          <a:p>
            <a:pPr marL="0" lvl="0" indent="0" algn="ctr">
              <a:buNone/>
            </a:pPr>
            <a:endParaRPr lang="en-US" sz="1600" b="1" dirty="0">
              <a:solidFill>
                <a:srgbClr val="5B9BD5"/>
              </a:solidFill>
            </a:endParaRPr>
          </a:p>
          <a:p>
            <a:pPr marL="0" lvl="0" indent="0" algn="ctr">
              <a:buNone/>
            </a:pPr>
            <a:endParaRPr lang="en-US" sz="1600" b="1" dirty="0" smtClean="0">
              <a:solidFill>
                <a:srgbClr val="5B9BD5"/>
              </a:solidFill>
            </a:endParaRPr>
          </a:p>
          <a:p>
            <a:pPr marL="0" lvl="0" indent="0" algn="ctr">
              <a:buNone/>
            </a:pPr>
            <a:endParaRPr lang="en-US" sz="1600" b="1" dirty="0">
              <a:solidFill>
                <a:srgbClr val="5B9BD5"/>
              </a:solidFill>
            </a:endParaRPr>
          </a:p>
          <a:p>
            <a:pPr marL="0" lvl="0" indent="0" algn="ctr">
              <a:buNone/>
            </a:pPr>
            <a:endParaRPr lang="en-US" sz="1600" b="1" dirty="0" smtClean="0">
              <a:solidFill>
                <a:srgbClr val="5B9BD5"/>
              </a:solidFill>
            </a:endParaRPr>
          </a:p>
          <a:p>
            <a:pPr marL="0" lvl="0" indent="0" algn="ctr">
              <a:buNone/>
            </a:pPr>
            <a:endParaRPr lang="en-US" sz="1600" b="1" dirty="0" smtClean="0">
              <a:solidFill>
                <a:srgbClr val="5B9BD5"/>
              </a:solidFill>
            </a:endParaRPr>
          </a:p>
          <a:p>
            <a:pPr marL="0" lvl="0" indent="0" algn="ctr">
              <a:buNone/>
            </a:pPr>
            <a:endParaRPr lang="en-US" sz="1600" b="1" dirty="0">
              <a:solidFill>
                <a:srgbClr val="5B9BD5"/>
              </a:solidFill>
            </a:endParaRPr>
          </a:p>
          <a:p>
            <a:pPr marL="0" lvl="0" indent="0" algn="ctr">
              <a:buNone/>
            </a:pPr>
            <a:r>
              <a:rPr lang="en-GB" sz="2000" b="1" dirty="0">
                <a:solidFill>
                  <a:srgbClr val="5B9BD5"/>
                </a:solidFill>
              </a:rPr>
              <a:t>Alpa Buddhabhatti </a:t>
            </a:r>
          </a:p>
          <a:p>
            <a:pPr marL="0" lvl="0" indent="0" algn="ctr">
              <a:buNone/>
            </a:pPr>
            <a:r>
              <a:rPr lang="en-GB" sz="2000" b="1" dirty="0">
                <a:solidFill>
                  <a:srgbClr val="5B9BD5"/>
                </a:solidFill>
              </a:rPr>
              <a:t>Azure Consultant, Cluster Reply</a:t>
            </a:r>
            <a:r>
              <a:rPr lang="en-GB" sz="2000" b="1" dirty="0">
                <a:solidFill>
                  <a:prstClr val="white"/>
                </a:solidFill>
              </a:rPr>
              <a:t> 	</a:t>
            </a:r>
          </a:p>
          <a:p>
            <a:pPr marL="0" lvl="0" indent="0" algn="ctr">
              <a:buNone/>
            </a:pPr>
            <a:endParaRPr lang="en-US" sz="2000" b="1" dirty="0" smtClean="0">
              <a:solidFill>
                <a:srgbClr val="5B9BD5"/>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021" y="1864271"/>
            <a:ext cx="1676399" cy="1586753"/>
          </a:xfrm>
          <a:prstGeom prst="rect">
            <a:avLst/>
          </a:prstGeom>
        </p:spPr>
      </p:pic>
      <p:pic>
        <p:nvPicPr>
          <p:cNvPr id="8" name="Picture 7"/>
          <p:cNvPicPr>
            <a:picLocks noChangeAspect="1"/>
          </p:cNvPicPr>
          <p:nvPr/>
        </p:nvPicPr>
        <p:blipFill>
          <a:blip r:embed="rId3"/>
          <a:stretch>
            <a:fillRect/>
          </a:stretch>
        </p:blipFill>
        <p:spPr>
          <a:xfrm>
            <a:off x="8476464" y="4899212"/>
            <a:ext cx="2391501" cy="1180227"/>
          </a:xfrm>
          <a:prstGeom prst="rect">
            <a:avLst/>
          </a:prstGeom>
        </p:spPr>
      </p:pic>
      <p:pic>
        <p:nvPicPr>
          <p:cNvPr id="9" name="Picture 8"/>
          <p:cNvPicPr>
            <a:picLocks noChangeAspect="1"/>
          </p:cNvPicPr>
          <p:nvPr/>
        </p:nvPicPr>
        <p:blipFill>
          <a:blip r:embed="rId4"/>
          <a:stretch>
            <a:fillRect/>
          </a:stretch>
        </p:blipFill>
        <p:spPr>
          <a:xfrm>
            <a:off x="6136589" y="5033682"/>
            <a:ext cx="1995219" cy="1017019"/>
          </a:xfrm>
          <a:prstGeom prst="rect">
            <a:avLst/>
          </a:prstGeom>
        </p:spPr>
      </p:pic>
      <p:pic>
        <p:nvPicPr>
          <p:cNvPr id="10" name="Picture 9"/>
          <p:cNvPicPr>
            <a:picLocks noChangeAspect="1"/>
          </p:cNvPicPr>
          <p:nvPr/>
        </p:nvPicPr>
        <p:blipFill>
          <a:blip r:embed="rId5"/>
          <a:stretch>
            <a:fillRect/>
          </a:stretch>
        </p:blipFill>
        <p:spPr>
          <a:xfrm>
            <a:off x="1037653" y="4944035"/>
            <a:ext cx="2533391" cy="1077641"/>
          </a:xfrm>
          <a:prstGeom prst="rect">
            <a:avLst/>
          </a:prstGeom>
        </p:spPr>
      </p:pic>
      <p:pic>
        <p:nvPicPr>
          <p:cNvPr id="11" name="Picture 10"/>
          <p:cNvPicPr>
            <a:picLocks noChangeAspect="1"/>
          </p:cNvPicPr>
          <p:nvPr/>
        </p:nvPicPr>
        <p:blipFill>
          <a:blip r:embed="rId6"/>
          <a:stretch>
            <a:fillRect/>
          </a:stretch>
        </p:blipFill>
        <p:spPr>
          <a:xfrm>
            <a:off x="3788074" y="4944035"/>
            <a:ext cx="2003859" cy="958329"/>
          </a:xfrm>
          <a:prstGeom prst="rect">
            <a:avLst/>
          </a:prstGeom>
        </p:spPr>
      </p:pic>
      <p:sp>
        <p:nvSpPr>
          <p:cNvPr id="2" name="Rectangle 1"/>
          <p:cNvSpPr/>
          <p:nvPr/>
        </p:nvSpPr>
        <p:spPr>
          <a:xfrm>
            <a:off x="2335725" y="537847"/>
            <a:ext cx="6869824" cy="830997"/>
          </a:xfrm>
          <a:prstGeom prst="rect">
            <a:avLst/>
          </a:prstGeom>
        </p:spPr>
        <p:txBody>
          <a:bodyPr wrap="square">
            <a:spAutoFit/>
          </a:bodyPr>
          <a:lstStyle/>
          <a:p>
            <a:pPr algn="ctr"/>
            <a:r>
              <a:rPr lang="en-US" sz="4800" dirty="0" smtClean="0">
                <a:solidFill>
                  <a:srgbClr val="002060"/>
                </a:solidFill>
                <a:effectLst>
                  <a:outerShdw blurRad="38100" dist="38100" dir="2700000" algn="tl">
                    <a:srgbClr val="000000">
                      <a:alpha val="43137"/>
                    </a:srgbClr>
                  </a:outerShdw>
                </a:effectLst>
              </a:rPr>
              <a:t>Q &amp; A</a:t>
            </a:r>
          </a:p>
        </p:txBody>
      </p:sp>
      <p:pic>
        <p:nvPicPr>
          <p:cNvPr id="17" name="Graphic 26" descr="LinkedIn">
            <a:extLst>
              <a:ext uri="{FF2B5EF4-FFF2-40B4-BE49-F238E27FC236}">
                <a16:creationId xmlns:a16="http://schemas.microsoft.com/office/drawing/2014/main" id="{5D1F560C-251F-3B83-A6F5-73742D125C3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11"/>
              </a:ext>
            </a:extLst>
          </a:blip>
          <a:stretch>
            <a:fillRect/>
          </a:stretch>
        </p:blipFill>
        <p:spPr>
          <a:xfrm>
            <a:off x="5062587" y="2581575"/>
            <a:ext cx="355954" cy="355954"/>
          </a:xfrm>
          <a:prstGeom prst="rect">
            <a:avLst/>
          </a:prstGeom>
          <a:noFill/>
          <a:ln>
            <a:noFill/>
          </a:ln>
          <a:effectLst>
            <a:outerShdw blurRad="50800" dist="38100" dir="2700000" algn="tl" rotWithShape="0">
              <a:prstClr val="black">
                <a:alpha val="40000"/>
              </a:prstClr>
            </a:outerShdw>
          </a:effectLst>
        </p:spPr>
      </p:pic>
      <p:sp>
        <p:nvSpPr>
          <p:cNvPr id="18" name="Rectangle 17">
            <a:extLst>
              <a:ext uri="{FF2B5EF4-FFF2-40B4-BE49-F238E27FC236}">
                <a16:creationId xmlns:a16="http://schemas.microsoft.com/office/drawing/2014/main" id="{8A093823-8C8C-2D55-7457-7FDF66871118}"/>
              </a:ext>
            </a:extLst>
          </p:cNvPr>
          <p:cNvSpPr/>
          <p:nvPr/>
        </p:nvSpPr>
        <p:spPr>
          <a:xfrm>
            <a:off x="5564862" y="2534303"/>
            <a:ext cx="4520433" cy="3927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smtClean="0">
                <a:solidFill>
                  <a:schemeClr val="accent1"/>
                </a:solidFill>
                <a:effectLst>
                  <a:outerShdw blurRad="38100" dist="38100" dir="2700000" algn="tl">
                    <a:srgbClr val="000000">
                      <a:alpha val="43137"/>
                    </a:srgbClr>
                  </a:outerShdw>
                </a:effectLst>
              </a:rPr>
              <a:t>alpabuddhabhatti</a:t>
            </a:r>
            <a:endParaRPr lang="en-GB" sz="2800" dirty="0">
              <a:solidFill>
                <a:schemeClr val="accent1"/>
              </a:solidFill>
              <a:effectLst>
                <a:outerShdw blurRad="38100" dist="38100" dir="2700000" algn="tl">
                  <a:srgbClr val="000000">
                    <a:alpha val="43137"/>
                  </a:srgbClr>
                </a:outerShdw>
              </a:effectLst>
            </a:endParaRPr>
          </a:p>
        </p:txBody>
      </p:sp>
      <p:pic>
        <p:nvPicPr>
          <p:cNvPr id="19" name="Graphic 46" descr="Twitter">
            <a:extLst>
              <a:ext uri="{FF2B5EF4-FFF2-40B4-BE49-F238E27FC236}">
                <a16:creationId xmlns:a16="http://schemas.microsoft.com/office/drawing/2014/main" id="{0533FE8F-67DB-7A2E-9E63-2A47B8EA6C35}"/>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 xmlns:asvg="http://schemas.microsoft.com/office/drawing/2016/SVG/main" r:embed="rId13"/>
              </a:ext>
            </a:extLst>
          </a:blip>
          <a:stretch>
            <a:fillRect/>
          </a:stretch>
        </p:blipFill>
        <p:spPr>
          <a:xfrm>
            <a:off x="5062587" y="3169144"/>
            <a:ext cx="355954" cy="355954"/>
          </a:xfrm>
          <a:prstGeom prst="rect">
            <a:avLst/>
          </a:prstGeom>
          <a:effectLst>
            <a:outerShdw blurRad="50800" dist="38100" dir="2700000" algn="tl" rotWithShape="0">
              <a:prstClr val="black">
                <a:alpha val="40000"/>
              </a:prstClr>
            </a:outerShdw>
          </a:effectLst>
        </p:spPr>
      </p:pic>
      <p:sp>
        <p:nvSpPr>
          <p:cNvPr id="26" name="Rectangle 25">
            <a:extLst>
              <a:ext uri="{FF2B5EF4-FFF2-40B4-BE49-F238E27FC236}">
                <a16:creationId xmlns:a16="http://schemas.microsoft.com/office/drawing/2014/main" id="{5247010D-87D2-3EEF-930B-C1FC65388E42}"/>
              </a:ext>
            </a:extLst>
          </p:cNvPr>
          <p:cNvSpPr/>
          <p:nvPr/>
        </p:nvSpPr>
        <p:spPr>
          <a:xfrm>
            <a:off x="5581443" y="3111928"/>
            <a:ext cx="4535228" cy="3559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a:solidFill>
                  <a:schemeClr val="accent1"/>
                </a:solidFill>
                <a:effectLst>
                  <a:outerShdw blurRad="38100" dist="38100" dir="2700000" algn="tl">
                    <a:srgbClr val="000000">
                      <a:alpha val="43137"/>
                    </a:srgbClr>
                  </a:outerShdw>
                </a:effectLst>
              </a:rPr>
              <a:t>@</a:t>
            </a:r>
            <a:r>
              <a:rPr lang="en-GB" sz="2800" dirty="0" smtClean="0">
                <a:solidFill>
                  <a:schemeClr val="accent1"/>
                </a:solidFill>
                <a:effectLst>
                  <a:outerShdw blurRad="38100" dist="38100" dir="2700000" algn="tl">
                    <a:srgbClr val="000000">
                      <a:alpha val="43137"/>
                    </a:srgbClr>
                  </a:outerShdw>
                </a:effectLst>
              </a:rPr>
              <a:t>AlpaB7</a:t>
            </a:r>
            <a:endParaRPr lang="en-GB" sz="2800" dirty="0">
              <a:solidFill>
                <a:schemeClr val="accent1"/>
              </a:solidFill>
              <a:effectLst>
                <a:outerShdw blurRad="38100" dist="38100" dir="2700000" algn="tl">
                  <a:srgbClr val="000000">
                    <a:alpha val="43137"/>
                  </a:srgbClr>
                </a:outerShdw>
              </a:effectLst>
            </a:endParaRPr>
          </a:p>
        </p:txBody>
      </p:sp>
      <p:pic>
        <p:nvPicPr>
          <p:cNvPr id="29" name="Graphic 20" descr="GitHub">
            <a:extLst>
              <a:ext uri="{FF2B5EF4-FFF2-40B4-BE49-F238E27FC236}">
                <a16:creationId xmlns:a16="http://schemas.microsoft.com/office/drawing/2014/main" id="{729D4E03-1708-3B4E-4BDF-617BF1542147}"/>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 xmlns:asvg="http://schemas.microsoft.com/office/drawing/2016/SVG/main" r:embed="rId15"/>
              </a:ext>
            </a:extLst>
          </a:blip>
          <a:stretch>
            <a:fillRect/>
          </a:stretch>
        </p:blipFill>
        <p:spPr>
          <a:xfrm>
            <a:off x="5031288" y="1902070"/>
            <a:ext cx="355954" cy="355954"/>
          </a:xfrm>
          <a:prstGeom prst="rect">
            <a:avLst/>
          </a:prstGeom>
          <a:effectLst>
            <a:outerShdw blurRad="50800" dist="38100" dir="2700000" algn="tl" rotWithShape="0">
              <a:prstClr val="black">
                <a:alpha val="40000"/>
              </a:prstClr>
            </a:outerShdw>
          </a:effectLst>
        </p:spPr>
      </p:pic>
      <p:sp>
        <p:nvSpPr>
          <p:cNvPr id="30" name="Rectangle 29">
            <a:extLst>
              <a:ext uri="{FF2B5EF4-FFF2-40B4-BE49-F238E27FC236}">
                <a16:creationId xmlns:a16="http://schemas.microsoft.com/office/drawing/2014/main" id="{3A5336BD-719A-007E-7F0D-0F424DB6D5BD}"/>
              </a:ext>
            </a:extLst>
          </p:cNvPr>
          <p:cNvSpPr/>
          <p:nvPr/>
        </p:nvSpPr>
        <p:spPr>
          <a:xfrm>
            <a:off x="5513287" y="1864271"/>
            <a:ext cx="5576054" cy="4437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a:solidFill>
                  <a:schemeClr val="accent1"/>
                </a:solidFill>
                <a:effectLst>
                  <a:outerShdw blurRad="38100" dist="38100" dir="2700000" algn="tl">
                    <a:srgbClr val="000000">
                      <a:alpha val="43137"/>
                    </a:srgbClr>
                  </a:outerShdw>
                </a:effectLst>
              </a:rPr>
              <a:t>alpaBuddhabhatti/CloudBrew2022</a:t>
            </a:r>
          </a:p>
        </p:txBody>
      </p:sp>
      <p:pic>
        <p:nvPicPr>
          <p:cNvPr id="20" name="Picture 19"/>
          <p:cNvPicPr>
            <a:picLocks noChangeAspect="1"/>
          </p:cNvPicPr>
          <p:nvPr/>
        </p:nvPicPr>
        <p:blipFill>
          <a:blip r:embed="rId16"/>
          <a:stretch>
            <a:fillRect/>
          </a:stretch>
        </p:blipFill>
        <p:spPr>
          <a:xfrm>
            <a:off x="0" y="0"/>
            <a:ext cx="690283" cy="771302"/>
          </a:xfrm>
          <a:prstGeom prst="rect">
            <a:avLst/>
          </a:prstGeom>
        </p:spPr>
      </p:pic>
      <p:pic>
        <p:nvPicPr>
          <p:cNvPr id="21" name="Picture 20"/>
          <p:cNvPicPr>
            <a:picLocks noChangeAspect="1"/>
          </p:cNvPicPr>
          <p:nvPr/>
        </p:nvPicPr>
        <p:blipFill>
          <a:blip r:embed="rId17"/>
          <a:stretch>
            <a:fillRect/>
          </a:stretch>
        </p:blipFill>
        <p:spPr>
          <a:xfrm>
            <a:off x="11593759" y="0"/>
            <a:ext cx="551345" cy="657225"/>
          </a:xfrm>
          <a:prstGeom prst="rect">
            <a:avLst/>
          </a:prstGeom>
        </p:spPr>
      </p:pic>
      <p:sp>
        <p:nvSpPr>
          <p:cNvPr id="22" name="Rectangle 21"/>
          <p:cNvSpPr/>
          <p:nvPr/>
        </p:nvSpPr>
        <p:spPr>
          <a:xfrm>
            <a:off x="5581443" y="3616592"/>
            <a:ext cx="5068888" cy="523220"/>
          </a:xfrm>
          <a:prstGeom prst="rect">
            <a:avLst/>
          </a:prstGeom>
        </p:spPr>
        <p:txBody>
          <a:bodyPr wrap="none">
            <a:spAutoFit/>
          </a:bodyPr>
          <a:lstStyle/>
          <a:p>
            <a:r>
              <a:rPr lang="en-GB" sz="2800" dirty="0">
                <a:solidFill>
                  <a:schemeClr val="accent1"/>
                </a:solidFill>
                <a:effectLst>
                  <a:outerShdw blurRad="38100" dist="38100" dir="2700000" algn="tl">
                    <a:srgbClr val="000000">
                      <a:alpha val="43137"/>
                    </a:srgbClr>
                  </a:outerShdw>
                </a:effectLst>
              </a:rPr>
              <a:t>https://medium.com/@meetalpa</a:t>
            </a:r>
          </a:p>
        </p:txBody>
      </p:sp>
      <p:grpSp>
        <p:nvGrpSpPr>
          <p:cNvPr id="23" name="Group 22"/>
          <p:cNvGrpSpPr/>
          <p:nvPr/>
        </p:nvGrpSpPr>
        <p:grpSpPr>
          <a:xfrm>
            <a:off x="4980077" y="3732665"/>
            <a:ext cx="467672" cy="367554"/>
            <a:chOff x="5419165" y="4061012"/>
            <a:chExt cx="467672" cy="367554"/>
          </a:xfrm>
        </p:grpSpPr>
        <p:sp>
          <p:nvSpPr>
            <p:cNvPr id="24" name="Oval 23"/>
            <p:cNvSpPr/>
            <p:nvPr/>
          </p:nvSpPr>
          <p:spPr>
            <a:xfrm>
              <a:off x="5419165" y="4061012"/>
              <a:ext cx="243905" cy="331694"/>
            </a:xfrm>
            <a:prstGeom prst="ellipse">
              <a:avLst/>
            </a:prstGeom>
            <a:solidFill>
              <a:srgbClr val="D579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FF66CC"/>
                  </a:solidFill>
                </a:ln>
              </a:endParaRPr>
            </a:p>
          </p:txBody>
        </p:sp>
        <p:sp>
          <p:nvSpPr>
            <p:cNvPr id="25" name="Oval 24"/>
            <p:cNvSpPr/>
            <p:nvPr/>
          </p:nvSpPr>
          <p:spPr>
            <a:xfrm>
              <a:off x="5691100" y="4061012"/>
              <a:ext cx="122512" cy="345142"/>
            </a:xfrm>
            <a:prstGeom prst="ellipse">
              <a:avLst/>
            </a:prstGeom>
            <a:solidFill>
              <a:srgbClr val="D579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FF66CC"/>
                  </a:solidFill>
                </a:ln>
              </a:endParaRPr>
            </a:p>
          </p:txBody>
        </p:sp>
        <p:sp>
          <p:nvSpPr>
            <p:cNvPr id="27" name="Oval 26"/>
            <p:cNvSpPr/>
            <p:nvPr/>
          </p:nvSpPr>
          <p:spPr>
            <a:xfrm flipV="1">
              <a:off x="5841118" y="4061012"/>
              <a:ext cx="45719" cy="367554"/>
            </a:xfrm>
            <a:prstGeom prst="ellipse">
              <a:avLst/>
            </a:prstGeom>
            <a:solidFill>
              <a:srgbClr val="D579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FF66CC"/>
                  </a:solidFill>
                </a:ln>
              </a:endParaRPr>
            </a:p>
          </p:txBody>
        </p:sp>
      </p:grpSp>
      <p:pic>
        <p:nvPicPr>
          <p:cNvPr id="28" name="Picture 27"/>
          <p:cNvPicPr>
            <a:picLocks noChangeAspect="1"/>
          </p:cNvPicPr>
          <p:nvPr/>
        </p:nvPicPr>
        <p:blipFill>
          <a:blip r:embed="rId18"/>
          <a:stretch>
            <a:fillRect/>
          </a:stretch>
        </p:blipFill>
        <p:spPr>
          <a:xfrm>
            <a:off x="9043" y="6313915"/>
            <a:ext cx="1612107" cy="544085"/>
          </a:xfrm>
          <a:prstGeom prst="rect">
            <a:avLst/>
          </a:prstGeom>
        </p:spPr>
      </p:pic>
    </p:spTree>
    <p:extLst>
      <p:ext uri="{BB962C8B-B14F-4D97-AF65-F5344CB8AC3E}">
        <p14:creationId xmlns:p14="http://schemas.microsoft.com/office/powerpoint/2010/main" val="24856014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0">
              <a:schemeClr val="tx1"/>
            </a:gs>
            <a:gs pos="100000">
              <a:schemeClr val="tx1"/>
            </a:gs>
          </a:gsLst>
          <a:lin ang="5400000" scaled="0"/>
          <a:tileRect/>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88433" y="1158247"/>
            <a:ext cx="5327577" cy="4608495"/>
          </a:xfrm>
        </p:spPr>
        <p:txBody>
          <a:bodyPr>
            <a:normAutofit/>
          </a:bodyPr>
          <a:lstStyle/>
          <a:p>
            <a:pPr marL="0" lvl="0" indent="0" algn="ctr">
              <a:buNone/>
            </a:pPr>
            <a:r>
              <a:rPr lang="en-US" b="1" dirty="0" smtClean="0">
                <a:solidFill>
                  <a:srgbClr val="5B9BD5"/>
                </a:solidFill>
              </a:rPr>
              <a:t>                                                                   </a:t>
            </a:r>
          </a:p>
          <a:p>
            <a:pPr marL="0" lvl="0" indent="0" algn="ctr">
              <a:buNone/>
            </a:pPr>
            <a:endParaRPr lang="en-US" sz="1600" b="1" dirty="0">
              <a:solidFill>
                <a:srgbClr val="5B9BD5"/>
              </a:solidFill>
            </a:endParaRPr>
          </a:p>
          <a:p>
            <a:pPr marL="0" lvl="0" indent="0" algn="ctr">
              <a:buNone/>
            </a:pPr>
            <a:endParaRPr lang="en-US" sz="1600" b="1" dirty="0" smtClean="0">
              <a:solidFill>
                <a:srgbClr val="5B9BD5"/>
              </a:solidFill>
            </a:endParaRPr>
          </a:p>
          <a:p>
            <a:pPr marL="0" lvl="0" indent="0" algn="ctr">
              <a:buNone/>
            </a:pPr>
            <a:endParaRPr lang="en-US" sz="1600" b="1" dirty="0">
              <a:solidFill>
                <a:srgbClr val="5B9BD5"/>
              </a:solidFill>
            </a:endParaRPr>
          </a:p>
          <a:p>
            <a:pPr marL="0" lvl="0" indent="0" algn="ctr">
              <a:buNone/>
            </a:pPr>
            <a:endParaRPr lang="en-US" sz="1600" b="1" dirty="0" smtClean="0">
              <a:solidFill>
                <a:srgbClr val="5B9BD5"/>
              </a:solidFill>
            </a:endParaRPr>
          </a:p>
          <a:p>
            <a:pPr marL="0" lvl="0" indent="0" algn="ctr">
              <a:buNone/>
            </a:pPr>
            <a:endParaRPr lang="en-US" sz="1600" b="1" dirty="0" smtClean="0">
              <a:solidFill>
                <a:srgbClr val="5B9BD5"/>
              </a:solidFill>
            </a:endParaRPr>
          </a:p>
          <a:p>
            <a:pPr marL="0" lvl="0" indent="0" algn="ctr">
              <a:buNone/>
            </a:pPr>
            <a:endParaRPr lang="en-US" sz="1600" b="1" dirty="0">
              <a:solidFill>
                <a:srgbClr val="5B9BD5"/>
              </a:solidFill>
            </a:endParaRPr>
          </a:p>
          <a:p>
            <a:pPr marL="0" lvl="0" indent="0" algn="ctr">
              <a:buNone/>
            </a:pPr>
            <a:r>
              <a:rPr lang="en-GB" sz="2000" b="1" dirty="0">
                <a:solidFill>
                  <a:srgbClr val="5B9BD5"/>
                </a:solidFill>
              </a:rPr>
              <a:t>Alpa Buddhabhatti </a:t>
            </a:r>
          </a:p>
          <a:p>
            <a:pPr marL="0" lvl="0" indent="0" algn="ctr">
              <a:buNone/>
            </a:pPr>
            <a:r>
              <a:rPr lang="en-GB" sz="2000" b="1" dirty="0">
                <a:solidFill>
                  <a:srgbClr val="5B9BD5"/>
                </a:solidFill>
              </a:rPr>
              <a:t>Azure Consultant, Cluster Reply</a:t>
            </a:r>
            <a:r>
              <a:rPr lang="en-GB" sz="2000" b="1" dirty="0">
                <a:solidFill>
                  <a:prstClr val="white"/>
                </a:solidFill>
              </a:rPr>
              <a:t> 	</a:t>
            </a:r>
          </a:p>
          <a:p>
            <a:pPr marL="0" lvl="0" indent="0" algn="ctr">
              <a:buNone/>
            </a:pPr>
            <a:endParaRPr lang="en-US" sz="2000" b="1" dirty="0" smtClean="0">
              <a:solidFill>
                <a:srgbClr val="5B9BD5"/>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78549" y="2149100"/>
            <a:ext cx="1676399" cy="1586753"/>
          </a:xfrm>
          <a:prstGeom prst="rect">
            <a:avLst/>
          </a:prstGeom>
        </p:spPr>
      </p:pic>
      <p:pic>
        <p:nvPicPr>
          <p:cNvPr id="8" name="Picture 7"/>
          <p:cNvPicPr>
            <a:picLocks noChangeAspect="1"/>
          </p:cNvPicPr>
          <p:nvPr/>
        </p:nvPicPr>
        <p:blipFill>
          <a:blip r:embed="rId3"/>
          <a:stretch>
            <a:fillRect/>
          </a:stretch>
        </p:blipFill>
        <p:spPr>
          <a:xfrm>
            <a:off x="8826088" y="5089884"/>
            <a:ext cx="2391501" cy="981852"/>
          </a:xfrm>
          <a:prstGeom prst="rect">
            <a:avLst/>
          </a:prstGeom>
        </p:spPr>
      </p:pic>
      <p:pic>
        <p:nvPicPr>
          <p:cNvPr id="9" name="Picture 8"/>
          <p:cNvPicPr>
            <a:picLocks noChangeAspect="1"/>
          </p:cNvPicPr>
          <p:nvPr/>
        </p:nvPicPr>
        <p:blipFill>
          <a:blip r:embed="rId4"/>
          <a:stretch>
            <a:fillRect/>
          </a:stretch>
        </p:blipFill>
        <p:spPr>
          <a:xfrm>
            <a:off x="6284507" y="5141922"/>
            <a:ext cx="1995219" cy="924376"/>
          </a:xfrm>
          <a:prstGeom prst="rect">
            <a:avLst/>
          </a:prstGeom>
        </p:spPr>
      </p:pic>
      <p:pic>
        <p:nvPicPr>
          <p:cNvPr id="10" name="Picture 9"/>
          <p:cNvPicPr>
            <a:picLocks noChangeAspect="1"/>
          </p:cNvPicPr>
          <p:nvPr/>
        </p:nvPicPr>
        <p:blipFill>
          <a:blip r:embed="rId5"/>
          <a:stretch>
            <a:fillRect/>
          </a:stretch>
        </p:blipFill>
        <p:spPr>
          <a:xfrm>
            <a:off x="1064548" y="5089884"/>
            <a:ext cx="2533391" cy="976414"/>
          </a:xfrm>
          <a:prstGeom prst="rect">
            <a:avLst/>
          </a:prstGeom>
        </p:spPr>
      </p:pic>
      <p:pic>
        <p:nvPicPr>
          <p:cNvPr id="11" name="Picture 10"/>
          <p:cNvPicPr>
            <a:picLocks noChangeAspect="1"/>
          </p:cNvPicPr>
          <p:nvPr/>
        </p:nvPicPr>
        <p:blipFill>
          <a:blip r:embed="rId6"/>
          <a:stretch>
            <a:fillRect/>
          </a:stretch>
        </p:blipFill>
        <p:spPr>
          <a:xfrm>
            <a:off x="3912151" y="4975412"/>
            <a:ext cx="2003859" cy="1090886"/>
          </a:xfrm>
          <a:prstGeom prst="rect">
            <a:avLst/>
          </a:prstGeom>
        </p:spPr>
      </p:pic>
      <p:pic>
        <p:nvPicPr>
          <p:cNvPr id="20" name="Graphic 26" descr="LinkedIn">
            <a:extLst>
              <a:ext uri="{FF2B5EF4-FFF2-40B4-BE49-F238E27FC236}">
                <a16:creationId xmlns:a16="http://schemas.microsoft.com/office/drawing/2014/main" id="{5D1F560C-251F-3B83-A6F5-73742D125C3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11"/>
              </a:ext>
            </a:extLst>
          </a:blip>
          <a:stretch>
            <a:fillRect/>
          </a:stretch>
        </p:blipFill>
        <p:spPr>
          <a:xfrm>
            <a:off x="5485093" y="2844364"/>
            <a:ext cx="355954" cy="355954"/>
          </a:xfrm>
          <a:prstGeom prst="rect">
            <a:avLst/>
          </a:prstGeom>
          <a:noFill/>
          <a:ln>
            <a:noFill/>
          </a:ln>
          <a:effectLst>
            <a:outerShdw blurRad="50800" dist="38100" dir="2700000" algn="tl" rotWithShape="0">
              <a:prstClr val="black">
                <a:alpha val="40000"/>
              </a:prstClr>
            </a:outerShdw>
          </a:effectLst>
        </p:spPr>
      </p:pic>
      <p:sp>
        <p:nvSpPr>
          <p:cNvPr id="21" name="Rectangle 20">
            <a:extLst>
              <a:ext uri="{FF2B5EF4-FFF2-40B4-BE49-F238E27FC236}">
                <a16:creationId xmlns:a16="http://schemas.microsoft.com/office/drawing/2014/main" id="{8A093823-8C8C-2D55-7457-7FDF66871118}"/>
              </a:ext>
            </a:extLst>
          </p:cNvPr>
          <p:cNvSpPr/>
          <p:nvPr/>
        </p:nvSpPr>
        <p:spPr>
          <a:xfrm>
            <a:off x="5987368" y="2797092"/>
            <a:ext cx="4738903" cy="3927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smtClean="0">
                <a:solidFill>
                  <a:schemeClr val="accent1"/>
                </a:solidFill>
                <a:effectLst>
                  <a:outerShdw blurRad="38100" dist="38100" dir="2700000" algn="tl">
                    <a:srgbClr val="000000">
                      <a:alpha val="43137"/>
                    </a:srgbClr>
                  </a:outerShdw>
                </a:effectLst>
              </a:rPr>
              <a:t>alpabuddhabhatti</a:t>
            </a:r>
            <a:endParaRPr lang="en-GB" sz="2800" dirty="0">
              <a:effectLst>
                <a:outerShdw blurRad="38100" dist="38100" dir="2700000" algn="tl">
                  <a:srgbClr val="000000">
                    <a:alpha val="43137"/>
                  </a:srgbClr>
                </a:outerShdw>
              </a:effectLst>
            </a:endParaRPr>
          </a:p>
        </p:txBody>
      </p:sp>
      <p:pic>
        <p:nvPicPr>
          <p:cNvPr id="22" name="Graphic 46" descr="Twitter">
            <a:extLst>
              <a:ext uri="{FF2B5EF4-FFF2-40B4-BE49-F238E27FC236}">
                <a16:creationId xmlns:a16="http://schemas.microsoft.com/office/drawing/2014/main" id="{0533FE8F-67DB-7A2E-9E63-2A47B8EA6C35}"/>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 xmlns:asvg="http://schemas.microsoft.com/office/drawing/2016/SVG/main" r:embed="rId13"/>
              </a:ext>
            </a:extLst>
          </a:blip>
          <a:stretch>
            <a:fillRect/>
          </a:stretch>
        </p:blipFill>
        <p:spPr>
          <a:xfrm>
            <a:off x="5485093" y="3431933"/>
            <a:ext cx="355954" cy="355954"/>
          </a:xfrm>
          <a:prstGeom prst="rect">
            <a:avLst/>
          </a:prstGeom>
          <a:effectLst>
            <a:outerShdw blurRad="50800" dist="38100" dir="2700000" algn="tl" rotWithShape="0">
              <a:prstClr val="black">
                <a:alpha val="40000"/>
              </a:prstClr>
            </a:outerShdw>
          </a:effectLst>
        </p:spPr>
      </p:pic>
      <p:sp>
        <p:nvSpPr>
          <p:cNvPr id="23" name="Rectangle 22">
            <a:extLst>
              <a:ext uri="{FF2B5EF4-FFF2-40B4-BE49-F238E27FC236}">
                <a16:creationId xmlns:a16="http://schemas.microsoft.com/office/drawing/2014/main" id="{5247010D-87D2-3EEF-930B-C1FC65388E42}"/>
              </a:ext>
            </a:extLst>
          </p:cNvPr>
          <p:cNvSpPr/>
          <p:nvPr/>
        </p:nvSpPr>
        <p:spPr>
          <a:xfrm>
            <a:off x="6020531" y="3366489"/>
            <a:ext cx="4705740" cy="3559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a:solidFill>
                  <a:schemeClr val="accent1"/>
                </a:solidFill>
                <a:effectLst>
                  <a:outerShdw blurRad="38100" dist="38100" dir="2700000" algn="tl">
                    <a:srgbClr val="000000">
                      <a:alpha val="43137"/>
                    </a:srgbClr>
                  </a:outerShdw>
                </a:effectLst>
              </a:rPr>
              <a:t>@</a:t>
            </a:r>
            <a:r>
              <a:rPr lang="en-GB" sz="2800" dirty="0" smtClean="0">
                <a:solidFill>
                  <a:schemeClr val="accent1"/>
                </a:solidFill>
                <a:effectLst>
                  <a:outerShdw blurRad="38100" dist="38100" dir="2700000" algn="tl">
                    <a:srgbClr val="000000">
                      <a:alpha val="43137"/>
                    </a:srgbClr>
                  </a:outerShdw>
                </a:effectLst>
              </a:rPr>
              <a:t>AlpaB7</a:t>
            </a:r>
            <a:endParaRPr lang="en-GB" sz="2800" dirty="0">
              <a:solidFill>
                <a:schemeClr val="accent1"/>
              </a:solidFill>
              <a:effectLst>
                <a:outerShdw blurRad="38100" dist="38100" dir="2700000" algn="tl">
                  <a:srgbClr val="000000">
                    <a:alpha val="43137"/>
                  </a:srgbClr>
                </a:outerShdw>
              </a:effectLst>
            </a:endParaRPr>
          </a:p>
        </p:txBody>
      </p:sp>
      <p:sp>
        <p:nvSpPr>
          <p:cNvPr id="2" name="Rectangle 1"/>
          <p:cNvSpPr/>
          <p:nvPr/>
        </p:nvSpPr>
        <p:spPr>
          <a:xfrm>
            <a:off x="2106205" y="78544"/>
            <a:ext cx="6869824" cy="830997"/>
          </a:xfrm>
          <a:prstGeom prst="rect">
            <a:avLst/>
          </a:prstGeom>
        </p:spPr>
        <p:txBody>
          <a:bodyPr wrap="square">
            <a:spAutoFit/>
          </a:bodyPr>
          <a:lstStyle/>
          <a:p>
            <a:pPr algn="ctr"/>
            <a:r>
              <a:rPr lang="en-US" sz="4800" dirty="0" smtClean="0">
                <a:solidFill>
                  <a:srgbClr val="002060"/>
                </a:solidFill>
                <a:effectLst>
                  <a:outerShdw blurRad="38100" dist="38100" dir="2700000" algn="tl">
                    <a:srgbClr val="000000">
                      <a:alpha val="43137"/>
                    </a:srgbClr>
                  </a:outerShdw>
                </a:effectLst>
              </a:rPr>
              <a:t>About Me</a:t>
            </a:r>
          </a:p>
        </p:txBody>
      </p:sp>
      <p:pic>
        <p:nvPicPr>
          <p:cNvPr id="18" name="Graphic 20" descr="GitHub">
            <a:extLst>
              <a:ext uri="{FF2B5EF4-FFF2-40B4-BE49-F238E27FC236}">
                <a16:creationId xmlns:a16="http://schemas.microsoft.com/office/drawing/2014/main" id="{729D4E03-1708-3B4E-4BDF-617BF1542147}"/>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 xmlns:asvg="http://schemas.microsoft.com/office/drawing/2016/SVG/main" r:embed="rId15"/>
              </a:ext>
            </a:extLst>
          </a:blip>
          <a:stretch>
            <a:fillRect/>
          </a:stretch>
        </p:blipFill>
        <p:spPr>
          <a:xfrm>
            <a:off x="5485093" y="2187536"/>
            <a:ext cx="355954" cy="355954"/>
          </a:xfrm>
          <a:prstGeom prst="rect">
            <a:avLst/>
          </a:prstGeom>
          <a:effectLst>
            <a:outerShdw blurRad="50800" dist="38100" dir="2700000" algn="tl" rotWithShape="0">
              <a:prstClr val="black">
                <a:alpha val="40000"/>
              </a:prstClr>
            </a:outerShdw>
          </a:effectLst>
        </p:spPr>
      </p:pic>
      <p:sp>
        <p:nvSpPr>
          <p:cNvPr id="19" name="Rectangle 18">
            <a:extLst>
              <a:ext uri="{FF2B5EF4-FFF2-40B4-BE49-F238E27FC236}">
                <a16:creationId xmlns:a16="http://schemas.microsoft.com/office/drawing/2014/main" id="{3A5336BD-719A-007E-7F0D-0F424DB6D5BD}"/>
              </a:ext>
            </a:extLst>
          </p:cNvPr>
          <p:cNvSpPr/>
          <p:nvPr/>
        </p:nvSpPr>
        <p:spPr>
          <a:xfrm>
            <a:off x="6020531" y="2299910"/>
            <a:ext cx="5664963" cy="487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smtClean="0">
                <a:solidFill>
                  <a:schemeClr val="accent1"/>
                </a:solidFill>
                <a:effectLst>
                  <a:outerShdw blurRad="38100" dist="38100" dir="2700000" algn="tl">
                    <a:srgbClr val="000000">
                      <a:alpha val="43137"/>
                    </a:srgbClr>
                  </a:outerShdw>
                </a:effectLst>
              </a:rPr>
              <a:t>alpaBuddhabhatti/CloudBrew2022</a:t>
            </a:r>
            <a:endParaRPr lang="en-GB" sz="2800" dirty="0">
              <a:solidFill>
                <a:schemeClr val="accent1"/>
              </a:solidFill>
              <a:effectLst>
                <a:outerShdw blurRad="38100" dist="38100" dir="2700000" algn="tl">
                  <a:srgbClr val="000000">
                    <a:alpha val="43137"/>
                  </a:srgbClr>
                </a:outerShdw>
              </a:effectLst>
            </a:endParaRPr>
          </a:p>
          <a:p>
            <a:endParaRPr lang="en-GB" sz="2800" dirty="0" smtClean="0">
              <a:effectLst>
                <a:outerShdw blurRad="38100" dist="38100" dir="2700000" algn="tl">
                  <a:srgbClr val="000000">
                    <a:alpha val="43137"/>
                  </a:srgbClr>
                </a:outerShdw>
              </a:effectLst>
            </a:endParaRPr>
          </a:p>
        </p:txBody>
      </p:sp>
      <p:sp>
        <p:nvSpPr>
          <p:cNvPr id="7" name="Rectangle 6"/>
          <p:cNvSpPr/>
          <p:nvPr/>
        </p:nvSpPr>
        <p:spPr>
          <a:xfrm>
            <a:off x="6020531" y="3944939"/>
            <a:ext cx="5068888" cy="523220"/>
          </a:xfrm>
          <a:prstGeom prst="rect">
            <a:avLst/>
          </a:prstGeom>
        </p:spPr>
        <p:txBody>
          <a:bodyPr wrap="none">
            <a:spAutoFit/>
          </a:bodyPr>
          <a:lstStyle/>
          <a:p>
            <a:r>
              <a:rPr lang="en-GB" sz="2800" dirty="0">
                <a:solidFill>
                  <a:schemeClr val="accent1"/>
                </a:solidFill>
                <a:effectLst>
                  <a:outerShdw blurRad="38100" dist="38100" dir="2700000" algn="tl">
                    <a:srgbClr val="000000">
                      <a:alpha val="43137"/>
                    </a:srgbClr>
                  </a:outerShdw>
                </a:effectLst>
              </a:rPr>
              <a:t>https://medium.com/@meetalpa</a:t>
            </a:r>
          </a:p>
        </p:txBody>
      </p:sp>
      <p:grpSp>
        <p:nvGrpSpPr>
          <p:cNvPr id="16" name="Group 15"/>
          <p:cNvGrpSpPr/>
          <p:nvPr/>
        </p:nvGrpSpPr>
        <p:grpSpPr>
          <a:xfrm>
            <a:off x="5419165" y="4061012"/>
            <a:ext cx="467672" cy="367554"/>
            <a:chOff x="5419165" y="4061012"/>
            <a:chExt cx="467672" cy="367554"/>
          </a:xfrm>
        </p:grpSpPr>
        <p:sp>
          <p:nvSpPr>
            <p:cNvPr id="12" name="Oval 11"/>
            <p:cNvSpPr/>
            <p:nvPr/>
          </p:nvSpPr>
          <p:spPr>
            <a:xfrm>
              <a:off x="5419165" y="4061012"/>
              <a:ext cx="243905" cy="331694"/>
            </a:xfrm>
            <a:prstGeom prst="ellipse">
              <a:avLst/>
            </a:prstGeom>
            <a:solidFill>
              <a:srgbClr val="D579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FF66CC"/>
                  </a:solidFill>
                </a:ln>
              </a:endParaRPr>
            </a:p>
          </p:txBody>
        </p:sp>
        <p:sp>
          <p:nvSpPr>
            <p:cNvPr id="14" name="Oval 13"/>
            <p:cNvSpPr/>
            <p:nvPr/>
          </p:nvSpPr>
          <p:spPr>
            <a:xfrm>
              <a:off x="5691100" y="4061012"/>
              <a:ext cx="122512" cy="345142"/>
            </a:xfrm>
            <a:prstGeom prst="ellipse">
              <a:avLst/>
            </a:prstGeom>
            <a:solidFill>
              <a:srgbClr val="D579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FF66CC"/>
                  </a:solidFill>
                </a:ln>
              </a:endParaRPr>
            </a:p>
          </p:txBody>
        </p:sp>
        <p:sp>
          <p:nvSpPr>
            <p:cNvPr id="15" name="Oval 14"/>
            <p:cNvSpPr/>
            <p:nvPr/>
          </p:nvSpPr>
          <p:spPr>
            <a:xfrm flipV="1">
              <a:off x="5841118" y="4061012"/>
              <a:ext cx="45719" cy="367554"/>
            </a:xfrm>
            <a:prstGeom prst="ellipse">
              <a:avLst/>
            </a:prstGeom>
            <a:solidFill>
              <a:srgbClr val="D579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FF66CC"/>
                  </a:solidFill>
                </a:ln>
              </a:endParaRPr>
            </a:p>
          </p:txBody>
        </p:sp>
      </p:grpSp>
      <p:pic>
        <p:nvPicPr>
          <p:cNvPr id="5" name="Picture 4"/>
          <p:cNvPicPr>
            <a:picLocks noChangeAspect="1"/>
          </p:cNvPicPr>
          <p:nvPr/>
        </p:nvPicPr>
        <p:blipFill>
          <a:blip r:embed="rId16"/>
          <a:stretch>
            <a:fillRect/>
          </a:stretch>
        </p:blipFill>
        <p:spPr>
          <a:xfrm>
            <a:off x="9043" y="6313915"/>
            <a:ext cx="1612107" cy="544085"/>
          </a:xfrm>
          <a:prstGeom prst="rect">
            <a:avLst/>
          </a:prstGeom>
        </p:spPr>
      </p:pic>
    </p:spTree>
    <p:extLst>
      <p:ext uri="{BB962C8B-B14F-4D97-AF65-F5344CB8AC3E}">
        <p14:creationId xmlns:p14="http://schemas.microsoft.com/office/powerpoint/2010/main" val="3163999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86612" y="1625107"/>
            <a:ext cx="10421332" cy="2677656"/>
          </a:xfrm>
          <a:prstGeom prst="rect">
            <a:avLst/>
          </a:prstGeom>
        </p:spPr>
        <p:txBody>
          <a:bodyPr wrap="square">
            <a:spAutoFit/>
          </a:bodyPr>
          <a:lstStyle/>
          <a:p>
            <a:pPr lvl="0"/>
            <a:r>
              <a:rPr lang="en-US" sz="2800" dirty="0" smtClean="0">
                <a:solidFill>
                  <a:schemeClr val="accent1"/>
                </a:solidFill>
                <a:effectLst>
                  <a:outerShdw blurRad="38100" dist="38100" dir="2700000" algn="tl">
                    <a:srgbClr val="000000">
                      <a:alpha val="43137"/>
                    </a:srgbClr>
                  </a:outerShdw>
                </a:effectLst>
              </a:rPr>
              <a:t>1. Azure Data Factory overview</a:t>
            </a:r>
          </a:p>
          <a:p>
            <a:pPr lvl="0"/>
            <a:endParaRPr lang="en-US" sz="2800" dirty="0" smtClean="0">
              <a:solidFill>
                <a:schemeClr val="accent1"/>
              </a:solidFill>
              <a:effectLst>
                <a:outerShdw blurRad="38100" dist="38100" dir="2700000" algn="tl">
                  <a:srgbClr val="000000">
                    <a:alpha val="43137"/>
                  </a:srgbClr>
                </a:outerShdw>
              </a:effectLst>
            </a:endParaRPr>
          </a:p>
          <a:p>
            <a:pPr lvl="0"/>
            <a:r>
              <a:rPr lang="en-US" sz="2800" dirty="0" smtClean="0">
                <a:solidFill>
                  <a:schemeClr val="accent1"/>
                </a:solidFill>
                <a:effectLst>
                  <a:outerShdw blurRad="38100" dist="38100" dir="2700000" algn="tl">
                    <a:srgbClr val="000000">
                      <a:alpha val="43137"/>
                    </a:srgbClr>
                  </a:outerShdw>
                </a:effectLst>
              </a:rPr>
              <a:t>2. Azure </a:t>
            </a:r>
            <a:r>
              <a:rPr lang="en-US" sz="2800" dirty="0">
                <a:solidFill>
                  <a:schemeClr val="accent1"/>
                </a:solidFill>
                <a:effectLst>
                  <a:outerShdw blurRad="38100" dist="38100" dir="2700000" algn="tl">
                    <a:srgbClr val="000000">
                      <a:alpha val="43137"/>
                    </a:srgbClr>
                  </a:outerShdw>
                </a:effectLst>
              </a:rPr>
              <a:t>Cognitive service for </a:t>
            </a:r>
            <a:r>
              <a:rPr lang="en-US" sz="2800" dirty="0" smtClean="0">
                <a:solidFill>
                  <a:schemeClr val="accent1"/>
                </a:solidFill>
                <a:effectLst>
                  <a:outerShdw blurRad="38100" dist="38100" dir="2700000" algn="tl">
                    <a:srgbClr val="000000">
                      <a:alpha val="43137"/>
                    </a:srgbClr>
                  </a:outerShdw>
                </a:effectLst>
              </a:rPr>
              <a:t>Language Overview </a:t>
            </a:r>
          </a:p>
          <a:p>
            <a:pPr lvl="0"/>
            <a:endParaRPr lang="en-US" sz="2800" dirty="0">
              <a:solidFill>
                <a:schemeClr val="accent1"/>
              </a:solidFill>
              <a:effectLst>
                <a:outerShdw blurRad="38100" dist="38100" dir="2700000" algn="tl">
                  <a:srgbClr val="000000">
                    <a:alpha val="43137"/>
                  </a:srgbClr>
                </a:outerShdw>
              </a:effectLst>
            </a:endParaRPr>
          </a:p>
          <a:p>
            <a:pPr lvl="0"/>
            <a:r>
              <a:rPr lang="en-US" sz="2800" dirty="0">
                <a:solidFill>
                  <a:schemeClr val="accent1"/>
                </a:solidFill>
                <a:effectLst>
                  <a:outerShdw blurRad="38100" dist="38100" dir="2700000" algn="tl">
                    <a:srgbClr val="000000">
                      <a:alpha val="43137"/>
                    </a:srgbClr>
                  </a:outerShdw>
                </a:effectLst>
              </a:rPr>
              <a:t>3</a:t>
            </a:r>
            <a:r>
              <a:rPr lang="en-US" sz="2800" dirty="0" smtClean="0">
                <a:solidFill>
                  <a:schemeClr val="accent1"/>
                </a:solidFill>
                <a:effectLst>
                  <a:outerShdw blurRad="38100" dist="38100" dir="2700000" algn="tl">
                    <a:srgbClr val="000000">
                      <a:alpha val="43137"/>
                    </a:srgbClr>
                  </a:outerShdw>
                </a:effectLst>
              </a:rPr>
              <a:t>. Demo </a:t>
            </a:r>
            <a:endParaRPr lang="en-US" sz="2800" dirty="0">
              <a:solidFill>
                <a:schemeClr val="accent1"/>
              </a:solidFill>
              <a:effectLst>
                <a:outerShdw blurRad="38100" dist="38100" dir="2700000" algn="tl">
                  <a:srgbClr val="000000">
                    <a:alpha val="43137"/>
                  </a:srgbClr>
                </a:outerShdw>
              </a:effectLst>
            </a:endParaRPr>
          </a:p>
          <a:p>
            <a:pPr lvl="0"/>
            <a:r>
              <a:rPr lang="en-US" sz="2800" dirty="0">
                <a:solidFill>
                  <a:schemeClr val="accent1"/>
                </a:solidFill>
                <a:effectLst>
                  <a:outerShdw blurRad="38100" dist="38100" dir="2700000" algn="tl">
                    <a:srgbClr val="000000">
                      <a:alpha val="43137"/>
                    </a:srgbClr>
                  </a:outerShdw>
                </a:effectLst>
              </a:rPr>
              <a:t>       </a:t>
            </a:r>
            <a:r>
              <a:rPr lang="en-US" sz="2800" dirty="0" smtClean="0">
                <a:solidFill>
                  <a:schemeClr val="accent1"/>
                </a:solidFill>
                <a:effectLst>
                  <a:outerShdw blurRad="38100" dist="38100" dir="2700000" algn="tl">
                    <a:srgbClr val="000000">
                      <a:alpha val="43137"/>
                    </a:srgbClr>
                  </a:outerShdw>
                </a:effectLst>
              </a:rPr>
              <a:t>Sentiment </a:t>
            </a:r>
            <a:r>
              <a:rPr lang="en-US" sz="2800" dirty="0">
                <a:solidFill>
                  <a:schemeClr val="accent1"/>
                </a:solidFill>
                <a:effectLst>
                  <a:outerShdw blurRad="38100" dist="38100" dir="2700000" algn="tl">
                    <a:srgbClr val="000000">
                      <a:alpha val="43137"/>
                    </a:srgbClr>
                  </a:outerShdw>
                </a:effectLst>
              </a:rPr>
              <a:t>Analysis using </a:t>
            </a:r>
            <a:r>
              <a:rPr lang="en-US" sz="2800" dirty="0" smtClean="0">
                <a:solidFill>
                  <a:schemeClr val="accent1"/>
                </a:solidFill>
                <a:effectLst>
                  <a:outerShdw blurRad="38100" dist="38100" dir="2700000" algn="tl">
                    <a:srgbClr val="000000">
                      <a:alpha val="43137"/>
                    </a:srgbClr>
                  </a:outerShdw>
                </a:effectLst>
              </a:rPr>
              <a:t>Azure Data Factory &amp; </a:t>
            </a:r>
            <a:r>
              <a:rPr lang="en-US" sz="2800" dirty="0">
                <a:solidFill>
                  <a:schemeClr val="accent1"/>
                </a:solidFill>
                <a:effectLst>
                  <a:outerShdw blurRad="38100" dist="38100" dir="2700000" algn="tl">
                    <a:srgbClr val="000000">
                      <a:alpha val="43137"/>
                    </a:srgbClr>
                  </a:outerShdw>
                </a:effectLst>
              </a:rPr>
              <a:t>Cognitive Services</a:t>
            </a:r>
          </a:p>
        </p:txBody>
      </p:sp>
      <p:sp>
        <p:nvSpPr>
          <p:cNvPr id="8" name="Title 7"/>
          <p:cNvSpPr>
            <a:spLocks noGrp="1"/>
          </p:cNvSpPr>
          <p:nvPr>
            <p:ph type="title"/>
          </p:nvPr>
        </p:nvSpPr>
        <p:spPr>
          <a:xfrm>
            <a:off x="1186612" y="124590"/>
            <a:ext cx="10515600" cy="1325563"/>
          </a:xfrm>
        </p:spPr>
        <p:txBody>
          <a:bodyPr>
            <a:normAutofit/>
          </a:bodyPr>
          <a:lstStyle/>
          <a:p>
            <a:pPr algn="ctr"/>
            <a:r>
              <a:rPr lang="en-GB" sz="4800" dirty="0" smtClean="0">
                <a:solidFill>
                  <a:srgbClr val="002060"/>
                </a:solidFill>
                <a:effectLst>
                  <a:outerShdw blurRad="38100" dist="38100" dir="2700000" algn="tl">
                    <a:srgbClr val="000000">
                      <a:alpha val="43137"/>
                    </a:srgbClr>
                  </a:outerShdw>
                </a:effectLst>
                <a:latin typeface="+mn-lt"/>
              </a:rPr>
              <a:t>Today’s Agenda</a:t>
            </a:r>
            <a:endParaRPr lang="en-GB" sz="4800" dirty="0">
              <a:solidFill>
                <a:srgbClr val="002060"/>
              </a:solidFill>
              <a:effectLst>
                <a:outerShdw blurRad="38100" dist="38100" dir="2700000" algn="tl">
                  <a:srgbClr val="000000">
                    <a:alpha val="43137"/>
                  </a:srgbClr>
                </a:outerShdw>
              </a:effectLst>
              <a:latin typeface="+mn-lt"/>
            </a:endParaRPr>
          </a:p>
        </p:txBody>
      </p:sp>
      <p:sp>
        <p:nvSpPr>
          <p:cNvPr id="2" name="Slide Number Placeholder 1"/>
          <p:cNvSpPr>
            <a:spLocks noGrp="1"/>
          </p:cNvSpPr>
          <p:nvPr>
            <p:ph type="sldNum" sz="quarter" idx="12"/>
          </p:nvPr>
        </p:nvSpPr>
        <p:spPr>
          <a:xfrm>
            <a:off x="9300883" y="6419103"/>
            <a:ext cx="2743200" cy="365125"/>
          </a:xfrm>
        </p:spPr>
        <p:txBody>
          <a:bodyPr/>
          <a:lstStyle/>
          <a:p>
            <a:fld id="{3F258594-8039-40EB-8BEF-26F3122950D2}" type="slidenum">
              <a:rPr lang="en-GB" sz="2000" smtClean="0">
                <a:solidFill>
                  <a:schemeClr val="accent1"/>
                </a:solidFill>
                <a:effectLst>
                  <a:outerShdw blurRad="38100" dist="38100" dir="2700000" algn="tl">
                    <a:srgbClr val="000000">
                      <a:alpha val="43137"/>
                    </a:srgbClr>
                  </a:outerShdw>
                </a:effectLst>
              </a:rPr>
              <a:t>4</a:t>
            </a:fld>
            <a:endParaRPr lang="en-GB" sz="2000" dirty="0">
              <a:solidFill>
                <a:schemeClr val="accent1"/>
              </a:solidFill>
              <a:effectLst>
                <a:outerShdw blurRad="38100" dist="38100" dir="2700000" algn="tl">
                  <a:srgbClr val="000000">
                    <a:alpha val="43137"/>
                  </a:srgbClr>
                </a:outerShdw>
              </a:effectLst>
            </a:endParaRPr>
          </a:p>
        </p:txBody>
      </p:sp>
      <p:pic>
        <p:nvPicPr>
          <p:cNvPr id="9" name="Picture 8"/>
          <p:cNvPicPr>
            <a:picLocks noChangeAspect="1"/>
          </p:cNvPicPr>
          <p:nvPr/>
        </p:nvPicPr>
        <p:blipFill>
          <a:blip r:embed="rId2"/>
          <a:stretch>
            <a:fillRect/>
          </a:stretch>
        </p:blipFill>
        <p:spPr>
          <a:xfrm>
            <a:off x="30165" y="0"/>
            <a:ext cx="690283" cy="771302"/>
          </a:xfrm>
          <a:prstGeom prst="rect">
            <a:avLst/>
          </a:prstGeom>
        </p:spPr>
      </p:pic>
      <p:pic>
        <p:nvPicPr>
          <p:cNvPr id="11" name="Picture 10"/>
          <p:cNvPicPr>
            <a:picLocks noChangeAspect="1"/>
          </p:cNvPicPr>
          <p:nvPr/>
        </p:nvPicPr>
        <p:blipFill>
          <a:blip r:embed="rId3"/>
          <a:stretch>
            <a:fillRect/>
          </a:stretch>
        </p:blipFill>
        <p:spPr>
          <a:xfrm>
            <a:off x="11273587" y="0"/>
            <a:ext cx="857250" cy="542012"/>
          </a:xfrm>
          <a:prstGeom prst="rect">
            <a:avLst/>
          </a:prstGeom>
        </p:spPr>
      </p:pic>
      <p:pic>
        <p:nvPicPr>
          <p:cNvPr id="10" name="Picture 9"/>
          <p:cNvPicPr>
            <a:picLocks noChangeAspect="1"/>
          </p:cNvPicPr>
          <p:nvPr/>
        </p:nvPicPr>
        <p:blipFill>
          <a:blip r:embed="rId4"/>
          <a:stretch>
            <a:fillRect/>
          </a:stretch>
        </p:blipFill>
        <p:spPr>
          <a:xfrm>
            <a:off x="9043" y="6313915"/>
            <a:ext cx="1612107" cy="544085"/>
          </a:xfrm>
          <a:prstGeom prst="rect">
            <a:avLst/>
          </a:prstGeom>
        </p:spPr>
      </p:pic>
    </p:spTree>
    <p:extLst>
      <p:ext uri="{BB962C8B-B14F-4D97-AF65-F5344CB8AC3E}">
        <p14:creationId xmlns:p14="http://schemas.microsoft.com/office/powerpoint/2010/main" val="30662025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71000"/>
          </a:schemeClr>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11279870" y="6042112"/>
            <a:ext cx="674687" cy="682625"/>
          </a:xfrm>
        </p:spPr>
        <p:txBody>
          <a:bodyPr/>
          <a:lstStyle/>
          <a:p>
            <a:fld id="{3F258594-8039-40EB-8BEF-26F3122950D2}" type="slidenum">
              <a:rPr lang="en-GB" sz="2000" smtClean="0">
                <a:solidFill>
                  <a:schemeClr val="accent1"/>
                </a:solidFill>
                <a:effectLst>
                  <a:outerShdw blurRad="38100" dist="38100" dir="2700000" algn="tl">
                    <a:srgbClr val="000000">
                      <a:alpha val="43137"/>
                    </a:srgbClr>
                  </a:outerShdw>
                </a:effectLst>
              </a:rPr>
              <a:t>5</a:t>
            </a:fld>
            <a:endParaRPr lang="en-GB" sz="2000" dirty="0">
              <a:solidFill>
                <a:schemeClr val="accent1"/>
              </a:solidFill>
              <a:effectLst>
                <a:outerShdw blurRad="38100" dist="38100" dir="2700000" algn="tl">
                  <a:srgbClr val="000000">
                    <a:alpha val="43137"/>
                  </a:srgbClr>
                </a:outerShdw>
              </a:effectLst>
            </a:endParaRPr>
          </a:p>
        </p:txBody>
      </p:sp>
      <p:sp>
        <p:nvSpPr>
          <p:cNvPr id="5" name="Text Placeholder 4"/>
          <p:cNvSpPr>
            <a:spLocks noGrp="1"/>
          </p:cNvSpPr>
          <p:nvPr>
            <p:ph type="body" sz="quarter" idx="4294967295"/>
          </p:nvPr>
        </p:nvSpPr>
        <p:spPr>
          <a:xfrm>
            <a:off x="1432870" y="2224573"/>
            <a:ext cx="9622172" cy="1312877"/>
          </a:xfrm>
        </p:spPr>
        <p:txBody>
          <a:bodyPr>
            <a:noAutofit/>
          </a:bodyPr>
          <a:lstStyle/>
          <a:p>
            <a:pPr marL="0" indent="0" algn="ctr">
              <a:buNone/>
            </a:pPr>
            <a:r>
              <a:rPr lang="en-US" sz="6000" dirty="0" smtClean="0">
                <a:solidFill>
                  <a:srgbClr val="002060"/>
                </a:solidFill>
                <a:effectLst>
                  <a:outerShdw blurRad="38100" dist="38100" dir="2700000" algn="tl">
                    <a:srgbClr val="000000">
                      <a:alpha val="43137"/>
                    </a:srgbClr>
                  </a:outerShdw>
                </a:effectLst>
              </a:rPr>
              <a:t>1. Azure Data Factory overview</a:t>
            </a:r>
            <a:endParaRPr lang="en-GB" sz="6000" dirty="0">
              <a:solidFill>
                <a:srgbClr val="002060"/>
              </a:solidFill>
              <a:effectLst>
                <a:outerShdw blurRad="38100" dist="38100" dir="2700000" algn="tl">
                  <a:srgbClr val="000000">
                    <a:alpha val="43137"/>
                  </a:srgbClr>
                </a:outerShdw>
              </a:effectLst>
            </a:endParaRPr>
          </a:p>
        </p:txBody>
      </p:sp>
      <p:pic>
        <p:nvPicPr>
          <p:cNvPr id="7" name="Picture 6"/>
          <p:cNvPicPr>
            <a:picLocks noChangeAspect="1"/>
          </p:cNvPicPr>
          <p:nvPr/>
        </p:nvPicPr>
        <p:blipFill>
          <a:blip r:embed="rId2"/>
          <a:stretch>
            <a:fillRect/>
          </a:stretch>
        </p:blipFill>
        <p:spPr>
          <a:xfrm>
            <a:off x="5607423" y="4129606"/>
            <a:ext cx="735106" cy="948899"/>
          </a:xfrm>
          <a:prstGeom prst="rect">
            <a:avLst/>
          </a:prstGeom>
        </p:spPr>
      </p:pic>
      <p:pic>
        <p:nvPicPr>
          <p:cNvPr id="6" name="Picture 5"/>
          <p:cNvPicPr>
            <a:picLocks noChangeAspect="1"/>
          </p:cNvPicPr>
          <p:nvPr/>
        </p:nvPicPr>
        <p:blipFill>
          <a:blip r:embed="rId3"/>
          <a:stretch>
            <a:fillRect/>
          </a:stretch>
        </p:blipFill>
        <p:spPr>
          <a:xfrm>
            <a:off x="9043" y="6313915"/>
            <a:ext cx="1612107" cy="544085"/>
          </a:xfrm>
          <a:prstGeom prst="rect">
            <a:avLst/>
          </a:prstGeom>
        </p:spPr>
      </p:pic>
    </p:spTree>
    <p:extLst>
      <p:ext uri="{BB962C8B-B14F-4D97-AF65-F5344CB8AC3E}">
        <p14:creationId xmlns:p14="http://schemas.microsoft.com/office/powerpoint/2010/main" val="3190682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10995" y="0"/>
            <a:ext cx="10515600" cy="1325563"/>
          </a:xfrm>
        </p:spPr>
        <p:txBody>
          <a:bodyPr>
            <a:normAutofit/>
          </a:bodyPr>
          <a:lstStyle/>
          <a:p>
            <a:pPr algn="ctr"/>
            <a:r>
              <a:rPr lang="en-US" sz="4800" dirty="0">
                <a:solidFill>
                  <a:srgbClr val="002060"/>
                </a:solidFill>
                <a:effectLst>
                  <a:outerShdw blurRad="38100" dist="38100" dir="2700000" algn="tl">
                    <a:srgbClr val="000000">
                      <a:alpha val="43137"/>
                    </a:srgbClr>
                  </a:outerShdw>
                </a:effectLst>
                <a:latin typeface="+mn-lt"/>
              </a:rPr>
              <a:t>What is Azure Data Factory(ADF)?</a:t>
            </a:r>
            <a:endParaRPr lang="en-GB" sz="4800" dirty="0">
              <a:solidFill>
                <a:srgbClr val="002060"/>
              </a:solidFill>
              <a:effectLst>
                <a:outerShdw blurRad="38100" dist="38100" dir="2700000" algn="tl">
                  <a:srgbClr val="000000">
                    <a:alpha val="43137"/>
                  </a:srgbClr>
                </a:outerShdw>
              </a:effectLst>
              <a:latin typeface="+mn-lt"/>
            </a:endParaRPr>
          </a:p>
        </p:txBody>
      </p:sp>
      <p:sp>
        <p:nvSpPr>
          <p:cNvPr id="4" name="Rectangle 3"/>
          <p:cNvSpPr/>
          <p:nvPr/>
        </p:nvSpPr>
        <p:spPr>
          <a:xfrm>
            <a:off x="1337441" y="1479700"/>
            <a:ext cx="10298784" cy="954107"/>
          </a:xfrm>
          <a:prstGeom prst="rect">
            <a:avLst/>
          </a:prstGeom>
        </p:spPr>
        <p:txBody>
          <a:bodyPr wrap="square">
            <a:spAutoFit/>
          </a:bodyPr>
          <a:lstStyle/>
          <a:p>
            <a:r>
              <a:rPr lang="en-GB" sz="2800" dirty="0">
                <a:solidFill>
                  <a:schemeClr val="accent1"/>
                </a:solidFill>
                <a:effectLst>
                  <a:outerShdw blurRad="38100" dist="38100" dir="2700000" algn="tl">
                    <a:srgbClr val="000000">
                      <a:alpha val="43137"/>
                    </a:srgbClr>
                  </a:outerShdw>
                </a:effectLst>
              </a:rPr>
              <a:t>A cloud-based data integration service that </a:t>
            </a:r>
            <a:r>
              <a:rPr lang="en-GB" sz="2800" i="1" u="sng" dirty="0">
                <a:solidFill>
                  <a:srgbClr val="C00000"/>
                </a:solidFill>
                <a:effectLst>
                  <a:outerShdw blurRad="38100" dist="38100" dir="2700000" algn="tl">
                    <a:srgbClr val="000000">
                      <a:alpha val="43137"/>
                    </a:srgbClr>
                  </a:outerShdw>
                </a:effectLst>
              </a:rPr>
              <a:t>orchestrates</a:t>
            </a:r>
            <a:r>
              <a:rPr lang="en-GB" sz="2800" dirty="0">
                <a:solidFill>
                  <a:schemeClr val="accent1"/>
                </a:solidFill>
                <a:effectLst>
                  <a:outerShdw blurRad="38100" dist="38100" dir="2700000" algn="tl">
                    <a:srgbClr val="000000">
                      <a:alpha val="43137"/>
                    </a:srgbClr>
                  </a:outerShdw>
                </a:effectLst>
              </a:rPr>
              <a:t> and </a:t>
            </a:r>
            <a:r>
              <a:rPr lang="en-GB" sz="2800" i="1" u="sng" dirty="0">
                <a:solidFill>
                  <a:srgbClr val="C00000"/>
                </a:solidFill>
                <a:effectLst>
                  <a:outerShdw blurRad="38100" dist="38100" dir="2700000" algn="tl">
                    <a:srgbClr val="000000">
                      <a:alpha val="43137"/>
                    </a:srgbClr>
                  </a:outerShdw>
                </a:effectLst>
              </a:rPr>
              <a:t>automates</a:t>
            </a:r>
            <a:r>
              <a:rPr lang="en-GB" sz="2800" i="1" dirty="0">
                <a:solidFill>
                  <a:srgbClr val="C00000"/>
                </a:solidFill>
                <a:effectLst>
                  <a:outerShdw blurRad="38100" dist="38100" dir="2700000" algn="tl">
                    <a:srgbClr val="000000">
                      <a:alpha val="43137"/>
                    </a:srgbClr>
                  </a:outerShdw>
                </a:effectLst>
              </a:rPr>
              <a:t> </a:t>
            </a:r>
            <a:r>
              <a:rPr lang="en-GB" sz="2800" dirty="0">
                <a:solidFill>
                  <a:schemeClr val="accent1"/>
                </a:solidFill>
                <a:effectLst>
                  <a:outerShdw blurRad="38100" dist="38100" dir="2700000" algn="tl">
                    <a:srgbClr val="000000">
                      <a:alpha val="43137"/>
                    </a:srgbClr>
                  </a:outerShdw>
                </a:effectLst>
              </a:rPr>
              <a:t>the </a:t>
            </a:r>
            <a:r>
              <a:rPr lang="en-GB" sz="2800" i="1" u="sng" dirty="0">
                <a:solidFill>
                  <a:srgbClr val="C00000"/>
                </a:solidFill>
                <a:effectLst>
                  <a:outerShdw blurRad="38100" dist="38100" dir="2700000" algn="tl">
                    <a:srgbClr val="000000">
                      <a:alpha val="43137"/>
                    </a:srgbClr>
                  </a:outerShdw>
                </a:effectLst>
              </a:rPr>
              <a:t>movement</a:t>
            </a:r>
            <a:r>
              <a:rPr lang="en-GB" sz="2800" dirty="0">
                <a:solidFill>
                  <a:schemeClr val="accent1"/>
                </a:solidFill>
                <a:effectLst>
                  <a:outerShdw blurRad="38100" dist="38100" dir="2700000" algn="tl">
                    <a:srgbClr val="000000">
                      <a:alpha val="43137"/>
                    </a:srgbClr>
                  </a:outerShdw>
                </a:effectLst>
              </a:rPr>
              <a:t> and </a:t>
            </a:r>
            <a:r>
              <a:rPr lang="en-GB" sz="2800" i="1" u="sng" dirty="0">
                <a:solidFill>
                  <a:srgbClr val="C00000"/>
                </a:solidFill>
                <a:effectLst>
                  <a:outerShdw blurRad="38100" dist="38100" dir="2700000" algn="tl">
                    <a:srgbClr val="000000">
                      <a:alpha val="43137"/>
                    </a:srgbClr>
                  </a:outerShdw>
                </a:effectLst>
              </a:rPr>
              <a:t>transformation</a:t>
            </a:r>
            <a:r>
              <a:rPr lang="en-GB" sz="2800" dirty="0">
                <a:solidFill>
                  <a:schemeClr val="accent1"/>
                </a:solidFill>
                <a:effectLst>
                  <a:outerShdw blurRad="38100" dist="38100" dir="2700000" algn="tl">
                    <a:srgbClr val="000000">
                      <a:alpha val="43137"/>
                    </a:srgbClr>
                  </a:outerShdw>
                </a:effectLst>
              </a:rPr>
              <a:t> of data.</a:t>
            </a:r>
          </a:p>
        </p:txBody>
      </p:sp>
      <p:sp>
        <p:nvSpPr>
          <p:cNvPr id="8" name="Rectangle 7"/>
          <p:cNvSpPr/>
          <p:nvPr/>
        </p:nvSpPr>
        <p:spPr>
          <a:xfrm>
            <a:off x="1732959" y="3182341"/>
            <a:ext cx="7406327" cy="1815882"/>
          </a:xfrm>
          <a:prstGeom prst="rect">
            <a:avLst/>
          </a:prstGeom>
        </p:spPr>
        <p:txBody>
          <a:bodyPr wrap="square">
            <a:spAutoFit/>
          </a:bodyPr>
          <a:lstStyle/>
          <a:p>
            <a:pPr>
              <a:buFont typeface="Wingdings" panose="05000000000000000000" pitchFamily="2" charset="2"/>
              <a:buChar char="ü"/>
            </a:pPr>
            <a:r>
              <a:rPr lang="en-US" sz="2800" dirty="0">
                <a:solidFill>
                  <a:schemeClr val="accent1"/>
                </a:solidFill>
                <a:effectLst>
                  <a:outerShdw blurRad="38100" dist="38100" dir="2700000" algn="tl">
                    <a:srgbClr val="000000">
                      <a:alpha val="43137"/>
                    </a:srgbClr>
                  </a:outerShdw>
                </a:effectLst>
              </a:rPr>
              <a:t>Azure Platform as a Service (PaaS)</a:t>
            </a:r>
          </a:p>
          <a:p>
            <a:pPr>
              <a:buFont typeface="Wingdings" panose="05000000000000000000" pitchFamily="2" charset="2"/>
              <a:buChar char="ü"/>
            </a:pPr>
            <a:r>
              <a:rPr lang="en-US" sz="2800" dirty="0">
                <a:solidFill>
                  <a:schemeClr val="accent1"/>
                </a:solidFill>
                <a:effectLst>
                  <a:outerShdw blurRad="38100" dist="38100" dir="2700000" algn="tl">
                    <a:srgbClr val="000000">
                      <a:alpha val="43137"/>
                    </a:srgbClr>
                  </a:outerShdw>
                </a:effectLst>
              </a:rPr>
              <a:t>It is Serverless </a:t>
            </a:r>
          </a:p>
          <a:p>
            <a:pPr>
              <a:buFont typeface="Wingdings" panose="05000000000000000000" pitchFamily="2" charset="2"/>
              <a:buChar char="ü"/>
            </a:pPr>
            <a:r>
              <a:rPr lang="en-US" sz="2800" dirty="0">
                <a:solidFill>
                  <a:schemeClr val="accent1"/>
                </a:solidFill>
                <a:effectLst>
                  <a:outerShdw blurRad="38100" dist="38100" dir="2700000" algn="tl">
                    <a:srgbClr val="000000">
                      <a:alpha val="43137"/>
                    </a:srgbClr>
                  </a:outerShdw>
                </a:effectLst>
              </a:rPr>
              <a:t>Only pay for what you have use</a:t>
            </a:r>
          </a:p>
          <a:p>
            <a:pPr>
              <a:buFont typeface="Wingdings" panose="05000000000000000000" pitchFamily="2" charset="2"/>
              <a:buChar char="ü"/>
            </a:pPr>
            <a:r>
              <a:rPr lang="en-US" sz="2800" dirty="0">
                <a:solidFill>
                  <a:schemeClr val="accent1"/>
                </a:solidFill>
                <a:effectLst>
                  <a:outerShdw blurRad="38100" dist="38100" dir="2700000" algn="tl">
                    <a:srgbClr val="000000">
                      <a:alpha val="43137"/>
                    </a:srgbClr>
                  </a:outerShdw>
                </a:effectLst>
              </a:rPr>
              <a:t>Low-code and no-code Solutions</a:t>
            </a:r>
          </a:p>
        </p:txBody>
      </p:sp>
      <p:sp>
        <p:nvSpPr>
          <p:cNvPr id="2" name="Slide Number Placeholder 1"/>
          <p:cNvSpPr>
            <a:spLocks noGrp="1"/>
          </p:cNvSpPr>
          <p:nvPr>
            <p:ph type="sldNum" sz="quarter" idx="12"/>
          </p:nvPr>
        </p:nvSpPr>
        <p:spPr/>
        <p:txBody>
          <a:bodyPr/>
          <a:lstStyle/>
          <a:p>
            <a:fld id="{3F258594-8039-40EB-8BEF-26F3122950D2}" type="slidenum">
              <a:rPr lang="en-GB" smtClean="0">
                <a:solidFill>
                  <a:schemeClr val="accent1"/>
                </a:solidFill>
              </a:rPr>
              <a:t>6</a:t>
            </a:fld>
            <a:endParaRPr lang="en-GB">
              <a:solidFill>
                <a:schemeClr val="accent1"/>
              </a:solidFill>
            </a:endParaRPr>
          </a:p>
        </p:txBody>
      </p:sp>
      <p:pic>
        <p:nvPicPr>
          <p:cNvPr id="6" name="Picture 5"/>
          <p:cNvPicPr>
            <a:picLocks noChangeAspect="1"/>
          </p:cNvPicPr>
          <p:nvPr/>
        </p:nvPicPr>
        <p:blipFill>
          <a:blip r:embed="rId2"/>
          <a:stretch>
            <a:fillRect/>
          </a:stretch>
        </p:blipFill>
        <p:spPr>
          <a:xfrm>
            <a:off x="35858" y="9757"/>
            <a:ext cx="690283" cy="771302"/>
          </a:xfrm>
          <a:prstGeom prst="rect">
            <a:avLst/>
          </a:prstGeom>
        </p:spPr>
      </p:pic>
      <p:pic>
        <p:nvPicPr>
          <p:cNvPr id="7" name="Picture 6"/>
          <p:cNvPicPr>
            <a:picLocks noChangeAspect="1"/>
          </p:cNvPicPr>
          <p:nvPr/>
        </p:nvPicPr>
        <p:blipFill>
          <a:blip r:embed="rId3"/>
          <a:stretch>
            <a:fillRect/>
          </a:stretch>
        </p:blipFill>
        <p:spPr>
          <a:xfrm>
            <a:off x="9043" y="6313915"/>
            <a:ext cx="1612107" cy="544085"/>
          </a:xfrm>
          <a:prstGeom prst="rect">
            <a:avLst/>
          </a:prstGeom>
        </p:spPr>
      </p:pic>
    </p:spTree>
    <p:extLst>
      <p:ext uri="{BB962C8B-B14F-4D97-AF65-F5344CB8AC3E}">
        <p14:creationId xmlns:p14="http://schemas.microsoft.com/office/powerpoint/2010/main" val="107828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83023" y="0"/>
            <a:ext cx="10515600" cy="1325563"/>
          </a:xfrm>
        </p:spPr>
        <p:txBody>
          <a:bodyPr>
            <a:normAutofit/>
          </a:bodyPr>
          <a:lstStyle/>
          <a:p>
            <a:pPr algn="ctr"/>
            <a:r>
              <a:rPr lang="en-US" sz="4800" dirty="0">
                <a:solidFill>
                  <a:srgbClr val="002060"/>
                </a:solidFill>
                <a:effectLst>
                  <a:outerShdw blurRad="38100" dist="38100" dir="2700000" algn="tl">
                    <a:srgbClr val="000000">
                      <a:alpha val="43137"/>
                    </a:srgbClr>
                  </a:outerShdw>
                </a:effectLst>
                <a:latin typeface="+mn-lt"/>
              </a:rPr>
              <a:t>What are Key Components of ADF?</a:t>
            </a:r>
            <a:endParaRPr lang="en-GB" sz="4800" dirty="0">
              <a:solidFill>
                <a:srgbClr val="002060"/>
              </a:solidFill>
              <a:effectLst>
                <a:outerShdw blurRad="38100" dist="38100" dir="2700000" algn="tl">
                  <a:srgbClr val="000000">
                    <a:alpha val="43137"/>
                  </a:srgbClr>
                </a:outerShdw>
              </a:effectLst>
              <a:latin typeface="+mn-lt"/>
            </a:endParaRPr>
          </a:p>
        </p:txBody>
      </p:sp>
      <p:sp>
        <p:nvSpPr>
          <p:cNvPr id="5" name="Oval 4"/>
          <p:cNvSpPr/>
          <p:nvPr/>
        </p:nvSpPr>
        <p:spPr>
          <a:xfrm>
            <a:off x="2670955" y="1834560"/>
            <a:ext cx="546755" cy="48076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effectLst>
                  <a:outerShdw blurRad="38100" dist="38100" dir="2700000" algn="tl">
                    <a:srgbClr val="000000">
                      <a:alpha val="43137"/>
                    </a:srgbClr>
                  </a:outerShdw>
                </a:effectLst>
                <a:latin typeface="+mj-lt"/>
                <a:cs typeface="Segoe UI" panose="020B0502040204020203" pitchFamily="34" charset="0"/>
              </a:rPr>
              <a:t>1</a:t>
            </a:r>
            <a:endParaRPr lang="en-GB" sz="2800" dirty="0">
              <a:solidFill>
                <a:schemeClr val="bg1"/>
              </a:solidFill>
              <a:effectLst>
                <a:outerShdw blurRad="38100" dist="38100" dir="2700000" algn="tl">
                  <a:srgbClr val="000000">
                    <a:alpha val="43137"/>
                  </a:srgbClr>
                </a:outerShdw>
              </a:effectLst>
              <a:latin typeface="+mj-lt"/>
              <a:cs typeface="Segoe UI" panose="020B0502040204020203" pitchFamily="34" charset="0"/>
            </a:endParaRPr>
          </a:p>
        </p:txBody>
      </p:sp>
      <p:sp>
        <p:nvSpPr>
          <p:cNvPr id="6" name="Oval 5"/>
          <p:cNvSpPr/>
          <p:nvPr/>
        </p:nvSpPr>
        <p:spPr>
          <a:xfrm rot="10800000" flipV="1">
            <a:off x="2670956" y="2506048"/>
            <a:ext cx="546755" cy="56089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effectLst>
                  <a:outerShdw blurRad="38100" dist="38100" dir="2700000" algn="tl">
                    <a:srgbClr val="000000">
                      <a:alpha val="43137"/>
                    </a:srgbClr>
                  </a:outerShdw>
                </a:effectLst>
                <a:latin typeface="+mj-lt"/>
                <a:cs typeface="Segoe UI" panose="020B0502040204020203" pitchFamily="34" charset="0"/>
              </a:rPr>
              <a:t>2</a:t>
            </a:r>
            <a:endParaRPr lang="en-GB" sz="2800" dirty="0">
              <a:solidFill>
                <a:schemeClr val="bg1"/>
              </a:solidFill>
              <a:effectLst>
                <a:outerShdw blurRad="38100" dist="38100" dir="2700000" algn="tl">
                  <a:srgbClr val="000000">
                    <a:alpha val="43137"/>
                  </a:srgbClr>
                </a:outerShdw>
              </a:effectLst>
              <a:latin typeface="+mj-lt"/>
              <a:cs typeface="Segoe UI" panose="020B0502040204020203" pitchFamily="34" charset="0"/>
            </a:endParaRPr>
          </a:p>
        </p:txBody>
      </p:sp>
      <p:sp>
        <p:nvSpPr>
          <p:cNvPr id="7" name="Oval 6"/>
          <p:cNvSpPr/>
          <p:nvPr/>
        </p:nvSpPr>
        <p:spPr>
          <a:xfrm rot="10800000" flipV="1">
            <a:off x="2670956" y="3157321"/>
            <a:ext cx="546755" cy="56089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effectLst>
                  <a:outerShdw blurRad="38100" dist="38100" dir="2700000" algn="tl">
                    <a:srgbClr val="000000">
                      <a:alpha val="43137"/>
                    </a:srgbClr>
                  </a:outerShdw>
                </a:effectLst>
                <a:latin typeface="+mj-lt"/>
                <a:cs typeface="Segoe UI" panose="020B0502040204020203" pitchFamily="34" charset="0"/>
              </a:rPr>
              <a:t>3</a:t>
            </a:r>
            <a:endParaRPr lang="en-GB" sz="2800" dirty="0">
              <a:solidFill>
                <a:schemeClr val="bg1"/>
              </a:solidFill>
              <a:effectLst>
                <a:outerShdw blurRad="38100" dist="38100" dir="2700000" algn="tl">
                  <a:srgbClr val="000000">
                    <a:alpha val="43137"/>
                  </a:srgbClr>
                </a:outerShdw>
              </a:effectLst>
              <a:latin typeface="+mj-lt"/>
              <a:cs typeface="Segoe UI" panose="020B0502040204020203" pitchFamily="34" charset="0"/>
            </a:endParaRPr>
          </a:p>
        </p:txBody>
      </p:sp>
      <p:sp>
        <p:nvSpPr>
          <p:cNvPr id="8" name="Oval 7"/>
          <p:cNvSpPr/>
          <p:nvPr/>
        </p:nvSpPr>
        <p:spPr>
          <a:xfrm rot="10800000" flipV="1">
            <a:off x="2670956" y="3886695"/>
            <a:ext cx="546755" cy="56089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effectLst>
                  <a:outerShdw blurRad="38100" dist="38100" dir="2700000" algn="tl">
                    <a:srgbClr val="000000">
                      <a:alpha val="43137"/>
                    </a:srgbClr>
                  </a:outerShdw>
                </a:effectLst>
                <a:latin typeface="+mj-lt"/>
                <a:cs typeface="Segoe UI" panose="020B0502040204020203" pitchFamily="34" charset="0"/>
              </a:rPr>
              <a:t>4</a:t>
            </a:r>
            <a:endParaRPr lang="en-GB" sz="2800" dirty="0">
              <a:solidFill>
                <a:schemeClr val="bg1"/>
              </a:solidFill>
              <a:effectLst>
                <a:outerShdw blurRad="38100" dist="38100" dir="2700000" algn="tl">
                  <a:srgbClr val="000000">
                    <a:alpha val="43137"/>
                  </a:srgbClr>
                </a:outerShdw>
              </a:effectLst>
              <a:latin typeface="+mj-lt"/>
              <a:cs typeface="Segoe UI" panose="020B0502040204020203" pitchFamily="34" charset="0"/>
            </a:endParaRPr>
          </a:p>
        </p:txBody>
      </p:sp>
      <p:sp>
        <p:nvSpPr>
          <p:cNvPr id="9" name="Oval 8"/>
          <p:cNvSpPr/>
          <p:nvPr/>
        </p:nvSpPr>
        <p:spPr>
          <a:xfrm rot="10800000" flipV="1">
            <a:off x="2703949" y="4563552"/>
            <a:ext cx="546755" cy="56089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effectLst>
                  <a:outerShdw blurRad="38100" dist="38100" dir="2700000" algn="tl">
                    <a:srgbClr val="000000">
                      <a:alpha val="43137"/>
                    </a:srgbClr>
                  </a:outerShdw>
                </a:effectLst>
                <a:latin typeface="+mj-lt"/>
                <a:cs typeface="Segoe UI" panose="020B0502040204020203" pitchFamily="34" charset="0"/>
              </a:rPr>
              <a:t>5</a:t>
            </a:r>
            <a:endParaRPr lang="en-GB" sz="2800" dirty="0">
              <a:solidFill>
                <a:schemeClr val="bg1"/>
              </a:solidFill>
              <a:effectLst>
                <a:outerShdw blurRad="38100" dist="38100" dir="2700000" algn="tl">
                  <a:srgbClr val="000000">
                    <a:alpha val="43137"/>
                  </a:srgbClr>
                </a:outerShdw>
              </a:effectLst>
              <a:latin typeface="+mj-lt"/>
              <a:cs typeface="Segoe UI" panose="020B0502040204020203" pitchFamily="34" charset="0"/>
            </a:endParaRPr>
          </a:p>
        </p:txBody>
      </p:sp>
      <p:sp>
        <p:nvSpPr>
          <p:cNvPr id="10" name="TextBox 9"/>
          <p:cNvSpPr txBox="1"/>
          <p:nvPr/>
        </p:nvSpPr>
        <p:spPr>
          <a:xfrm>
            <a:off x="3737761" y="1883684"/>
            <a:ext cx="3657913" cy="523220"/>
          </a:xfrm>
          <a:prstGeom prst="rect">
            <a:avLst/>
          </a:prstGeom>
          <a:noFill/>
        </p:spPr>
        <p:txBody>
          <a:bodyPr wrap="square" rtlCol="0">
            <a:spAutoFit/>
          </a:bodyPr>
          <a:lstStyle/>
          <a:p>
            <a:r>
              <a:rPr lang="en-US" sz="2800" dirty="0" smtClean="0">
                <a:solidFill>
                  <a:schemeClr val="accent1"/>
                </a:solidFill>
                <a:effectLst>
                  <a:outerShdw blurRad="38100" dist="38100" dir="2700000" algn="tl">
                    <a:srgbClr val="000000">
                      <a:alpha val="43137"/>
                    </a:srgbClr>
                  </a:outerShdw>
                </a:effectLst>
                <a:cs typeface="Segoe UI" panose="020B0502040204020203" pitchFamily="34" charset="0"/>
              </a:rPr>
              <a:t>Linked services</a:t>
            </a:r>
            <a:endParaRPr lang="en-GB" sz="2800" dirty="0">
              <a:solidFill>
                <a:schemeClr val="accent1"/>
              </a:solidFill>
              <a:effectLst>
                <a:outerShdw blurRad="38100" dist="38100" dir="2700000" algn="tl">
                  <a:srgbClr val="000000">
                    <a:alpha val="43137"/>
                  </a:srgbClr>
                </a:outerShdw>
              </a:effectLst>
              <a:cs typeface="Segoe UI" panose="020B0502040204020203" pitchFamily="34" charset="0"/>
            </a:endParaRPr>
          </a:p>
        </p:txBody>
      </p:sp>
      <p:sp>
        <p:nvSpPr>
          <p:cNvPr id="11" name="TextBox 10"/>
          <p:cNvSpPr txBox="1"/>
          <p:nvPr/>
        </p:nvSpPr>
        <p:spPr>
          <a:xfrm>
            <a:off x="3773105" y="2535219"/>
            <a:ext cx="3377472" cy="523220"/>
          </a:xfrm>
          <a:prstGeom prst="rect">
            <a:avLst/>
          </a:prstGeom>
          <a:noFill/>
        </p:spPr>
        <p:txBody>
          <a:bodyPr wrap="square" rtlCol="0">
            <a:spAutoFit/>
          </a:bodyPr>
          <a:lstStyle/>
          <a:p>
            <a:r>
              <a:rPr lang="en-US" sz="2800" dirty="0" smtClean="0">
                <a:solidFill>
                  <a:schemeClr val="accent1"/>
                </a:solidFill>
                <a:effectLst>
                  <a:outerShdw blurRad="38100" dist="38100" dir="2700000" algn="tl">
                    <a:srgbClr val="000000">
                      <a:alpha val="43137"/>
                    </a:srgbClr>
                  </a:outerShdw>
                </a:effectLst>
                <a:cs typeface="Segoe UI" panose="020B0502040204020203" pitchFamily="34" charset="0"/>
              </a:rPr>
              <a:t>Datasets</a:t>
            </a:r>
            <a:endParaRPr lang="en-GB" sz="2800" dirty="0">
              <a:solidFill>
                <a:schemeClr val="accent1"/>
              </a:solidFill>
              <a:effectLst>
                <a:outerShdw blurRad="38100" dist="38100" dir="2700000" algn="tl">
                  <a:srgbClr val="000000">
                    <a:alpha val="43137"/>
                  </a:srgbClr>
                </a:outerShdw>
              </a:effectLst>
              <a:cs typeface="Segoe UI" panose="020B0502040204020203" pitchFamily="34" charset="0"/>
            </a:endParaRPr>
          </a:p>
        </p:txBody>
      </p:sp>
      <p:sp>
        <p:nvSpPr>
          <p:cNvPr id="12" name="TextBox 11"/>
          <p:cNvSpPr txBox="1"/>
          <p:nvPr/>
        </p:nvSpPr>
        <p:spPr>
          <a:xfrm>
            <a:off x="3773107" y="3165438"/>
            <a:ext cx="2780907" cy="523220"/>
          </a:xfrm>
          <a:prstGeom prst="rect">
            <a:avLst/>
          </a:prstGeom>
          <a:noFill/>
        </p:spPr>
        <p:txBody>
          <a:bodyPr wrap="square" rtlCol="0">
            <a:spAutoFit/>
          </a:bodyPr>
          <a:lstStyle/>
          <a:p>
            <a:r>
              <a:rPr lang="en-US" sz="2800" dirty="0" smtClean="0">
                <a:solidFill>
                  <a:schemeClr val="accent1"/>
                </a:solidFill>
                <a:effectLst>
                  <a:outerShdw blurRad="38100" dist="38100" dir="2700000" algn="tl">
                    <a:srgbClr val="000000">
                      <a:alpha val="43137"/>
                    </a:srgbClr>
                  </a:outerShdw>
                </a:effectLst>
                <a:cs typeface="Segoe UI" panose="020B0502040204020203" pitchFamily="34" charset="0"/>
              </a:rPr>
              <a:t>Activities</a:t>
            </a:r>
            <a:endParaRPr lang="en-GB" sz="2800" dirty="0">
              <a:solidFill>
                <a:schemeClr val="accent1"/>
              </a:solidFill>
              <a:effectLst>
                <a:outerShdw blurRad="38100" dist="38100" dir="2700000" algn="tl">
                  <a:srgbClr val="000000">
                    <a:alpha val="43137"/>
                  </a:srgbClr>
                </a:outerShdw>
              </a:effectLst>
              <a:cs typeface="Segoe UI" panose="020B0502040204020203" pitchFamily="34" charset="0"/>
            </a:endParaRPr>
          </a:p>
        </p:txBody>
      </p:sp>
      <p:sp>
        <p:nvSpPr>
          <p:cNvPr id="13" name="TextBox 12"/>
          <p:cNvSpPr txBox="1"/>
          <p:nvPr/>
        </p:nvSpPr>
        <p:spPr>
          <a:xfrm>
            <a:off x="3773106" y="3886695"/>
            <a:ext cx="2780907" cy="523220"/>
          </a:xfrm>
          <a:prstGeom prst="rect">
            <a:avLst/>
          </a:prstGeom>
          <a:noFill/>
        </p:spPr>
        <p:txBody>
          <a:bodyPr wrap="square" rtlCol="0">
            <a:spAutoFit/>
          </a:bodyPr>
          <a:lstStyle/>
          <a:p>
            <a:r>
              <a:rPr lang="en-US" sz="2800" dirty="0" smtClean="0">
                <a:solidFill>
                  <a:schemeClr val="accent1"/>
                </a:solidFill>
                <a:effectLst>
                  <a:outerShdw blurRad="38100" dist="38100" dir="2700000" algn="tl">
                    <a:srgbClr val="000000">
                      <a:alpha val="43137"/>
                    </a:srgbClr>
                  </a:outerShdw>
                </a:effectLst>
                <a:cs typeface="Segoe UI" panose="020B0502040204020203" pitchFamily="34" charset="0"/>
              </a:rPr>
              <a:t>Pipelines</a:t>
            </a:r>
            <a:endParaRPr lang="en-GB" sz="2800" dirty="0">
              <a:solidFill>
                <a:schemeClr val="accent1"/>
              </a:solidFill>
              <a:effectLst>
                <a:outerShdw blurRad="38100" dist="38100" dir="2700000" algn="tl">
                  <a:srgbClr val="000000">
                    <a:alpha val="43137"/>
                  </a:srgbClr>
                </a:outerShdw>
              </a:effectLst>
              <a:cs typeface="Segoe UI" panose="020B0502040204020203" pitchFamily="34" charset="0"/>
            </a:endParaRPr>
          </a:p>
        </p:txBody>
      </p:sp>
      <p:sp>
        <p:nvSpPr>
          <p:cNvPr id="14" name="TextBox 13"/>
          <p:cNvSpPr txBox="1"/>
          <p:nvPr/>
        </p:nvSpPr>
        <p:spPr>
          <a:xfrm>
            <a:off x="3773106" y="4607952"/>
            <a:ext cx="2780907" cy="523220"/>
          </a:xfrm>
          <a:prstGeom prst="rect">
            <a:avLst/>
          </a:prstGeom>
          <a:noFill/>
        </p:spPr>
        <p:txBody>
          <a:bodyPr wrap="square" rtlCol="0">
            <a:spAutoFit/>
          </a:bodyPr>
          <a:lstStyle/>
          <a:p>
            <a:r>
              <a:rPr lang="en-US" sz="2800" dirty="0" smtClean="0">
                <a:solidFill>
                  <a:schemeClr val="accent1"/>
                </a:solidFill>
                <a:effectLst>
                  <a:outerShdw blurRad="38100" dist="38100" dir="2700000" algn="tl">
                    <a:srgbClr val="000000">
                      <a:alpha val="43137"/>
                    </a:srgbClr>
                  </a:outerShdw>
                </a:effectLst>
                <a:cs typeface="Segoe UI" panose="020B0502040204020203" pitchFamily="34" charset="0"/>
              </a:rPr>
              <a:t>Triggers</a:t>
            </a:r>
            <a:endParaRPr lang="en-GB" sz="2800" dirty="0">
              <a:solidFill>
                <a:schemeClr val="accent1"/>
              </a:solidFill>
              <a:effectLst>
                <a:outerShdw blurRad="38100" dist="38100" dir="2700000" algn="tl">
                  <a:srgbClr val="000000">
                    <a:alpha val="43137"/>
                  </a:srgbClr>
                </a:outerShdw>
              </a:effectLst>
              <a:cs typeface="Segoe UI" panose="020B0502040204020203" pitchFamily="34" charset="0"/>
            </a:endParaRPr>
          </a:p>
        </p:txBody>
      </p:sp>
      <p:sp>
        <p:nvSpPr>
          <p:cNvPr id="2" name="Slide Number Placeholder 1"/>
          <p:cNvSpPr>
            <a:spLocks noGrp="1"/>
          </p:cNvSpPr>
          <p:nvPr>
            <p:ph type="sldNum" sz="quarter" idx="12"/>
          </p:nvPr>
        </p:nvSpPr>
        <p:spPr/>
        <p:txBody>
          <a:bodyPr/>
          <a:lstStyle/>
          <a:p>
            <a:fld id="{3F258594-8039-40EB-8BEF-26F3122950D2}" type="slidenum">
              <a:rPr lang="en-GB" smtClean="0"/>
              <a:t>7</a:t>
            </a:fld>
            <a:endParaRPr lang="en-GB"/>
          </a:p>
        </p:txBody>
      </p:sp>
      <p:pic>
        <p:nvPicPr>
          <p:cNvPr id="15" name="Picture 14"/>
          <p:cNvPicPr>
            <a:picLocks noChangeAspect="1"/>
          </p:cNvPicPr>
          <p:nvPr/>
        </p:nvPicPr>
        <p:blipFill>
          <a:blip r:embed="rId2"/>
          <a:stretch>
            <a:fillRect/>
          </a:stretch>
        </p:blipFill>
        <p:spPr>
          <a:xfrm>
            <a:off x="49305" y="22928"/>
            <a:ext cx="690283" cy="771302"/>
          </a:xfrm>
          <a:prstGeom prst="rect">
            <a:avLst/>
          </a:prstGeom>
        </p:spPr>
      </p:pic>
      <p:pic>
        <p:nvPicPr>
          <p:cNvPr id="16" name="Picture 15"/>
          <p:cNvPicPr>
            <a:picLocks noChangeAspect="1"/>
          </p:cNvPicPr>
          <p:nvPr/>
        </p:nvPicPr>
        <p:blipFill>
          <a:blip r:embed="rId3"/>
          <a:stretch>
            <a:fillRect/>
          </a:stretch>
        </p:blipFill>
        <p:spPr>
          <a:xfrm>
            <a:off x="9043" y="6313915"/>
            <a:ext cx="1612107" cy="544085"/>
          </a:xfrm>
          <a:prstGeom prst="rect">
            <a:avLst/>
          </a:prstGeom>
        </p:spPr>
      </p:pic>
    </p:spTree>
    <p:extLst>
      <p:ext uri="{BB962C8B-B14F-4D97-AF65-F5344CB8AC3E}">
        <p14:creationId xmlns:p14="http://schemas.microsoft.com/office/powerpoint/2010/main" val="157217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p:bldP spid="11" grpId="0"/>
      <p:bldP spid="12"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74444" y="-29814"/>
            <a:ext cx="10515600" cy="1325563"/>
          </a:xfrm>
        </p:spPr>
        <p:txBody>
          <a:bodyPr>
            <a:normAutofit/>
          </a:bodyPr>
          <a:lstStyle/>
          <a:p>
            <a:pPr algn="ctr"/>
            <a:r>
              <a:rPr lang="en-US" sz="4800" dirty="0">
                <a:solidFill>
                  <a:srgbClr val="002060"/>
                </a:solidFill>
                <a:effectLst>
                  <a:outerShdw blurRad="38100" dist="38100" dir="2700000" algn="tl">
                    <a:srgbClr val="000000">
                      <a:alpha val="43137"/>
                    </a:srgbClr>
                  </a:outerShdw>
                </a:effectLst>
                <a:latin typeface="+mn-lt"/>
              </a:rPr>
              <a:t>What can you do in ADF? </a:t>
            </a:r>
            <a:endParaRPr lang="en-GB" sz="4800" dirty="0">
              <a:solidFill>
                <a:srgbClr val="002060"/>
              </a:solidFill>
              <a:effectLst>
                <a:outerShdw blurRad="38100" dist="38100" dir="2700000" algn="tl">
                  <a:srgbClr val="000000">
                    <a:alpha val="43137"/>
                  </a:srgbClr>
                </a:outerShdw>
              </a:effectLst>
              <a:latin typeface="+mn-lt"/>
            </a:endParaRPr>
          </a:p>
        </p:txBody>
      </p:sp>
      <p:grpSp>
        <p:nvGrpSpPr>
          <p:cNvPr id="6" name="Group 5"/>
          <p:cNvGrpSpPr/>
          <p:nvPr/>
        </p:nvGrpSpPr>
        <p:grpSpPr>
          <a:xfrm>
            <a:off x="1568808" y="4019419"/>
            <a:ext cx="2900810" cy="805794"/>
            <a:chOff x="1526863" y="4078142"/>
            <a:chExt cx="2900810" cy="805794"/>
          </a:xfrm>
        </p:grpSpPr>
        <p:pic>
          <p:nvPicPr>
            <p:cNvPr id="26" name="Picture 25"/>
            <p:cNvPicPr>
              <a:picLocks noChangeAspect="1"/>
            </p:cNvPicPr>
            <p:nvPr/>
          </p:nvPicPr>
          <p:blipFill>
            <a:blip r:embed="rId2"/>
            <a:stretch>
              <a:fillRect/>
            </a:stretch>
          </p:blipFill>
          <p:spPr>
            <a:xfrm>
              <a:off x="3017149" y="4153184"/>
              <a:ext cx="1410524" cy="655711"/>
            </a:xfrm>
            <a:prstGeom prst="rect">
              <a:avLst/>
            </a:prstGeom>
          </p:spPr>
        </p:pic>
        <p:pic>
          <p:nvPicPr>
            <p:cNvPr id="27" name="Picture 26"/>
            <p:cNvPicPr>
              <a:picLocks noChangeAspect="1"/>
            </p:cNvPicPr>
            <p:nvPr/>
          </p:nvPicPr>
          <p:blipFill>
            <a:blip r:embed="rId3"/>
            <a:stretch>
              <a:fillRect/>
            </a:stretch>
          </p:blipFill>
          <p:spPr>
            <a:xfrm>
              <a:off x="1526863" y="4078142"/>
              <a:ext cx="1144079" cy="805794"/>
            </a:xfrm>
            <a:prstGeom prst="rect">
              <a:avLst/>
            </a:prstGeom>
          </p:spPr>
        </p:pic>
      </p:grpSp>
      <p:grpSp>
        <p:nvGrpSpPr>
          <p:cNvPr id="7" name="Group 6"/>
          <p:cNvGrpSpPr/>
          <p:nvPr/>
        </p:nvGrpSpPr>
        <p:grpSpPr>
          <a:xfrm>
            <a:off x="1541053" y="5185200"/>
            <a:ext cx="3024437" cy="963554"/>
            <a:chOff x="1499108" y="5243923"/>
            <a:chExt cx="3024437" cy="963554"/>
          </a:xfrm>
        </p:grpSpPr>
        <p:pic>
          <p:nvPicPr>
            <p:cNvPr id="28" name="Picture 27"/>
            <p:cNvPicPr>
              <a:picLocks noChangeAspect="1"/>
            </p:cNvPicPr>
            <p:nvPr/>
          </p:nvPicPr>
          <p:blipFill>
            <a:blip r:embed="rId4"/>
            <a:stretch>
              <a:fillRect/>
            </a:stretch>
          </p:blipFill>
          <p:spPr>
            <a:xfrm>
              <a:off x="1499108" y="5243923"/>
              <a:ext cx="1097200" cy="963554"/>
            </a:xfrm>
            <a:prstGeom prst="rect">
              <a:avLst/>
            </a:prstGeom>
          </p:spPr>
        </p:pic>
        <p:pic>
          <p:nvPicPr>
            <p:cNvPr id="29" name="Picture 28"/>
            <p:cNvPicPr>
              <a:picLocks noChangeAspect="1"/>
            </p:cNvPicPr>
            <p:nvPr/>
          </p:nvPicPr>
          <p:blipFill>
            <a:blip r:embed="rId5"/>
            <a:stretch>
              <a:fillRect/>
            </a:stretch>
          </p:blipFill>
          <p:spPr>
            <a:xfrm>
              <a:off x="2758865" y="5465257"/>
              <a:ext cx="760040" cy="742220"/>
            </a:xfrm>
            <a:prstGeom prst="rect">
              <a:avLst/>
            </a:prstGeom>
          </p:spPr>
        </p:pic>
        <p:pic>
          <p:nvPicPr>
            <p:cNvPr id="30" name="Picture 29"/>
            <p:cNvPicPr>
              <a:picLocks noChangeAspect="1"/>
            </p:cNvPicPr>
            <p:nvPr/>
          </p:nvPicPr>
          <p:blipFill>
            <a:blip r:embed="rId6"/>
            <a:stretch>
              <a:fillRect/>
            </a:stretch>
          </p:blipFill>
          <p:spPr>
            <a:xfrm>
              <a:off x="3837614" y="5368724"/>
              <a:ext cx="685931" cy="838753"/>
            </a:xfrm>
            <a:prstGeom prst="rect">
              <a:avLst/>
            </a:prstGeom>
          </p:spPr>
        </p:pic>
      </p:grpSp>
      <p:grpSp>
        <p:nvGrpSpPr>
          <p:cNvPr id="5" name="Group 4"/>
          <p:cNvGrpSpPr/>
          <p:nvPr/>
        </p:nvGrpSpPr>
        <p:grpSpPr>
          <a:xfrm>
            <a:off x="1630594" y="2706404"/>
            <a:ext cx="2334791" cy="1098237"/>
            <a:chOff x="1588649" y="2765127"/>
            <a:chExt cx="2334791" cy="1098237"/>
          </a:xfrm>
        </p:grpSpPr>
        <p:pic>
          <p:nvPicPr>
            <p:cNvPr id="31" name="Picture 30"/>
            <p:cNvPicPr>
              <a:picLocks noChangeAspect="1"/>
            </p:cNvPicPr>
            <p:nvPr/>
          </p:nvPicPr>
          <p:blipFill>
            <a:blip r:embed="rId7"/>
            <a:stretch>
              <a:fillRect/>
            </a:stretch>
          </p:blipFill>
          <p:spPr>
            <a:xfrm>
              <a:off x="1588649" y="2792391"/>
              <a:ext cx="1021875" cy="1070973"/>
            </a:xfrm>
            <a:prstGeom prst="rect">
              <a:avLst/>
            </a:prstGeom>
          </p:spPr>
        </p:pic>
        <p:pic>
          <p:nvPicPr>
            <p:cNvPr id="32" name="Picture 31"/>
            <p:cNvPicPr>
              <a:picLocks noChangeAspect="1"/>
            </p:cNvPicPr>
            <p:nvPr/>
          </p:nvPicPr>
          <p:blipFill>
            <a:blip r:embed="rId8"/>
            <a:stretch>
              <a:fillRect/>
            </a:stretch>
          </p:blipFill>
          <p:spPr>
            <a:xfrm>
              <a:off x="2849909" y="2765127"/>
              <a:ext cx="1073531" cy="996980"/>
            </a:xfrm>
            <a:prstGeom prst="rect">
              <a:avLst/>
            </a:prstGeom>
          </p:spPr>
        </p:pic>
      </p:grpSp>
      <p:grpSp>
        <p:nvGrpSpPr>
          <p:cNvPr id="4" name="Group 3"/>
          <p:cNvGrpSpPr/>
          <p:nvPr/>
        </p:nvGrpSpPr>
        <p:grpSpPr>
          <a:xfrm>
            <a:off x="1608112" y="1332175"/>
            <a:ext cx="2357273" cy="1070254"/>
            <a:chOff x="1550629" y="1373909"/>
            <a:chExt cx="2357273" cy="1070254"/>
          </a:xfrm>
        </p:grpSpPr>
        <p:pic>
          <p:nvPicPr>
            <p:cNvPr id="33" name="Picture 32"/>
            <p:cNvPicPr>
              <a:picLocks noChangeAspect="1"/>
            </p:cNvPicPr>
            <p:nvPr/>
          </p:nvPicPr>
          <p:blipFill>
            <a:blip r:embed="rId9"/>
            <a:stretch>
              <a:fillRect/>
            </a:stretch>
          </p:blipFill>
          <p:spPr>
            <a:xfrm>
              <a:off x="2587440" y="1436267"/>
              <a:ext cx="1320462" cy="1007896"/>
            </a:xfrm>
            <a:prstGeom prst="rect">
              <a:avLst/>
            </a:prstGeom>
          </p:spPr>
        </p:pic>
        <p:pic>
          <p:nvPicPr>
            <p:cNvPr id="34" name="Picture 33"/>
            <p:cNvPicPr>
              <a:picLocks noChangeAspect="1"/>
            </p:cNvPicPr>
            <p:nvPr/>
          </p:nvPicPr>
          <p:blipFill>
            <a:blip r:embed="rId10"/>
            <a:stretch>
              <a:fillRect/>
            </a:stretch>
          </p:blipFill>
          <p:spPr>
            <a:xfrm>
              <a:off x="1550629" y="1373909"/>
              <a:ext cx="872765" cy="709151"/>
            </a:xfrm>
            <a:prstGeom prst="rect">
              <a:avLst/>
            </a:prstGeom>
          </p:spPr>
        </p:pic>
      </p:grpSp>
      <p:sp>
        <p:nvSpPr>
          <p:cNvPr id="37" name="TextBox 36"/>
          <p:cNvSpPr txBox="1"/>
          <p:nvPr/>
        </p:nvSpPr>
        <p:spPr>
          <a:xfrm>
            <a:off x="5579322" y="3979885"/>
            <a:ext cx="3115559" cy="523220"/>
          </a:xfrm>
          <a:prstGeom prst="rect">
            <a:avLst/>
          </a:prstGeom>
          <a:noFill/>
        </p:spPr>
        <p:txBody>
          <a:bodyPr wrap="square" rtlCol="0">
            <a:spAutoFit/>
          </a:bodyPr>
          <a:lstStyle/>
          <a:p>
            <a:r>
              <a:rPr lang="en-US" sz="2800" b="1" dirty="0">
                <a:solidFill>
                  <a:schemeClr val="accent1"/>
                </a:solidFill>
              </a:rPr>
              <a:t>~</a:t>
            </a:r>
            <a:r>
              <a:rPr lang="en-US" sz="2800" b="1" dirty="0" smtClean="0">
                <a:solidFill>
                  <a:schemeClr val="accent1"/>
                </a:solidFill>
              </a:rPr>
              <a:t>100</a:t>
            </a:r>
            <a:endParaRPr lang="en-GB" sz="2800" b="1" dirty="0">
              <a:solidFill>
                <a:schemeClr val="accent1"/>
              </a:solidFill>
            </a:endParaRPr>
          </a:p>
        </p:txBody>
      </p:sp>
      <p:grpSp>
        <p:nvGrpSpPr>
          <p:cNvPr id="8" name="Group 7"/>
          <p:cNvGrpSpPr/>
          <p:nvPr/>
        </p:nvGrpSpPr>
        <p:grpSpPr>
          <a:xfrm>
            <a:off x="9100352" y="1740462"/>
            <a:ext cx="2448460" cy="4379680"/>
            <a:chOff x="9058407" y="1799185"/>
            <a:chExt cx="2448460" cy="4379680"/>
          </a:xfrm>
        </p:grpSpPr>
        <p:pic>
          <p:nvPicPr>
            <p:cNvPr id="38" name="Picture 37"/>
            <p:cNvPicPr>
              <a:picLocks noChangeAspect="1"/>
            </p:cNvPicPr>
            <p:nvPr/>
          </p:nvPicPr>
          <p:blipFill>
            <a:blip r:embed="rId8"/>
            <a:stretch>
              <a:fillRect/>
            </a:stretch>
          </p:blipFill>
          <p:spPr>
            <a:xfrm>
              <a:off x="9536179" y="5272535"/>
              <a:ext cx="1117663" cy="906330"/>
            </a:xfrm>
            <a:prstGeom prst="rect">
              <a:avLst/>
            </a:prstGeom>
          </p:spPr>
        </p:pic>
        <p:pic>
          <p:nvPicPr>
            <p:cNvPr id="39" name="Picture 38"/>
            <p:cNvPicPr>
              <a:picLocks noChangeAspect="1"/>
            </p:cNvPicPr>
            <p:nvPr/>
          </p:nvPicPr>
          <p:blipFill>
            <a:blip r:embed="rId3"/>
            <a:stretch>
              <a:fillRect/>
            </a:stretch>
          </p:blipFill>
          <p:spPr>
            <a:xfrm>
              <a:off x="9058407" y="1810848"/>
              <a:ext cx="1144079" cy="805794"/>
            </a:xfrm>
            <a:prstGeom prst="rect">
              <a:avLst/>
            </a:prstGeom>
          </p:spPr>
        </p:pic>
        <p:pic>
          <p:nvPicPr>
            <p:cNvPr id="40" name="Picture 39"/>
            <p:cNvPicPr>
              <a:picLocks noChangeAspect="1"/>
            </p:cNvPicPr>
            <p:nvPr/>
          </p:nvPicPr>
          <p:blipFill>
            <a:blip r:embed="rId5"/>
            <a:stretch>
              <a:fillRect/>
            </a:stretch>
          </p:blipFill>
          <p:spPr>
            <a:xfrm>
              <a:off x="10562734" y="1799185"/>
              <a:ext cx="791066" cy="892750"/>
            </a:xfrm>
            <a:prstGeom prst="rect">
              <a:avLst/>
            </a:prstGeom>
          </p:spPr>
        </p:pic>
        <p:pic>
          <p:nvPicPr>
            <p:cNvPr id="41" name="Picture 40"/>
            <p:cNvPicPr>
              <a:picLocks noChangeAspect="1"/>
            </p:cNvPicPr>
            <p:nvPr/>
          </p:nvPicPr>
          <p:blipFill>
            <a:blip r:embed="rId6"/>
            <a:stretch>
              <a:fillRect/>
            </a:stretch>
          </p:blipFill>
          <p:spPr>
            <a:xfrm>
              <a:off x="9176869" y="3129092"/>
              <a:ext cx="718621" cy="871035"/>
            </a:xfrm>
            <a:prstGeom prst="rect">
              <a:avLst/>
            </a:prstGeom>
          </p:spPr>
        </p:pic>
        <p:pic>
          <p:nvPicPr>
            <p:cNvPr id="42" name="Picture 41"/>
            <p:cNvPicPr>
              <a:picLocks noChangeAspect="1"/>
            </p:cNvPicPr>
            <p:nvPr/>
          </p:nvPicPr>
          <p:blipFill>
            <a:blip r:embed="rId4"/>
            <a:stretch>
              <a:fillRect/>
            </a:stretch>
          </p:blipFill>
          <p:spPr>
            <a:xfrm>
              <a:off x="10409667" y="3189630"/>
              <a:ext cx="1097200" cy="963554"/>
            </a:xfrm>
            <a:prstGeom prst="rect">
              <a:avLst/>
            </a:prstGeom>
          </p:spPr>
        </p:pic>
        <p:pic>
          <p:nvPicPr>
            <p:cNvPr id="43" name="Picture 42"/>
            <p:cNvPicPr>
              <a:picLocks noChangeAspect="1"/>
            </p:cNvPicPr>
            <p:nvPr/>
          </p:nvPicPr>
          <p:blipFill>
            <a:blip r:embed="rId2"/>
            <a:stretch>
              <a:fillRect/>
            </a:stretch>
          </p:blipFill>
          <p:spPr>
            <a:xfrm>
              <a:off x="9497224" y="4323023"/>
              <a:ext cx="1410524" cy="655711"/>
            </a:xfrm>
            <a:prstGeom prst="rect">
              <a:avLst/>
            </a:prstGeom>
          </p:spPr>
        </p:pic>
      </p:grpSp>
      <p:grpSp>
        <p:nvGrpSpPr>
          <p:cNvPr id="2" name="Group 1"/>
          <p:cNvGrpSpPr/>
          <p:nvPr/>
        </p:nvGrpSpPr>
        <p:grpSpPr>
          <a:xfrm>
            <a:off x="4551138" y="2433042"/>
            <a:ext cx="4410587" cy="1371599"/>
            <a:chOff x="4563632" y="2936180"/>
            <a:chExt cx="4410587" cy="1371599"/>
          </a:xfrm>
        </p:grpSpPr>
        <p:pic>
          <p:nvPicPr>
            <p:cNvPr id="35" name="Picture 34"/>
            <p:cNvPicPr>
              <a:picLocks noChangeAspect="1"/>
            </p:cNvPicPr>
            <p:nvPr/>
          </p:nvPicPr>
          <p:blipFill>
            <a:blip r:embed="rId11"/>
            <a:stretch>
              <a:fillRect/>
            </a:stretch>
          </p:blipFill>
          <p:spPr>
            <a:xfrm>
              <a:off x="7566120" y="3203052"/>
              <a:ext cx="1408099" cy="936710"/>
            </a:xfrm>
            <a:prstGeom prst="rect">
              <a:avLst/>
            </a:prstGeom>
          </p:spPr>
        </p:pic>
        <p:sp>
          <p:nvSpPr>
            <p:cNvPr id="36" name="TextBox 35"/>
            <p:cNvSpPr txBox="1"/>
            <p:nvPr/>
          </p:nvSpPr>
          <p:spPr>
            <a:xfrm flipH="1">
              <a:off x="5395388" y="2936180"/>
              <a:ext cx="2625857" cy="523220"/>
            </a:xfrm>
            <a:prstGeom prst="rect">
              <a:avLst/>
            </a:prstGeom>
            <a:noFill/>
          </p:spPr>
          <p:txBody>
            <a:bodyPr wrap="square" rtlCol="0">
              <a:spAutoFit/>
            </a:bodyPr>
            <a:lstStyle/>
            <a:p>
              <a:r>
                <a:rPr lang="en-US" sz="2800" dirty="0">
                  <a:solidFill>
                    <a:schemeClr val="accent1"/>
                  </a:solidFill>
                  <a:effectLst>
                    <a:outerShdw blurRad="38100" dist="38100" dir="2700000" algn="tl">
                      <a:srgbClr val="000000">
                        <a:alpha val="43137"/>
                      </a:srgbClr>
                    </a:outerShdw>
                  </a:effectLst>
                </a:rPr>
                <a:t>C</a:t>
              </a:r>
              <a:r>
                <a:rPr lang="en-US" sz="2800" dirty="0" smtClean="0">
                  <a:solidFill>
                    <a:schemeClr val="accent1"/>
                  </a:solidFill>
                  <a:effectLst>
                    <a:outerShdw blurRad="38100" dist="38100" dir="2700000" algn="tl">
                      <a:srgbClr val="000000">
                        <a:alpha val="43137"/>
                      </a:srgbClr>
                    </a:outerShdw>
                  </a:effectLst>
                </a:rPr>
                <a:t>OPY DATA</a:t>
              </a:r>
              <a:endParaRPr lang="en-GB" sz="2800" dirty="0">
                <a:solidFill>
                  <a:schemeClr val="accent1"/>
                </a:solidFill>
                <a:effectLst>
                  <a:outerShdw blurRad="38100" dist="38100" dir="2700000" algn="tl">
                    <a:srgbClr val="000000">
                      <a:alpha val="43137"/>
                    </a:srgbClr>
                  </a:outerShdw>
                </a:effectLst>
              </a:endParaRPr>
            </a:p>
          </p:txBody>
        </p:sp>
        <p:pic>
          <p:nvPicPr>
            <p:cNvPr id="44" name="Picture 43"/>
            <p:cNvPicPr>
              <a:picLocks noChangeAspect="1"/>
            </p:cNvPicPr>
            <p:nvPr/>
          </p:nvPicPr>
          <p:blipFill>
            <a:blip r:embed="rId12"/>
            <a:stretch>
              <a:fillRect/>
            </a:stretch>
          </p:blipFill>
          <p:spPr>
            <a:xfrm>
              <a:off x="5756717" y="3723288"/>
              <a:ext cx="1189478" cy="386188"/>
            </a:xfrm>
            <a:prstGeom prst="rect">
              <a:avLst/>
            </a:prstGeom>
          </p:spPr>
        </p:pic>
        <p:cxnSp>
          <p:nvCxnSpPr>
            <p:cNvPr id="45" name="Straight Arrow Connector 44"/>
            <p:cNvCxnSpPr/>
            <p:nvPr/>
          </p:nvCxnSpPr>
          <p:spPr>
            <a:xfrm>
              <a:off x="5573730" y="3575104"/>
              <a:ext cx="1942017" cy="0"/>
            </a:xfrm>
            <a:prstGeom prst="straightConnector1">
              <a:avLst/>
            </a:prstGeom>
            <a:ln w="76200">
              <a:solidFill>
                <a:schemeClr val="accent1"/>
              </a:solidFill>
              <a:tailEnd type="triangle"/>
            </a:ln>
          </p:spPr>
          <p:style>
            <a:lnRef idx="3">
              <a:schemeClr val="accent3"/>
            </a:lnRef>
            <a:fillRef idx="0">
              <a:schemeClr val="accent3"/>
            </a:fillRef>
            <a:effectRef idx="2">
              <a:schemeClr val="accent3"/>
            </a:effectRef>
            <a:fontRef idx="minor">
              <a:schemeClr val="tx1"/>
            </a:fontRef>
          </p:style>
        </p:cxnSp>
        <p:pic>
          <p:nvPicPr>
            <p:cNvPr id="46" name="Picture 45"/>
            <p:cNvPicPr>
              <a:picLocks noChangeAspect="1"/>
            </p:cNvPicPr>
            <p:nvPr/>
          </p:nvPicPr>
          <p:blipFill>
            <a:blip r:embed="rId13"/>
            <a:stretch>
              <a:fillRect/>
            </a:stretch>
          </p:blipFill>
          <p:spPr>
            <a:xfrm>
              <a:off x="4563632" y="3171365"/>
              <a:ext cx="870030" cy="1136414"/>
            </a:xfrm>
            <a:prstGeom prst="rect">
              <a:avLst/>
            </a:prstGeom>
          </p:spPr>
        </p:pic>
      </p:grpSp>
      <p:sp>
        <p:nvSpPr>
          <p:cNvPr id="59" name="Rectangle 58"/>
          <p:cNvSpPr/>
          <p:nvPr/>
        </p:nvSpPr>
        <p:spPr>
          <a:xfrm>
            <a:off x="1849772" y="4750172"/>
            <a:ext cx="10104539" cy="338554"/>
          </a:xfrm>
          <a:prstGeom prst="rect">
            <a:avLst/>
          </a:prstGeom>
        </p:spPr>
        <p:txBody>
          <a:bodyPr wrap="square">
            <a:spAutoFit/>
          </a:bodyPr>
          <a:lstStyle/>
          <a:p>
            <a:r>
              <a:rPr lang="en-GB" sz="1600" b="1" dirty="0">
                <a:solidFill>
                  <a:schemeClr val="accent1"/>
                </a:solidFill>
                <a:hlinkClick r:id="rId14"/>
              </a:rPr>
              <a:t>Copy activity - Azure Data Factory &amp; Azure Synapse | Microsoft Docs</a:t>
            </a:r>
            <a:endParaRPr lang="en-GB" sz="1600" b="1" dirty="0">
              <a:solidFill>
                <a:schemeClr val="accent1"/>
              </a:solidFill>
            </a:endParaRPr>
          </a:p>
        </p:txBody>
      </p:sp>
      <p:sp>
        <p:nvSpPr>
          <p:cNvPr id="60" name="Rectangle 59"/>
          <p:cNvSpPr/>
          <p:nvPr/>
        </p:nvSpPr>
        <p:spPr>
          <a:xfrm>
            <a:off x="5056986" y="1619920"/>
            <a:ext cx="2627514" cy="523220"/>
          </a:xfrm>
          <a:prstGeom prst="rect">
            <a:avLst/>
          </a:prstGeom>
        </p:spPr>
        <p:txBody>
          <a:bodyPr wrap="none">
            <a:spAutoFit/>
          </a:bodyPr>
          <a:lstStyle/>
          <a:p>
            <a:r>
              <a:rPr lang="en-US" sz="2800" dirty="0" smtClean="0">
                <a:solidFill>
                  <a:schemeClr val="accent1"/>
                </a:solidFill>
                <a:effectLst>
                  <a:outerShdw blurRad="38100" dist="38100" dir="2700000" algn="tl">
                    <a:srgbClr val="000000">
                      <a:alpha val="43137"/>
                    </a:srgbClr>
                  </a:outerShdw>
                </a:effectLst>
              </a:rPr>
              <a:t> </a:t>
            </a:r>
            <a:r>
              <a:rPr lang="en-US" sz="2800" dirty="0">
                <a:solidFill>
                  <a:schemeClr val="accent1"/>
                </a:solidFill>
                <a:effectLst>
                  <a:outerShdw blurRad="38100" dist="38100" dir="2700000" algn="tl">
                    <a:srgbClr val="000000">
                      <a:alpha val="43137"/>
                    </a:srgbClr>
                  </a:outerShdw>
                </a:effectLst>
              </a:rPr>
              <a:t>Data Movement</a:t>
            </a:r>
            <a:endParaRPr lang="en-GB" sz="2800" dirty="0">
              <a:solidFill>
                <a:schemeClr val="accent1"/>
              </a:solidFill>
              <a:effectLst>
                <a:outerShdw blurRad="38100" dist="38100" dir="2700000" algn="tl">
                  <a:srgbClr val="000000">
                    <a:alpha val="43137"/>
                  </a:srgbClr>
                </a:outerShdw>
              </a:effectLst>
            </a:endParaRPr>
          </a:p>
        </p:txBody>
      </p:sp>
      <p:sp>
        <p:nvSpPr>
          <p:cNvPr id="9" name="Slide Number Placeholder 8"/>
          <p:cNvSpPr>
            <a:spLocks noGrp="1"/>
          </p:cNvSpPr>
          <p:nvPr>
            <p:ph type="sldNum" sz="quarter" idx="12"/>
          </p:nvPr>
        </p:nvSpPr>
        <p:spPr>
          <a:xfrm>
            <a:off x="11559575" y="6110865"/>
            <a:ext cx="674370" cy="681519"/>
          </a:xfrm>
        </p:spPr>
        <p:txBody>
          <a:bodyPr/>
          <a:lstStyle/>
          <a:p>
            <a:fld id="{3F258594-8039-40EB-8BEF-26F3122950D2}" type="slidenum">
              <a:rPr lang="en-GB" smtClean="0"/>
              <a:t>8</a:t>
            </a:fld>
            <a:endParaRPr lang="en-GB"/>
          </a:p>
        </p:txBody>
      </p:sp>
      <p:pic>
        <p:nvPicPr>
          <p:cNvPr id="47" name="Picture 46"/>
          <p:cNvPicPr>
            <a:picLocks noChangeAspect="1"/>
          </p:cNvPicPr>
          <p:nvPr/>
        </p:nvPicPr>
        <p:blipFill>
          <a:blip r:embed="rId15"/>
          <a:stretch>
            <a:fillRect/>
          </a:stretch>
        </p:blipFill>
        <p:spPr>
          <a:xfrm>
            <a:off x="10514" y="0"/>
            <a:ext cx="690283" cy="771302"/>
          </a:xfrm>
          <a:prstGeom prst="rect">
            <a:avLst/>
          </a:prstGeom>
        </p:spPr>
      </p:pic>
      <p:pic>
        <p:nvPicPr>
          <p:cNvPr id="48" name="Picture 47"/>
          <p:cNvPicPr>
            <a:picLocks noChangeAspect="1"/>
          </p:cNvPicPr>
          <p:nvPr/>
        </p:nvPicPr>
        <p:blipFill>
          <a:blip r:embed="rId16"/>
          <a:stretch>
            <a:fillRect/>
          </a:stretch>
        </p:blipFill>
        <p:spPr>
          <a:xfrm>
            <a:off x="9043" y="6313915"/>
            <a:ext cx="1612107" cy="544085"/>
          </a:xfrm>
          <a:prstGeom prst="rect">
            <a:avLst/>
          </a:prstGeom>
        </p:spPr>
      </p:pic>
    </p:spTree>
    <p:extLst>
      <p:ext uri="{BB962C8B-B14F-4D97-AF65-F5344CB8AC3E}">
        <p14:creationId xmlns:p14="http://schemas.microsoft.com/office/powerpoint/2010/main" val="149472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9"/>
                                        </p:tgtEl>
                                        <p:attrNameLst>
                                          <p:attrName>style.visibility</p:attrName>
                                        </p:attrNameLst>
                                      </p:cBhvr>
                                      <p:to>
                                        <p:strVal val="visible"/>
                                      </p:to>
                                    </p:set>
                                    <p:anim calcmode="lin" valueType="num">
                                      <p:cBhvr additive="base">
                                        <p:cTn id="35" dur="500" fill="hold"/>
                                        <p:tgtEl>
                                          <p:spTgt spid="59"/>
                                        </p:tgtEl>
                                        <p:attrNameLst>
                                          <p:attrName>ppt_x</p:attrName>
                                        </p:attrNameLst>
                                      </p:cBhvr>
                                      <p:tavLst>
                                        <p:tav tm="0">
                                          <p:val>
                                            <p:strVal val="#ppt_x"/>
                                          </p:val>
                                        </p:tav>
                                        <p:tav tm="100000">
                                          <p:val>
                                            <p:strVal val="#ppt_x"/>
                                          </p:val>
                                        </p:tav>
                                      </p:tavLst>
                                    </p:anim>
                                    <p:anim calcmode="lin" valueType="num">
                                      <p:cBhvr additive="base">
                                        <p:cTn id="36"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60"/>
                                        </p:tgtEl>
                                        <p:attrNameLst>
                                          <p:attrName>style.visibility</p:attrName>
                                        </p:attrNameLst>
                                      </p:cBhvr>
                                      <p:to>
                                        <p:strVal val="visible"/>
                                      </p:to>
                                    </p:set>
                                    <p:anim calcmode="lin" valueType="num">
                                      <p:cBhvr additive="base">
                                        <p:cTn id="41" dur="500" fill="hold"/>
                                        <p:tgtEl>
                                          <p:spTgt spid="60"/>
                                        </p:tgtEl>
                                        <p:attrNameLst>
                                          <p:attrName>ppt_x</p:attrName>
                                        </p:attrNameLst>
                                      </p:cBhvr>
                                      <p:tavLst>
                                        <p:tav tm="0">
                                          <p:val>
                                            <p:strVal val="#ppt_x"/>
                                          </p:val>
                                        </p:tav>
                                        <p:tav tm="100000">
                                          <p:val>
                                            <p:strVal val="#ppt_x"/>
                                          </p:val>
                                        </p:tav>
                                      </p:tavLst>
                                    </p:anim>
                                    <p:anim calcmode="lin" valueType="num">
                                      <p:cBhvr additive="base">
                                        <p:cTn id="42"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59" grpId="0"/>
      <p:bldP spid="6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78542" y="-46519"/>
            <a:ext cx="10515600" cy="1325563"/>
          </a:xfrm>
        </p:spPr>
        <p:txBody>
          <a:bodyPr>
            <a:normAutofit/>
          </a:bodyPr>
          <a:lstStyle/>
          <a:p>
            <a:pPr algn="ctr"/>
            <a:r>
              <a:rPr lang="en-US" sz="4800" dirty="0">
                <a:solidFill>
                  <a:srgbClr val="002060"/>
                </a:solidFill>
                <a:effectLst>
                  <a:outerShdw blurRad="38100" dist="38100" dir="2700000" algn="tl">
                    <a:srgbClr val="000000">
                      <a:alpha val="43137"/>
                    </a:srgbClr>
                  </a:outerShdw>
                </a:effectLst>
                <a:latin typeface="+mn-lt"/>
              </a:rPr>
              <a:t>What can you do in ADF? </a:t>
            </a:r>
            <a:endParaRPr lang="en-GB" sz="4800" dirty="0">
              <a:solidFill>
                <a:srgbClr val="002060"/>
              </a:solidFill>
              <a:effectLst>
                <a:outerShdw blurRad="38100" dist="38100" dir="2700000" algn="tl">
                  <a:srgbClr val="000000">
                    <a:alpha val="43137"/>
                  </a:srgbClr>
                </a:outerShdw>
              </a:effectLst>
              <a:latin typeface="+mn-lt"/>
            </a:endParaRPr>
          </a:p>
        </p:txBody>
      </p:sp>
      <p:sp>
        <p:nvSpPr>
          <p:cNvPr id="65" name="Rectangle 64"/>
          <p:cNvSpPr/>
          <p:nvPr/>
        </p:nvSpPr>
        <p:spPr>
          <a:xfrm>
            <a:off x="1163513" y="5647816"/>
            <a:ext cx="11028487" cy="400110"/>
          </a:xfrm>
          <a:prstGeom prst="rect">
            <a:avLst/>
          </a:prstGeom>
        </p:spPr>
        <p:txBody>
          <a:bodyPr wrap="square">
            <a:spAutoFit/>
          </a:bodyPr>
          <a:lstStyle/>
          <a:p>
            <a:r>
              <a:rPr lang="en-US" sz="2000" b="1" i="1" dirty="0">
                <a:hlinkClick r:id="rId2"/>
              </a:rPr>
              <a:t>Source transformation in mapping data flow - Azure Data Factory &amp; Azure Synapse | Microsoft Docs</a:t>
            </a:r>
            <a:endParaRPr lang="en-GB" sz="2000" b="1" i="1" dirty="0"/>
          </a:p>
        </p:txBody>
      </p:sp>
      <p:grpSp>
        <p:nvGrpSpPr>
          <p:cNvPr id="66" name="Group 65"/>
          <p:cNvGrpSpPr/>
          <p:nvPr/>
        </p:nvGrpSpPr>
        <p:grpSpPr>
          <a:xfrm>
            <a:off x="1420068" y="1666746"/>
            <a:ext cx="2718789" cy="3955701"/>
            <a:chOff x="1264036" y="1834791"/>
            <a:chExt cx="3229633" cy="3955701"/>
          </a:xfrm>
        </p:grpSpPr>
        <p:pic>
          <p:nvPicPr>
            <p:cNvPr id="67" name="Picture 66"/>
            <p:cNvPicPr>
              <a:picLocks noChangeAspect="1"/>
            </p:cNvPicPr>
            <p:nvPr/>
          </p:nvPicPr>
          <p:blipFill>
            <a:blip r:embed="rId3"/>
            <a:stretch>
              <a:fillRect/>
            </a:stretch>
          </p:blipFill>
          <p:spPr>
            <a:xfrm>
              <a:off x="3355794" y="3229504"/>
              <a:ext cx="1006261" cy="1019816"/>
            </a:xfrm>
            <a:prstGeom prst="rect">
              <a:avLst/>
            </a:prstGeom>
          </p:spPr>
        </p:pic>
        <p:pic>
          <p:nvPicPr>
            <p:cNvPr id="68" name="Picture 67"/>
            <p:cNvPicPr>
              <a:picLocks noChangeAspect="1"/>
            </p:cNvPicPr>
            <p:nvPr/>
          </p:nvPicPr>
          <p:blipFill>
            <a:blip r:embed="rId4"/>
            <a:stretch>
              <a:fillRect/>
            </a:stretch>
          </p:blipFill>
          <p:spPr>
            <a:xfrm>
              <a:off x="3471794" y="1905493"/>
              <a:ext cx="1021875" cy="1267757"/>
            </a:xfrm>
            <a:prstGeom prst="rect">
              <a:avLst/>
            </a:prstGeom>
          </p:spPr>
        </p:pic>
        <p:pic>
          <p:nvPicPr>
            <p:cNvPr id="69" name="Picture 68"/>
            <p:cNvPicPr>
              <a:picLocks noChangeAspect="1"/>
            </p:cNvPicPr>
            <p:nvPr/>
          </p:nvPicPr>
          <p:blipFill>
            <a:blip r:embed="rId5"/>
            <a:stretch>
              <a:fillRect/>
            </a:stretch>
          </p:blipFill>
          <p:spPr>
            <a:xfrm>
              <a:off x="1264036" y="1834791"/>
              <a:ext cx="1407290" cy="1188859"/>
            </a:xfrm>
            <a:prstGeom prst="rect">
              <a:avLst/>
            </a:prstGeom>
          </p:spPr>
        </p:pic>
        <p:pic>
          <p:nvPicPr>
            <p:cNvPr id="70" name="Picture 69"/>
            <p:cNvPicPr>
              <a:picLocks noChangeAspect="1"/>
            </p:cNvPicPr>
            <p:nvPr/>
          </p:nvPicPr>
          <p:blipFill>
            <a:blip r:embed="rId6"/>
            <a:stretch>
              <a:fillRect/>
            </a:stretch>
          </p:blipFill>
          <p:spPr>
            <a:xfrm>
              <a:off x="1264036" y="3129715"/>
              <a:ext cx="1467230" cy="1476099"/>
            </a:xfrm>
            <a:prstGeom prst="rect">
              <a:avLst/>
            </a:prstGeom>
          </p:spPr>
        </p:pic>
        <p:pic>
          <p:nvPicPr>
            <p:cNvPr id="71" name="Picture 70"/>
            <p:cNvPicPr>
              <a:picLocks noChangeAspect="1"/>
            </p:cNvPicPr>
            <p:nvPr/>
          </p:nvPicPr>
          <p:blipFill>
            <a:blip r:embed="rId7"/>
            <a:stretch>
              <a:fillRect/>
            </a:stretch>
          </p:blipFill>
          <p:spPr>
            <a:xfrm>
              <a:off x="2470790" y="4853782"/>
              <a:ext cx="1408099" cy="936710"/>
            </a:xfrm>
            <a:prstGeom prst="rect">
              <a:avLst/>
            </a:prstGeom>
          </p:spPr>
        </p:pic>
      </p:grpSp>
      <p:sp>
        <p:nvSpPr>
          <p:cNvPr id="79" name="TextBox 78"/>
          <p:cNvSpPr txBox="1"/>
          <p:nvPr/>
        </p:nvSpPr>
        <p:spPr>
          <a:xfrm>
            <a:off x="5851488" y="4200807"/>
            <a:ext cx="1621410" cy="584775"/>
          </a:xfrm>
          <a:prstGeom prst="rect">
            <a:avLst/>
          </a:prstGeom>
          <a:noFill/>
        </p:spPr>
        <p:txBody>
          <a:bodyPr wrap="square" rtlCol="0">
            <a:spAutoFit/>
          </a:bodyPr>
          <a:lstStyle/>
          <a:p>
            <a:r>
              <a:rPr lang="en-US" sz="3200" b="1" dirty="0" smtClean="0">
                <a:solidFill>
                  <a:schemeClr val="accent1"/>
                </a:solidFill>
              </a:rPr>
              <a:t>~18</a:t>
            </a:r>
            <a:endParaRPr lang="en-GB" sz="3200" b="1" dirty="0">
              <a:solidFill>
                <a:schemeClr val="accent1"/>
              </a:solidFill>
            </a:endParaRPr>
          </a:p>
        </p:txBody>
      </p:sp>
      <p:sp>
        <p:nvSpPr>
          <p:cNvPr id="80" name="Rectangle 79"/>
          <p:cNvSpPr/>
          <p:nvPr/>
        </p:nvSpPr>
        <p:spPr>
          <a:xfrm>
            <a:off x="4933031" y="1619973"/>
            <a:ext cx="3244543" cy="523220"/>
          </a:xfrm>
          <a:prstGeom prst="rect">
            <a:avLst/>
          </a:prstGeom>
        </p:spPr>
        <p:txBody>
          <a:bodyPr wrap="none">
            <a:spAutoFit/>
          </a:bodyPr>
          <a:lstStyle/>
          <a:p>
            <a:r>
              <a:rPr lang="en-US" sz="2800" dirty="0">
                <a:solidFill>
                  <a:schemeClr val="accent1"/>
                </a:solidFill>
                <a:effectLst>
                  <a:outerShdw blurRad="38100" dist="38100" dir="2700000" algn="tl">
                    <a:srgbClr val="000000">
                      <a:alpha val="43137"/>
                    </a:srgbClr>
                  </a:outerShdw>
                </a:effectLst>
              </a:rPr>
              <a:t>Data Transformation </a:t>
            </a:r>
            <a:endParaRPr lang="en-GB" sz="2800" dirty="0">
              <a:solidFill>
                <a:schemeClr val="accent1"/>
              </a:solidFill>
              <a:effectLst>
                <a:outerShdw blurRad="38100" dist="38100" dir="2700000" algn="tl">
                  <a:srgbClr val="000000">
                    <a:alpha val="43137"/>
                  </a:srgbClr>
                </a:outerShdw>
              </a:effectLst>
            </a:endParaRPr>
          </a:p>
        </p:txBody>
      </p:sp>
      <p:sp>
        <p:nvSpPr>
          <p:cNvPr id="2" name="Slide Number Placeholder 1"/>
          <p:cNvSpPr>
            <a:spLocks noGrp="1"/>
          </p:cNvSpPr>
          <p:nvPr>
            <p:ph type="sldNum" sz="quarter" idx="12"/>
          </p:nvPr>
        </p:nvSpPr>
        <p:spPr/>
        <p:txBody>
          <a:bodyPr/>
          <a:lstStyle/>
          <a:p>
            <a:fld id="{3F258594-8039-40EB-8BEF-26F3122950D2}" type="slidenum">
              <a:rPr lang="en-GB" smtClean="0"/>
              <a:t>9</a:t>
            </a:fld>
            <a:endParaRPr lang="en-GB"/>
          </a:p>
        </p:txBody>
      </p:sp>
      <p:grpSp>
        <p:nvGrpSpPr>
          <p:cNvPr id="6" name="Group 5"/>
          <p:cNvGrpSpPr/>
          <p:nvPr/>
        </p:nvGrpSpPr>
        <p:grpSpPr>
          <a:xfrm>
            <a:off x="4369919" y="2357004"/>
            <a:ext cx="4615673" cy="1189845"/>
            <a:chOff x="4977521" y="2375941"/>
            <a:chExt cx="4615673" cy="1189845"/>
          </a:xfrm>
        </p:grpSpPr>
        <p:pic>
          <p:nvPicPr>
            <p:cNvPr id="63" name="Picture 62"/>
            <p:cNvPicPr>
              <a:picLocks noChangeAspect="1"/>
            </p:cNvPicPr>
            <p:nvPr/>
          </p:nvPicPr>
          <p:blipFill>
            <a:blip r:embed="rId8"/>
            <a:stretch>
              <a:fillRect/>
            </a:stretch>
          </p:blipFill>
          <p:spPr>
            <a:xfrm>
              <a:off x="4977521" y="2375941"/>
              <a:ext cx="1222548" cy="1159922"/>
            </a:xfrm>
            <a:prstGeom prst="rect">
              <a:avLst/>
            </a:prstGeom>
          </p:spPr>
        </p:pic>
        <p:sp>
          <p:nvSpPr>
            <p:cNvPr id="64" name="TextBox 63"/>
            <p:cNvSpPr txBox="1"/>
            <p:nvPr/>
          </p:nvSpPr>
          <p:spPr>
            <a:xfrm flipH="1">
              <a:off x="6154908" y="2511898"/>
              <a:ext cx="2304239" cy="338554"/>
            </a:xfrm>
            <a:prstGeom prst="rect">
              <a:avLst/>
            </a:prstGeom>
            <a:noFill/>
          </p:spPr>
          <p:txBody>
            <a:bodyPr wrap="square" rtlCol="0">
              <a:spAutoFit/>
            </a:bodyPr>
            <a:lstStyle/>
            <a:p>
              <a:r>
                <a:rPr lang="en-US" sz="1600" b="1" dirty="0" smtClean="0">
                  <a:solidFill>
                    <a:schemeClr val="accent1"/>
                  </a:solidFill>
                  <a:effectLst>
                    <a:outerShdw blurRad="38100" dist="38100" dir="2700000" algn="tl">
                      <a:srgbClr val="000000">
                        <a:alpha val="43137"/>
                      </a:srgbClr>
                    </a:outerShdw>
                  </a:effectLst>
                </a:rPr>
                <a:t>TRANSFORMATION</a:t>
              </a:r>
              <a:endParaRPr lang="en-GB" sz="1600" b="1" dirty="0">
                <a:solidFill>
                  <a:schemeClr val="accent1"/>
                </a:solidFill>
                <a:effectLst>
                  <a:outerShdw blurRad="38100" dist="38100" dir="2700000" algn="tl">
                    <a:srgbClr val="000000">
                      <a:alpha val="43137"/>
                    </a:srgbClr>
                  </a:outerShdw>
                </a:effectLst>
              </a:endParaRPr>
            </a:p>
          </p:txBody>
        </p:sp>
        <p:pic>
          <p:nvPicPr>
            <p:cNvPr id="73" name="Picture 72"/>
            <p:cNvPicPr>
              <a:picLocks noChangeAspect="1"/>
            </p:cNvPicPr>
            <p:nvPr/>
          </p:nvPicPr>
          <p:blipFill>
            <a:blip r:embed="rId5"/>
            <a:stretch>
              <a:fillRect/>
            </a:stretch>
          </p:blipFill>
          <p:spPr>
            <a:xfrm>
              <a:off x="8185904" y="2376927"/>
              <a:ext cx="1407290" cy="1188859"/>
            </a:xfrm>
            <a:prstGeom prst="rect">
              <a:avLst/>
            </a:prstGeom>
          </p:spPr>
        </p:pic>
        <p:pic>
          <p:nvPicPr>
            <p:cNvPr id="24" name="Picture 23"/>
            <p:cNvPicPr>
              <a:picLocks noChangeAspect="1"/>
            </p:cNvPicPr>
            <p:nvPr/>
          </p:nvPicPr>
          <p:blipFill>
            <a:blip r:embed="rId9"/>
            <a:stretch>
              <a:fillRect/>
            </a:stretch>
          </p:blipFill>
          <p:spPr>
            <a:xfrm>
              <a:off x="6662193" y="3066162"/>
              <a:ext cx="900615" cy="483466"/>
            </a:xfrm>
            <a:prstGeom prst="rect">
              <a:avLst/>
            </a:prstGeom>
          </p:spPr>
        </p:pic>
        <p:cxnSp>
          <p:nvCxnSpPr>
            <p:cNvPr id="25" name="Straight Arrow Connector 24"/>
            <p:cNvCxnSpPr/>
            <p:nvPr/>
          </p:nvCxnSpPr>
          <p:spPr>
            <a:xfrm>
              <a:off x="6539434" y="2957526"/>
              <a:ext cx="1535185" cy="13831"/>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8940456" y="1576066"/>
            <a:ext cx="2748378" cy="3941566"/>
            <a:chOff x="8937707" y="1714496"/>
            <a:chExt cx="2748378" cy="3941566"/>
          </a:xfrm>
        </p:grpSpPr>
        <p:pic>
          <p:nvPicPr>
            <p:cNvPr id="75" name="Picture 74"/>
            <p:cNvPicPr>
              <a:picLocks noChangeAspect="1"/>
            </p:cNvPicPr>
            <p:nvPr/>
          </p:nvPicPr>
          <p:blipFill>
            <a:blip r:embed="rId3"/>
            <a:stretch>
              <a:fillRect/>
            </a:stretch>
          </p:blipFill>
          <p:spPr>
            <a:xfrm>
              <a:off x="9048226" y="1714496"/>
              <a:ext cx="1006261" cy="1019816"/>
            </a:xfrm>
            <a:prstGeom prst="rect">
              <a:avLst/>
            </a:prstGeom>
          </p:spPr>
        </p:pic>
        <p:pic>
          <p:nvPicPr>
            <p:cNvPr id="76" name="Picture 75"/>
            <p:cNvPicPr>
              <a:picLocks noChangeAspect="1"/>
            </p:cNvPicPr>
            <p:nvPr/>
          </p:nvPicPr>
          <p:blipFill>
            <a:blip r:embed="rId4"/>
            <a:stretch>
              <a:fillRect/>
            </a:stretch>
          </p:blipFill>
          <p:spPr>
            <a:xfrm>
              <a:off x="10664210" y="3197472"/>
              <a:ext cx="1021875" cy="1267757"/>
            </a:xfrm>
            <a:prstGeom prst="rect">
              <a:avLst/>
            </a:prstGeom>
          </p:spPr>
        </p:pic>
        <p:pic>
          <p:nvPicPr>
            <p:cNvPr id="77" name="Picture 76"/>
            <p:cNvPicPr>
              <a:picLocks noChangeAspect="1"/>
            </p:cNvPicPr>
            <p:nvPr/>
          </p:nvPicPr>
          <p:blipFill>
            <a:blip r:embed="rId7"/>
            <a:stretch>
              <a:fillRect/>
            </a:stretch>
          </p:blipFill>
          <p:spPr>
            <a:xfrm>
              <a:off x="10221935" y="1786923"/>
              <a:ext cx="1265282" cy="936710"/>
            </a:xfrm>
            <a:prstGeom prst="rect">
              <a:avLst/>
            </a:prstGeom>
          </p:spPr>
        </p:pic>
        <p:pic>
          <p:nvPicPr>
            <p:cNvPr id="78" name="Picture 77"/>
            <p:cNvPicPr>
              <a:picLocks noChangeAspect="1"/>
            </p:cNvPicPr>
            <p:nvPr/>
          </p:nvPicPr>
          <p:blipFill>
            <a:blip r:embed="rId6"/>
            <a:stretch>
              <a:fillRect/>
            </a:stretch>
          </p:blipFill>
          <p:spPr>
            <a:xfrm>
              <a:off x="8937707" y="2974317"/>
              <a:ext cx="1467230" cy="1476099"/>
            </a:xfrm>
            <a:prstGeom prst="rect">
              <a:avLst/>
            </a:prstGeom>
          </p:spPr>
        </p:pic>
        <p:pic>
          <p:nvPicPr>
            <p:cNvPr id="29" name="Picture 28"/>
            <p:cNvPicPr>
              <a:picLocks noChangeAspect="1"/>
            </p:cNvPicPr>
            <p:nvPr/>
          </p:nvPicPr>
          <p:blipFill>
            <a:blip r:embed="rId10"/>
            <a:stretch>
              <a:fillRect/>
            </a:stretch>
          </p:blipFill>
          <p:spPr>
            <a:xfrm>
              <a:off x="10006527" y="4659082"/>
              <a:ext cx="1073531" cy="996980"/>
            </a:xfrm>
            <a:prstGeom prst="rect">
              <a:avLst/>
            </a:prstGeom>
          </p:spPr>
        </p:pic>
      </p:grpSp>
      <p:pic>
        <p:nvPicPr>
          <p:cNvPr id="26" name="Picture 25"/>
          <p:cNvPicPr>
            <a:picLocks noChangeAspect="1"/>
          </p:cNvPicPr>
          <p:nvPr/>
        </p:nvPicPr>
        <p:blipFill>
          <a:blip r:embed="rId11"/>
          <a:stretch>
            <a:fillRect/>
          </a:stretch>
        </p:blipFill>
        <p:spPr>
          <a:xfrm>
            <a:off x="11751" y="0"/>
            <a:ext cx="690283" cy="771302"/>
          </a:xfrm>
          <a:prstGeom prst="rect">
            <a:avLst/>
          </a:prstGeom>
        </p:spPr>
      </p:pic>
      <p:pic>
        <p:nvPicPr>
          <p:cNvPr id="27" name="Picture 26"/>
          <p:cNvPicPr>
            <a:picLocks noChangeAspect="1"/>
          </p:cNvPicPr>
          <p:nvPr/>
        </p:nvPicPr>
        <p:blipFill>
          <a:blip r:embed="rId12"/>
          <a:stretch>
            <a:fillRect/>
          </a:stretch>
        </p:blipFill>
        <p:spPr>
          <a:xfrm>
            <a:off x="9043" y="6313915"/>
            <a:ext cx="1612107" cy="544085"/>
          </a:xfrm>
          <a:prstGeom prst="rect">
            <a:avLst/>
          </a:prstGeom>
        </p:spPr>
      </p:pic>
    </p:spTree>
    <p:extLst>
      <p:ext uri="{BB962C8B-B14F-4D97-AF65-F5344CB8AC3E}">
        <p14:creationId xmlns:p14="http://schemas.microsoft.com/office/powerpoint/2010/main" val="65719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5"/>
                                        </p:tgtEl>
                                        <p:attrNameLst>
                                          <p:attrName>style.visibility</p:attrName>
                                        </p:attrNameLst>
                                      </p:cBhvr>
                                      <p:to>
                                        <p:strVal val="visible"/>
                                      </p:to>
                                    </p:set>
                                    <p:anim calcmode="lin" valueType="num">
                                      <p:cBhvr additive="base">
                                        <p:cTn id="23" dur="500" fill="hold"/>
                                        <p:tgtEl>
                                          <p:spTgt spid="65"/>
                                        </p:tgtEl>
                                        <p:attrNameLst>
                                          <p:attrName>ppt_x</p:attrName>
                                        </p:attrNameLst>
                                      </p:cBhvr>
                                      <p:tavLst>
                                        <p:tav tm="0">
                                          <p:val>
                                            <p:strVal val="#ppt_x"/>
                                          </p:val>
                                        </p:tav>
                                        <p:tav tm="100000">
                                          <p:val>
                                            <p:strVal val="#ppt_x"/>
                                          </p:val>
                                        </p:tav>
                                      </p:tavLst>
                                    </p:anim>
                                    <p:anim calcmode="lin" valueType="num">
                                      <p:cBhvr additive="base">
                                        <p:cTn id="24"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0"/>
                                        </p:tgtEl>
                                        <p:attrNameLst>
                                          <p:attrName>style.visibility</p:attrName>
                                        </p:attrNameLst>
                                      </p:cBhvr>
                                      <p:to>
                                        <p:strVal val="visible"/>
                                      </p:to>
                                    </p:set>
                                    <p:anim calcmode="lin" valueType="num">
                                      <p:cBhvr additive="base">
                                        <p:cTn id="29" dur="500" fill="hold"/>
                                        <p:tgtEl>
                                          <p:spTgt spid="80"/>
                                        </p:tgtEl>
                                        <p:attrNameLst>
                                          <p:attrName>ppt_x</p:attrName>
                                        </p:attrNameLst>
                                      </p:cBhvr>
                                      <p:tavLst>
                                        <p:tav tm="0">
                                          <p:val>
                                            <p:strVal val="#ppt_x"/>
                                          </p:val>
                                        </p:tav>
                                        <p:tav tm="100000">
                                          <p:val>
                                            <p:strVal val="#ppt_x"/>
                                          </p:val>
                                        </p:tav>
                                      </p:tavLst>
                                    </p:anim>
                                    <p:anim calcmode="lin" valueType="num">
                                      <p:cBhvr additive="base">
                                        <p:cTn id="30"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79" grpId="0"/>
      <p:bldP spid="8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1043</TotalTime>
  <Words>695</Words>
  <Application>Microsoft Office PowerPoint</Application>
  <PresentationFormat>Widescreen</PresentationFormat>
  <Paragraphs>186</Paragraphs>
  <Slides>23</Slides>
  <Notes>2</Notes>
  <HiddenSlides>3</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23</vt:i4>
      </vt:variant>
    </vt:vector>
  </HeadingPairs>
  <TitlesOfParts>
    <vt:vector size="33" baseType="lpstr">
      <vt:lpstr>Arial</vt:lpstr>
      <vt:lpstr>Calibri</vt:lpstr>
      <vt:lpstr>Calibri (Body)</vt:lpstr>
      <vt:lpstr>Calibri Light</vt:lpstr>
      <vt:lpstr>open sans</vt:lpstr>
      <vt:lpstr>Segoe UI</vt:lpstr>
      <vt:lpstr>Wingdings</vt:lpstr>
      <vt:lpstr>Office Theme</vt:lpstr>
      <vt:lpstr>1_Office Theme</vt:lpstr>
      <vt:lpstr>Bitmap Image</vt:lpstr>
      <vt:lpstr>Sentiment Analysis using Azure Data Factory and Azure Cognitive service</vt:lpstr>
      <vt:lpstr>Abstract </vt:lpstr>
      <vt:lpstr>PowerPoint Presentation</vt:lpstr>
      <vt:lpstr>Today’s Agenda</vt:lpstr>
      <vt:lpstr>PowerPoint Presentation</vt:lpstr>
      <vt:lpstr>What is Azure Data Factory(ADF)?</vt:lpstr>
      <vt:lpstr>What are Key Components of ADF?</vt:lpstr>
      <vt:lpstr>What can you do in ADF? </vt:lpstr>
      <vt:lpstr>What can you do in ADF? </vt:lpstr>
      <vt:lpstr>What can you do in ADF? </vt:lpstr>
      <vt:lpstr>What can you do in ADF? </vt:lpstr>
      <vt:lpstr>What can you do in ADF? </vt:lpstr>
      <vt:lpstr>PowerPoint Presentation</vt:lpstr>
      <vt:lpstr>Sentiment Analysis</vt:lpstr>
      <vt:lpstr>PowerPoint Presentation</vt:lpstr>
      <vt:lpstr>Problem Statement </vt:lpstr>
      <vt:lpstr>High-level Design</vt:lpstr>
      <vt:lpstr>How Azure Cognitive Service integrate with ADF?</vt:lpstr>
      <vt:lpstr>PowerPoint Presentation</vt:lpstr>
      <vt:lpstr>Azure Resources </vt:lpstr>
      <vt:lpstr>Key Takeaway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using Azure Data Factory and Azure Cognitive service</dc:title>
  <dc:creator>Alpa Buddhabhatti</dc:creator>
  <cp:lastModifiedBy>Alpa Buddhabhatti</cp:lastModifiedBy>
  <cp:revision>113</cp:revision>
  <dcterms:created xsi:type="dcterms:W3CDTF">2022-07-06T20:16:15Z</dcterms:created>
  <dcterms:modified xsi:type="dcterms:W3CDTF">2022-11-18T22:52:08Z</dcterms:modified>
</cp:coreProperties>
</file>