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5" r:id="rId2"/>
    <p:sldId id="418" r:id="rId3"/>
    <p:sldId id="420" r:id="rId4"/>
    <p:sldId id="396" r:id="rId5"/>
    <p:sldId id="399" r:id="rId6"/>
    <p:sldId id="416" r:id="rId7"/>
    <p:sldId id="400" r:id="rId8"/>
    <p:sldId id="413" r:id="rId9"/>
    <p:sldId id="408" r:id="rId10"/>
    <p:sldId id="414" r:id="rId11"/>
    <p:sldId id="415" r:id="rId12"/>
    <p:sldId id="404" r:id="rId13"/>
    <p:sldId id="405" r:id="rId14"/>
    <p:sldId id="409" r:id="rId15"/>
    <p:sldId id="410" r:id="rId16"/>
    <p:sldId id="411" r:id="rId17"/>
    <p:sldId id="412" r:id="rId18"/>
    <p:sldId id="407" r:id="rId19"/>
    <p:sldId id="417" r:id="rId20"/>
    <p:sldId id="419" r:id="rId21"/>
    <p:sldId id="3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AD2AC-BE3C-49AE-8558-851252807559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85CA5-2E68-4203-B970-988C702D7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67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7355B-28CA-4F28-ABF8-C4E863AB0CD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2177-C070-4DFD-84BE-9E7C91D85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208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D1B2-46CC-431C-A51B-5C896C0DD882}" type="datetime1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FE0A-0579-4842-8A77-6EA83EB87BD0}" type="datetime1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06E-EF4C-4123-A16E-3D6560762C4C}" type="datetime1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259-83E6-49E4-A41D-87459258C9CD}" type="datetime1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AABC-05DB-4D45-B311-3B2A18C81F13}" type="datetime1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F0E3-9BA0-45FA-AA93-37EC6AD40CDE}" type="datetime1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1644-BACF-4319-BF12-DECB5F95C186}" type="datetime1">
              <a:rPr lang="en-GB" smtClean="0"/>
              <a:t>20/08/2021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7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ADC8-6D6C-42B9-B900-8E6B0A2D228F}" type="datetime1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7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A22B-2C10-407D-9608-5927FA2FE745}" type="datetime1">
              <a:rPr lang="en-GB" smtClean="0"/>
              <a:t>20/08/2021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8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47A-41B6-4A7B-9D4D-7923517A3C01}" type="datetime1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6978-FAD9-4024-B3B6-DD83B376CE47}" type="datetime1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2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F544-C867-460C-941B-CAEBC5A52385}" type="datetime1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43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cac.com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d-gate.com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paperswordb2b.com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in/alpabuddhabhatti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ocs.microsoft.com/en-us/azure/architecture/data-science-process/sql-walkthroug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tutorial.org/wp-content/uploads/2016/04/SQL-cheat-sheet.pdf" TargetMode="External"/><Relationship Id="rId5" Type="http://schemas.openxmlformats.org/officeDocument/2006/relationships/hyperlink" Target="https://docs.microsoft.com/en-us/learn/certifications/exams/dp-100" TargetMode="External"/><Relationship Id="rId4" Type="http://schemas.openxmlformats.org/officeDocument/2006/relationships/hyperlink" Target="https://events.microsoft.com/?timeperiod=next30Days&amp;isSharedInLocalViewMode=true&amp;country=United%20Kingdom&amp;language=Englis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linkedin.com/in/alpabuddhabhatt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4800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800" b="1" i="1" dirty="0" smtClean="0">
                <a:solidFill>
                  <a:schemeClr val="accent1"/>
                </a:solidFill>
              </a:rPr>
              <a:t>Data </a:t>
            </a:r>
            <a:r>
              <a:rPr lang="en-US" sz="4800" b="1" i="1" dirty="0">
                <a:solidFill>
                  <a:schemeClr val="accent1"/>
                </a:solidFill>
              </a:rPr>
              <a:t>Science using Azure </a:t>
            </a:r>
            <a:r>
              <a:rPr lang="en-US" sz="4800" b="1" i="1" dirty="0" smtClean="0">
                <a:solidFill>
                  <a:schemeClr val="accent1"/>
                </a:solidFill>
              </a:rPr>
              <a:t>SQL </a:t>
            </a:r>
            <a:r>
              <a:rPr lang="en-US" sz="4800" b="1" i="1" dirty="0">
                <a:solidFill>
                  <a:schemeClr val="accent1"/>
                </a:solidFill>
              </a:rPr>
              <a:t>Server for everyone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66319"/>
            <a:ext cx="5943600" cy="1228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5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accent1"/>
                </a:solidFill>
                <a:latin typeface="+mn-lt"/>
              </a:rPr>
              <a:t>What are type of  data?</a:t>
            </a:r>
            <a:endParaRPr lang="en-GB" sz="6000" dirty="0"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51089" y="2026763"/>
            <a:ext cx="377072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GB" sz="2400" b="1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1737830" y="1965331"/>
            <a:ext cx="1002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Numerical : Quantities data </a:t>
            </a:r>
            <a:r>
              <a:rPr lang="en-US" sz="3200" b="1" dirty="0" err="1" smtClean="0">
                <a:solidFill>
                  <a:schemeClr val="accent1"/>
                </a:solidFill>
              </a:rPr>
              <a:t>e.g</a:t>
            </a:r>
            <a:r>
              <a:rPr lang="en-US" sz="3200" b="1" dirty="0" smtClean="0">
                <a:solidFill>
                  <a:schemeClr val="accent1"/>
                </a:solidFill>
              </a:rPr>
              <a:t> Age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051089" y="3490288"/>
            <a:ext cx="377072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GB" sz="2400" b="1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1737830" y="3367426"/>
            <a:ext cx="8589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Categorical : Qualitative e.g. Gender 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795805" y="4769521"/>
            <a:ext cx="10157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Ordinal – Mixing of above  e.g. Feedback rating for session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51089" y="4953813"/>
            <a:ext cx="377072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en-GB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05" y="622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2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	</a:t>
            </a:r>
            <a:r>
              <a:rPr lang="en-US" sz="6000" b="1" i="1" dirty="0" smtClean="0">
                <a:solidFill>
                  <a:schemeClr val="accent1"/>
                </a:solidFill>
              </a:rPr>
              <a:t>2. What </a:t>
            </a:r>
            <a:r>
              <a:rPr lang="en-US" sz="6000" b="1" i="1" dirty="0">
                <a:solidFill>
                  <a:schemeClr val="accent1"/>
                </a:solidFill>
              </a:rPr>
              <a:t>is Azure SQL?</a:t>
            </a:r>
            <a:endParaRPr lang="en-GB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05" y="622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2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+mn-lt"/>
              </a:rPr>
              <a:t>What is Azure </a:t>
            </a:r>
            <a:r>
              <a:rPr lang="en-US" sz="6000" b="1" i="1" dirty="0" smtClean="0">
                <a:solidFill>
                  <a:schemeClr val="accent1"/>
                </a:solidFill>
                <a:latin typeface="+mn-lt"/>
              </a:rPr>
              <a:t>SQL?</a:t>
            </a:r>
            <a:endParaRPr lang="en-US" sz="60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</a:rPr>
              <a:t>A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family of managed, secure, and intelligent products that use the SQL Server database engine in the Azure </a:t>
            </a:r>
            <a:r>
              <a:rPr lang="en-US" sz="3600" b="1" dirty="0" smtClean="0">
                <a:solidFill>
                  <a:schemeClr val="accent1"/>
                </a:solidFill>
              </a:rPr>
              <a:t>cloud.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3600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3600" b="1" dirty="0" smtClean="0">
                <a:solidFill>
                  <a:schemeClr val="accent2"/>
                </a:solidFill>
              </a:rPr>
              <a:t>https</a:t>
            </a:r>
            <a:r>
              <a:rPr lang="en-GB" sz="3600" b="1" dirty="0">
                <a:solidFill>
                  <a:schemeClr val="accent2"/>
                </a:solidFill>
              </a:rPr>
              <a:t>://docs.microsoft.com/en-us/azure/azure-sql/azure-sql-iaas-vs-paas-what-is-overview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05" y="622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3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+mn-lt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sz="4800" b="1" i="1" dirty="0" smtClean="0">
                <a:solidFill>
                  <a:schemeClr val="accent1"/>
                </a:solidFill>
              </a:rPr>
              <a:t>1. Installation </a:t>
            </a:r>
            <a:r>
              <a:rPr lang="en-US" sz="4800" b="1" i="1" dirty="0">
                <a:solidFill>
                  <a:schemeClr val="accent1"/>
                </a:solidFill>
              </a:rPr>
              <a:t>of Azure SQL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8" y="0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0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+mn-lt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sz="4800" b="1" i="1" dirty="0">
                <a:solidFill>
                  <a:schemeClr val="accent1"/>
                </a:solidFill>
              </a:rPr>
              <a:t>2</a:t>
            </a:r>
            <a:r>
              <a:rPr lang="en-US" sz="4800" b="1" i="1" dirty="0" smtClean="0">
                <a:solidFill>
                  <a:schemeClr val="accent1"/>
                </a:solidFill>
              </a:rPr>
              <a:t>. </a:t>
            </a:r>
            <a:r>
              <a:rPr lang="en-US" sz="4800" b="1" i="1" dirty="0">
                <a:solidFill>
                  <a:schemeClr val="accent1"/>
                </a:solidFill>
              </a:rPr>
              <a:t>How to connect ASQL using Azure Portal?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558" y="43043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7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+mn-lt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sz="4800" b="1" i="1" dirty="0" smtClean="0">
                <a:solidFill>
                  <a:schemeClr val="accent1"/>
                </a:solidFill>
              </a:rPr>
              <a:t>3. </a:t>
            </a:r>
            <a:r>
              <a:rPr lang="en-US" sz="4800" b="1" i="1" dirty="0">
                <a:solidFill>
                  <a:schemeClr val="accent1"/>
                </a:solidFill>
              </a:rPr>
              <a:t>How to connect ASQL using SSMS?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05" y="622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9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+mn-lt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sz="4800" b="1" i="1" dirty="0">
                <a:solidFill>
                  <a:schemeClr val="accent1"/>
                </a:solidFill>
              </a:rPr>
              <a:t>4</a:t>
            </a:r>
            <a:r>
              <a:rPr lang="en-US" sz="4800" b="1" i="1" dirty="0" smtClean="0">
                <a:solidFill>
                  <a:schemeClr val="accent1"/>
                </a:solidFill>
              </a:rPr>
              <a:t>. </a:t>
            </a:r>
            <a:r>
              <a:rPr lang="en-US" sz="4800" b="1" i="1" dirty="0">
                <a:solidFill>
                  <a:schemeClr val="accent1"/>
                </a:solidFill>
              </a:rPr>
              <a:t>How to connect ASQL using ADS</a:t>
            </a:r>
            <a:r>
              <a:rPr lang="en-US" sz="4800" b="1" i="1" dirty="0" smtClean="0">
                <a:solidFill>
                  <a:schemeClr val="accent1"/>
                </a:solidFill>
              </a:rPr>
              <a:t>? </a:t>
            </a:r>
            <a:endParaRPr lang="en-US" sz="4800" b="1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11" y="33616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6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+mn-lt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sz="4800" b="1" i="1" dirty="0">
                <a:solidFill>
                  <a:schemeClr val="accent1"/>
                </a:solidFill>
              </a:rPr>
              <a:t>5</a:t>
            </a:r>
            <a:r>
              <a:rPr lang="en-US" sz="4800" b="1" i="1" dirty="0" smtClean="0">
                <a:solidFill>
                  <a:schemeClr val="accent1"/>
                </a:solidFill>
              </a:rPr>
              <a:t>. </a:t>
            </a:r>
            <a:r>
              <a:rPr lang="en-US" sz="4800" b="1" i="1" dirty="0">
                <a:solidFill>
                  <a:schemeClr val="accent1"/>
                </a:solidFill>
              </a:rPr>
              <a:t>Basic Data Science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11" y="0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9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accent1"/>
                </a:solidFill>
                <a:latin typeface="+mn-lt"/>
              </a:rPr>
              <a:t>Key Takeaway</a:t>
            </a:r>
            <a:endParaRPr lang="en-US" sz="60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Everyone can do data science 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Need to asked lot of question about data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Know your data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Pick a coding language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Select Tools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Pick Cloud technology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558" y="0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9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endParaRPr lang="en-US" sz="60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chemeClr val="accent1"/>
                </a:solidFill>
              </a:rPr>
              <a:t> </a:t>
            </a:r>
            <a:r>
              <a:rPr lang="en-US" sz="6000" b="1" dirty="0" smtClean="0">
                <a:solidFill>
                  <a:schemeClr val="accent1"/>
                </a:solidFill>
              </a:rPr>
              <a:t>        Thank you!!!!</a:t>
            </a:r>
            <a:endParaRPr lang="en-GB" sz="60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11" y="37707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3C35C51E-4904-4E8D-9744-04FC57773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41" y="2531197"/>
            <a:ext cx="1122218" cy="7481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-35858"/>
            <a:ext cx="59436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08C0088E-1C4B-4249-988D-387F8078094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07" y="3518853"/>
            <a:ext cx="1391285" cy="673100"/>
          </a:xfrm>
          <a:prstGeom prst="rect">
            <a:avLst/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09197BBD-5440-40E9-8C0F-9611C87A2C5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4237673"/>
            <a:ext cx="2032000" cy="63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755E0044-EA23-42BC-8F25-8F6AE84BF0B8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0" y="4191953"/>
            <a:ext cx="1790700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BFA8B2-456F-458E-90B1-E4190BF75197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55" y="2620327"/>
            <a:ext cx="1714500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BC9E74-339D-456C-B920-AD0BB21E4E9F}"/>
              </a:ext>
            </a:extLst>
          </p:cNvPr>
          <p:cNvSpPr txBox="1"/>
          <p:nvPr/>
        </p:nvSpPr>
        <p:spPr>
          <a:xfrm>
            <a:off x="2994595" y="5810249"/>
            <a:ext cx="277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event was powered by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489850-D066-4998-8981-24B15D2FA8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2150" y="5723453"/>
            <a:ext cx="2200275" cy="5429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4C0E0F-8C1C-49BE-ACA3-235FBDFA1BED}"/>
              </a:ext>
            </a:extLst>
          </p:cNvPr>
          <p:cNvSpPr/>
          <p:nvPr/>
        </p:nvSpPr>
        <p:spPr>
          <a:xfrm>
            <a:off x="8743950" y="0"/>
            <a:ext cx="3448050" cy="1228725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C5089-2EFF-4C9A-A285-617D9FDECA32}"/>
              </a:ext>
            </a:extLst>
          </p:cNvPr>
          <p:cNvSpPr/>
          <p:nvPr/>
        </p:nvSpPr>
        <p:spPr>
          <a:xfrm>
            <a:off x="0" y="-1"/>
            <a:ext cx="2800350" cy="1228725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583BD-70EA-4799-B5DE-092CDD318AB3}"/>
              </a:ext>
            </a:extLst>
          </p:cNvPr>
          <p:cNvSpPr txBox="1"/>
          <p:nvPr/>
        </p:nvSpPr>
        <p:spPr>
          <a:xfrm>
            <a:off x="3691837" y="1571437"/>
            <a:ext cx="41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Thank you to our sponsors!</a:t>
            </a:r>
          </a:p>
        </p:txBody>
      </p:sp>
    </p:spTree>
    <p:extLst>
      <p:ext uri="{BB962C8B-B14F-4D97-AF65-F5344CB8AC3E}">
        <p14:creationId xmlns:p14="http://schemas.microsoft.com/office/powerpoint/2010/main" val="148495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1"/>
    </mc:Choice>
    <mc:Fallback xmlns="">
      <p:transition spd="slow" advTm="1104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endParaRPr lang="en-US" sz="60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6000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000" b="1" i="1" dirty="0" smtClean="0">
                <a:solidFill>
                  <a:schemeClr val="accent1"/>
                </a:solidFill>
              </a:rPr>
              <a:t>                                           </a:t>
            </a:r>
            <a:r>
              <a:rPr lang="en-US" sz="12000" b="1" i="1" dirty="0" smtClean="0">
                <a:solidFill>
                  <a:schemeClr val="accent1"/>
                </a:solidFill>
              </a:rPr>
              <a:t>Q&amp;A</a:t>
            </a:r>
            <a:endParaRPr lang="en-GB" sz="12000" b="1" i="1" dirty="0">
              <a:solidFill>
                <a:schemeClr val="accent1"/>
              </a:solidFill>
            </a:endParaRPr>
          </a:p>
          <a:p>
            <a:pPr marL="0" lvl="0" indent="0" algn="ctr">
              <a:buNone/>
            </a:pPr>
            <a:r>
              <a:rPr lang="en-US" sz="8800" b="1" dirty="0" smtClean="0">
                <a:solidFill>
                  <a:srgbClr val="5B9BD5"/>
                </a:solidFill>
              </a:rPr>
              <a:t> </a:t>
            </a:r>
            <a:endParaRPr lang="en-US" sz="88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88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r>
              <a:rPr lang="en-GB" sz="8800" b="1" dirty="0">
                <a:solidFill>
                  <a:srgbClr val="5B9BD5"/>
                </a:solidFill>
              </a:rPr>
              <a:t>Alpa Buddhabhatti </a:t>
            </a:r>
          </a:p>
          <a:p>
            <a:pPr marL="0" lvl="0" indent="0" algn="ctr">
              <a:buNone/>
            </a:pPr>
            <a:r>
              <a:rPr lang="en-GB" sz="8000" b="1" dirty="0">
                <a:solidFill>
                  <a:srgbClr val="5B9BD5"/>
                </a:solidFill>
              </a:rPr>
              <a:t>Azure Consultant, Cluster Reply</a:t>
            </a:r>
            <a:r>
              <a:rPr lang="en-GB" sz="8000" b="1" dirty="0">
                <a:solidFill>
                  <a:prstClr val="white"/>
                </a:solidFill>
              </a:rPr>
              <a:t> </a:t>
            </a:r>
          </a:p>
          <a:p>
            <a:pPr marL="0" lvl="0" indent="0" algn="ctr">
              <a:buNone/>
            </a:pPr>
            <a:r>
              <a:rPr lang="en-GB" sz="6000" dirty="0">
                <a:solidFill>
                  <a:prstClr val="white"/>
                </a:solidFill>
                <a:hlinkClick r:id="rId2"/>
              </a:rPr>
              <a:t>https://www.linkedin.com/in/alpabuddhabhatti/</a:t>
            </a:r>
            <a:endParaRPr lang="en-GB" sz="60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411" y="37707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Useful Links</a:t>
            </a:r>
            <a:endParaRPr lang="en-GB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3"/>
              </a:rPr>
              <a:t>Channel 9: Videos for developers from the people building Microsoft Products &amp; Services (msdn.com)</a:t>
            </a:r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GB" dirty="0">
                <a:hlinkClick r:id="rId4"/>
              </a:rPr>
              <a:t>Microsoft </a:t>
            </a:r>
            <a:r>
              <a:rPr lang="en-GB" dirty="0" smtClean="0">
                <a:hlinkClick r:id="rId4"/>
              </a:rPr>
              <a:t>Events</a:t>
            </a:r>
            <a:endParaRPr lang="en-GB" dirty="0" smtClean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5"/>
              </a:rPr>
              <a:t>Exam DP-100: Designing and Implementing a Data Science Solution on Azure - Learn | </a:t>
            </a:r>
            <a:r>
              <a:rPr lang="en-US">
                <a:hlinkClick r:id="rId5"/>
              </a:rPr>
              <a:t>Microsoft </a:t>
            </a:r>
            <a:r>
              <a:rPr lang="en-US" smtClean="0">
                <a:hlinkClick r:id="rId5"/>
              </a:rPr>
              <a:t>Docs</a:t>
            </a:r>
            <a:endParaRPr lang="en-US" smtClean="0"/>
          </a:p>
          <a:p>
            <a:endParaRPr lang="en-US" dirty="0" smtClean="0"/>
          </a:p>
          <a:p>
            <a:r>
              <a:rPr lang="en-GB" dirty="0">
                <a:hlinkClick r:id="rId6"/>
              </a:rPr>
              <a:t>PowerPoint Presentation (sqltutorial.org)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558" y="47756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4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400" b="1" dirty="0">
                <a:solidFill>
                  <a:srgbClr val="5B9BD5"/>
                </a:solidFill>
              </a:rPr>
              <a:t>Presenter</a:t>
            </a:r>
          </a:p>
          <a:p>
            <a:pPr marL="0" lvl="0" indent="0" algn="ctr">
              <a:buNone/>
            </a:pPr>
            <a:endParaRPr lang="en-US" sz="4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4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4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4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r>
              <a:rPr lang="en-GB" sz="4400" b="1" dirty="0">
                <a:solidFill>
                  <a:srgbClr val="5B9BD5"/>
                </a:solidFill>
              </a:rPr>
              <a:t>Alpa Buddhabhatti </a:t>
            </a:r>
          </a:p>
          <a:p>
            <a:pPr marL="0" lvl="0" indent="0" algn="ctr">
              <a:buNone/>
            </a:pPr>
            <a:r>
              <a:rPr lang="en-GB" sz="4000" b="1" dirty="0">
                <a:solidFill>
                  <a:srgbClr val="5B9BD5"/>
                </a:solidFill>
              </a:rPr>
              <a:t>Azure Consultant, Cluster Reply</a:t>
            </a:r>
            <a:r>
              <a:rPr lang="en-GB" sz="4000" b="1" dirty="0">
                <a:solidFill>
                  <a:prstClr val="white"/>
                </a:solidFill>
              </a:rPr>
              <a:t> </a:t>
            </a:r>
          </a:p>
          <a:p>
            <a:pPr marL="0" lvl="0" indent="0" algn="ctr">
              <a:buNone/>
            </a:pPr>
            <a:r>
              <a:rPr lang="en-GB" dirty="0">
                <a:solidFill>
                  <a:prstClr val="white"/>
                </a:solidFill>
                <a:hlinkClick r:id="rId2"/>
              </a:rPr>
              <a:t>https://www.linkedin.com/in/alpabuddhabhatti/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745510"/>
            <a:ext cx="1676399" cy="1586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271" y="51847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3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90" y="16465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session, I am going to show 100% Demo for Creating Azure SQL server. How to access it in Azure portal and in SSMS. Basic queries , Firewall rules and basic data science </a:t>
            </a:r>
            <a:r>
              <a:rPr lang="en-US" dirty="0" smtClean="0">
                <a:solidFill>
                  <a:schemeClr val="accent1"/>
                </a:solidFill>
              </a:rPr>
              <a:t>queries.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170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Fri, 20 Aug 2021, 7:50am - 8:50am (60 minutes)</a:t>
            </a:r>
            <a:r>
              <a:rPr lang="en-US" altLang="en-US" sz="2400" dirty="0">
                <a:solidFill>
                  <a:srgbClr val="888888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 Eastern Daylight Time (UTC-04:00)</a:t>
            </a:r>
            <a:endParaRPr lang="en-US" altLang="en-US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170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That's </a:t>
            </a:r>
            <a:r>
              <a:rPr lang="en-US" altLang="en-US" b="1" dirty="0">
                <a:solidFill>
                  <a:srgbClr val="3170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Fri, 20 Aug 2021 at 12:50 PM</a:t>
            </a:r>
            <a:r>
              <a:rPr lang="en-US" altLang="en-US" dirty="0">
                <a:solidFill>
                  <a:srgbClr val="3170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 in your </a:t>
            </a:r>
            <a:r>
              <a:rPr lang="en-US" altLang="en-US" dirty="0" err="1">
                <a:solidFill>
                  <a:srgbClr val="3170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timezone</a:t>
            </a:r>
            <a:endParaRPr lang="en-US" altLang="en-US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170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Room 1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0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Agenda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i="1" dirty="0" smtClean="0">
                <a:solidFill>
                  <a:schemeClr val="accent1"/>
                </a:solidFill>
              </a:rPr>
              <a:t>What is Data Science ?</a:t>
            </a:r>
            <a:endParaRPr lang="en-GB" b="1" i="1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chemeClr val="accent1"/>
                </a:solidFill>
              </a:rPr>
              <a:t>What is Azure SQL Server?</a:t>
            </a: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chemeClr val="accent1"/>
                </a:solidFill>
              </a:rPr>
              <a:t>Demo</a:t>
            </a:r>
          </a:p>
          <a:p>
            <a:pPr marL="914400" lvl="2" indent="0">
              <a:buNone/>
            </a:pPr>
            <a:r>
              <a:rPr lang="en-US" sz="2800" b="1" i="1" dirty="0" smtClean="0">
                <a:solidFill>
                  <a:schemeClr val="accent1"/>
                </a:solidFill>
              </a:rPr>
              <a:t>Installation of Azure SQL Server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chemeClr val="accent1"/>
                </a:solidFill>
              </a:rPr>
              <a:t>How to connect ASQL using </a:t>
            </a:r>
            <a:r>
              <a:rPr lang="en-US" sz="2800" b="1" i="1" dirty="0" smtClean="0">
                <a:solidFill>
                  <a:schemeClr val="accent1"/>
                </a:solidFill>
              </a:rPr>
              <a:t>Azure Portal?</a:t>
            </a:r>
          </a:p>
          <a:p>
            <a:pPr marL="914400" lvl="2" indent="0">
              <a:buNone/>
            </a:pPr>
            <a:r>
              <a:rPr lang="en-US" sz="2800" b="1" i="1" dirty="0" smtClean="0">
                <a:solidFill>
                  <a:schemeClr val="accent1"/>
                </a:solidFill>
              </a:rPr>
              <a:t>How to connect ASQL using </a:t>
            </a:r>
            <a:r>
              <a:rPr lang="en-US" sz="2800" b="1" i="1" dirty="0">
                <a:solidFill>
                  <a:schemeClr val="accent1"/>
                </a:solidFill>
              </a:rPr>
              <a:t>SSMS? </a:t>
            </a:r>
            <a:endParaRPr lang="en-US" sz="2800" b="1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sz="2800" b="1" i="1" dirty="0" smtClean="0">
                <a:solidFill>
                  <a:schemeClr val="accent1"/>
                </a:solidFill>
              </a:rPr>
              <a:t>How </a:t>
            </a:r>
            <a:r>
              <a:rPr lang="en-US" sz="2800" b="1" i="1" dirty="0">
                <a:solidFill>
                  <a:schemeClr val="accent1"/>
                </a:solidFill>
              </a:rPr>
              <a:t>to connect ASQL using </a:t>
            </a:r>
            <a:r>
              <a:rPr lang="en-US" sz="2800" b="1" i="1" dirty="0" smtClean="0">
                <a:solidFill>
                  <a:schemeClr val="accent1"/>
                </a:solidFill>
              </a:rPr>
              <a:t>ADS?</a:t>
            </a:r>
          </a:p>
          <a:p>
            <a:pPr marL="914400" lvl="2" indent="0">
              <a:buNone/>
            </a:pPr>
            <a:r>
              <a:rPr lang="en-US" sz="2800" b="1" i="1" dirty="0" smtClean="0">
                <a:solidFill>
                  <a:schemeClr val="accent1"/>
                </a:solidFill>
              </a:rPr>
              <a:t>Basic Data Science Queries </a:t>
            </a:r>
            <a:endParaRPr lang="en-US" sz="2800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i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05" y="0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2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	</a:t>
            </a:r>
            <a:r>
              <a:rPr lang="en-US" sz="6000" b="1" i="1" dirty="0">
                <a:solidFill>
                  <a:schemeClr val="accent1"/>
                </a:solidFill>
              </a:rPr>
              <a:t>1</a:t>
            </a:r>
            <a:r>
              <a:rPr lang="en-US" sz="6000" b="1" i="1" dirty="0" smtClean="0">
                <a:solidFill>
                  <a:schemeClr val="accent1"/>
                </a:solidFill>
              </a:rPr>
              <a:t>. </a:t>
            </a:r>
            <a:r>
              <a:rPr lang="en-US" sz="6000" b="1" i="1" dirty="0">
                <a:solidFill>
                  <a:schemeClr val="accent1"/>
                </a:solidFill>
              </a:rPr>
              <a:t>What is Data Science?</a:t>
            </a:r>
            <a:r>
              <a:rPr lang="en-GB" sz="6000" b="1" i="1" dirty="0">
                <a:solidFill>
                  <a:schemeClr val="accent1"/>
                </a:solidFill>
              </a:rPr>
              <a:t/>
            </a:r>
            <a:br>
              <a:rPr lang="en-GB" sz="6000" b="1" i="1" dirty="0">
                <a:solidFill>
                  <a:schemeClr val="accent1"/>
                </a:solidFill>
              </a:rPr>
            </a:br>
            <a:endParaRPr lang="en-GB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05" y="622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1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accent1"/>
                </a:solidFill>
                <a:latin typeface="+mn-lt"/>
              </a:rPr>
              <a:t/>
            </a:r>
            <a:br>
              <a:rPr lang="en-US" sz="6000" b="1" i="1" dirty="0" smtClean="0">
                <a:solidFill>
                  <a:schemeClr val="accent1"/>
                </a:solidFill>
                <a:latin typeface="+mn-lt"/>
              </a:rPr>
            </a:br>
            <a:r>
              <a:rPr lang="en-US" sz="6000" b="1" i="1" dirty="0" smtClean="0">
                <a:solidFill>
                  <a:schemeClr val="accent1"/>
                </a:solidFill>
                <a:latin typeface="+mn-lt"/>
              </a:rPr>
              <a:t>What </a:t>
            </a:r>
            <a:r>
              <a:rPr lang="en-US" sz="6000" b="1" i="1" dirty="0">
                <a:solidFill>
                  <a:schemeClr val="accent1"/>
                </a:solidFill>
                <a:latin typeface="+mn-lt"/>
              </a:rPr>
              <a:t>is Data </a:t>
            </a:r>
            <a:r>
              <a:rPr lang="en-US" sz="6000" b="1" i="1" dirty="0" smtClean="0">
                <a:solidFill>
                  <a:schemeClr val="accent1"/>
                </a:solidFill>
                <a:latin typeface="+mn-lt"/>
              </a:rPr>
              <a:t>Science?</a:t>
            </a:r>
            <a:r>
              <a:rPr lang="en-GB" sz="6000" b="1" i="1" dirty="0">
                <a:solidFill>
                  <a:schemeClr val="accent1"/>
                </a:solidFill>
                <a:latin typeface="+mn-lt"/>
              </a:rPr>
              <a:t/>
            </a:r>
            <a:br>
              <a:rPr lang="en-GB" sz="6000" b="1" i="1" dirty="0">
                <a:solidFill>
                  <a:schemeClr val="accent1"/>
                </a:solidFill>
                <a:latin typeface="+mn-lt"/>
              </a:rPr>
            </a:br>
            <a:endParaRPr lang="en-GB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 branch </a:t>
            </a:r>
            <a:r>
              <a:rPr lang="en-US" sz="3600" b="1" dirty="0">
                <a:solidFill>
                  <a:schemeClr val="accent1"/>
                </a:solidFill>
              </a:rPr>
              <a:t>of computer </a:t>
            </a:r>
            <a:r>
              <a:rPr lang="en-US" sz="3600" b="1" dirty="0" smtClean="0">
                <a:solidFill>
                  <a:schemeClr val="accent1"/>
                </a:solidFill>
              </a:rPr>
              <a:t>science 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D</a:t>
            </a:r>
            <a:r>
              <a:rPr lang="en-US" sz="3600" b="1" dirty="0" smtClean="0">
                <a:solidFill>
                  <a:schemeClr val="accent1"/>
                </a:solidFill>
              </a:rPr>
              <a:t>ealing </a:t>
            </a:r>
            <a:r>
              <a:rPr lang="en-US" sz="3600" b="1" dirty="0">
                <a:solidFill>
                  <a:schemeClr val="accent1"/>
                </a:solidFill>
              </a:rPr>
              <a:t>with capturing, processing, and analyzing data 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P</a:t>
            </a:r>
            <a:r>
              <a:rPr lang="en-US" sz="3600" b="1" dirty="0" smtClean="0">
                <a:solidFill>
                  <a:schemeClr val="accent1"/>
                </a:solidFill>
              </a:rPr>
              <a:t>rovides </a:t>
            </a:r>
            <a:r>
              <a:rPr lang="en-US" sz="3600" b="1" dirty="0">
                <a:solidFill>
                  <a:schemeClr val="accent1"/>
                </a:solidFill>
              </a:rPr>
              <a:t>meaningful information based on large amounts of complex data or big data</a:t>
            </a:r>
            <a:endParaRPr lang="en-GB" sz="36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05" y="622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74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accent1"/>
                </a:solidFill>
                <a:latin typeface="+mn-lt"/>
              </a:rPr>
              <a:t>Data Science</a:t>
            </a:r>
            <a:r>
              <a:rPr lang="en-US" sz="6000" b="1" i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6000" b="1" i="1" dirty="0" smtClean="0">
                <a:solidFill>
                  <a:schemeClr val="accent1"/>
                </a:solidFill>
                <a:latin typeface="+mn-lt"/>
              </a:rPr>
              <a:t>Process</a:t>
            </a:r>
            <a:endParaRPr lang="en-GB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6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234910" y="2370841"/>
            <a:ext cx="3685881" cy="14611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COLLECTION OF DATA</a:t>
            </a:r>
            <a:endParaRPr lang="en-GB" sz="2400" b="1" i="1" dirty="0">
              <a:solidFill>
                <a:srgbClr val="92D05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69978" y="2370841"/>
            <a:ext cx="3880014" cy="1503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PARSE OF DATA &amp; NORMALIZATION</a:t>
            </a:r>
            <a:endParaRPr lang="en-GB" sz="2400" b="1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6141661" y="4298708"/>
            <a:ext cx="3737630" cy="1503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92D050"/>
                </a:solidFill>
              </a:rPr>
              <a:t>IDENTIFYING</a:t>
            </a:r>
          </a:p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Trends, Patterns, Correlations and Visualization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275761" y="4246823"/>
            <a:ext cx="3747940" cy="1503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CREATE AROUTINE TO RUN ON DATA</a:t>
            </a:r>
            <a:endParaRPr lang="en-GB" sz="2400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05" y="622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6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005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accent1"/>
                </a:solidFill>
                <a:latin typeface="+mn-lt"/>
              </a:rPr>
              <a:t>What </a:t>
            </a:r>
            <a:r>
              <a:rPr lang="en-US" sz="6000" b="1" i="1" dirty="0">
                <a:solidFill>
                  <a:schemeClr val="accent1"/>
                </a:solidFill>
                <a:latin typeface="+mn-lt"/>
              </a:rPr>
              <a:t>does a data scientist do?</a:t>
            </a:r>
            <a:endParaRPr lang="en-GB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Gathers data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P</a:t>
            </a:r>
            <a:r>
              <a:rPr lang="en-US" sz="3600" b="1" dirty="0" smtClean="0">
                <a:solidFill>
                  <a:schemeClr val="accent1"/>
                </a:solidFill>
              </a:rPr>
              <a:t>arses 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N</a:t>
            </a:r>
            <a:r>
              <a:rPr lang="en-US" sz="3600" b="1" dirty="0" smtClean="0">
                <a:solidFill>
                  <a:schemeClr val="accent1"/>
                </a:solidFill>
              </a:rPr>
              <a:t>ormalizes 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reates </a:t>
            </a:r>
            <a:r>
              <a:rPr lang="en-US" sz="3600" b="1" dirty="0">
                <a:solidFill>
                  <a:schemeClr val="accent1"/>
                </a:solidFill>
              </a:rPr>
              <a:t>routines </a:t>
            </a:r>
            <a:r>
              <a:rPr lang="en-US" sz="3600" b="1" dirty="0" smtClean="0">
                <a:solidFill>
                  <a:schemeClr val="accent1"/>
                </a:solidFill>
              </a:rPr>
              <a:t>to </a:t>
            </a:r>
            <a:r>
              <a:rPr lang="en-US" sz="3600" b="1" dirty="0">
                <a:solidFill>
                  <a:schemeClr val="accent1"/>
                </a:solidFill>
              </a:rPr>
              <a:t>run on the data 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A</a:t>
            </a:r>
            <a:r>
              <a:rPr lang="en-US" sz="3600" b="1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pattern, trend, or just a helpful visualization</a:t>
            </a:r>
            <a:endParaRPr lang="en-GB" sz="36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05" y="622"/>
            <a:ext cx="2253595" cy="78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466</Words>
  <Application>Microsoft Office PowerPoint</Application>
  <PresentationFormat>Widescreen</PresentationFormat>
  <Paragraphs>134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 What is Data Science? </vt:lpstr>
      <vt:lpstr>Data Science Process</vt:lpstr>
      <vt:lpstr>What does a data scientist do?</vt:lpstr>
      <vt:lpstr>What are type of  data?</vt:lpstr>
      <vt:lpstr>PowerPoint Presentation</vt:lpstr>
      <vt:lpstr>What is Azure SQL?</vt:lpstr>
      <vt:lpstr>Demo</vt:lpstr>
      <vt:lpstr>Demo</vt:lpstr>
      <vt:lpstr>Demo</vt:lpstr>
      <vt:lpstr>Demo</vt:lpstr>
      <vt:lpstr>Demo</vt:lpstr>
      <vt:lpstr>Key Takeaway</vt:lpstr>
      <vt:lpstr>PowerPoint Presentation</vt:lpstr>
      <vt:lpstr>PowerPoint Presentation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recommendation systems are needed?</dc:title>
  <dc:creator>Buddhabhatti Alpa</dc:creator>
  <cp:lastModifiedBy>Buddhabhatti Alpa</cp:lastModifiedBy>
  <cp:revision>686</cp:revision>
  <dcterms:created xsi:type="dcterms:W3CDTF">2021-01-29T22:48:31Z</dcterms:created>
  <dcterms:modified xsi:type="dcterms:W3CDTF">2021-08-20T12:54:30Z</dcterms:modified>
</cp:coreProperties>
</file>